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7"/>
  </p:notesMasterIdLst>
  <p:sldIdLst>
    <p:sldId id="256" r:id="rId2"/>
    <p:sldId id="257" r:id="rId3"/>
    <p:sldId id="298" r:id="rId4"/>
    <p:sldId id="299" r:id="rId5"/>
    <p:sldId id="300" r:id="rId6"/>
    <p:sldId id="274" r:id="rId7"/>
    <p:sldId id="259" r:id="rId8"/>
    <p:sldId id="258" r:id="rId9"/>
    <p:sldId id="260" r:id="rId10"/>
    <p:sldId id="261" r:id="rId11"/>
    <p:sldId id="262" r:id="rId12"/>
    <p:sldId id="263" r:id="rId13"/>
    <p:sldId id="264" r:id="rId14"/>
    <p:sldId id="265" r:id="rId15"/>
    <p:sldId id="297" r:id="rId16"/>
    <p:sldId id="273" r:id="rId17"/>
    <p:sldId id="266" r:id="rId18"/>
    <p:sldId id="267" r:id="rId19"/>
    <p:sldId id="268" r:id="rId20"/>
    <p:sldId id="269" r:id="rId21"/>
    <p:sldId id="270" r:id="rId22"/>
    <p:sldId id="272" r:id="rId23"/>
    <p:sldId id="271"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9CAF7-7FD1-4D6E-BE9F-057DBE76A6DA}" v="192" dt="2026-10-26T12:40:47.2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808" autoAdjust="0"/>
  </p:normalViewPr>
  <p:slideViewPr>
    <p:cSldViewPr snapToGrid="0">
      <p:cViewPr varScale="1">
        <p:scale>
          <a:sx n="97" d="100"/>
          <a:sy n="97" d="100"/>
        </p:scale>
        <p:origin x="9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undo custSel addSld delSld modSld">
      <pc:chgData name="Hoang Dang Nguyen" userId="1de6b3a7-5191-4a0c-8968-b8f905305e1d" providerId="ADAL" clId="{1479FA30-7CD6-43D6-9981-0488DB1D0CB6}" dt="2026-10-26T12:45:42.217" v="3824" actId="20577"/>
      <pc:docMkLst>
        <pc:docMk/>
      </pc:docMkLst>
      <pc:sldChg chg="modSp mod">
        <pc:chgData name="Hoang Dang Nguyen" userId="1de6b3a7-5191-4a0c-8968-b8f905305e1d" providerId="ADAL" clId="{1479FA30-7CD6-43D6-9981-0488DB1D0CB6}" dt="2026-10-26T12:45:42.217" v="3824" actId="20577"/>
        <pc:sldMkLst>
          <pc:docMk/>
          <pc:sldMk cId="3661340027" sldId="256"/>
        </pc:sldMkLst>
        <pc:spChg chg="mod">
          <ac:chgData name="Hoang Dang Nguyen" userId="1de6b3a7-5191-4a0c-8968-b8f905305e1d" providerId="ADAL" clId="{1479FA30-7CD6-43D6-9981-0488DB1D0CB6}" dt="2026-10-26T09:56:52.578" v="18" actId="20577"/>
          <ac:spMkLst>
            <pc:docMk/>
            <pc:sldMk cId="3661340027" sldId="256"/>
            <ac:spMk id="4" creationId="{F7F435BA-7D13-2A2A-3218-88D775370155}"/>
          </ac:spMkLst>
        </pc:spChg>
        <pc:spChg chg="mod">
          <ac:chgData name="Hoang Dang Nguyen" userId="1de6b3a7-5191-4a0c-8968-b8f905305e1d" providerId="ADAL" clId="{1479FA30-7CD6-43D6-9981-0488DB1D0CB6}" dt="2026-10-26T12:45:42.217" v="3824" actId="20577"/>
          <ac:spMkLst>
            <pc:docMk/>
            <pc:sldMk cId="3661340027" sldId="256"/>
            <ac:spMk id="5" creationId="{D5520C09-344C-5086-48D5-55B49BD92B42}"/>
          </ac:spMkLst>
        </pc:spChg>
        <pc:spChg chg="mod">
          <ac:chgData name="Hoang Dang Nguyen" userId="1de6b3a7-5191-4a0c-8968-b8f905305e1d" providerId="ADAL" clId="{1479FA30-7CD6-43D6-9981-0488DB1D0CB6}" dt="2026-10-26T09:57:01.044" v="52" actId="20577"/>
          <ac:spMkLst>
            <pc:docMk/>
            <pc:sldMk cId="3661340027" sldId="256"/>
            <ac:spMk id="6" creationId="{5E33CEC2-4CCC-CBE6-2D77-B35CDDBE7A37}"/>
          </ac:spMkLst>
        </pc:spChg>
      </pc:sldChg>
      <pc:sldChg chg="addSp modSp mod modClrScheme chgLayout">
        <pc:chgData name="Hoang Dang Nguyen" userId="1de6b3a7-5191-4a0c-8968-b8f905305e1d" providerId="ADAL" clId="{1479FA30-7CD6-43D6-9981-0488DB1D0CB6}" dt="2026-10-26T12:40:47.283" v="3491" actId="14100"/>
        <pc:sldMkLst>
          <pc:docMk/>
          <pc:sldMk cId="2543127053" sldId="257"/>
        </pc:sldMkLst>
        <pc:spChg chg="mod ord">
          <ac:chgData name="Hoang Dang Nguyen" userId="1de6b3a7-5191-4a0c-8968-b8f905305e1d" providerId="ADAL" clId="{1479FA30-7CD6-43D6-9981-0488DB1D0CB6}" dt="2026-10-26T09:58:25.688" v="163" actId="700"/>
          <ac:spMkLst>
            <pc:docMk/>
            <pc:sldMk cId="2543127053" sldId="257"/>
            <ac:spMk id="2" creationId="{A14E80F3-D5B0-2930-EAD9-959D66707E58}"/>
          </ac:spMkLst>
        </pc:spChg>
        <pc:spChg chg="mod ord">
          <ac:chgData name="Hoang Dang Nguyen" userId="1de6b3a7-5191-4a0c-8968-b8f905305e1d" providerId="ADAL" clId="{1479FA30-7CD6-43D6-9981-0488DB1D0CB6}" dt="2026-10-26T12:40:47.283" v="3491" actId="14100"/>
          <ac:spMkLst>
            <pc:docMk/>
            <pc:sldMk cId="2543127053" sldId="257"/>
            <ac:spMk id="3" creationId="{65FD560D-3D34-C9FF-6604-ACA0C5AC7745}"/>
          </ac:spMkLst>
        </pc:spChg>
        <pc:spChg chg="mod ord">
          <ac:chgData name="Hoang Dang Nguyen" userId="1de6b3a7-5191-4a0c-8968-b8f905305e1d" providerId="ADAL" clId="{1479FA30-7CD6-43D6-9981-0488DB1D0CB6}" dt="2026-10-26T09:58:25.688" v="163" actId="700"/>
          <ac:spMkLst>
            <pc:docMk/>
            <pc:sldMk cId="2543127053" sldId="257"/>
            <ac:spMk id="4" creationId="{96D89F44-DE76-6C33-3B51-0CE16C44BAD3}"/>
          </ac:spMkLst>
        </pc:spChg>
        <pc:spChg chg="add mod ord">
          <ac:chgData name="Hoang Dang Nguyen" userId="1de6b3a7-5191-4a0c-8968-b8f905305e1d" providerId="ADAL" clId="{1479FA30-7CD6-43D6-9981-0488DB1D0CB6}" dt="2026-10-26T12:40:47.283" v="3491" actId="14100"/>
          <ac:spMkLst>
            <pc:docMk/>
            <pc:sldMk cId="2543127053" sldId="257"/>
            <ac:spMk id="5" creationId="{8932DB15-F040-E0D7-DEF2-276A5449E782}"/>
          </ac:spMkLst>
        </pc:spChg>
      </pc:sldChg>
      <pc:sldChg chg="addSp delSp modSp new mod modClrScheme chgLayout">
        <pc:chgData name="Hoang Dang Nguyen" userId="1de6b3a7-5191-4a0c-8968-b8f905305e1d" providerId="ADAL" clId="{1479FA30-7CD6-43D6-9981-0488DB1D0CB6}" dt="2026-10-26T10:03:01.378" v="397" actId="122"/>
        <pc:sldMkLst>
          <pc:docMk/>
          <pc:sldMk cId="481667412" sldId="258"/>
        </pc:sldMkLst>
        <pc:spChg chg="del mod ord">
          <ac:chgData name="Hoang Dang Nguyen" userId="1de6b3a7-5191-4a0c-8968-b8f905305e1d" providerId="ADAL" clId="{1479FA30-7CD6-43D6-9981-0488DB1D0CB6}" dt="2026-10-26T10:00:46.928" v="335" actId="700"/>
          <ac:spMkLst>
            <pc:docMk/>
            <pc:sldMk cId="481667412" sldId="258"/>
            <ac:spMk id="2" creationId="{90E0A59A-2711-2D6E-DD90-5B08642A227F}"/>
          </ac:spMkLst>
        </pc:spChg>
        <pc:spChg chg="del mod ord">
          <ac:chgData name="Hoang Dang Nguyen" userId="1de6b3a7-5191-4a0c-8968-b8f905305e1d" providerId="ADAL" clId="{1479FA30-7CD6-43D6-9981-0488DB1D0CB6}" dt="2026-10-26T10:00:46.928" v="335" actId="700"/>
          <ac:spMkLst>
            <pc:docMk/>
            <pc:sldMk cId="481667412" sldId="258"/>
            <ac:spMk id="3" creationId="{6D3A1ED6-EA19-BA3C-B167-045F696CE2D7}"/>
          </ac:spMkLst>
        </pc:spChg>
        <pc:spChg chg="del">
          <ac:chgData name="Hoang Dang Nguyen" userId="1de6b3a7-5191-4a0c-8968-b8f905305e1d" providerId="ADAL" clId="{1479FA30-7CD6-43D6-9981-0488DB1D0CB6}" dt="2026-10-26T10:00:46.928" v="335" actId="700"/>
          <ac:spMkLst>
            <pc:docMk/>
            <pc:sldMk cId="481667412" sldId="258"/>
            <ac:spMk id="4" creationId="{92B271F4-94B8-D986-5793-1CE200371C67}"/>
          </ac:spMkLst>
        </pc:spChg>
        <pc:spChg chg="mod ord">
          <ac:chgData name="Hoang Dang Nguyen" userId="1de6b3a7-5191-4a0c-8968-b8f905305e1d" providerId="ADAL" clId="{1479FA30-7CD6-43D6-9981-0488DB1D0CB6}" dt="2026-10-26T10:00:46.928" v="335" actId="700"/>
          <ac:spMkLst>
            <pc:docMk/>
            <pc:sldMk cId="481667412" sldId="258"/>
            <ac:spMk id="5" creationId="{AC990DBB-8145-EBD4-35D0-208F54387FCA}"/>
          </ac:spMkLst>
        </pc:spChg>
        <pc:spChg chg="add mod ord">
          <ac:chgData name="Hoang Dang Nguyen" userId="1de6b3a7-5191-4a0c-8968-b8f905305e1d" providerId="ADAL" clId="{1479FA30-7CD6-43D6-9981-0488DB1D0CB6}" dt="2026-10-26T10:00:49.885" v="337" actId="6549"/>
          <ac:spMkLst>
            <pc:docMk/>
            <pc:sldMk cId="481667412" sldId="258"/>
            <ac:spMk id="6" creationId="{3733C192-0AEE-C15B-CCFE-07A1CB2E1FAE}"/>
          </ac:spMkLst>
        </pc:spChg>
        <pc:spChg chg="add mod ord">
          <ac:chgData name="Hoang Dang Nguyen" userId="1de6b3a7-5191-4a0c-8968-b8f905305e1d" providerId="ADAL" clId="{1479FA30-7CD6-43D6-9981-0488DB1D0CB6}" dt="2026-10-26T10:02:19.926" v="384" actId="14100"/>
          <ac:spMkLst>
            <pc:docMk/>
            <pc:sldMk cId="481667412" sldId="258"/>
            <ac:spMk id="7" creationId="{89764D89-71AF-A0A5-FEF4-AC5BF6537E89}"/>
          </ac:spMkLst>
        </pc:spChg>
        <pc:graphicFrameChg chg="add mod modGraphic">
          <ac:chgData name="Hoang Dang Nguyen" userId="1de6b3a7-5191-4a0c-8968-b8f905305e1d" providerId="ADAL" clId="{1479FA30-7CD6-43D6-9981-0488DB1D0CB6}" dt="2026-10-26T10:03:01.378" v="397" actId="122"/>
          <ac:graphicFrameMkLst>
            <pc:docMk/>
            <pc:sldMk cId="481667412" sldId="258"/>
            <ac:graphicFrameMk id="8" creationId="{A6162A45-C401-83C6-F6F2-4162EAB71236}"/>
          </ac:graphicFrameMkLst>
        </pc:graphicFrameChg>
      </pc:sldChg>
      <pc:sldChg chg="addSp delSp modSp new mod modClrScheme chgLayout modNotesTx">
        <pc:chgData name="Hoang Dang Nguyen" userId="1de6b3a7-5191-4a0c-8968-b8f905305e1d" providerId="ADAL" clId="{1479FA30-7CD6-43D6-9981-0488DB1D0CB6}" dt="2026-10-26T12:35:25.759" v="3291" actId="6549"/>
        <pc:sldMkLst>
          <pc:docMk/>
          <pc:sldMk cId="3416591557" sldId="259"/>
        </pc:sldMkLst>
        <pc:spChg chg="del mod ord">
          <ac:chgData name="Hoang Dang Nguyen" userId="1de6b3a7-5191-4a0c-8968-b8f905305e1d" providerId="ADAL" clId="{1479FA30-7CD6-43D6-9981-0488DB1D0CB6}" dt="2026-10-26T10:03:53.707" v="399" actId="700"/>
          <ac:spMkLst>
            <pc:docMk/>
            <pc:sldMk cId="3416591557" sldId="259"/>
            <ac:spMk id="2" creationId="{4E8C60CF-31AB-06E9-C109-72316DED926C}"/>
          </ac:spMkLst>
        </pc:spChg>
        <pc:spChg chg="del mod ord">
          <ac:chgData name="Hoang Dang Nguyen" userId="1de6b3a7-5191-4a0c-8968-b8f905305e1d" providerId="ADAL" clId="{1479FA30-7CD6-43D6-9981-0488DB1D0CB6}" dt="2026-10-26T10:03:53.707" v="399" actId="700"/>
          <ac:spMkLst>
            <pc:docMk/>
            <pc:sldMk cId="3416591557" sldId="259"/>
            <ac:spMk id="3" creationId="{BD974829-0AF2-38AB-323F-CBD0AAE51B51}"/>
          </ac:spMkLst>
        </pc:spChg>
        <pc:spChg chg="del">
          <ac:chgData name="Hoang Dang Nguyen" userId="1de6b3a7-5191-4a0c-8968-b8f905305e1d" providerId="ADAL" clId="{1479FA30-7CD6-43D6-9981-0488DB1D0CB6}" dt="2026-10-26T10:03:53.707" v="399" actId="700"/>
          <ac:spMkLst>
            <pc:docMk/>
            <pc:sldMk cId="3416591557" sldId="259"/>
            <ac:spMk id="4" creationId="{9688BC89-CC5F-17FC-4363-EC2C1A6C7EDB}"/>
          </ac:spMkLst>
        </pc:spChg>
        <pc:spChg chg="mod ord">
          <ac:chgData name="Hoang Dang Nguyen" userId="1de6b3a7-5191-4a0c-8968-b8f905305e1d" providerId="ADAL" clId="{1479FA30-7CD6-43D6-9981-0488DB1D0CB6}" dt="2026-10-26T10:03:53.707" v="399" actId="700"/>
          <ac:spMkLst>
            <pc:docMk/>
            <pc:sldMk cId="3416591557" sldId="259"/>
            <ac:spMk id="5" creationId="{DEFF3989-D8CB-9C3B-FB4B-21E95D499456}"/>
          </ac:spMkLst>
        </pc:spChg>
        <pc:spChg chg="add mod ord">
          <ac:chgData name="Hoang Dang Nguyen" userId="1de6b3a7-5191-4a0c-8968-b8f905305e1d" providerId="ADAL" clId="{1479FA30-7CD6-43D6-9981-0488DB1D0CB6}" dt="2026-10-26T10:03:57.631" v="422" actId="20577"/>
          <ac:spMkLst>
            <pc:docMk/>
            <pc:sldMk cId="3416591557" sldId="259"/>
            <ac:spMk id="6" creationId="{DA0F2E7F-DB07-3CA0-A044-419769A4BE37}"/>
          </ac:spMkLst>
        </pc:spChg>
        <pc:spChg chg="add mod ord">
          <ac:chgData name="Hoang Dang Nguyen" userId="1de6b3a7-5191-4a0c-8968-b8f905305e1d" providerId="ADAL" clId="{1479FA30-7CD6-43D6-9981-0488DB1D0CB6}" dt="2026-10-26T12:35:25.759" v="3291" actId="6549"/>
          <ac:spMkLst>
            <pc:docMk/>
            <pc:sldMk cId="3416591557" sldId="259"/>
            <ac:spMk id="7" creationId="{8B69E58E-F925-F630-F328-0F1F123B1E7E}"/>
          </ac:spMkLst>
        </pc:spChg>
      </pc:sldChg>
      <pc:sldChg chg="modSp new mod">
        <pc:chgData name="Hoang Dang Nguyen" userId="1de6b3a7-5191-4a0c-8968-b8f905305e1d" providerId="ADAL" clId="{1479FA30-7CD6-43D6-9981-0488DB1D0CB6}" dt="2026-10-26T10:23:42.982" v="544" actId="404"/>
        <pc:sldMkLst>
          <pc:docMk/>
          <pc:sldMk cId="6937943" sldId="260"/>
        </pc:sldMkLst>
        <pc:spChg chg="mod">
          <ac:chgData name="Hoang Dang Nguyen" userId="1de6b3a7-5191-4a0c-8968-b8f905305e1d" providerId="ADAL" clId="{1479FA30-7CD6-43D6-9981-0488DB1D0CB6}" dt="2026-10-26T10:22:59.356" v="537" actId="20577"/>
          <ac:spMkLst>
            <pc:docMk/>
            <pc:sldMk cId="6937943" sldId="260"/>
            <ac:spMk id="2" creationId="{D79D5FD7-4B3F-8D32-D363-61629D9AC019}"/>
          </ac:spMkLst>
        </pc:spChg>
        <pc:spChg chg="mod">
          <ac:chgData name="Hoang Dang Nguyen" userId="1de6b3a7-5191-4a0c-8968-b8f905305e1d" providerId="ADAL" clId="{1479FA30-7CD6-43D6-9981-0488DB1D0CB6}" dt="2026-10-26T10:23:42.982" v="544" actId="404"/>
          <ac:spMkLst>
            <pc:docMk/>
            <pc:sldMk cId="6937943" sldId="260"/>
            <ac:spMk id="3" creationId="{015CCF2E-9A42-16AC-B391-E2C31195E477}"/>
          </ac:spMkLst>
        </pc:spChg>
      </pc:sldChg>
      <pc:sldChg chg="addSp delSp modSp add mod">
        <pc:chgData name="Hoang Dang Nguyen" userId="1de6b3a7-5191-4a0c-8968-b8f905305e1d" providerId="ADAL" clId="{1479FA30-7CD6-43D6-9981-0488DB1D0CB6}" dt="2026-10-26T10:24:51.636" v="572" actId="1076"/>
        <pc:sldMkLst>
          <pc:docMk/>
          <pc:sldMk cId="534193411" sldId="261"/>
        </pc:sldMkLst>
        <pc:spChg chg="mod">
          <ac:chgData name="Hoang Dang Nguyen" userId="1de6b3a7-5191-4a0c-8968-b8f905305e1d" providerId="ADAL" clId="{1479FA30-7CD6-43D6-9981-0488DB1D0CB6}" dt="2026-10-26T10:24:13.005" v="558" actId="20577"/>
          <ac:spMkLst>
            <pc:docMk/>
            <pc:sldMk cId="534193411" sldId="261"/>
            <ac:spMk id="2" creationId="{F2D4973F-BB66-2204-D3EE-260E5FAAC6CC}"/>
          </ac:spMkLst>
        </pc:spChg>
        <pc:spChg chg="del">
          <ac:chgData name="Hoang Dang Nguyen" userId="1de6b3a7-5191-4a0c-8968-b8f905305e1d" providerId="ADAL" clId="{1479FA30-7CD6-43D6-9981-0488DB1D0CB6}" dt="2026-10-26T10:24:27.903" v="559" actId="478"/>
          <ac:spMkLst>
            <pc:docMk/>
            <pc:sldMk cId="534193411" sldId="261"/>
            <ac:spMk id="3" creationId="{FA39B45F-ADDC-AF64-3668-184B10F47734}"/>
          </ac:spMkLst>
        </pc:spChg>
        <pc:spChg chg="add del mod">
          <ac:chgData name="Hoang Dang Nguyen" userId="1de6b3a7-5191-4a0c-8968-b8f905305e1d" providerId="ADAL" clId="{1479FA30-7CD6-43D6-9981-0488DB1D0CB6}" dt="2026-10-26T10:24:29.652" v="560" actId="478"/>
          <ac:spMkLst>
            <pc:docMk/>
            <pc:sldMk cId="534193411" sldId="261"/>
            <ac:spMk id="5" creationId="{3891A158-BA66-E56B-7A00-37F76B5F7F83}"/>
          </ac:spMkLst>
        </pc:spChg>
        <pc:graphicFrameChg chg="add mod modGraphic">
          <ac:chgData name="Hoang Dang Nguyen" userId="1de6b3a7-5191-4a0c-8968-b8f905305e1d" providerId="ADAL" clId="{1479FA30-7CD6-43D6-9981-0488DB1D0CB6}" dt="2026-10-26T10:24:51.636" v="572" actId="1076"/>
          <ac:graphicFrameMkLst>
            <pc:docMk/>
            <pc:sldMk cId="534193411" sldId="261"/>
            <ac:graphicFrameMk id="6" creationId="{FB25D0EE-4599-C785-93A6-A1DA62EEF57B}"/>
          </ac:graphicFrameMkLst>
        </pc:graphicFrameChg>
      </pc:sldChg>
      <pc:sldChg chg="addSp delSp modSp new mod">
        <pc:chgData name="Hoang Dang Nguyen" userId="1de6b3a7-5191-4a0c-8968-b8f905305e1d" providerId="ADAL" clId="{1479FA30-7CD6-43D6-9981-0488DB1D0CB6}" dt="2026-10-26T12:38:24.156" v="3399" actId="122"/>
        <pc:sldMkLst>
          <pc:docMk/>
          <pc:sldMk cId="2622948946" sldId="262"/>
        </pc:sldMkLst>
        <pc:spChg chg="mod">
          <ac:chgData name="Hoang Dang Nguyen" userId="1de6b3a7-5191-4a0c-8968-b8f905305e1d" providerId="ADAL" clId="{1479FA30-7CD6-43D6-9981-0488DB1D0CB6}" dt="2026-10-26T10:25:13.178" v="574"/>
          <ac:spMkLst>
            <pc:docMk/>
            <pc:sldMk cId="2622948946" sldId="262"/>
            <ac:spMk id="2" creationId="{80F7AE70-0F32-C768-D030-FC5B1235FEB3}"/>
          </ac:spMkLst>
        </pc:spChg>
        <pc:spChg chg="del">
          <ac:chgData name="Hoang Dang Nguyen" userId="1de6b3a7-5191-4a0c-8968-b8f905305e1d" providerId="ADAL" clId="{1479FA30-7CD6-43D6-9981-0488DB1D0CB6}" dt="2026-10-26T10:25:21.286" v="575" actId="478"/>
          <ac:spMkLst>
            <pc:docMk/>
            <pc:sldMk cId="2622948946" sldId="262"/>
            <ac:spMk id="3" creationId="{6AA41BA0-A84C-81EE-46F3-E0CBBB02ABC9}"/>
          </ac:spMkLst>
        </pc:spChg>
        <pc:graphicFrameChg chg="add mod modGraphic">
          <ac:chgData name="Hoang Dang Nguyen" userId="1de6b3a7-5191-4a0c-8968-b8f905305e1d" providerId="ADAL" clId="{1479FA30-7CD6-43D6-9981-0488DB1D0CB6}" dt="2026-10-26T12:38:24.156" v="3399" actId="122"/>
          <ac:graphicFrameMkLst>
            <pc:docMk/>
            <pc:sldMk cId="2622948946" sldId="262"/>
            <ac:graphicFrameMk id="5" creationId="{B738DBAC-4263-7352-C054-3533739A40D1}"/>
          </ac:graphicFrameMkLst>
        </pc:graphicFrameChg>
      </pc:sldChg>
      <pc:sldChg chg="modSp new mod">
        <pc:chgData name="Hoang Dang Nguyen" userId="1de6b3a7-5191-4a0c-8968-b8f905305e1d" providerId="ADAL" clId="{1479FA30-7CD6-43D6-9981-0488DB1D0CB6}" dt="2026-10-26T10:55:07.350" v="1581" actId="113"/>
        <pc:sldMkLst>
          <pc:docMk/>
          <pc:sldMk cId="1307118369" sldId="263"/>
        </pc:sldMkLst>
        <pc:spChg chg="mod">
          <ac:chgData name="Hoang Dang Nguyen" userId="1de6b3a7-5191-4a0c-8968-b8f905305e1d" providerId="ADAL" clId="{1479FA30-7CD6-43D6-9981-0488DB1D0CB6}" dt="2026-10-26T10:25:44.619" v="588" actId="20577"/>
          <ac:spMkLst>
            <pc:docMk/>
            <pc:sldMk cId="1307118369" sldId="263"/>
            <ac:spMk id="2" creationId="{1EE33BBF-88EE-CB1C-AE8F-3CADCA539886}"/>
          </ac:spMkLst>
        </pc:spChg>
        <pc:spChg chg="mod">
          <ac:chgData name="Hoang Dang Nguyen" userId="1de6b3a7-5191-4a0c-8968-b8f905305e1d" providerId="ADAL" clId="{1479FA30-7CD6-43D6-9981-0488DB1D0CB6}" dt="2026-10-26T10:55:07.350" v="1581" actId="113"/>
          <ac:spMkLst>
            <pc:docMk/>
            <pc:sldMk cId="1307118369" sldId="263"/>
            <ac:spMk id="3" creationId="{6B7A89EA-8664-1FF4-B9E1-C188E4DDCBD3}"/>
          </ac:spMkLst>
        </pc:spChg>
      </pc:sldChg>
      <pc:sldChg chg="modSp new mod">
        <pc:chgData name="Hoang Dang Nguyen" userId="1de6b3a7-5191-4a0c-8968-b8f905305e1d" providerId="ADAL" clId="{1479FA30-7CD6-43D6-9981-0488DB1D0CB6}" dt="2026-10-26T10:28:37.047" v="875" actId="403"/>
        <pc:sldMkLst>
          <pc:docMk/>
          <pc:sldMk cId="1116909786" sldId="264"/>
        </pc:sldMkLst>
        <pc:spChg chg="mod">
          <ac:chgData name="Hoang Dang Nguyen" userId="1de6b3a7-5191-4a0c-8968-b8f905305e1d" providerId="ADAL" clId="{1479FA30-7CD6-43D6-9981-0488DB1D0CB6}" dt="2026-10-26T10:27:54.647" v="862" actId="20577"/>
          <ac:spMkLst>
            <pc:docMk/>
            <pc:sldMk cId="1116909786" sldId="264"/>
            <ac:spMk id="2" creationId="{ADBA27D3-6657-9F79-E412-234E23ABF0F2}"/>
          </ac:spMkLst>
        </pc:spChg>
        <pc:spChg chg="mod">
          <ac:chgData name="Hoang Dang Nguyen" userId="1de6b3a7-5191-4a0c-8968-b8f905305e1d" providerId="ADAL" clId="{1479FA30-7CD6-43D6-9981-0488DB1D0CB6}" dt="2026-10-26T10:28:37.047" v="875" actId="403"/>
          <ac:spMkLst>
            <pc:docMk/>
            <pc:sldMk cId="1116909786" sldId="264"/>
            <ac:spMk id="3" creationId="{ABDA9450-BE78-F96E-98F5-A7C8B8DDC634}"/>
          </ac:spMkLst>
        </pc:spChg>
      </pc:sldChg>
      <pc:sldChg chg="modSp add mod">
        <pc:chgData name="Hoang Dang Nguyen" userId="1de6b3a7-5191-4a0c-8968-b8f905305e1d" providerId="ADAL" clId="{1479FA30-7CD6-43D6-9981-0488DB1D0CB6}" dt="2026-10-26T10:28:41.029" v="877" actId="403"/>
        <pc:sldMkLst>
          <pc:docMk/>
          <pc:sldMk cId="2096823746" sldId="265"/>
        </pc:sldMkLst>
        <pc:spChg chg="mod">
          <ac:chgData name="Hoang Dang Nguyen" userId="1de6b3a7-5191-4a0c-8968-b8f905305e1d" providerId="ADAL" clId="{1479FA30-7CD6-43D6-9981-0488DB1D0CB6}" dt="2026-10-26T10:28:41.029" v="877" actId="403"/>
          <ac:spMkLst>
            <pc:docMk/>
            <pc:sldMk cId="2096823746" sldId="265"/>
            <ac:spMk id="3" creationId="{D3E81452-DCF2-E461-96D6-8D1A343C0572}"/>
          </ac:spMkLst>
        </pc:spChg>
      </pc:sldChg>
      <pc:sldChg chg="modSp new mod modNotesTx">
        <pc:chgData name="Hoang Dang Nguyen" userId="1de6b3a7-5191-4a0c-8968-b8f905305e1d" providerId="ADAL" clId="{1479FA30-7CD6-43D6-9981-0488DB1D0CB6}" dt="2026-10-26T10:30:31.883" v="916" actId="6549"/>
        <pc:sldMkLst>
          <pc:docMk/>
          <pc:sldMk cId="1414366813" sldId="266"/>
        </pc:sldMkLst>
        <pc:spChg chg="mod">
          <ac:chgData name="Hoang Dang Nguyen" userId="1de6b3a7-5191-4a0c-8968-b8f905305e1d" providerId="ADAL" clId="{1479FA30-7CD6-43D6-9981-0488DB1D0CB6}" dt="2026-10-26T10:30:16.386" v="908" actId="20577"/>
          <ac:spMkLst>
            <pc:docMk/>
            <pc:sldMk cId="1414366813" sldId="266"/>
            <ac:spMk id="2" creationId="{C3E256FB-02B2-0B3F-1B10-4502049B9C82}"/>
          </ac:spMkLst>
        </pc:spChg>
        <pc:spChg chg="mod">
          <ac:chgData name="Hoang Dang Nguyen" userId="1de6b3a7-5191-4a0c-8968-b8f905305e1d" providerId="ADAL" clId="{1479FA30-7CD6-43D6-9981-0488DB1D0CB6}" dt="2026-10-26T10:30:26.336" v="914" actId="403"/>
          <ac:spMkLst>
            <pc:docMk/>
            <pc:sldMk cId="1414366813" sldId="266"/>
            <ac:spMk id="3" creationId="{3D614731-C650-39D0-A9AB-40E9E2E5F5F9}"/>
          </ac:spMkLst>
        </pc:spChg>
      </pc:sldChg>
      <pc:sldChg chg="modSp new mod modNotesTx">
        <pc:chgData name="Hoang Dang Nguyen" userId="1de6b3a7-5191-4a0c-8968-b8f905305e1d" providerId="ADAL" clId="{1479FA30-7CD6-43D6-9981-0488DB1D0CB6}" dt="2026-10-26T10:55:02.187" v="1579" actId="113"/>
        <pc:sldMkLst>
          <pc:docMk/>
          <pc:sldMk cId="3733920910" sldId="267"/>
        </pc:sldMkLst>
        <pc:spChg chg="mod">
          <ac:chgData name="Hoang Dang Nguyen" userId="1de6b3a7-5191-4a0c-8968-b8f905305e1d" providerId="ADAL" clId="{1479FA30-7CD6-43D6-9981-0488DB1D0CB6}" dt="2026-10-26T10:31:14.168" v="956" actId="20577"/>
          <ac:spMkLst>
            <pc:docMk/>
            <pc:sldMk cId="3733920910" sldId="267"/>
            <ac:spMk id="2" creationId="{8D7E9D3B-9CC8-4375-0DF7-24940D8291FF}"/>
          </ac:spMkLst>
        </pc:spChg>
        <pc:spChg chg="mod">
          <ac:chgData name="Hoang Dang Nguyen" userId="1de6b3a7-5191-4a0c-8968-b8f905305e1d" providerId="ADAL" clId="{1479FA30-7CD6-43D6-9981-0488DB1D0CB6}" dt="2026-10-26T10:55:02.187" v="1579" actId="113"/>
          <ac:spMkLst>
            <pc:docMk/>
            <pc:sldMk cId="3733920910" sldId="267"/>
            <ac:spMk id="3" creationId="{B8C36B3B-624B-7C0B-FE6C-8670B6B424B6}"/>
          </ac:spMkLst>
        </pc:spChg>
      </pc:sldChg>
      <pc:sldChg chg="modSp new mod modNotesTx">
        <pc:chgData name="Hoang Dang Nguyen" userId="1de6b3a7-5191-4a0c-8968-b8f905305e1d" providerId="ADAL" clId="{1479FA30-7CD6-43D6-9981-0488DB1D0CB6}" dt="2026-10-26T10:54:59.016" v="1576" actId="113"/>
        <pc:sldMkLst>
          <pc:docMk/>
          <pc:sldMk cId="1488791831" sldId="268"/>
        </pc:sldMkLst>
        <pc:spChg chg="mod">
          <ac:chgData name="Hoang Dang Nguyen" userId="1de6b3a7-5191-4a0c-8968-b8f905305e1d" providerId="ADAL" clId="{1479FA30-7CD6-43D6-9981-0488DB1D0CB6}" dt="2026-10-26T10:32:21.853" v="987" actId="20577"/>
          <ac:spMkLst>
            <pc:docMk/>
            <pc:sldMk cId="1488791831" sldId="268"/>
            <ac:spMk id="2" creationId="{79A5DA55-CF0B-5212-A131-2C63F9A5E075}"/>
          </ac:spMkLst>
        </pc:spChg>
        <pc:spChg chg="mod">
          <ac:chgData name="Hoang Dang Nguyen" userId="1de6b3a7-5191-4a0c-8968-b8f905305e1d" providerId="ADAL" clId="{1479FA30-7CD6-43D6-9981-0488DB1D0CB6}" dt="2026-10-26T10:54:59.016" v="1576" actId="113"/>
          <ac:spMkLst>
            <pc:docMk/>
            <pc:sldMk cId="1488791831" sldId="268"/>
            <ac:spMk id="3" creationId="{EBD04C10-E284-BB30-F703-FDF75EA0B32B}"/>
          </ac:spMkLst>
        </pc:spChg>
      </pc:sldChg>
      <pc:sldChg chg="modSp new mod modNotesTx">
        <pc:chgData name="Hoang Dang Nguyen" userId="1de6b3a7-5191-4a0c-8968-b8f905305e1d" providerId="ADAL" clId="{1479FA30-7CD6-43D6-9981-0488DB1D0CB6}" dt="2026-10-26T10:34:55.276" v="1022" actId="20577"/>
        <pc:sldMkLst>
          <pc:docMk/>
          <pc:sldMk cId="2039943814" sldId="269"/>
        </pc:sldMkLst>
        <pc:spChg chg="mod">
          <ac:chgData name="Hoang Dang Nguyen" userId="1de6b3a7-5191-4a0c-8968-b8f905305e1d" providerId="ADAL" clId="{1479FA30-7CD6-43D6-9981-0488DB1D0CB6}" dt="2026-10-26T10:32:39.083" v="995"/>
          <ac:spMkLst>
            <pc:docMk/>
            <pc:sldMk cId="2039943814" sldId="269"/>
            <ac:spMk id="2" creationId="{8CA315EB-7754-96FE-CA5E-298A7BB321DB}"/>
          </ac:spMkLst>
        </pc:spChg>
        <pc:spChg chg="mod">
          <ac:chgData name="Hoang Dang Nguyen" userId="1de6b3a7-5191-4a0c-8968-b8f905305e1d" providerId="ADAL" clId="{1479FA30-7CD6-43D6-9981-0488DB1D0CB6}" dt="2026-10-26T10:34:26.988" v="1009" actId="5793"/>
          <ac:spMkLst>
            <pc:docMk/>
            <pc:sldMk cId="2039943814" sldId="269"/>
            <ac:spMk id="3" creationId="{726A1551-5C2F-E22A-5EBC-8E2BF1C31E82}"/>
          </ac:spMkLst>
        </pc:spChg>
      </pc:sldChg>
      <pc:sldChg chg="modSp new mod modNotesTx">
        <pc:chgData name="Hoang Dang Nguyen" userId="1de6b3a7-5191-4a0c-8968-b8f905305e1d" providerId="ADAL" clId="{1479FA30-7CD6-43D6-9981-0488DB1D0CB6}" dt="2026-10-26T10:35:47.097" v="1037" actId="6549"/>
        <pc:sldMkLst>
          <pc:docMk/>
          <pc:sldMk cId="1454140046" sldId="270"/>
        </pc:sldMkLst>
        <pc:spChg chg="mod">
          <ac:chgData name="Hoang Dang Nguyen" userId="1de6b3a7-5191-4a0c-8968-b8f905305e1d" providerId="ADAL" clId="{1479FA30-7CD6-43D6-9981-0488DB1D0CB6}" dt="2026-10-26T10:32:37.255" v="994" actId="6549"/>
          <ac:spMkLst>
            <pc:docMk/>
            <pc:sldMk cId="1454140046" sldId="270"/>
            <ac:spMk id="2" creationId="{15EF41B1-25AD-680E-E518-5BAE361E7C0E}"/>
          </ac:spMkLst>
        </pc:spChg>
        <pc:spChg chg="mod">
          <ac:chgData name="Hoang Dang Nguyen" userId="1de6b3a7-5191-4a0c-8968-b8f905305e1d" providerId="ADAL" clId="{1479FA30-7CD6-43D6-9981-0488DB1D0CB6}" dt="2026-10-26T10:35:29.960" v="1024" actId="404"/>
          <ac:spMkLst>
            <pc:docMk/>
            <pc:sldMk cId="1454140046" sldId="270"/>
            <ac:spMk id="3" creationId="{775F4014-A442-D186-BE44-F5157AAD7381}"/>
          </ac:spMkLst>
        </pc:spChg>
      </pc:sldChg>
      <pc:sldChg chg="modSp new mod">
        <pc:chgData name="Hoang Dang Nguyen" userId="1de6b3a7-5191-4a0c-8968-b8f905305e1d" providerId="ADAL" clId="{1479FA30-7CD6-43D6-9981-0488DB1D0CB6}" dt="2026-10-26T10:54:50.329" v="1572" actId="113"/>
        <pc:sldMkLst>
          <pc:docMk/>
          <pc:sldMk cId="2065010315" sldId="271"/>
        </pc:sldMkLst>
        <pc:spChg chg="mod">
          <ac:chgData name="Hoang Dang Nguyen" userId="1de6b3a7-5191-4a0c-8968-b8f905305e1d" providerId="ADAL" clId="{1479FA30-7CD6-43D6-9981-0488DB1D0CB6}" dt="2026-10-26T10:38:02.680" v="1115" actId="20577"/>
          <ac:spMkLst>
            <pc:docMk/>
            <pc:sldMk cId="2065010315" sldId="271"/>
            <ac:spMk id="2" creationId="{22058F9A-BB56-377E-E64B-663046312135}"/>
          </ac:spMkLst>
        </pc:spChg>
        <pc:spChg chg="mod">
          <ac:chgData name="Hoang Dang Nguyen" userId="1de6b3a7-5191-4a0c-8968-b8f905305e1d" providerId="ADAL" clId="{1479FA30-7CD6-43D6-9981-0488DB1D0CB6}" dt="2026-10-26T10:54:50.329" v="1572" actId="113"/>
          <ac:spMkLst>
            <pc:docMk/>
            <pc:sldMk cId="2065010315" sldId="271"/>
            <ac:spMk id="3" creationId="{85D7C493-77DF-12D9-8D98-80F8093AEDCD}"/>
          </ac:spMkLst>
        </pc:spChg>
      </pc:sldChg>
      <pc:sldChg chg="modSp new mod">
        <pc:chgData name="Hoang Dang Nguyen" userId="1de6b3a7-5191-4a0c-8968-b8f905305e1d" providerId="ADAL" clId="{1479FA30-7CD6-43D6-9981-0488DB1D0CB6}" dt="2026-10-26T11:17:23.276" v="2270"/>
        <pc:sldMkLst>
          <pc:docMk/>
          <pc:sldMk cId="3997118209" sldId="272"/>
        </pc:sldMkLst>
        <pc:spChg chg="mod">
          <ac:chgData name="Hoang Dang Nguyen" userId="1de6b3a7-5191-4a0c-8968-b8f905305e1d" providerId="ADAL" clId="{1479FA30-7CD6-43D6-9981-0488DB1D0CB6}" dt="2026-10-26T11:17:23.276" v="2270"/>
          <ac:spMkLst>
            <pc:docMk/>
            <pc:sldMk cId="3997118209" sldId="272"/>
            <ac:spMk id="2" creationId="{4F14D2F8-7D6D-8ECA-500A-C6A19A17CE8A}"/>
          </ac:spMkLst>
        </pc:spChg>
        <pc:spChg chg="mod">
          <ac:chgData name="Hoang Dang Nguyen" userId="1de6b3a7-5191-4a0c-8968-b8f905305e1d" providerId="ADAL" clId="{1479FA30-7CD6-43D6-9981-0488DB1D0CB6}" dt="2026-10-26T11:05:10.502" v="2198" actId="6549"/>
          <ac:spMkLst>
            <pc:docMk/>
            <pc:sldMk cId="3997118209" sldId="272"/>
            <ac:spMk id="3" creationId="{32210AC4-7D45-EC52-8912-0EB70FC8D9FA}"/>
          </ac:spMkLst>
        </pc:spChg>
      </pc:sldChg>
      <pc:sldChg chg="modSp new mod">
        <pc:chgData name="Hoang Dang Nguyen" userId="1de6b3a7-5191-4a0c-8968-b8f905305e1d" providerId="ADAL" clId="{1479FA30-7CD6-43D6-9981-0488DB1D0CB6}" dt="2026-10-26T11:17:43.423" v="2319"/>
        <pc:sldMkLst>
          <pc:docMk/>
          <pc:sldMk cId="671952736" sldId="273"/>
        </pc:sldMkLst>
        <pc:spChg chg="mod">
          <ac:chgData name="Hoang Dang Nguyen" userId="1de6b3a7-5191-4a0c-8968-b8f905305e1d" providerId="ADAL" clId="{1479FA30-7CD6-43D6-9981-0488DB1D0CB6}" dt="2026-10-26T11:17:43.423" v="2319"/>
          <ac:spMkLst>
            <pc:docMk/>
            <pc:sldMk cId="671952736" sldId="273"/>
            <ac:spMk id="2" creationId="{DE90FF51-6B7B-BF0E-9971-4CA48EF96371}"/>
          </ac:spMkLst>
        </pc:spChg>
        <pc:spChg chg="mod">
          <ac:chgData name="Hoang Dang Nguyen" userId="1de6b3a7-5191-4a0c-8968-b8f905305e1d" providerId="ADAL" clId="{1479FA30-7CD6-43D6-9981-0488DB1D0CB6}" dt="2026-10-26T11:02:47.946" v="1939" actId="20577"/>
          <ac:spMkLst>
            <pc:docMk/>
            <pc:sldMk cId="671952736" sldId="273"/>
            <ac:spMk id="3" creationId="{1D77A6B0-21D0-6276-96C9-ADBFDB9E1BC8}"/>
          </ac:spMkLst>
        </pc:spChg>
      </pc:sldChg>
      <pc:sldChg chg="addSp delSp modSp new mod modClrScheme chgLayout">
        <pc:chgData name="Hoang Dang Nguyen" userId="1de6b3a7-5191-4a0c-8968-b8f905305e1d" providerId="ADAL" clId="{1479FA30-7CD6-43D6-9981-0488DB1D0CB6}" dt="2026-10-26T11:17:38.577" v="2318" actId="20577"/>
        <pc:sldMkLst>
          <pc:docMk/>
          <pc:sldMk cId="858672965" sldId="274"/>
        </pc:sldMkLst>
        <pc:spChg chg="mod ord">
          <ac:chgData name="Hoang Dang Nguyen" userId="1de6b3a7-5191-4a0c-8968-b8f905305e1d" providerId="ADAL" clId="{1479FA30-7CD6-43D6-9981-0488DB1D0CB6}" dt="2026-10-26T11:17:38.577" v="2318" actId="20577"/>
          <ac:spMkLst>
            <pc:docMk/>
            <pc:sldMk cId="858672965" sldId="274"/>
            <ac:spMk id="2" creationId="{E08AEE24-736F-CC33-2266-35BE7B8BF9D5}"/>
          </ac:spMkLst>
        </pc:spChg>
        <pc:spChg chg="del mod ord">
          <ac:chgData name="Hoang Dang Nguyen" userId="1de6b3a7-5191-4a0c-8968-b8f905305e1d" providerId="ADAL" clId="{1479FA30-7CD6-43D6-9981-0488DB1D0CB6}" dt="2026-10-26T10:36:52.945" v="1064" actId="700"/>
          <ac:spMkLst>
            <pc:docMk/>
            <pc:sldMk cId="858672965" sldId="274"/>
            <ac:spMk id="3" creationId="{9FC74503-1ED1-9A24-E22D-A59A5C5D0C65}"/>
          </ac:spMkLst>
        </pc:spChg>
        <pc:spChg chg="del">
          <ac:chgData name="Hoang Dang Nguyen" userId="1de6b3a7-5191-4a0c-8968-b8f905305e1d" providerId="ADAL" clId="{1479FA30-7CD6-43D6-9981-0488DB1D0CB6}" dt="2026-10-26T10:36:52.945" v="1064" actId="700"/>
          <ac:spMkLst>
            <pc:docMk/>
            <pc:sldMk cId="858672965" sldId="274"/>
            <ac:spMk id="4" creationId="{65851092-2779-3BC8-C8B8-CA0074B46FC9}"/>
          </ac:spMkLst>
        </pc:spChg>
        <pc:spChg chg="mod ord">
          <ac:chgData name="Hoang Dang Nguyen" userId="1de6b3a7-5191-4a0c-8968-b8f905305e1d" providerId="ADAL" clId="{1479FA30-7CD6-43D6-9981-0488DB1D0CB6}" dt="2026-10-26T10:36:52.945" v="1064" actId="700"/>
          <ac:spMkLst>
            <pc:docMk/>
            <pc:sldMk cId="858672965" sldId="274"/>
            <ac:spMk id="5" creationId="{56CDF333-0C09-6FDC-56C8-02A15F4D2C86}"/>
          </ac:spMkLst>
        </pc:spChg>
        <pc:spChg chg="add mod ord">
          <ac:chgData name="Hoang Dang Nguyen" userId="1de6b3a7-5191-4a0c-8968-b8f905305e1d" providerId="ADAL" clId="{1479FA30-7CD6-43D6-9981-0488DB1D0CB6}" dt="2026-10-26T11:05:13.894" v="2199" actId="6549"/>
          <ac:spMkLst>
            <pc:docMk/>
            <pc:sldMk cId="858672965" sldId="274"/>
            <ac:spMk id="6" creationId="{6A9C698E-8DC4-9481-84CB-378FEC4CC45B}"/>
          </ac:spMkLst>
        </pc:spChg>
      </pc:sldChg>
      <pc:sldChg chg="modSp add mod">
        <pc:chgData name="Hoang Dang Nguyen" userId="1de6b3a7-5191-4a0c-8968-b8f905305e1d" providerId="ADAL" clId="{1479FA30-7CD6-43D6-9981-0488DB1D0CB6}" dt="2026-10-26T10:39:21.021" v="1179" actId="404"/>
        <pc:sldMkLst>
          <pc:docMk/>
          <pc:sldMk cId="59356781" sldId="275"/>
        </pc:sldMkLst>
        <pc:spChg chg="mod">
          <ac:chgData name="Hoang Dang Nguyen" userId="1de6b3a7-5191-4a0c-8968-b8f905305e1d" providerId="ADAL" clId="{1479FA30-7CD6-43D6-9981-0488DB1D0CB6}" dt="2026-10-26T10:39:04.907" v="1159" actId="20577"/>
          <ac:spMkLst>
            <pc:docMk/>
            <pc:sldMk cId="59356781" sldId="275"/>
            <ac:spMk id="2" creationId="{F3BC2CBF-0B6E-7176-2032-F732E6117CF6}"/>
          </ac:spMkLst>
        </pc:spChg>
        <pc:spChg chg="mod">
          <ac:chgData name="Hoang Dang Nguyen" userId="1de6b3a7-5191-4a0c-8968-b8f905305e1d" providerId="ADAL" clId="{1479FA30-7CD6-43D6-9981-0488DB1D0CB6}" dt="2026-10-26T10:39:21.021" v="1179" actId="404"/>
          <ac:spMkLst>
            <pc:docMk/>
            <pc:sldMk cId="59356781" sldId="275"/>
            <ac:spMk id="3" creationId="{380FFE72-65A8-EFAA-E593-21836F171353}"/>
          </ac:spMkLst>
        </pc:spChg>
      </pc:sldChg>
      <pc:sldChg chg="modSp add mod modNotesTx">
        <pc:chgData name="Hoang Dang Nguyen" userId="1de6b3a7-5191-4a0c-8968-b8f905305e1d" providerId="ADAL" clId="{1479FA30-7CD6-43D6-9981-0488DB1D0CB6}" dt="2026-10-26T10:54:46.165" v="1568" actId="113"/>
        <pc:sldMkLst>
          <pc:docMk/>
          <pc:sldMk cId="723437688" sldId="276"/>
        </pc:sldMkLst>
        <pc:spChg chg="mod">
          <ac:chgData name="Hoang Dang Nguyen" userId="1de6b3a7-5191-4a0c-8968-b8f905305e1d" providerId="ADAL" clId="{1479FA30-7CD6-43D6-9981-0488DB1D0CB6}" dt="2026-10-26T10:54:46.165" v="1568" actId="113"/>
          <ac:spMkLst>
            <pc:docMk/>
            <pc:sldMk cId="723437688" sldId="276"/>
            <ac:spMk id="3" creationId="{FF793B59-1948-F0FA-0613-8218FF9E073C}"/>
          </ac:spMkLst>
        </pc:spChg>
      </pc:sldChg>
      <pc:sldChg chg="addSp delSp modSp new del mod">
        <pc:chgData name="Hoang Dang Nguyen" userId="1de6b3a7-5191-4a0c-8968-b8f905305e1d" providerId="ADAL" clId="{1479FA30-7CD6-43D6-9981-0488DB1D0CB6}" dt="2026-10-26T10:40:58.411" v="1226" actId="680"/>
        <pc:sldMkLst>
          <pc:docMk/>
          <pc:sldMk cId="706520894" sldId="277"/>
        </pc:sldMkLst>
        <pc:spChg chg="mod">
          <ac:chgData name="Hoang Dang Nguyen" userId="1de6b3a7-5191-4a0c-8968-b8f905305e1d" providerId="ADAL" clId="{1479FA30-7CD6-43D6-9981-0488DB1D0CB6}" dt="2026-10-26T10:40:57.942" v="1225" actId="20577"/>
          <ac:spMkLst>
            <pc:docMk/>
            <pc:sldMk cId="706520894" sldId="277"/>
            <ac:spMk id="2" creationId="{2159B5A6-CF1D-A0DD-4994-6580830B00E6}"/>
          </ac:spMkLst>
        </pc:spChg>
        <pc:spChg chg="add del">
          <ac:chgData name="Hoang Dang Nguyen" userId="1de6b3a7-5191-4a0c-8968-b8f905305e1d" providerId="ADAL" clId="{1479FA30-7CD6-43D6-9981-0488DB1D0CB6}" dt="2026-10-26T10:40:55.908" v="1222" actId="478"/>
          <ac:spMkLst>
            <pc:docMk/>
            <pc:sldMk cId="706520894" sldId="277"/>
            <ac:spMk id="3" creationId="{91331528-1194-FC3A-C1A0-4C3C000F76B2}"/>
          </ac:spMkLst>
        </pc:spChg>
        <pc:spChg chg="add mod">
          <ac:chgData name="Hoang Dang Nguyen" userId="1de6b3a7-5191-4a0c-8968-b8f905305e1d" providerId="ADAL" clId="{1479FA30-7CD6-43D6-9981-0488DB1D0CB6}" dt="2026-10-26T10:40:52.277" v="1221" actId="1076"/>
          <ac:spMkLst>
            <pc:docMk/>
            <pc:sldMk cId="706520894" sldId="277"/>
            <ac:spMk id="7" creationId="{05574F02-A0BE-E6DE-6F84-84DAB4874B0A}"/>
          </ac:spMkLst>
        </pc:spChg>
        <pc:graphicFrameChg chg="add mod">
          <ac:chgData name="Hoang Dang Nguyen" userId="1de6b3a7-5191-4a0c-8968-b8f905305e1d" providerId="ADAL" clId="{1479FA30-7CD6-43D6-9981-0488DB1D0CB6}" dt="2026-10-26T10:40:38.430" v="1219"/>
          <ac:graphicFrameMkLst>
            <pc:docMk/>
            <pc:sldMk cId="706520894" sldId="277"/>
            <ac:graphicFrameMk id="5" creationId="{AF9ADB46-C318-A29C-21E2-BB382067E41B}"/>
          </ac:graphicFrameMkLst>
        </pc:graphicFrameChg>
      </pc:sldChg>
      <pc:sldChg chg="modSp new mod">
        <pc:chgData name="Hoang Dang Nguyen" userId="1de6b3a7-5191-4a0c-8968-b8f905305e1d" providerId="ADAL" clId="{1479FA30-7CD6-43D6-9981-0488DB1D0CB6}" dt="2026-10-26T10:54:42.831" v="1566" actId="113"/>
        <pc:sldMkLst>
          <pc:docMk/>
          <pc:sldMk cId="1773765669" sldId="277"/>
        </pc:sldMkLst>
        <pc:spChg chg="mod">
          <ac:chgData name="Hoang Dang Nguyen" userId="1de6b3a7-5191-4a0c-8968-b8f905305e1d" providerId="ADAL" clId="{1479FA30-7CD6-43D6-9981-0488DB1D0CB6}" dt="2026-10-26T10:41:07.260" v="1249" actId="20577"/>
          <ac:spMkLst>
            <pc:docMk/>
            <pc:sldMk cId="1773765669" sldId="277"/>
            <ac:spMk id="2" creationId="{E162EE21-5EAF-6780-800B-E7A7352B9649}"/>
          </ac:spMkLst>
        </pc:spChg>
        <pc:spChg chg="mod">
          <ac:chgData name="Hoang Dang Nguyen" userId="1de6b3a7-5191-4a0c-8968-b8f905305e1d" providerId="ADAL" clId="{1479FA30-7CD6-43D6-9981-0488DB1D0CB6}" dt="2026-10-26T10:54:42.831" v="1566" actId="113"/>
          <ac:spMkLst>
            <pc:docMk/>
            <pc:sldMk cId="1773765669" sldId="277"/>
            <ac:spMk id="3" creationId="{01A97FDB-12AB-39F5-AFF3-440520E93FEF}"/>
          </ac:spMkLst>
        </pc:spChg>
      </pc:sldChg>
      <pc:sldChg chg="addSp delSp modSp new mod modNotesTx">
        <pc:chgData name="Hoang Dang Nguyen" userId="1de6b3a7-5191-4a0c-8968-b8f905305e1d" providerId="ADAL" clId="{1479FA30-7CD6-43D6-9981-0488DB1D0CB6}" dt="2026-10-26T12:39:01.226" v="3407" actId="122"/>
        <pc:sldMkLst>
          <pc:docMk/>
          <pc:sldMk cId="3209862709" sldId="278"/>
        </pc:sldMkLst>
        <pc:spChg chg="mod">
          <ac:chgData name="Hoang Dang Nguyen" userId="1de6b3a7-5191-4a0c-8968-b8f905305e1d" providerId="ADAL" clId="{1479FA30-7CD6-43D6-9981-0488DB1D0CB6}" dt="2026-10-26T10:41:22.876" v="1256"/>
          <ac:spMkLst>
            <pc:docMk/>
            <pc:sldMk cId="3209862709" sldId="278"/>
            <ac:spMk id="2" creationId="{0D672C4F-54C8-FA55-64F7-5295C18C5891}"/>
          </ac:spMkLst>
        </pc:spChg>
        <pc:spChg chg="del">
          <ac:chgData name="Hoang Dang Nguyen" userId="1de6b3a7-5191-4a0c-8968-b8f905305e1d" providerId="ADAL" clId="{1479FA30-7CD6-43D6-9981-0488DB1D0CB6}" dt="2026-10-26T10:41:24.514" v="1257" actId="478"/>
          <ac:spMkLst>
            <pc:docMk/>
            <pc:sldMk cId="3209862709" sldId="278"/>
            <ac:spMk id="3" creationId="{C38C1AFC-8427-25AD-5242-A795A4902D8E}"/>
          </ac:spMkLst>
        </pc:spChg>
        <pc:graphicFrameChg chg="add mod modGraphic">
          <ac:chgData name="Hoang Dang Nguyen" userId="1de6b3a7-5191-4a0c-8968-b8f905305e1d" providerId="ADAL" clId="{1479FA30-7CD6-43D6-9981-0488DB1D0CB6}" dt="2026-10-26T12:39:01.226" v="3407" actId="122"/>
          <ac:graphicFrameMkLst>
            <pc:docMk/>
            <pc:sldMk cId="3209862709" sldId="278"/>
            <ac:graphicFrameMk id="5" creationId="{EE57E8E4-9450-8343-654C-ABD8EE296C0F}"/>
          </ac:graphicFrameMkLst>
        </pc:graphicFrameChg>
      </pc:sldChg>
      <pc:sldChg chg="modSp new mod">
        <pc:chgData name="Hoang Dang Nguyen" userId="1de6b3a7-5191-4a0c-8968-b8f905305e1d" providerId="ADAL" clId="{1479FA30-7CD6-43D6-9981-0488DB1D0CB6}" dt="2026-10-26T10:54:34.881" v="1559" actId="113"/>
        <pc:sldMkLst>
          <pc:docMk/>
          <pc:sldMk cId="1177316867" sldId="279"/>
        </pc:sldMkLst>
        <pc:spChg chg="mod">
          <ac:chgData name="Hoang Dang Nguyen" userId="1de6b3a7-5191-4a0c-8968-b8f905305e1d" providerId="ADAL" clId="{1479FA30-7CD6-43D6-9981-0488DB1D0CB6}" dt="2026-10-26T10:42:17.194" v="1272" actId="6549"/>
          <ac:spMkLst>
            <pc:docMk/>
            <pc:sldMk cId="1177316867" sldId="279"/>
            <ac:spMk id="2" creationId="{774E3B43-06E6-7CA8-F620-D9AEDCE1C6A8}"/>
          </ac:spMkLst>
        </pc:spChg>
        <pc:spChg chg="mod">
          <ac:chgData name="Hoang Dang Nguyen" userId="1de6b3a7-5191-4a0c-8968-b8f905305e1d" providerId="ADAL" clId="{1479FA30-7CD6-43D6-9981-0488DB1D0CB6}" dt="2026-10-26T10:54:34.881" v="1559" actId="113"/>
          <ac:spMkLst>
            <pc:docMk/>
            <pc:sldMk cId="1177316867" sldId="279"/>
            <ac:spMk id="3" creationId="{076F07E2-5247-8F66-7B0A-3C488D7662A0}"/>
          </ac:spMkLst>
        </pc:spChg>
      </pc:sldChg>
      <pc:sldChg chg="addSp delSp modSp new mod">
        <pc:chgData name="Hoang Dang Nguyen" userId="1de6b3a7-5191-4a0c-8968-b8f905305e1d" providerId="ADAL" clId="{1479FA30-7CD6-43D6-9981-0488DB1D0CB6}" dt="2026-10-26T10:43:37.517" v="1287" actId="1076"/>
        <pc:sldMkLst>
          <pc:docMk/>
          <pc:sldMk cId="2690985242" sldId="280"/>
        </pc:sldMkLst>
        <pc:spChg chg="mod">
          <ac:chgData name="Hoang Dang Nguyen" userId="1de6b3a7-5191-4a0c-8968-b8f905305e1d" providerId="ADAL" clId="{1479FA30-7CD6-43D6-9981-0488DB1D0CB6}" dt="2026-10-26T10:43:21.148" v="1283"/>
          <ac:spMkLst>
            <pc:docMk/>
            <pc:sldMk cId="2690985242" sldId="280"/>
            <ac:spMk id="2" creationId="{651C9FD2-62CD-DE33-ECC6-52C5002F7E9B}"/>
          </ac:spMkLst>
        </pc:spChg>
        <pc:spChg chg="del mod">
          <ac:chgData name="Hoang Dang Nguyen" userId="1de6b3a7-5191-4a0c-8968-b8f905305e1d" providerId="ADAL" clId="{1479FA30-7CD6-43D6-9981-0488DB1D0CB6}" dt="2026-10-26T10:43:17.982" v="1282" actId="478"/>
          <ac:spMkLst>
            <pc:docMk/>
            <pc:sldMk cId="2690985242" sldId="280"/>
            <ac:spMk id="3" creationId="{A5125071-1348-D8E9-A899-F1243C7A07DE}"/>
          </ac:spMkLst>
        </pc:spChg>
        <pc:picChg chg="add mod">
          <ac:chgData name="Hoang Dang Nguyen" userId="1de6b3a7-5191-4a0c-8968-b8f905305e1d" providerId="ADAL" clId="{1479FA30-7CD6-43D6-9981-0488DB1D0CB6}" dt="2026-10-26T10:43:37.517" v="1287" actId="1076"/>
          <ac:picMkLst>
            <pc:docMk/>
            <pc:sldMk cId="2690985242" sldId="280"/>
            <ac:picMk id="6" creationId="{C10DE738-F928-0FDA-61B4-D645FB0FB461}"/>
          </ac:picMkLst>
        </pc:picChg>
      </pc:sldChg>
      <pc:sldChg chg="modSp new mod modNotesTx">
        <pc:chgData name="Hoang Dang Nguyen" userId="1de6b3a7-5191-4a0c-8968-b8f905305e1d" providerId="ADAL" clId="{1479FA30-7CD6-43D6-9981-0488DB1D0CB6}" dt="2026-10-26T10:45:13.472" v="1360" actId="20577"/>
        <pc:sldMkLst>
          <pc:docMk/>
          <pc:sldMk cId="4070111730" sldId="281"/>
        </pc:sldMkLst>
        <pc:spChg chg="mod">
          <ac:chgData name="Hoang Dang Nguyen" userId="1de6b3a7-5191-4a0c-8968-b8f905305e1d" providerId="ADAL" clId="{1479FA30-7CD6-43D6-9981-0488DB1D0CB6}" dt="2026-10-26T10:43:43.251" v="1289"/>
          <ac:spMkLst>
            <pc:docMk/>
            <pc:sldMk cId="4070111730" sldId="281"/>
            <ac:spMk id="2" creationId="{0EB03CD7-D989-7ABB-07FB-F90371DC2124}"/>
          </ac:spMkLst>
        </pc:spChg>
        <pc:spChg chg="mod">
          <ac:chgData name="Hoang Dang Nguyen" userId="1de6b3a7-5191-4a0c-8968-b8f905305e1d" providerId="ADAL" clId="{1479FA30-7CD6-43D6-9981-0488DB1D0CB6}" dt="2026-10-26T10:45:13.472" v="1360" actId="20577"/>
          <ac:spMkLst>
            <pc:docMk/>
            <pc:sldMk cId="4070111730" sldId="281"/>
            <ac:spMk id="3" creationId="{F6C788DA-7149-070E-8DB0-07F2C851FEF9}"/>
          </ac:spMkLst>
        </pc:spChg>
      </pc:sldChg>
      <pc:sldChg chg="modSp new mod">
        <pc:chgData name="Hoang Dang Nguyen" userId="1de6b3a7-5191-4a0c-8968-b8f905305e1d" providerId="ADAL" clId="{1479FA30-7CD6-43D6-9981-0488DB1D0CB6}" dt="2026-10-26T10:45:45.121" v="1365" actId="404"/>
        <pc:sldMkLst>
          <pc:docMk/>
          <pc:sldMk cId="83401037" sldId="282"/>
        </pc:sldMkLst>
        <pc:spChg chg="mod">
          <ac:chgData name="Hoang Dang Nguyen" userId="1de6b3a7-5191-4a0c-8968-b8f905305e1d" providerId="ADAL" clId="{1479FA30-7CD6-43D6-9981-0488DB1D0CB6}" dt="2026-10-26T10:45:38.852" v="1363" actId="5793"/>
          <ac:spMkLst>
            <pc:docMk/>
            <pc:sldMk cId="83401037" sldId="282"/>
            <ac:spMk id="2" creationId="{F59A6000-256A-533D-1287-EEB9684575B1}"/>
          </ac:spMkLst>
        </pc:spChg>
        <pc:spChg chg="mod">
          <ac:chgData name="Hoang Dang Nguyen" userId="1de6b3a7-5191-4a0c-8968-b8f905305e1d" providerId="ADAL" clId="{1479FA30-7CD6-43D6-9981-0488DB1D0CB6}" dt="2026-10-26T10:45:45.121" v="1365" actId="404"/>
          <ac:spMkLst>
            <pc:docMk/>
            <pc:sldMk cId="83401037" sldId="282"/>
            <ac:spMk id="3" creationId="{D0240829-F2B1-3BA1-8044-1FD440EA7A10}"/>
          </ac:spMkLst>
        </pc:spChg>
      </pc:sldChg>
      <pc:sldChg chg="addSp delSp modSp new mod modNotesTx">
        <pc:chgData name="Hoang Dang Nguyen" userId="1de6b3a7-5191-4a0c-8968-b8f905305e1d" providerId="ADAL" clId="{1479FA30-7CD6-43D6-9981-0488DB1D0CB6}" dt="2026-10-26T10:46:47.057" v="1377" actId="20577"/>
        <pc:sldMkLst>
          <pc:docMk/>
          <pc:sldMk cId="2161779135" sldId="283"/>
        </pc:sldMkLst>
        <pc:spChg chg="mod">
          <ac:chgData name="Hoang Dang Nguyen" userId="1de6b3a7-5191-4a0c-8968-b8f905305e1d" providerId="ADAL" clId="{1479FA30-7CD6-43D6-9981-0488DB1D0CB6}" dt="2026-10-26T10:46:02.689" v="1367"/>
          <ac:spMkLst>
            <pc:docMk/>
            <pc:sldMk cId="2161779135" sldId="283"/>
            <ac:spMk id="2" creationId="{8EB61BD5-6F36-503B-ABB9-241C6113207F}"/>
          </ac:spMkLst>
        </pc:spChg>
        <pc:spChg chg="del">
          <ac:chgData name="Hoang Dang Nguyen" userId="1de6b3a7-5191-4a0c-8968-b8f905305e1d" providerId="ADAL" clId="{1479FA30-7CD6-43D6-9981-0488DB1D0CB6}" dt="2026-10-26T10:46:04.610" v="1368" actId="478"/>
          <ac:spMkLst>
            <pc:docMk/>
            <pc:sldMk cId="2161779135" sldId="283"/>
            <ac:spMk id="3" creationId="{C0917E04-7A9C-28AD-AC98-A7A1470E6551}"/>
          </ac:spMkLst>
        </pc:spChg>
        <pc:picChg chg="add mod">
          <ac:chgData name="Hoang Dang Nguyen" userId="1de6b3a7-5191-4a0c-8968-b8f905305e1d" providerId="ADAL" clId="{1479FA30-7CD6-43D6-9981-0488DB1D0CB6}" dt="2026-10-26T10:46:20.724" v="1372" actId="1076"/>
          <ac:picMkLst>
            <pc:docMk/>
            <pc:sldMk cId="2161779135" sldId="283"/>
            <ac:picMk id="6" creationId="{44882B36-A394-26C0-3D56-30A39C82A2D8}"/>
          </ac:picMkLst>
        </pc:picChg>
      </pc:sldChg>
      <pc:sldChg chg="modSp new mod modNotesTx">
        <pc:chgData name="Hoang Dang Nguyen" userId="1de6b3a7-5191-4a0c-8968-b8f905305e1d" providerId="ADAL" clId="{1479FA30-7CD6-43D6-9981-0488DB1D0CB6}" dt="2026-10-26T10:49:09.733" v="1419" actId="6549"/>
        <pc:sldMkLst>
          <pc:docMk/>
          <pc:sldMk cId="3110214079" sldId="284"/>
        </pc:sldMkLst>
        <pc:spChg chg="mod">
          <ac:chgData name="Hoang Dang Nguyen" userId="1de6b3a7-5191-4a0c-8968-b8f905305e1d" providerId="ADAL" clId="{1479FA30-7CD6-43D6-9981-0488DB1D0CB6}" dt="2026-10-26T10:46:34.491" v="1375"/>
          <ac:spMkLst>
            <pc:docMk/>
            <pc:sldMk cId="3110214079" sldId="284"/>
            <ac:spMk id="2" creationId="{4740BACC-B134-C812-1E68-489FB038D6E7}"/>
          </ac:spMkLst>
        </pc:spChg>
        <pc:spChg chg="mod">
          <ac:chgData name="Hoang Dang Nguyen" userId="1de6b3a7-5191-4a0c-8968-b8f905305e1d" providerId="ADAL" clId="{1479FA30-7CD6-43D6-9981-0488DB1D0CB6}" dt="2026-10-26T10:47:57.079" v="1397" actId="113"/>
          <ac:spMkLst>
            <pc:docMk/>
            <pc:sldMk cId="3110214079" sldId="284"/>
            <ac:spMk id="3" creationId="{210699C3-1B20-C086-3B93-85B4681F8F3D}"/>
          </ac:spMkLst>
        </pc:spChg>
      </pc:sldChg>
      <pc:sldChg chg="addSp modSp add mod modNotesTx">
        <pc:chgData name="Hoang Dang Nguyen" userId="1de6b3a7-5191-4a0c-8968-b8f905305e1d" providerId="ADAL" clId="{1479FA30-7CD6-43D6-9981-0488DB1D0CB6}" dt="2026-10-26T10:49:01.248" v="1416" actId="6549"/>
        <pc:sldMkLst>
          <pc:docMk/>
          <pc:sldMk cId="1216056548" sldId="285"/>
        </pc:sldMkLst>
        <pc:spChg chg="mod">
          <ac:chgData name="Hoang Dang Nguyen" userId="1de6b3a7-5191-4a0c-8968-b8f905305e1d" providerId="ADAL" clId="{1479FA30-7CD6-43D6-9981-0488DB1D0CB6}" dt="2026-10-26T10:48:53.183" v="1413" actId="20577"/>
          <ac:spMkLst>
            <pc:docMk/>
            <pc:sldMk cId="1216056548" sldId="285"/>
            <ac:spMk id="3" creationId="{874D7B3C-CFF7-01A6-6DD8-657DA05FFCA6}"/>
          </ac:spMkLst>
        </pc:spChg>
        <pc:picChg chg="add mod">
          <ac:chgData name="Hoang Dang Nguyen" userId="1de6b3a7-5191-4a0c-8968-b8f905305e1d" providerId="ADAL" clId="{1479FA30-7CD6-43D6-9981-0488DB1D0CB6}" dt="2026-10-26T10:48:57.432" v="1415" actId="1076"/>
          <ac:picMkLst>
            <pc:docMk/>
            <pc:sldMk cId="1216056548" sldId="285"/>
            <ac:picMk id="6" creationId="{0EC11DBB-E6ED-DD7B-ED6F-7A77E246BED1}"/>
          </ac:picMkLst>
        </pc:picChg>
      </pc:sldChg>
      <pc:sldChg chg="addSp delSp modSp new mod">
        <pc:chgData name="Hoang Dang Nguyen" userId="1de6b3a7-5191-4a0c-8968-b8f905305e1d" providerId="ADAL" clId="{1479FA30-7CD6-43D6-9981-0488DB1D0CB6}" dt="2026-10-26T10:54:25.322" v="1552" actId="113"/>
        <pc:sldMkLst>
          <pc:docMk/>
          <pc:sldMk cId="2853152172" sldId="286"/>
        </pc:sldMkLst>
        <pc:spChg chg="mod">
          <ac:chgData name="Hoang Dang Nguyen" userId="1de6b3a7-5191-4a0c-8968-b8f905305e1d" providerId="ADAL" clId="{1479FA30-7CD6-43D6-9981-0488DB1D0CB6}" dt="2026-10-26T10:50:03.770" v="1441" actId="20577"/>
          <ac:spMkLst>
            <pc:docMk/>
            <pc:sldMk cId="2853152172" sldId="286"/>
            <ac:spMk id="2" creationId="{923D365A-B976-62F0-21C6-F450433AECB4}"/>
          </ac:spMkLst>
        </pc:spChg>
        <pc:spChg chg="mod">
          <ac:chgData name="Hoang Dang Nguyen" userId="1de6b3a7-5191-4a0c-8968-b8f905305e1d" providerId="ADAL" clId="{1479FA30-7CD6-43D6-9981-0488DB1D0CB6}" dt="2026-10-26T10:54:25.322" v="1552" actId="113"/>
          <ac:spMkLst>
            <pc:docMk/>
            <pc:sldMk cId="2853152172" sldId="286"/>
            <ac:spMk id="3" creationId="{0232A9D6-3B9E-3D84-389C-CA9A90346A22}"/>
          </ac:spMkLst>
        </pc:spChg>
        <pc:spChg chg="add del">
          <ac:chgData name="Hoang Dang Nguyen" userId="1de6b3a7-5191-4a0c-8968-b8f905305e1d" providerId="ADAL" clId="{1479FA30-7CD6-43D6-9981-0488DB1D0CB6}" dt="2026-10-26T10:50:22.374" v="1446" actId="22"/>
          <ac:spMkLst>
            <pc:docMk/>
            <pc:sldMk cId="2853152172" sldId="286"/>
            <ac:spMk id="6" creationId="{3935B95F-77DC-7C3B-7A4A-B60AA6A2D76D}"/>
          </ac:spMkLst>
        </pc:spChg>
      </pc:sldChg>
      <pc:sldChg chg="modSp add mod modNotesTx">
        <pc:chgData name="Hoang Dang Nguyen" userId="1de6b3a7-5191-4a0c-8968-b8f905305e1d" providerId="ADAL" clId="{1479FA30-7CD6-43D6-9981-0488DB1D0CB6}" dt="2026-10-26T10:51:16.007" v="1487" actId="6549"/>
        <pc:sldMkLst>
          <pc:docMk/>
          <pc:sldMk cId="392689691" sldId="287"/>
        </pc:sldMkLst>
        <pc:spChg chg="mod">
          <ac:chgData name="Hoang Dang Nguyen" userId="1de6b3a7-5191-4a0c-8968-b8f905305e1d" providerId="ADAL" clId="{1479FA30-7CD6-43D6-9981-0488DB1D0CB6}" dt="2026-10-26T10:50:49.038" v="1469" actId="20577"/>
          <ac:spMkLst>
            <pc:docMk/>
            <pc:sldMk cId="392689691" sldId="287"/>
            <ac:spMk id="3" creationId="{B7438C2B-0690-DC79-153B-61FEC2DA9D54}"/>
          </ac:spMkLst>
        </pc:spChg>
      </pc:sldChg>
      <pc:sldChg chg="modSp new mod">
        <pc:chgData name="Hoang Dang Nguyen" userId="1de6b3a7-5191-4a0c-8968-b8f905305e1d" providerId="ADAL" clId="{1479FA30-7CD6-43D6-9981-0488DB1D0CB6}" dt="2026-10-26T10:54:17.663" v="1546" actId="113"/>
        <pc:sldMkLst>
          <pc:docMk/>
          <pc:sldMk cId="185224995" sldId="288"/>
        </pc:sldMkLst>
        <pc:spChg chg="mod">
          <ac:chgData name="Hoang Dang Nguyen" userId="1de6b3a7-5191-4a0c-8968-b8f905305e1d" providerId="ADAL" clId="{1479FA30-7CD6-43D6-9981-0488DB1D0CB6}" dt="2026-10-26T10:54:05.242" v="1544"/>
          <ac:spMkLst>
            <pc:docMk/>
            <pc:sldMk cId="185224995" sldId="288"/>
            <ac:spMk id="2" creationId="{DDB30B56-A3C2-88C4-D70C-F85F403AE2DC}"/>
          </ac:spMkLst>
        </pc:spChg>
        <pc:spChg chg="mod">
          <ac:chgData name="Hoang Dang Nguyen" userId="1de6b3a7-5191-4a0c-8968-b8f905305e1d" providerId="ADAL" clId="{1479FA30-7CD6-43D6-9981-0488DB1D0CB6}" dt="2026-10-26T10:54:17.663" v="1546" actId="113"/>
          <ac:spMkLst>
            <pc:docMk/>
            <pc:sldMk cId="185224995" sldId="288"/>
            <ac:spMk id="3" creationId="{E93E02F5-E98A-96BC-6EC1-17DDB03A6572}"/>
          </ac:spMkLst>
        </pc:spChg>
      </pc:sldChg>
      <pc:sldChg chg="modSp new mod modNotesTx">
        <pc:chgData name="Hoang Dang Nguyen" userId="1de6b3a7-5191-4a0c-8968-b8f905305e1d" providerId="ADAL" clId="{1479FA30-7CD6-43D6-9981-0488DB1D0CB6}" dt="2026-10-26T10:53:56.678" v="1543" actId="6549"/>
        <pc:sldMkLst>
          <pc:docMk/>
          <pc:sldMk cId="1280269268" sldId="289"/>
        </pc:sldMkLst>
        <pc:spChg chg="mod">
          <ac:chgData name="Hoang Dang Nguyen" userId="1de6b3a7-5191-4a0c-8968-b8f905305e1d" providerId="ADAL" clId="{1479FA30-7CD6-43D6-9981-0488DB1D0CB6}" dt="2026-10-26T10:53:00.627" v="1531" actId="20577"/>
          <ac:spMkLst>
            <pc:docMk/>
            <pc:sldMk cId="1280269268" sldId="289"/>
            <ac:spMk id="2" creationId="{A7E5F013-5AD7-05AE-28B4-081B1D6D5BFF}"/>
          </ac:spMkLst>
        </pc:spChg>
        <pc:spChg chg="mod">
          <ac:chgData name="Hoang Dang Nguyen" userId="1de6b3a7-5191-4a0c-8968-b8f905305e1d" providerId="ADAL" clId="{1479FA30-7CD6-43D6-9981-0488DB1D0CB6}" dt="2026-10-26T10:52:57.140" v="1525" actId="6549"/>
          <ac:spMkLst>
            <pc:docMk/>
            <pc:sldMk cId="1280269268" sldId="289"/>
            <ac:spMk id="3" creationId="{121ECF0B-1F7A-F4DF-6071-E1D99F54F063}"/>
          </ac:spMkLst>
        </pc:spChg>
      </pc:sldChg>
      <pc:sldChg chg="modSp new mod">
        <pc:chgData name="Hoang Dang Nguyen" userId="1de6b3a7-5191-4a0c-8968-b8f905305e1d" providerId="ADAL" clId="{1479FA30-7CD6-43D6-9981-0488DB1D0CB6}" dt="2026-10-26T10:55:46.617" v="1588" actId="113"/>
        <pc:sldMkLst>
          <pc:docMk/>
          <pc:sldMk cId="3491773765" sldId="290"/>
        </pc:sldMkLst>
        <pc:spChg chg="mod">
          <ac:chgData name="Hoang Dang Nguyen" userId="1de6b3a7-5191-4a0c-8968-b8f905305e1d" providerId="ADAL" clId="{1479FA30-7CD6-43D6-9981-0488DB1D0CB6}" dt="2026-10-26T10:55:38.635" v="1583" actId="5793"/>
          <ac:spMkLst>
            <pc:docMk/>
            <pc:sldMk cId="3491773765" sldId="290"/>
            <ac:spMk id="2" creationId="{61F7B843-3225-176E-B6E4-85E0CE446B16}"/>
          </ac:spMkLst>
        </pc:spChg>
        <pc:spChg chg="mod">
          <ac:chgData name="Hoang Dang Nguyen" userId="1de6b3a7-5191-4a0c-8968-b8f905305e1d" providerId="ADAL" clId="{1479FA30-7CD6-43D6-9981-0488DB1D0CB6}" dt="2026-10-26T10:55:46.617" v="1588" actId="113"/>
          <ac:spMkLst>
            <pc:docMk/>
            <pc:sldMk cId="3491773765" sldId="290"/>
            <ac:spMk id="3" creationId="{3506D491-B941-9312-F592-536E53AEA782}"/>
          </ac:spMkLst>
        </pc:spChg>
      </pc:sldChg>
      <pc:sldChg chg="modSp add mod">
        <pc:chgData name="Hoang Dang Nguyen" userId="1de6b3a7-5191-4a0c-8968-b8f905305e1d" providerId="ADAL" clId="{1479FA30-7CD6-43D6-9981-0488DB1D0CB6}" dt="2026-10-26T10:56:16.837" v="1599" actId="113"/>
        <pc:sldMkLst>
          <pc:docMk/>
          <pc:sldMk cId="238615213" sldId="291"/>
        </pc:sldMkLst>
        <pc:spChg chg="mod">
          <ac:chgData name="Hoang Dang Nguyen" userId="1de6b3a7-5191-4a0c-8968-b8f905305e1d" providerId="ADAL" clId="{1479FA30-7CD6-43D6-9981-0488DB1D0CB6}" dt="2026-10-26T10:56:16.837" v="1599" actId="113"/>
          <ac:spMkLst>
            <pc:docMk/>
            <pc:sldMk cId="238615213" sldId="291"/>
            <ac:spMk id="3" creationId="{F947F611-14ED-F946-F392-CA088C254B4D}"/>
          </ac:spMkLst>
        </pc:spChg>
      </pc:sldChg>
      <pc:sldChg chg="modSp new mod modNotesTx">
        <pc:chgData name="Hoang Dang Nguyen" userId="1de6b3a7-5191-4a0c-8968-b8f905305e1d" providerId="ADAL" clId="{1479FA30-7CD6-43D6-9981-0488DB1D0CB6}" dt="2026-10-26T10:56:55.305" v="1618" actId="6549"/>
        <pc:sldMkLst>
          <pc:docMk/>
          <pc:sldMk cId="260155119" sldId="292"/>
        </pc:sldMkLst>
        <pc:spChg chg="mod">
          <ac:chgData name="Hoang Dang Nguyen" userId="1de6b3a7-5191-4a0c-8968-b8f905305e1d" providerId="ADAL" clId="{1479FA30-7CD6-43D6-9981-0488DB1D0CB6}" dt="2026-10-26T10:56:28.676" v="1602"/>
          <ac:spMkLst>
            <pc:docMk/>
            <pc:sldMk cId="260155119" sldId="292"/>
            <ac:spMk id="2" creationId="{2F90442E-22DD-EF2D-EADF-BB7D854D4DC9}"/>
          </ac:spMkLst>
        </pc:spChg>
        <pc:spChg chg="mod">
          <ac:chgData name="Hoang Dang Nguyen" userId="1de6b3a7-5191-4a0c-8968-b8f905305e1d" providerId="ADAL" clId="{1479FA30-7CD6-43D6-9981-0488DB1D0CB6}" dt="2026-10-26T10:56:42.288" v="1611" actId="113"/>
          <ac:spMkLst>
            <pc:docMk/>
            <pc:sldMk cId="260155119" sldId="292"/>
            <ac:spMk id="3" creationId="{0C2E6B2D-2EDA-EFA1-5B68-7E2835653BB9}"/>
          </ac:spMkLst>
        </pc:spChg>
      </pc:sldChg>
      <pc:sldChg chg="modSp add mod">
        <pc:chgData name="Hoang Dang Nguyen" userId="1de6b3a7-5191-4a0c-8968-b8f905305e1d" providerId="ADAL" clId="{1479FA30-7CD6-43D6-9981-0488DB1D0CB6}" dt="2026-10-26T11:17:15.110" v="2269" actId="313"/>
        <pc:sldMkLst>
          <pc:docMk/>
          <pc:sldMk cId="1268424250" sldId="293"/>
        </pc:sldMkLst>
        <pc:spChg chg="mod">
          <ac:chgData name="Hoang Dang Nguyen" userId="1de6b3a7-5191-4a0c-8968-b8f905305e1d" providerId="ADAL" clId="{1479FA30-7CD6-43D6-9981-0488DB1D0CB6}" dt="2026-10-26T11:17:15.110" v="2269" actId="313"/>
          <ac:spMkLst>
            <pc:docMk/>
            <pc:sldMk cId="1268424250" sldId="293"/>
            <ac:spMk id="2" creationId="{BC824495-6210-5928-2334-AB40F7140864}"/>
          </ac:spMkLst>
        </pc:spChg>
        <pc:spChg chg="mod">
          <ac:chgData name="Hoang Dang Nguyen" userId="1de6b3a7-5191-4a0c-8968-b8f905305e1d" providerId="ADAL" clId="{1479FA30-7CD6-43D6-9981-0488DB1D0CB6}" dt="2026-10-26T11:02:53.906" v="1940"/>
          <ac:spMkLst>
            <pc:docMk/>
            <pc:sldMk cId="1268424250" sldId="293"/>
            <ac:spMk id="3" creationId="{266CEA97-018F-96FB-F27C-EB7E306E5B7E}"/>
          </ac:spMkLst>
        </pc:spChg>
      </pc:sldChg>
      <pc:sldChg chg="modSp add mod">
        <pc:chgData name="Hoang Dang Nguyen" userId="1de6b3a7-5191-4a0c-8968-b8f905305e1d" providerId="ADAL" clId="{1479FA30-7CD6-43D6-9981-0488DB1D0CB6}" dt="2026-10-26T12:44:07.159" v="3665" actId="20577"/>
        <pc:sldMkLst>
          <pc:docMk/>
          <pc:sldMk cId="3561512886" sldId="294"/>
        </pc:sldMkLst>
        <pc:spChg chg="mod">
          <ac:chgData name="Hoang Dang Nguyen" userId="1de6b3a7-5191-4a0c-8968-b8f905305e1d" providerId="ADAL" clId="{1479FA30-7CD6-43D6-9981-0488DB1D0CB6}" dt="2026-10-26T12:44:07.159" v="3665" actId="20577"/>
          <ac:spMkLst>
            <pc:docMk/>
            <pc:sldMk cId="3561512886" sldId="294"/>
            <ac:spMk id="2" creationId="{45D44BE1-718D-9399-12B7-75EF4A3F8512}"/>
          </ac:spMkLst>
        </pc:spChg>
        <pc:spChg chg="mod">
          <ac:chgData name="Hoang Dang Nguyen" userId="1de6b3a7-5191-4a0c-8968-b8f905305e1d" providerId="ADAL" clId="{1479FA30-7CD6-43D6-9981-0488DB1D0CB6}" dt="2026-10-26T11:03:59.940" v="2195" actId="20577"/>
          <ac:spMkLst>
            <pc:docMk/>
            <pc:sldMk cId="3561512886" sldId="294"/>
            <ac:spMk id="3" creationId="{D31FA623-0DA0-AA3C-2BF8-1EC2BBE5420A}"/>
          </ac:spMkLst>
        </pc:spChg>
      </pc:sldChg>
      <pc:sldChg chg="modSp add mod modNotesTx">
        <pc:chgData name="Hoang Dang Nguyen" userId="1de6b3a7-5191-4a0c-8968-b8f905305e1d" providerId="ADAL" clId="{1479FA30-7CD6-43D6-9981-0488DB1D0CB6}" dt="2026-10-26T12:44:40.601" v="3800" actId="20577"/>
        <pc:sldMkLst>
          <pc:docMk/>
          <pc:sldMk cId="4124969145" sldId="295"/>
        </pc:sldMkLst>
        <pc:spChg chg="mod">
          <ac:chgData name="Hoang Dang Nguyen" userId="1de6b3a7-5191-4a0c-8968-b8f905305e1d" providerId="ADAL" clId="{1479FA30-7CD6-43D6-9981-0488DB1D0CB6}" dt="2026-10-26T11:16:56.441" v="2225" actId="20577"/>
          <ac:spMkLst>
            <pc:docMk/>
            <pc:sldMk cId="4124969145" sldId="295"/>
            <ac:spMk id="2" creationId="{00A9DE76-EB6D-0AB1-1FD4-B8F971A60239}"/>
          </ac:spMkLst>
        </pc:spChg>
        <pc:spChg chg="mod">
          <ac:chgData name="Hoang Dang Nguyen" userId="1de6b3a7-5191-4a0c-8968-b8f905305e1d" providerId="ADAL" clId="{1479FA30-7CD6-43D6-9981-0488DB1D0CB6}" dt="2026-10-26T11:20:08.603" v="2326" actId="255"/>
          <ac:spMkLst>
            <pc:docMk/>
            <pc:sldMk cId="4124969145" sldId="295"/>
            <ac:spMk id="3" creationId="{671B6B0B-00AB-9849-60B3-72C0000D5AC4}"/>
          </ac:spMkLst>
        </pc:spChg>
      </pc:sldChg>
      <pc:sldChg chg="modSp new mod">
        <pc:chgData name="Hoang Dang Nguyen" userId="1de6b3a7-5191-4a0c-8968-b8f905305e1d" providerId="ADAL" clId="{1479FA30-7CD6-43D6-9981-0488DB1D0CB6}" dt="2026-10-26T11:22:22.284" v="2532" actId="207"/>
        <pc:sldMkLst>
          <pc:docMk/>
          <pc:sldMk cId="1334798161" sldId="296"/>
        </pc:sldMkLst>
        <pc:spChg chg="mod">
          <ac:chgData name="Hoang Dang Nguyen" userId="1de6b3a7-5191-4a0c-8968-b8f905305e1d" providerId="ADAL" clId="{1479FA30-7CD6-43D6-9981-0488DB1D0CB6}" dt="2026-10-26T11:22:22.284" v="2532" actId="207"/>
          <ac:spMkLst>
            <pc:docMk/>
            <pc:sldMk cId="1334798161" sldId="296"/>
            <ac:spMk id="2" creationId="{F2C96303-BA98-9C45-11BF-AAE783DC8604}"/>
          </ac:spMkLst>
        </pc:spChg>
        <pc:spChg chg="mod">
          <ac:chgData name="Hoang Dang Nguyen" userId="1de6b3a7-5191-4a0c-8968-b8f905305e1d" providerId="ADAL" clId="{1479FA30-7CD6-43D6-9981-0488DB1D0CB6}" dt="2026-10-26T11:22:19.327" v="2531" actId="113"/>
          <ac:spMkLst>
            <pc:docMk/>
            <pc:sldMk cId="1334798161" sldId="296"/>
            <ac:spMk id="3" creationId="{EEE82879-D242-038B-E0E8-3D49D8ABB1D1}"/>
          </ac:spMkLst>
        </pc:spChg>
      </pc:sldChg>
      <pc:sldChg chg="modSp new mod">
        <pc:chgData name="Hoang Dang Nguyen" userId="1de6b3a7-5191-4a0c-8968-b8f905305e1d" providerId="ADAL" clId="{1479FA30-7CD6-43D6-9981-0488DB1D0CB6}" dt="2026-10-26T11:43:08.211" v="3171" actId="20577"/>
        <pc:sldMkLst>
          <pc:docMk/>
          <pc:sldMk cId="4140625038" sldId="297"/>
        </pc:sldMkLst>
        <pc:spChg chg="mod">
          <ac:chgData name="Hoang Dang Nguyen" userId="1de6b3a7-5191-4a0c-8968-b8f905305e1d" providerId="ADAL" clId="{1479FA30-7CD6-43D6-9981-0488DB1D0CB6}" dt="2026-10-26T11:42:27.108" v="3097" actId="20577"/>
          <ac:spMkLst>
            <pc:docMk/>
            <pc:sldMk cId="4140625038" sldId="297"/>
            <ac:spMk id="2" creationId="{51BE1A99-930C-5D60-6E2A-3AEB3D58C5F0}"/>
          </ac:spMkLst>
        </pc:spChg>
        <pc:spChg chg="mod">
          <ac:chgData name="Hoang Dang Nguyen" userId="1de6b3a7-5191-4a0c-8968-b8f905305e1d" providerId="ADAL" clId="{1479FA30-7CD6-43D6-9981-0488DB1D0CB6}" dt="2026-10-26T11:43:08.211" v="3171" actId="20577"/>
          <ac:spMkLst>
            <pc:docMk/>
            <pc:sldMk cId="4140625038" sldId="297"/>
            <ac:spMk id="3" creationId="{065B2BA5-2B0C-D2CB-6EEE-D6E518AE4E56}"/>
          </ac:spMkLst>
        </pc:spChg>
      </pc:sldChg>
      <pc:sldChg chg="addSp delSp modSp new mod modClrScheme chgLayout">
        <pc:chgData name="Hoang Dang Nguyen" userId="1de6b3a7-5191-4a0c-8968-b8f905305e1d" providerId="ADAL" clId="{1479FA30-7CD6-43D6-9981-0488DB1D0CB6}" dt="2026-10-26T12:41:55.946" v="3661" actId="20577"/>
        <pc:sldMkLst>
          <pc:docMk/>
          <pc:sldMk cId="482868519" sldId="298"/>
        </pc:sldMkLst>
        <pc:spChg chg="del mod ord">
          <ac:chgData name="Hoang Dang Nguyen" userId="1de6b3a7-5191-4a0c-8968-b8f905305e1d" providerId="ADAL" clId="{1479FA30-7CD6-43D6-9981-0488DB1D0CB6}" dt="2026-10-26T12:34:42.090" v="3242" actId="700"/>
          <ac:spMkLst>
            <pc:docMk/>
            <pc:sldMk cId="482868519" sldId="298"/>
            <ac:spMk id="2" creationId="{C66514B5-230C-BCB0-9E4F-C65F2046EC9A}"/>
          </ac:spMkLst>
        </pc:spChg>
        <pc:spChg chg="del mod ord">
          <ac:chgData name="Hoang Dang Nguyen" userId="1de6b3a7-5191-4a0c-8968-b8f905305e1d" providerId="ADAL" clId="{1479FA30-7CD6-43D6-9981-0488DB1D0CB6}" dt="2026-10-26T12:34:42.090" v="3242" actId="700"/>
          <ac:spMkLst>
            <pc:docMk/>
            <pc:sldMk cId="482868519" sldId="298"/>
            <ac:spMk id="3" creationId="{4C840FC4-A707-EFC0-751D-C5489DD871E0}"/>
          </ac:spMkLst>
        </pc:spChg>
        <pc:spChg chg="del">
          <ac:chgData name="Hoang Dang Nguyen" userId="1de6b3a7-5191-4a0c-8968-b8f905305e1d" providerId="ADAL" clId="{1479FA30-7CD6-43D6-9981-0488DB1D0CB6}" dt="2026-10-26T12:34:42.090" v="3242" actId="700"/>
          <ac:spMkLst>
            <pc:docMk/>
            <pc:sldMk cId="482868519" sldId="298"/>
            <ac:spMk id="4" creationId="{A35516F1-7511-87C7-48B3-E6A1A434754E}"/>
          </ac:spMkLst>
        </pc:spChg>
        <pc:spChg chg="mod ord">
          <ac:chgData name="Hoang Dang Nguyen" userId="1de6b3a7-5191-4a0c-8968-b8f905305e1d" providerId="ADAL" clId="{1479FA30-7CD6-43D6-9981-0488DB1D0CB6}" dt="2026-10-26T12:34:42.090" v="3242" actId="700"/>
          <ac:spMkLst>
            <pc:docMk/>
            <pc:sldMk cId="482868519" sldId="298"/>
            <ac:spMk id="5" creationId="{CB29CBAE-AB9F-FFC2-85BF-C4C565AA09FB}"/>
          </ac:spMkLst>
        </pc:spChg>
        <pc:spChg chg="add mod ord">
          <ac:chgData name="Hoang Dang Nguyen" userId="1de6b3a7-5191-4a0c-8968-b8f905305e1d" providerId="ADAL" clId="{1479FA30-7CD6-43D6-9981-0488DB1D0CB6}" dt="2026-10-26T12:34:52.416" v="3278" actId="207"/>
          <ac:spMkLst>
            <pc:docMk/>
            <pc:sldMk cId="482868519" sldId="298"/>
            <ac:spMk id="6" creationId="{B2E94329-BBE5-2A6F-8E9E-0F7FFB6565A6}"/>
          </ac:spMkLst>
        </pc:spChg>
        <pc:spChg chg="add mod ord">
          <ac:chgData name="Hoang Dang Nguyen" userId="1de6b3a7-5191-4a0c-8968-b8f905305e1d" providerId="ADAL" clId="{1479FA30-7CD6-43D6-9981-0488DB1D0CB6}" dt="2026-10-26T12:41:55.946" v="3661" actId="20577"/>
          <ac:spMkLst>
            <pc:docMk/>
            <pc:sldMk cId="482868519" sldId="298"/>
            <ac:spMk id="7" creationId="{FAB7F7A6-70DF-BD24-51BD-0D122E311DB0}"/>
          </ac:spMkLst>
        </pc:spChg>
      </pc:sldChg>
      <pc:sldChg chg="addSp delSp modSp add mod">
        <pc:chgData name="Hoang Dang Nguyen" userId="1de6b3a7-5191-4a0c-8968-b8f905305e1d" providerId="ADAL" clId="{1479FA30-7CD6-43D6-9981-0488DB1D0CB6}" dt="2026-10-26T12:42:21.140" v="3664" actId="13926"/>
        <pc:sldMkLst>
          <pc:docMk/>
          <pc:sldMk cId="741157897" sldId="299"/>
        </pc:sldMkLst>
        <pc:spChg chg="add del">
          <ac:chgData name="Hoang Dang Nguyen" userId="1de6b3a7-5191-4a0c-8968-b8f905305e1d" providerId="ADAL" clId="{1479FA30-7CD6-43D6-9981-0488DB1D0CB6}" dt="2026-10-26T12:37:03.745" v="3337" actId="22"/>
          <ac:spMkLst>
            <pc:docMk/>
            <pc:sldMk cId="741157897" sldId="299"/>
            <ac:spMk id="3" creationId="{621360F0-0900-FE6E-EC3F-9B9FCF94EDEE}"/>
          </ac:spMkLst>
        </pc:spChg>
        <pc:spChg chg="mod">
          <ac:chgData name="Hoang Dang Nguyen" userId="1de6b3a7-5191-4a0c-8968-b8f905305e1d" providerId="ADAL" clId="{1479FA30-7CD6-43D6-9981-0488DB1D0CB6}" dt="2026-10-26T12:42:21.140" v="3664" actId="13926"/>
          <ac:spMkLst>
            <pc:docMk/>
            <pc:sldMk cId="741157897" sldId="299"/>
            <ac:spMk id="7" creationId="{4416147C-2028-0128-030C-0C322C0A18EA}"/>
          </ac:spMkLst>
        </pc:spChg>
      </pc:sldChg>
      <pc:sldChg chg="modSp add mod">
        <pc:chgData name="Hoang Dang Nguyen" userId="1de6b3a7-5191-4a0c-8968-b8f905305e1d" providerId="ADAL" clId="{1479FA30-7CD6-43D6-9981-0488DB1D0CB6}" dt="2026-10-26T12:37:33.014" v="3390" actId="403"/>
        <pc:sldMkLst>
          <pc:docMk/>
          <pc:sldMk cId="1344693503" sldId="300"/>
        </pc:sldMkLst>
        <pc:spChg chg="mod">
          <ac:chgData name="Hoang Dang Nguyen" userId="1de6b3a7-5191-4a0c-8968-b8f905305e1d" providerId="ADAL" clId="{1479FA30-7CD6-43D6-9981-0488DB1D0CB6}" dt="2026-10-26T12:37:33.014" v="3390" actId="403"/>
          <ac:spMkLst>
            <pc:docMk/>
            <pc:sldMk cId="1344693503" sldId="300"/>
            <ac:spMk id="7" creationId="{B2B73386-4B7C-30CF-3DEA-15623EC97C1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dirty="0"/>
              <a:t>“Traditional work design has evolved from </a:t>
            </a:r>
            <a:r>
              <a:rPr lang="en-GB" sz="1200" dirty="0" err="1"/>
              <a:t>Taylorist</a:t>
            </a:r>
            <a:r>
              <a:rPr lang="en-GB" sz="1200" dirty="0"/>
              <a:t> work design principles, which focus on efficiently using resources to maximize output and minimize costs [126]. In conventional work design, work is viewed as a series of tasks that can be broken down into smaller components and </a:t>
            </a:r>
            <a:r>
              <a:rPr lang="en-GB" sz="1200" dirty="0" err="1"/>
              <a:t>analyzed</a:t>
            </a:r>
            <a:r>
              <a:rPr lang="en-GB" sz="1200" dirty="0"/>
              <a:t> to determine the </a:t>
            </a:r>
            <a:r>
              <a:rPr lang="en-GB" sz="1200"/>
              <a:t>most efficient way </a:t>
            </a:r>
            <a:r>
              <a:rPr lang="en-GB" sz="1200" dirty="0"/>
              <a:t>to perform them. This approach led to the creation of standardized work procedures, defined roles and responsibilities, and machine-like operations to increase efficiency and productivity. However, the focus was on efficiency and productivity rather than on the satisfaction and well-being of workers.” (Bartlett et al., 2023)</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7</a:t>
            </a:fld>
            <a:endParaRPr lang="en-GB"/>
          </a:p>
        </p:txBody>
      </p:sp>
    </p:spTree>
    <p:extLst>
      <p:ext uri="{BB962C8B-B14F-4D97-AF65-F5344CB8AC3E}">
        <p14:creationId xmlns:p14="http://schemas.microsoft.com/office/powerpoint/2010/main" val="2377062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Schedule &amp; Time Flexibility</a:t>
            </a:r>
          </a:p>
          <a:p>
            <a:pPr lvl="0"/>
            <a:r>
              <a:rPr lang="en-GB" b="1" dirty="0"/>
              <a:t>Flexitime:</a:t>
            </a:r>
            <a:r>
              <a:rPr lang="en-GB" dirty="0"/>
              <a:t> Employees set their own start and end times around core operational hours (e.g., working 7 AM–3 PM instead of 9 AM–5 PM, provided they are present during core team hours like 10 AM–2 PM).</a:t>
            </a:r>
          </a:p>
          <a:p>
            <a:pPr lvl="0"/>
            <a:r>
              <a:rPr lang="en-GB" b="1" dirty="0"/>
              <a:t>Compressed Hours:</a:t>
            </a:r>
            <a:r>
              <a:rPr lang="en-GB" dirty="0"/>
              <a:t> Working standard full-time hours over fewer days (e.g., completing 40 hours across 4 ten-hour days rather than 5 eight-hour days).</a:t>
            </a:r>
          </a:p>
          <a:p>
            <a:pPr lvl="0"/>
            <a:r>
              <a:rPr lang="en-GB" b="1" dirty="0"/>
              <a:t>Staggered Hours:</a:t>
            </a:r>
            <a:r>
              <a:rPr lang="en-GB" dirty="0"/>
              <a:t> Fixed start and finish times that differ from the standard business hours (e.g., starting at 8 AM to avoid peak commute traffic).</a:t>
            </a:r>
          </a:p>
          <a:p>
            <a:pPr lvl="0"/>
            <a:r>
              <a:rPr lang="en-GB" b="1" dirty="0"/>
              <a:t>Annualized Hours:</a:t>
            </a:r>
            <a:r>
              <a:rPr lang="en-GB" dirty="0"/>
              <a:t> Contracted total hours calculated over an entire year rather than a single week, giving flexibility during peak and slow seasons.</a:t>
            </a:r>
          </a:p>
          <a:p>
            <a:r>
              <a:rPr lang="en-GB" b="1" dirty="0"/>
              <a:t>2. Location Flexibility</a:t>
            </a:r>
          </a:p>
          <a:p>
            <a:pPr lvl="0"/>
            <a:r>
              <a:rPr lang="en-GB" b="1" dirty="0"/>
              <a:t>Remote Working:</a:t>
            </a:r>
            <a:r>
              <a:rPr lang="en-GB" dirty="0"/>
              <a:t> Performing duties entirely from outside the office (from home or anywhere with internet access).</a:t>
            </a:r>
          </a:p>
          <a:p>
            <a:pPr lvl="0"/>
            <a:r>
              <a:rPr lang="en-GB" b="1" dirty="0"/>
              <a:t>Hybrid Working:</a:t>
            </a:r>
            <a:r>
              <a:rPr lang="en-GB" dirty="0"/>
              <a:t> Dividing time between a physical office/site and remote environments (e.g., 2 days in the office, 3 days from home).</a:t>
            </a:r>
          </a:p>
          <a:p>
            <a:pPr lvl="0"/>
            <a:r>
              <a:rPr lang="en-GB" b="1" dirty="0"/>
              <a:t>Smart / Mobile Working:</a:t>
            </a:r>
            <a:r>
              <a:rPr lang="en-GB" dirty="0"/>
              <a:t> Working on the go across client sites, temporary spaces, or field hubs using digital devices.</a:t>
            </a:r>
          </a:p>
          <a:p>
            <a:r>
              <a:rPr lang="en-GB" b="1" dirty="0"/>
              <a:t>3. Work Design &amp; Contractual Flexibility</a:t>
            </a:r>
          </a:p>
          <a:p>
            <a:pPr lvl="0"/>
            <a:r>
              <a:rPr lang="en-GB" b="1" dirty="0"/>
              <a:t>Part-Time Work:</a:t>
            </a:r>
            <a:r>
              <a:rPr lang="en-GB" dirty="0"/>
              <a:t> Working fewer hours than a full-time employee (e.g., 3 days a week).</a:t>
            </a:r>
          </a:p>
          <a:p>
            <a:pPr lvl="0"/>
            <a:r>
              <a:rPr lang="en-GB" b="1" dirty="0"/>
              <a:t>Job Sharing:</a:t>
            </a:r>
            <a:r>
              <a:rPr lang="en-GB" dirty="0"/>
              <a:t> Splitting one full-time role and its responsibilities between two employees who divide the pay, hours, and workload.</a:t>
            </a:r>
          </a:p>
          <a:p>
            <a:pPr lvl="0"/>
            <a:r>
              <a:rPr lang="en-GB" b="1" dirty="0"/>
              <a:t>Term-Time Working:</a:t>
            </a:r>
            <a:r>
              <a:rPr lang="en-GB" dirty="0"/>
              <a:t> Pausing work during school holidays while keeping permanent employment status (popular among parents and caregivers).</a:t>
            </a:r>
          </a:p>
          <a:p>
            <a:pPr lvl="0"/>
            <a:r>
              <a:rPr lang="en-GB" b="1" dirty="0"/>
              <a:t>Phased Retirement:</a:t>
            </a:r>
            <a:r>
              <a:rPr lang="en-GB" dirty="0"/>
              <a:t> Gradually reducing hours or responsibilities as an employee approaches retirement.</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12</a:t>
            </a:fld>
            <a:endParaRPr lang="en-GB"/>
          </a:p>
        </p:txBody>
      </p:sp>
    </p:spTree>
    <p:extLst>
      <p:ext uri="{BB962C8B-B14F-4D97-AF65-F5344CB8AC3E}">
        <p14:creationId xmlns:p14="http://schemas.microsoft.com/office/powerpoint/2010/main" val="3202095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Key Benefits for Organizations</a:t>
            </a:r>
          </a:p>
          <a:p>
            <a:pPr lvl="0"/>
            <a:r>
              <a:rPr lang="en-GB" b="1" dirty="0"/>
              <a:t>Faster Innovation &amp; Time-to-Market:</a:t>
            </a:r>
            <a:r>
              <a:rPr lang="en-GB" dirty="0"/>
              <a:t> Involving sales, technical, and customer success teams early prevents costly redesigns and catches edge cases before product launches.</a:t>
            </a:r>
          </a:p>
          <a:p>
            <a:pPr lvl="0"/>
            <a:r>
              <a:rPr lang="en-GB" b="1" dirty="0"/>
              <a:t>Breaks Down Silos &amp; Friction:</a:t>
            </a:r>
            <a:r>
              <a:rPr lang="en-GB" dirty="0"/>
              <a:t> Replaces "us vs. them" mentalities across departments with shared empathy and mutual accountability.</a:t>
            </a:r>
          </a:p>
          <a:p>
            <a:pPr lvl="0"/>
            <a:r>
              <a:rPr lang="en-GB" b="1" dirty="0"/>
              <a:t>Better Business Alignment:</a:t>
            </a:r>
            <a:r>
              <a:rPr lang="en-GB" dirty="0"/>
              <a:t> Ensures technical features align with commercial customer demands and financial budgets.</a:t>
            </a:r>
          </a:p>
          <a:p>
            <a:pPr lvl="0"/>
            <a:r>
              <a:rPr lang="en-GB" b="1" dirty="0"/>
              <a:t>Enhanced Problem-Solving:</a:t>
            </a:r>
            <a:r>
              <a:rPr lang="en-GB" dirty="0"/>
              <a:t> Diverse perspectives prevent "groupthink" and spark creative solutions that single-specialty teams often miss.</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17</a:t>
            </a:fld>
            <a:endParaRPr lang="en-GB"/>
          </a:p>
        </p:txBody>
      </p:sp>
    </p:spTree>
    <p:extLst>
      <p:ext uri="{BB962C8B-B14F-4D97-AF65-F5344CB8AC3E}">
        <p14:creationId xmlns:p14="http://schemas.microsoft.com/office/powerpoint/2010/main" val="3301152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Pros and Cons</a:t>
            </a:r>
          </a:p>
          <a:p>
            <a:r>
              <a:rPr lang="en-GB" b="1" dirty="0"/>
              <a:t>Pros (Benefits)</a:t>
            </a:r>
          </a:p>
          <a:p>
            <a:r>
              <a:rPr lang="en-GB" b="1" dirty="0"/>
              <a:t>For Employees:</a:t>
            </a:r>
          </a:p>
          <a:p>
            <a:pPr lvl="0"/>
            <a:r>
              <a:rPr lang="en-GB" b="1" dirty="0"/>
              <a:t>Better Work-Life Integration:</a:t>
            </a:r>
            <a:r>
              <a:rPr lang="en-GB" dirty="0"/>
              <a:t> Easier to balance personal life, childcare, eldercare, and medical needs without taking full days off.</a:t>
            </a:r>
          </a:p>
          <a:p>
            <a:pPr lvl="0"/>
            <a:r>
              <a:rPr lang="en-GB" b="1" dirty="0"/>
              <a:t>Cost &amp; Time Savings:</a:t>
            </a:r>
            <a:r>
              <a:rPr lang="en-GB" dirty="0"/>
              <a:t> Significantly reduces commuting expenses, transit stress, and daily travel time.</a:t>
            </a:r>
          </a:p>
          <a:p>
            <a:pPr lvl="0"/>
            <a:r>
              <a:rPr lang="en-GB" b="1" dirty="0"/>
              <a:t>Autonomy &amp; Empowerment:</a:t>
            </a:r>
            <a:r>
              <a:rPr lang="en-GB" dirty="0"/>
              <a:t> Greater control over work environment and daily routine increases job satisfaction and reduces burnout.</a:t>
            </a:r>
          </a:p>
          <a:p>
            <a:pPr lvl="0"/>
            <a:r>
              <a:rPr lang="en-GB" b="1" dirty="0"/>
              <a:t>Optimized Work Performance:</a:t>
            </a:r>
            <a:r>
              <a:rPr lang="en-GB" dirty="0"/>
              <a:t> Employees can schedule quiet, deep focus work for home and save collaborative, social tasks for office days.</a:t>
            </a:r>
          </a:p>
          <a:p>
            <a:r>
              <a:rPr lang="en-GB" b="1" dirty="0"/>
              <a:t>For Employers:</a:t>
            </a:r>
          </a:p>
          <a:p>
            <a:pPr lvl="0"/>
            <a:r>
              <a:rPr lang="en-GB" b="1" dirty="0"/>
              <a:t>Broader Talent Acquisition &amp; Retention:</a:t>
            </a:r>
            <a:r>
              <a:rPr lang="en-GB" dirty="0"/>
              <a:t> Attracts skilled candidates who prioritize flexibility, including working parents, neurodivergent professionals, and people living outside major city </a:t>
            </a:r>
            <a:r>
              <a:rPr lang="en-GB" dirty="0" err="1"/>
              <a:t>centers</a:t>
            </a:r>
            <a:r>
              <a:rPr lang="en-GB" dirty="0"/>
              <a:t>.</a:t>
            </a:r>
          </a:p>
          <a:p>
            <a:pPr lvl="0"/>
            <a:r>
              <a:rPr lang="en-GB" b="1" dirty="0"/>
              <a:t>Higher Overall Productivity:</a:t>
            </a:r>
            <a:r>
              <a:rPr lang="en-GB" dirty="0"/>
              <a:t> Autonomy and trust often lead to higher engagement and lower absenteeism.</a:t>
            </a:r>
          </a:p>
          <a:p>
            <a:pPr lvl="0"/>
            <a:r>
              <a:rPr lang="en-GB" b="1" dirty="0"/>
              <a:t>Reduced Real Estate &amp; Overhead Costs:</a:t>
            </a:r>
            <a:r>
              <a:rPr lang="en-GB" dirty="0"/>
              <a:t> Companies can downsize office footprints by moving to hot-desking and dynamic seating setups.</a:t>
            </a:r>
          </a:p>
          <a:p>
            <a:endParaRPr lang="en-GB" b="1" dirty="0"/>
          </a:p>
          <a:p>
            <a:r>
              <a:rPr lang="en-GB" b="1" dirty="0"/>
              <a:t>Cons (Challenges)</a:t>
            </a:r>
          </a:p>
          <a:p>
            <a:r>
              <a:rPr lang="en-GB" b="1" dirty="0"/>
              <a:t>For Employees:</a:t>
            </a:r>
          </a:p>
          <a:p>
            <a:pPr lvl="0"/>
            <a:r>
              <a:rPr lang="en-GB" b="1" dirty="0"/>
              <a:t>Blurring of Work-Life Boundaries:</a:t>
            </a:r>
            <a:r>
              <a:rPr lang="en-GB" dirty="0"/>
              <a:t> It can be difficult to "unplug" at home, leading to an "always-on" culture and potential overworking.</a:t>
            </a:r>
          </a:p>
          <a:p>
            <a:pPr lvl="0"/>
            <a:r>
              <a:rPr lang="en-GB" b="1" dirty="0"/>
              <a:t>Proximity Bias:</a:t>
            </a:r>
            <a:r>
              <a:rPr lang="en-GB" dirty="0"/>
              <a:t> In-office employees may receive more visibility, spontaneous praise, or promotion opportunities than predominantly remote peers.</a:t>
            </a:r>
          </a:p>
          <a:p>
            <a:pPr lvl="0"/>
            <a:r>
              <a:rPr lang="en-GB" b="1" dirty="0"/>
              <a:t>Isolation &amp; Reduced Cohesion:</a:t>
            </a:r>
            <a:r>
              <a:rPr lang="en-GB" dirty="0"/>
              <a:t> Less organic social interaction can lead to feelings of disconnect from team culture and reduced informal peer learning.</a:t>
            </a:r>
          </a:p>
          <a:p>
            <a:r>
              <a:rPr lang="en-GB" b="1" dirty="0"/>
              <a:t>For Employers:</a:t>
            </a:r>
          </a:p>
          <a:p>
            <a:pPr lvl="0"/>
            <a:r>
              <a:rPr lang="en-GB" b="1" dirty="0"/>
              <a:t>Management &amp; Oversight Complexity:</a:t>
            </a:r>
            <a:r>
              <a:rPr lang="en-GB" dirty="0"/>
              <a:t> Harder for managers to track progress if they rely on watching presence ("presenteeism") rather than measuring clear output.</a:t>
            </a:r>
          </a:p>
          <a:p>
            <a:pPr lvl="0"/>
            <a:r>
              <a:rPr lang="en-GB" b="1" dirty="0"/>
              <a:t>Communication &amp; Coordination Friction:</a:t>
            </a:r>
            <a:r>
              <a:rPr lang="en-GB" dirty="0"/>
              <a:t> Asynchronous working and mixed schedules can make setting up real-time meetings or fast project turnarounds more challenging.</a:t>
            </a:r>
          </a:p>
          <a:p>
            <a:pPr lvl="0"/>
            <a:r>
              <a:rPr lang="en-GB" b="1" dirty="0"/>
              <a:t>Cybersecurity &amp; IT Overhead:</a:t>
            </a:r>
            <a:r>
              <a:rPr lang="en-GB" dirty="0"/>
              <a:t> Managing data security, cloud infrastructure, and hardware across dispersed home networks and devices requires additional investment.</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18</a:t>
            </a:fld>
            <a:endParaRPr lang="en-GB"/>
          </a:p>
        </p:txBody>
      </p:sp>
    </p:spTree>
    <p:extLst>
      <p:ext uri="{BB962C8B-B14F-4D97-AF65-F5344CB8AC3E}">
        <p14:creationId xmlns:p14="http://schemas.microsoft.com/office/powerpoint/2010/main" val="3089904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Employee Autonomy Looks Like in Practice</a:t>
            </a:r>
          </a:p>
          <a:p>
            <a:r>
              <a:rPr lang="en-GB" dirty="0"/>
              <a:t>Autonomy is not absolute freedom or a lack of structure; it is </a:t>
            </a:r>
            <a:r>
              <a:rPr lang="en-GB" b="1" dirty="0"/>
              <a:t>empowerment within defined guardrails</a:t>
            </a:r>
            <a:r>
              <a:rPr lang="en-GB" dirty="0"/>
              <a:t>. It typically manifests across three main dimensions:</a:t>
            </a:r>
          </a:p>
          <a:p>
            <a:pPr lvl="0"/>
            <a:r>
              <a:rPr lang="en-GB" b="1" dirty="0"/>
              <a:t>Task Autonomy:</a:t>
            </a:r>
            <a:r>
              <a:rPr lang="en-GB" dirty="0"/>
              <a:t> Freedom to choose the methods, techniques, and workflow to achieve a target.</a:t>
            </a:r>
          </a:p>
          <a:p>
            <a:pPr lvl="0"/>
            <a:r>
              <a:rPr lang="en-GB" b="1" dirty="0"/>
              <a:t>Time &amp; Schedule Autonomy:</a:t>
            </a:r>
            <a:r>
              <a:rPr lang="en-GB" dirty="0"/>
              <a:t> Control over daily routines, start/end times, or task sequencing (e.g., flexitime, compressed workweeks).</a:t>
            </a:r>
          </a:p>
          <a:p>
            <a:pPr lvl="0"/>
            <a:r>
              <a:rPr lang="en-GB" b="1" dirty="0"/>
              <a:t>Location Autonomy:</a:t>
            </a:r>
            <a:r>
              <a:rPr lang="en-GB" dirty="0"/>
              <a:t> Discretion over where to perform tasks (e.g., hybrid working, remote work, hot-desking).</a:t>
            </a:r>
          </a:p>
          <a:p>
            <a:endParaRPr lang="en-GB" dirty="0"/>
          </a:p>
          <a:p>
            <a:endParaRPr lang="en-GB" dirty="0"/>
          </a:p>
          <a:p>
            <a:r>
              <a:rPr lang="en-GB" b="1" dirty="0"/>
              <a:t>How to Implement &amp; Use Employee Autonomy</a:t>
            </a:r>
          </a:p>
          <a:p>
            <a:r>
              <a:rPr lang="en-GB" dirty="0"/>
              <a:t>Granting autonomy effectively requires deliberate framework design to prevent confusion, drift, or burnout.</a:t>
            </a:r>
          </a:p>
          <a:p>
            <a:r>
              <a:rPr lang="en-GB" b="1" dirty="0"/>
              <a:t>1. Shift from Micromanagement to Outcome-Based Leadership</a:t>
            </a:r>
          </a:p>
          <a:p>
            <a:pPr lvl="0"/>
            <a:r>
              <a:rPr lang="en-GB" b="1" dirty="0"/>
              <a:t>Set Objectives, Not Processes:</a:t>
            </a:r>
            <a:r>
              <a:rPr lang="en-GB" dirty="0"/>
              <a:t> Tell employees </a:t>
            </a:r>
            <a:r>
              <a:rPr lang="en-GB" i="1" dirty="0"/>
              <a:t>what</a:t>
            </a:r>
            <a:r>
              <a:rPr lang="en-GB" dirty="0"/>
              <a:t> success looks like (the output/KPI), but let them figure out </a:t>
            </a:r>
            <a:r>
              <a:rPr lang="en-GB" i="1" dirty="0"/>
              <a:t>how</a:t>
            </a:r>
            <a:r>
              <a:rPr lang="en-GB" dirty="0"/>
              <a:t> to get there.</a:t>
            </a:r>
          </a:p>
          <a:p>
            <a:pPr lvl="0"/>
            <a:r>
              <a:rPr lang="en-GB" b="1" dirty="0"/>
              <a:t>Use Clear Frameworks:</a:t>
            </a:r>
            <a:r>
              <a:rPr lang="en-GB" dirty="0"/>
              <a:t> Implement goal-setting structures like </a:t>
            </a:r>
            <a:r>
              <a:rPr lang="en-GB" b="1" dirty="0"/>
              <a:t>OKRs</a:t>
            </a:r>
            <a:r>
              <a:rPr lang="en-GB" dirty="0"/>
              <a:t> (Objectives &amp; Key Results) so everyone understands priorities.</a:t>
            </a:r>
          </a:p>
          <a:p>
            <a:r>
              <a:rPr lang="en-GB" b="1" dirty="0"/>
              <a:t>2. Provide the Four Pillars (The PIRK Model)</a:t>
            </a:r>
          </a:p>
          <a:p>
            <a:r>
              <a:rPr lang="en-GB" dirty="0"/>
              <a:t>For autonomy to work without causing paralysis, employees need:</a:t>
            </a:r>
          </a:p>
          <a:p>
            <a:pPr lvl="0"/>
            <a:r>
              <a:rPr lang="en-GB" b="1" dirty="0"/>
              <a:t>Power:</a:t>
            </a:r>
            <a:r>
              <a:rPr lang="en-GB" dirty="0"/>
              <a:t> Authority to make decisions in their area without seeking endless approvals.</a:t>
            </a:r>
          </a:p>
          <a:p>
            <a:pPr lvl="0"/>
            <a:r>
              <a:rPr lang="en-GB" b="1" dirty="0"/>
              <a:t>Information:</a:t>
            </a:r>
            <a:r>
              <a:rPr lang="en-GB" dirty="0"/>
              <a:t> Radical transparency into company goals, budgets, and operational context.</a:t>
            </a:r>
          </a:p>
          <a:p>
            <a:pPr lvl="0"/>
            <a:r>
              <a:rPr lang="en-GB" b="1" dirty="0"/>
              <a:t>Rewards:</a:t>
            </a:r>
            <a:r>
              <a:rPr lang="en-GB" dirty="0"/>
              <a:t> Recognition and compensation aligned with achievements and results.</a:t>
            </a:r>
          </a:p>
          <a:p>
            <a:pPr lvl="0"/>
            <a:r>
              <a:rPr lang="en-GB" b="1" dirty="0"/>
              <a:t>Knowledge:</a:t>
            </a:r>
            <a:r>
              <a:rPr lang="en-GB" dirty="0"/>
              <a:t> Continuous training and skill development so they feel confident making decisions.</a:t>
            </a:r>
          </a:p>
          <a:p>
            <a:r>
              <a:rPr lang="en-GB" b="1" dirty="0"/>
              <a:t>3. Apply "Minimum Critical Specification"</a:t>
            </a:r>
          </a:p>
          <a:p>
            <a:pPr lvl="0"/>
            <a:r>
              <a:rPr lang="en-GB" dirty="0"/>
              <a:t>Define only what is </a:t>
            </a:r>
            <a:r>
              <a:rPr lang="en-GB" b="1" dirty="0"/>
              <a:t>absolutely essential</a:t>
            </a:r>
            <a:r>
              <a:rPr lang="en-GB" dirty="0"/>
              <a:t> (quality standards, legal compliance, deadlines).</a:t>
            </a:r>
          </a:p>
          <a:p>
            <a:pPr lvl="0"/>
            <a:r>
              <a:rPr lang="en-GB" dirty="0"/>
              <a:t>Leave the remaining operational details to the employee or team’s discretion.</a:t>
            </a:r>
          </a:p>
          <a:p>
            <a:r>
              <a:rPr lang="en-GB" b="1" dirty="0"/>
              <a:t>4. Build Psychological Safety</a:t>
            </a:r>
          </a:p>
          <a:p>
            <a:pPr lvl="0"/>
            <a:r>
              <a:rPr lang="en-GB" dirty="0"/>
              <a:t>Frame mistakes as learning opportunities. If employees are punished for trying a new approach that fails, they will immediately abandon autonomy and revert to asking for step-by-step instructions.</a:t>
            </a:r>
          </a:p>
          <a:p>
            <a:endParaRPr lang="en-GB" b="1" dirty="0"/>
          </a:p>
          <a:p>
            <a:r>
              <a:rPr lang="en-GB" b="1" dirty="0"/>
              <a:t>Key Benefits of Employee Autonomy</a:t>
            </a:r>
          </a:p>
          <a:p>
            <a:r>
              <a:rPr lang="en-GB" b="1" dirty="0"/>
              <a:t>For Employees:</a:t>
            </a:r>
          </a:p>
          <a:p>
            <a:pPr lvl="0"/>
            <a:r>
              <a:rPr lang="en-GB" b="1" dirty="0"/>
              <a:t>Higher Job Satisfaction &amp; Engagement:</a:t>
            </a:r>
            <a:r>
              <a:rPr lang="en-GB" dirty="0"/>
              <a:t> Having control over work fosters internal motivation (intrinsic motivation) and a sense of ownership.</a:t>
            </a:r>
          </a:p>
          <a:p>
            <a:pPr lvl="0"/>
            <a:r>
              <a:rPr lang="en-GB" b="1" dirty="0"/>
              <a:t>Lower Stress &amp; Burnout:</a:t>
            </a:r>
            <a:r>
              <a:rPr lang="en-GB" dirty="0"/>
              <a:t> Being able to adjust work pace and environment to fit personal energy levels reduces chronic work friction.</a:t>
            </a:r>
          </a:p>
          <a:p>
            <a:pPr lvl="0"/>
            <a:r>
              <a:rPr lang="en-GB" b="1" dirty="0"/>
              <a:t>Skill Growth &amp; Confidence:</a:t>
            </a:r>
            <a:r>
              <a:rPr lang="en-GB" dirty="0"/>
              <a:t> Making independent decisions accelerates problem-solving skills and professional maturity.</a:t>
            </a:r>
          </a:p>
          <a:p>
            <a:r>
              <a:rPr lang="en-GB" b="1" dirty="0"/>
              <a:t>For Organizations:</a:t>
            </a:r>
          </a:p>
          <a:p>
            <a:pPr lvl="0"/>
            <a:r>
              <a:rPr lang="en-GB" b="1" dirty="0"/>
              <a:t>Faster Decision-Making &amp; Agility:</a:t>
            </a:r>
            <a:r>
              <a:rPr lang="en-GB" dirty="0"/>
              <a:t> Removing managerial approval bottlenecks allows frontline workers to solve customer or operational problems immediately.</a:t>
            </a:r>
          </a:p>
          <a:p>
            <a:pPr lvl="0"/>
            <a:r>
              <a:rPr lang="en-GB" b="1" dirty="0"/>
              <a:t>Increased Innovation:</a:t>
            </a:r>
            <a:r>
              <a:rPr lang="en-GB" dirty="0"/>
              <a:t> Autonomy encourages experimentation and diverse approaches, leading to process improvements that rigid rules suppress.</a:t>
            </a:r>
          </a:p>
          <a:p>
            <a:pPr lvl="0"/>
            <a:r>
              <a:rPr lang="en-GB" b="1" dirty="0"/>
              <a:t>Stronger Retention &amp; Attraction:</a:t>
            </a:r>
            <a:r>
              <a:rPr lang="en-GB" dirty="0"/>
              <a:t> Top talent—especially highly skilled knowledge workers—actively seeks out autonomous, high-trust work environments.</a:t>
            </a:r>
          </a:p>
          <a:p>
            <a:endParaRPr lang="en-GB" b="1" dirty="0"/>
          </a:p>
          <a:p>
            <a:r>
              <a:rPr lang="en-GB" b="1" dirty="0"/>
              <a:t>Potential Pitfalls to Avoid</a:t>
            </a:r>
          </a:p>
          <a:p>
            <a:pPr lvl="0"/>
            <a:r>
              <a:rPr lang="en-GB" b="1" dirty="0"/>
              <a:t>Lack of Alignment:</a:t>
            </a:r>
            <a:r>
              <a:rPr lang="en-GB" dirty="0"/>
              <a:t> Autonomy without clear communication can lead to teams moving in conflicting directions.</a:t>
            </a:r>
          </a:p>
          <a:p>
            <a:pPr lvl="0"/>
            <a:r>
              <a:rPr lang="en-GB" b="1" dirty="0"/>
              <a:t>Abandonment (Hands-Off Management):</a:t>
            </a:r>
            <a:r>
              <a:rPr lang="en-GB" dirty="0"/>
              <a:t> Autonomy does not mean removing support, coaching, or feedback.</a:t>
            </a:r>
          </a:p>
          <a:p>
            <a:pPr lvl="0"/>
            <a:r>
              <a:rPr lang="en-GB" b="1" dirty="0"/>
              <a:t>Overwhelming Inexperienced Staff:</a:t>
            </a:r>
            <a:r>
              <a:rPr lang="en-GB" dirty="0"/>
              <a:t> Junior team members often need structured guidance before they are ready for high levels of autonomy.</a:t>
            </a:r>
          </a:p>
          <a:p>
            <a:endParaRPr lang="en-GB" dirty="0"/>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19</a:t>
            </a:fld>
            <a:endParaRPr lang="en-GB"/>
          </a:p>
        </p:txBody>
      </p:sp>
    </p:spTree>
    <p:extLst>
      <p:ext uri="{BB962C8B-B14F-4D97-AF65-F5344CB8AC3E}">
        <p14:creationId xmlns:p14="http://schemas.microsoft.com/office/powerpoint/2010/main" val="2677315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Key Characteristics</a:t>
            </a:r>
          </a:p>
          <a:p>
            <a:pPr lvl="0"/>
            <a:r>
              <a:rPr lang="en-GB" b="1" dirty="0"/>
              <a:t>Self-Organizing:</a:t>
            </a:r>
            <a:r>
              <a:rPr lang="en-GB" dirty="0"/>
              <a:t> The team determines </a:t>
            </a:r>
            <a:r>
              <a:rPr lang="en-GB" i="1" dirty="0"/>
              <a:t>how</a:t>
            </a:r>
            <a:r>
              <a:rPr lang="en-GB" dirty="0"/>
              <a:t> to accomplish tasks rather than being assigned work by a traditional top-down manager.</a:t>
            </a:r>
          </a:p>
          <a:p>
            <a:pPr lvl="0"/>
            <a:r>
              <a:rPr lang="en-GB" b="1" dirty="0"/>
              <a:t>Iterative &amp; Incremental:</a:t>
            </a:r>
            <a:r>
              <a:rPr lang="en-GB" dirty="0"/>
              <a:t> Delivers functional outputs every 1 to 4 weeks, allowing for continuous testing and feedback.</a:t>
            </a:r>
          </a:p>
          <a:p>
            <a:pPr lvl="0"/>
            <a:r>
              <a:rPr lang="en-GB" b="1" dirty="0"/>
              <a:t>Continuous Feedback Loops:</a:t>
            </a:r>
            <a:r>
              <a:rPr lang="en-GB" dirty="0"/>
              <a:t> Holds regular retrospectives at the end of each cycle to inspect performance and continuously improve processes.</a:t>
            </a:r>
          </a:p>
          <a:p>
            <a:endParaRPr lang="en-GB" dirty="0"/>
          </a:p>
          <a:p>
            <a:endParaRPr lang="en-GB" dirty="0"/>
          </a:p>
          <a:p>
            <a:r>
              <a:rPr lang="en-GB" b="1" dirty="0"/>
              <a:t>Primary Benefits</a:t>
            </a:r>
          </a:p>
          <a:p>
            <a:pPr lvl="0"/>
            <a:r>
              <a:rPr lang="en-GB" b="1" dirty="0"/>
              <a:t>Faster Time-to-Market:</a:t>
            </a:r>
            <a:r>
              <a:rPr lang="en-GB" dirty="0"/>
              <a:t> Delivers early, functional prototypes or features to end-users rather than waiting months or years for a final rollout.</a:t>
            </a:r>
          </a:p>
          <a:p>
            <a:pPr lvl="0"/>
            <a:r>
              <a:rPr lang="en-GB" b="1" dirty="0"/>
              <a:t>High Adaptability:</a:t>
            </a:r>
            <a:r>
              <a:rPr lang="en-GB" dirty="0"/>
              <a:t> Able to pivot and re-prioritize project features mid-course without disrupting the entire project lifecycle.</a:t>
            </a:r>
          </a:p>
          <a:p>
            <a:pPr lvl="0"/>
            <a:r>
              <a:rPr lang="en-GB" b="1" dirty="0"/>
              <a:t>Higher Quality &amp; Reduced Risk:</a:t>
            </a:r>
            <a:r>
              <a:rPr lang="en-GB" dirty="0"/>
              <a:t> Continuous testing throughout each sprint catches defects early and ensures alignment with customer needs.</a:t>
            </a:r>
          </a:p>
          <a:p>
            <a:pPr lvl="0"/>
            <a:r>
              <a:rPr lang="en-GB" b="1" dirty="0"/>
              <a:t>Enhanced Ownership &amp; Transparency:</a:t>
            </a:r>
            <a:r>
              <a:rPr lang="en-GB" dirty="0"/>
              <a:t> High autonomy and daily communication keep team members engaged and aligned on shared project goals.</a:t>
            </a:r>
          </a:p>
          <a:p>
            <a:endParaRPr lang="en-GB" b="1" dirty="0"/>
          </a:p>
          <a:p>
            <a:r>
              <a:rPr lang="en-GB" b="1" dirty="0"/>
              <a:t>Pros and Cons of Agile Project Teams</a:t>
            </a:r>
          </a:p>
          <a:p>
            <a:r>
              <a:rPr lang="en-GB" b="1" dirty="0"/>
              <a:t>Pros</a:t>
            </a:r>
          </a:p>
          <a:p>
            <a:pPr lvl="0"/>
            <a:r>
              <a:rPr lang="en-GB" b="1" dirty="0"/>
              <a:t>Customer-Centric Value:</a:t>
            </a:r>
            <a:r>
              <a:rPr lang="en-GB" dirty="0"/>
              <a:t> Features are continuously validated against actual user needs, reducing the risk of building unwanted products.</a:t>
            </a:r>
          </a:p>
          <a:p>
            <a:pPr lvl="0"/>
            <a:r>
              <a:rPr lang="en-GB" b="1" dirty="0"/>
              <a:t>Predictable Delivery Cadence:</a:t>
            </a:r>
            <a:r>
              <a:rPr lang="en-GB" dirty="0"/>
              <a:t> Sprints establish a steady, predictable rhythm for releasing updates and measuring team velocity.</a:t>
            </a:r>
          </a:p>
          <a:p>
            <a:pPr lvl="0"/>
            <a:r>
              <a:rPr lang="en-GB" b="1" dirty="0"/>
              <a:t>Increased Transparency:</a:t>
            </a:r>
            <a:r>
              <a:rPr lang="en-GB" dirty="0"/>
              <a:t> Daily standups, visible backlog boards (Kanban/Jira), and sprint reviews make project progress visible to all stakeholders.</a:t>
            </a:r>
          </a:p>
          <a:p>
            <a:pPr lvl="0"/>
            <a:r>
              <a:rPr lang="en-GB" b="1" dirty="0"/>
              <a:t>Fosters Innovation:</a:t>
            </a:r>
            <a:r>
              <a:rPr lang="en-GB" dirty="0"/>
              <a:t> High autonomy encourages team members to collaborate and experiment with creative solutions.</a:t>
            </a:r>
          </a:p>
          <a:p>
            <a:endParaRPr lang="en-GB" b="1" dirty="0"/>
          </a:p>
          <a:p>
            <a:r>
              <a:rPr lang="en-GB" b="1" dirty="0"/>
              <a:t>Cons</a:t>
            </a:r>
          </a:p>
          <a:p>
            <a:pPr lvl="0"/>
            <a:r>
              <a:rPr lang="en-GB" b="1" dirty="0"/>
              <a:t>Risk of Scope Creep:</a:t>
            </a:r>
            <a:r>
              <a:rPr lang="en-GB" dirty="0"/>
              <a:t> Because changes are easily embraced, projects can continuously expand without a clear end date if the Product Owner does not manage priorities strictly.</a:t>
            </a:r>
          </a:p>
          <a:p>
            <a:pPr lvl="0"/>
            <a:r>
              <a:rPr lang="en-GB" b="1" dirty="0"/>
              <a:t>High Resource Intensity &amp; Time Commitment:</a:t>
            </a:r>
            <a:r>
              <a:rPr lang="en-GB" dirty="0"/>
              <a:t> Requires continuous active involvement from team members and stakeholders (daily meetings, sprint planning, retrospectives).</a:t>
            </a:r>
          </a:p>
          <a:p>
            <a:pPr lvl="0"/>
            <a:r>
              <a:rPr lang="en-GB" b="1" dirty="0"/>
              <a:t>Documentation Can Be Neglected:</a:t>
            </a:r>
            <a:r>
              <a:rPr lang="en-GB" dirty="0"/>
              <a:t> Agile values "working software/deliverables over comprehensive documentation," which can leave knowledge gaps if not managed properly.</a:t>
            </a:r>
          </a:p>
          <a:p>
            <a:pPr lvl="0"/>
            <a:r>
              <a:rPr lang="en-GB" b="1" dirty="0"/>
              <a:t>Predictability Challenges for Budgeting:</a:t>
            </a:r>
            <a:r>
              <a:rPr lang="en-GB" dirty="0"/>
              <a:t> Fixed-budget or fixed-deadline projects can struggle with </a:t>
            </a:r>
            <a:r>
              <a:rPr lang="en-GB" dirty="0" err="1"/>
              <a:t>Agile's</a:t>
            </a:r>
            <a:r>
              <a:rPr lang="en-GB" dirty="0"/>
              <a:t> flexible feature scope compared to traditional contracts.</a:t>
            </a:r>
          </a:p>
        </p:txBody>
      </p:sp>
      <p:sp>
        <p:nvSpPr>
          <p:cNvPr id="4" name="Slide Number Placeholder 3"/>
          <p:cNvSpPr>
            <a:spLocks noGrp="1"/>
          </p:cNvSpPr>
          <p:nvPr>
            <p:ph type="sldNum" sz="quarter" idx="5"/>
          </p:nvPr>
        </p:nvSpPr>
        <p:spPr/>
        <p:txBody>
          <a:bodyPr/>
          <a:lstStyle/>
          <a:p>
            <a:fld id="{657F13BE-0D13-4DB1-B8FE-C23C5387B70B}" type="slidenum">
              <a:rPr lang="en-GB" smtClean="0"/>
              <a:t>20</a:t>
            </a:fld>
            <a:endParaRPr lang="en-GB"/>
          </a:p>
        </p:txBody>
      </p:sp>
    </p:spTree>
    <p:extLst>
      <p:ext uri="{BB962C8B-B14F-4D97-AF65-F5344CB8AC3E}">
        <p14:creationId xmlns:p14="http://schemas.microsoft.com/office/powerpoint/2010/main" val="2877910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Digital Collaboration Technologies Include</a:t>
            </a:r>
          </a:p>
          <a:p>
            <a:r>
              <a:rPr lang="en-GB" sz="1200" kern="1200" dirty="0">
                <a:solidFill>
                  <a:schemeClr val="tx1"/>
                </a:solidFill>
                <a:effectLst/>
                <a:latin typeface="+mn-lt"/>
                <a:ea typeface="+mn-ea"/>
                <a:cs typeface="+mn-cs"/>
              </a:rPr>
              <a:t>Modern workplace platforms typically span six primary categories: </a:t>
            </a:r>
          </a:p>
          <a:p>
            <a:pPr lvl="0"/>
            <a:r>
              <a:rPr lang="en-GB" sz="1200" b="1" kern="1200" dirty="0">
                <a:solidFill>
                  <a:schemeClr val="tx1"/>
                </a:solidFill>
                <a:effectLst/>
                <a:latin typeface="+mn-lt"/>
                <a:ea typeface="+mn-ea"/>
                <a:cs typeface="+mn-cs"/>
              </a:rPr>
              <a:t>Synchronous Communication:</a:t>
            </a:r>
            <a:r>
              <a:rPr lang="en-GB" sz="1200" kern="1200" dirty="0">
                <a:solidFill>
                  <a:schemeClr val="tx1"/>
                </a:solidFill>
                <a:effectLst/>
                <a:latin typeface="+mn-lt"/>
                <a:ea typeface="+mn-ea"/>
                <a:cs typeface="+mn-cs"/>
              </a:rPr>
              <a:t> Video conferencing and real-time voice tools for instant, interactive meetings (e.g., Zoom, Microsoft Teams, Google Meet). </a:t>
            </a:r>
          </a:p>
          <a:p>
            <a:pPr lvl="0"/>
            <a:r>
              <a:rPr lang="en-GB" sz="1200" b="1" kern="1200" dirty="0">
                <a:solidFill>
                  <a:schemeClr val="tx1"/>
                </a:solidFill>
                <a:effectLst/>
                <a:latin typeface="+mn-lt"/>
                <a:ea typeface="+mn-ea"/>
                <a:cs typeface="+mn-cs"/>
              </a:rPr>
              <a:t>Asynchronous Messaging &amp; Workspace Hubs:</a:t>
            </a:r>
            <a:r>
              <a:rPr lang="en-GB" sz="1200" kern="1200" dirty="0">
                <a:solidFill>
                  <a:schemeClr val="tx1"/>
                </a:solidFill>
                <a:effectLst/>
                <a:latin typeface="+mn-lt"/>
                <a:ea typeface="+mn-ea"/>
                <a:cs typeface="+mn-cs"/>
              </a:rPr>
              <a:t> Channel-based messaging platforms and team hubs for ongoing discussions and updates (e.g., Slack, Microsoft Teams, </a:t>
            </a:r>
            <a:r>
              <a:rPr lang="en-GB" sz="1200" kern="1200" dirty="0" err="1">
                <a:solidFill>
                  <a:schemeClr val="tx1"/>
                </a:solidFill>
                <a:effectLst/>
                <a:latin typeface="+mn-lt"/>
                <a:ea typeface="+mn-ea"/>
                <a:cs typeface="+mn-cs"/>
              </a:rPr>
              <a:t>Mattermost</a:t>
            </a:r>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Cloud Document &amp; Content Collaboration:</a:t>
            </a:r>
            <a:r>
              <a:rPr lang="en-GB" sz="1200" kern="1200" dirty="0">
                <a:solidFill>
                  <a:schemeClr val="tx1"/>
                </a:solidFill>
                <a:effectLst/>
                <a:latin typeface="+mn-lt"/>
                <a:ea typeface="+mn-ea"/>
                <a:cs typeface="+mn-cs"/>
              </a:rPr>
              <a:t> Concurrent document co-editing and file-sharing environments (e.g., Google Workspace, Microsoft 365, Notion). </a:t>
            </a:r>
          </a:p>
          <a:p>
            <a:pPr lvl="0"/>
            <a:r>
              <a:rPr lang="en-GB" sz="1200" b="1" kern="1200" dirty="0">
                <a:solidFill>
                  <a:schemeClr val="tx1"/>
                </a:solidFill>
                <a:effectLst/>
                <a:latin typeface="+mn-lt"/>
                <a:ea typeface="+mn-ea"/>
                <a:cs typeface="+mn-cs"/>
              </a:rPr>
              <a:t>Project &amp; Task Management Platforms:</a:t>
            </a:r>
            <a:r>
              <a:rPr lang="en-GB" sz="1200" kern="1200" dirty="0">
                <a:solidFill>
                  <a:schemeClr val="tx1"/>
                </a:solidFill>
                <a:effectLst/>
                <a:latin typeface="+mn-lt"/>
                <a:ea typeface="+mn-ea"/>
                <a:cs typeface="+mn-cs"/>
              </a:rPr>
              <a:t> Digital Kanban boards, timelines, and sprint tracking tools to assign ownership and trace project progress (e.g., Jira, Asana, Monday.com, Trello). </a:t>
            </a:r>
          </a:p>
          <a:p>
            <a:pPr lvl="0"/>
            <a:r>
              <a:rPr lang="en-GB" sz="1200" b="1" kern="1200" dirty="0">
                <a:solidFill>
                  <a:schemeClr val="tx1"/>
                </a:solidFill>
                <a:effectLst/>
                <a:latin typeface="+mn-lt"/>
                <a:ea typeface="+mn-ea"/>
                <a:cs typeface="+mn-cs"/>
              </a:rPr>
              <a:t>Digital Whiteboards &amp; Visual Design Tools:</a:t>
            </a:r>
            <a:r>
              <a:rPr lang="en-GB" sz="1200" kern="1200" dirty="0">
                <a:solidFill>
                  <a:schemeClr val="tx1"/>
                </a:solidFill>
                <a:effectLst/>
                <a:latin typeface="+mn-lt"/>
                <a:ea typeface="+mn-ea"/>
                <a:cs typeface="+mn-cs"/>
              </a:rPr>
              <a:t> Virtual canvases for brainstorming, mapping workflows, and visual planning (e.g., Miro, Mural, </a:t>
            </a:r>
            <a:r>
              <a:rPr lang="en-GB" sz="1200" kern="1200" dirty="0" err="1">
                <a:solidFill>
                  <a:schemeClr val="tx1"/>
                </a:solidFill>
                <a:effectLst/>
                <a:latin typeface="+mn-lt"/>
                <a:ea typeface="+mn-ea"/>
                <a:cs typeface="+mn-cs"/>
              </a:rPr>
              <a:t>FigJam</a:t>
            </a:r>
            <a:r>
              <a:rPr lang="en-GB" sz="1200" kern="1200" dirty="0">
                <a:solidFill>
                  <a:schemeClr val="tx1"/>
                </a:solidFill>
                <a:effectLst/>
                <a:latin typeface="+mn-lt"/>
                <a:ea typeface="+mn-ea"/>
                <a:cs typeface="+mn-cs"/>
              </a:rPr>
              <a:t>).</a:t>
            </a:r>
          </a:p>
          <a:p>
            <a:pPr lvl="0"/>
            <a:r>
              <a:rPr lang="en-GB" sz="1200" b="1" kern="1200" dirty="0">
                <a:solidFill>
                  <a:schemeClr val="tx1"/>
                </a:solidFill>
                <a:effectLst/>
                <a:latin typeface="+mn-lt"/>
                <a:ea typeface="+mn-ea"/>
                <a:cs typeface="+mn-cs"/>
              </a:rPr>
              <a:t>Workplace &amp; AI Orchestration Systems:</a:t>
            </a:r>
            <a:r>
              <a:rPr lang="en-GB" sz="1200" kern="1200" dirty="0">
                <a:solidFill>
                  <a:schemeClr val="tx1"/>
                </a:solidFill>
                <a:effectLst/>
                <a:latin typeface="+mn-lt"/>
                <a:ea typeface="+mn-ea"/>
                <a:cs typeface="+mn-cs"/>
              </a:rPr>
              <a:t> Automated platforms for desk/space booking, automated scheduling, and integrated AI productivity assistants (e.g., Microsoft Copilot, Notion AI, Robin).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 of Digital Collaboration Technologies</a:t>
            </a:r>
          </a:p>
          <a:p>
            <a:pPr lvl="0"/>
            <a:r>
              <a:rPr lang="en-GB" sz="1200" b="1" kern="1200" dirty="0">
                <a:solidFill>
                  <a:schemeClr val="tx1"/>
                </a:solidFill>
                <a:effectLst/>
                <a:latin typeface="+mn-lt"/>
                <a:ea typeface="+mn-ea"/>
                <a:cs typeface="+mn-cs"/>
              </a:rPr>
              <a:t>Enables Location &amp; Time Flexibility:</a:t>
            </a:r>
            <a:r>
              <a:rPr lang="en-GB" sz="1200" kern="1200" dirty="0">
                <a:solidFill>
                  <a:schemeClr val="tx1"/>
                </a:solidFill>
                <a:effectLst/>
                <a:latin typeface="+mn-lt"/>
                <a:ea typeface="+mn-ea"/>
                <a:cs typeface="+mn-cs"/>
              </a:rPr>
              <a:t> Allows distributed teams to work synchronously across locations or asynchronously across different time zones. </a:t>
            </a:r>
          </a:p>
          <a:p>
            <a:pPr lvl="0"/>
            <a:r>
              <a:rPr lang="en-GB" sz="1200" b="1" kern="1200" dirty="0">
                <a:solidFill>
                  <a:schemeClr val="tx1"/>
                </a:solidFill>
                <a:effectLst/>
                <a:latin typeface="+mn-lt"/>
                <a:ea typeface="+mn-ea"/>
                <a:cs typeface="+mn-cs"/>
              </a:rPr>
              <a:t>Centralized Single Source of Truth:</a:t>
            </a:r>
            <a:r>
              <a:rPr lang="en-GB" sz="1200" kern="1200" dirty="0">
                <a:solidFill>
                  <a:schemeClr val="tx1"/>
                </a:solidFill>
                <a:effectLst/>
                <a:latin typeface="+mn-lt"/>
                <a:ea typeface="+mn-ea"/>
                <a:cs typeface="+mn-cs"/>
              </a:rPr>
              <a:t> Eliminates version conflicts caused by emailing attachment drafts back and forth; all updates live in a single cloud document. </a:t>
            </a:r>
          </a:p>
          <a:p>
            <a:pPr lvl="0"/>
            <a:r>
              <a:rPr lang="en-GB" sz="1200" b="1" kern="1200" dirty="0">
                <a:solidFill>
                  <a:schemeClr val="tx1"/>
                </a:solidFill>
                <a:effectLst/>
                <a:latin typeface="+mn-lt"/>
                <a:ea typeface="+mn-ea"/>
                <a:cs typeface="+mn-cs"/>
              </a:rPr>
              <a:t>Increased Transparency &amp; Visibility:</a:t>
            </a:r>
            <a:r>
              <a:rPr lang="en-GB" sz="1200" kern="1200" dirty="0">
                <a:solidFill>
                  <a:schemeClr val="tx1"/>
                </a:solidFill>
                <a:effectLst/>
                <a:latin typeface="+mn-lt"/>
                <a:ea typeface="+mn-ea"/>
                <a:cs typeface="+mn-cs"/>
              </a:rPr>
              <a:t> Digital task boards make project statuses visible to everyone, reducing the need for constant "status check" meetings. </a:t>
            </a:r>
          </a:p>
          <a:p>
            <a:pPr lvl="0"/>
            <a:r>
              <a:rPr lang="en-GB" sz="1200" b="1" kern="1200" dirty="0">
                <a:solidFill>
                  <a:schemeClr val="tx1"/>
                </a:solidFill>
                <a:effectLst/>
                <a:latin typeface="+mn-lt"/>
                <a:ea typeface="+mn-ea"/>
                <a:cs typeface="+mn-cs"/>
              </a:rPr>
              <a:t>Faster Knowledge Sharing &amp; Innovation:</a:t>
            </a:r>
            <a:r>
              <a:rPr lang="en-GB" sz="1200" kern="1200" dirty="0">
                <a:solidFill>
                  <a:schemeClr val="tx1"/>
                </a:solidFill>
                <a:effectLst/>
                <a:latin typeface="+mn-lt"/>
                <a:ea typeface="+mn-ea"/>
                <a:cs typeface="+mn-cs"/>
              </a:rPr>
              <a:t> Teams can instantly exchange ideas, pull in cross-functional feedback, and search historical project archives without administrative delay. </a:t>
            </a:r>
          </a:p>
          <a:p>
            <a:pPr lvl="0"/>
            <a:r>
              <a:rPr lang="en-GB" sz="1200" b="1" kern="1200" dirty="0">
                <a:solidFill>
                  <a:schemeClr val="tx1"/>
                </a:solidFill>
                <a:effectLst/>
                <a:latin typeface="+mn-lt"/>
                <a:ea typeface="+mn-ea"/>
                <a:cs typeface="+mn-cs"/>
              </a:rPr>
              <a:t>Reduced Operational &amp; Travel Costs:</a:t>
            </a:r>
            <a:r>
              <a:rPr lang="en-GB" sz="1200" kern="1200" dirty="0">
                <a:solidFill>
                  <a:schemeClr val="tx1"/>
                </a:solidFill>
                <a:effectLst/>
                <a:latin typeface="+mn-lt"/>
                <a:ea typeface="+mn-ea"/>
                <a:cs typeface="+mn-cs"/>
              </a:rPr>
              <a:t> Replaces non-essential business travel and heavy physical document storage with virtual meeting spaces and cloud repositories.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Pros and Cons</a:t>
            </a:r>
          </a:p>
          <a:p>
            <a:r>
              <a:rPr lang="en-GB" sz="1200" b="1" kern="1200" dirty="0">
                <a:solidFill>
                  <a:schemeClr val="tx1"/>
                </a:solidFill>
                <a:effectLst/>
                <a:latin typeface="+mn-lt"/>
                <a:ea typeface="+mn-ea"/>
                <a:cs typeface="+mn-cs"/>
              </a:rPr>
              <a:t>Pros</a:t>
            </a:r>
          </a:p>
          <a:p>
            <a:pPr lvl="0"/>
            <a:r>
              <a:rPr lang="en-GB" sz="1200" b="1" kern="1200" dirty="0">
                <a:solidFill>
                  <a:schemeClr val="tx1"/>
                </a:solidFill>
                <a:effectLst/>
                <a:latin typeface="+mn-lt"/>
                <a:ea typeface="+mn-ea"/>
                <a:cs typeface="+mn-cs"/>
              </a:rPr>
              <a:t>Enhanced Speed &amp; Agility:</a:t>
            </a:r>
            <a:r>
              <a:rPr lang="en-GB" sz="1200" kern="1200" dirty="0">
                <a:solidFill>
                  <a:schemeClr val="tx1"/>
                </a:solidFill>
                <a:effectLst/>
                <a:latin typeface="+mn-lt"/>
                <a:ea typeface="+mn-ea"/>
                <a:cs typeface="+mn-cs"/>
              </a:rPr>
              <a:t> Decisions, code commits, design sign-offs, and edits happen in real time. </a:t>
            </a:r>
          </a:p>
          <a:p>
            <a:pPr lvl="0"/>
            <a:r>
              <a:rPr lang="en-GB" sz="1200" b="1" kern="1200" dirty="0">
                <a:solidFill>
                  <a:schemeClr val="tx1"/>
                </a:solidFill>
                <a:effectLst/>
                <a:latin typeface="+mn-lt"/>
                <a:ea typeface="+mn-ea"/>
                <a:cs typeface="+mn-cs"/>
              </a:rPr>
              <a:t>Equal Voice &amp; Participation:</a:t>
            </a:r>
            <a:r>
              <a:rPr lang="en-GB" sz="1200" kern="1200" dirty="0">
                <a:solidFill>
                  <a:schemeClr val="tx1"/>
                </a:solidFill>
                <a:effectLst/>
                <a:latin typeface="+mn-lt"/>
                <a:ea typeface="+mn-ea"/>
                <a:cs typeface="+mn-cs"/>
              </a:rPr>
              <a:t> Digital channels allow quieter or remote team members to contribute equally through written threads, polls, and collaborative whiteboards.</a:t>
            </a:r>
          </a:p>
          <a:p>
            <a:pPr lvl="0"/>
            <a:r>
              <a:rPr lang="en-GB" sz="1200" b="1" kern="1200" dirty="0">
                <a:solidFill>
                  <a:schemeClr val="tx1"/>
                </a:solidFill>
                <a:effectLst/>
                <a:latin typeface="+mn-lt"/>
                <a:ea typeface="+mn-ea"/>
                <a:cs typeface="+mn-cs"/>
              </a:rPr>
              <a:t>Scalability:</a:t>
            </a:r>
            <a:r>
              <a:rPr lang="en-GB" sz="1200" kern="1200" dirty="0">
                <a:solidFill>
                  <a:schemeClr val="tx1"/>
                </a:solidFill>
                <a:effectLst/>
                <a:latin typeface="+mn-lt"/>
                <a:ea typeface="+mn-ea"/>
                <a:cs typeface="+mn-cs"/>
              </a:rPr>
              <a:t> Easily integrates new hires, external freelancers, or entire regional hubs into existing workflows without changing physical infrastructure. </a:t>
            </a:r>
          </a:p>
          <a:p>
            <a:pPr lvl="0"/>
            <a:r>
              <a:rPr lang="en-GB" sz="1200" b="1" kern="1200" dirty="0">
                <a:solidFill>
                  <a:schemeClr val="tx1"/>
                </a:solidFill>
                <a:effectLst/>
                <a:latin typeface="+mn-lt"/>
                <a:ea typeface="+mn-ea"/>
                <a:cs typeface="+mn-cs"/>
              </a:rPr>
              <a:t>Searchability &amp; Documentation:</a:t>
            </a:r>
            <a:r>
              <a:rPr lang="en-GB" sz="1200" kern="1200" dirty="0">
                <a:solidFill>
                  <a:schemeClr val="tx1"/>
                </a:solidFill>
                <a:effectLst/>
                <a:latin typeface="+mn-lt"/>
                <a:ea typeface="+mn-ea"/>
                <a:cs typeface="+mn-cs"/>
              </a:rPr>
              <a:t> Conversations, file edits, and project histories are automatically logged, creating a searchable archive for future reference.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a:t>
            </a:r>
          </a:p>
          <a:p>
            <a:pPr lvl="0"/>
            <a:r>
              <a:rPr lang="en-GB" sz="1200" b="1" kern="1200" dirty="0">
                <a:solidFill>
                  <a:schemeClr val="tx1"/>
                </a:solidFill>
                <a:effectLst/>
                <a:latin typeface="+mn-lt"/>
                <a:ea typeface="+mn-ea"/>
                <a:cs typeface="+mn-cs"/>
              </a:rPr>
              <a:t>Tool Overload &amp; Context Switching:</a:t>
            </a:r>
            <a:r>
              <a:rPr lang="en-GB" sz="1200" kern="1200" dirty="0">
                <a:solidFill>
                  <a:schemeClr val="tx1"/>
                </a:solidFill>
                <a:effectLst/>
                <a:latin typeface="+mn-lt"/>
                <a:ea typeface="+mn-ea"/>
                <a:cs typeface="+mn-cs"/>
              </a:rPr>
              <a:t> Using too many disconnected apps (e.g., messaging in one tool, tracking tasks in another, storing files in a third) leads to app fatigue and lost information. </a:t>
            </a:r>
          </a:p>
          <a:p>
            <a:pPr lvl="0"/>
            <a:r>
              <a:rPr lang="en-GB" sz="1200" b="1" kern="1200" dirty="0">
                <a:solidFill>
                  <a:schemeClr val="tx1"/>
                </a:solidFill>
                <a:effectLst/>
                <a:latin typeface="+mn-lt"/>
                <a:ea typeface="+mn-ea"/>
                <a:cs typeface="+mn-cs"/>
              </a:rPr>
              <a:t>Digital Fatigue &amp; "Always-On" Pressure:</a:t>
            </a:r>
            <a:r>
              <a:rPr lang="en-GB" sz="1200" kern="1200" dirty="0">
                <a:solidFill>
                  <a:schemeClr val="tx1"/>
                </a:solidFill>
                <a:effectLst/>
                <a:latin typeface="+mn-lt"/>
                <a:ea typeface="+mn-ea"/>
                <a:cs typeface="+mn-cs"/>
              </a:rPr>
              <a:t> Constant notifications, pinging chats, and video call fatigue can cause cognitive overload and employee burnout. </a:t>
            </a:r>
          </a:p>
          <a:p>
            <a:pPr lvl="0"/>
            <a:r>
              <a:rPr lang="en-GB" sz="1200" b="1" kern="1200" dirty="0">
                <a:solidFill>
                  <a:schemeClr val="tx1"/>
                </a:solidFill>
                <a:effectLst/>
                <a:latin typeface="+mn-lt"/>
                <a:ea typeface="+mn-ea"/>
                <a:cs typeface="+mn-cs"/>
              </a:rPr>
              <a:t>Security, Compliance &amp; Permission Risks:</a:t>
            </a:r>
            <a:r>
              <a:rPr lang="en-GB" sz="1200" kern="1200" dirty="0">
                <a:solidFill>
                  <a:schemeClr val="tx1"/>
                </a:solidFill>
                <a:effectLst/>
                <a:latin typeface="+mn-lt"/>
                <a:ea typeface="+mn-ea"/>
                <a:cs typeface="+mn-cs"/>
              </a:rPr>
              <a:t> Managing access controls, data loss prevention (DLP), and regulatory compliance across multiple cloud applications increases cybersecurity overhead. </a:t>
            </a:r>
          </a:p>
          <a:p>
            <a:pPr lvl="0"/>
            <a:r>
              <a:rPr lang="en-GB" sz="1200" b="1" kern="1200" dirty="0">
                <a:solidFill>
                  <a:schemeClr val="tx1"/>
                </a:solidFill>
                <a:effectLst/>
                <a:latin typeface="+mn-lt"/>
                <a:ea typeface="+mn-ea"/>
                <a:cs typeface="+mn-cs"/>
              </a:rPr>
              <a:t>Loss of Informal Social Bonds:</a:t>
            </a:r>
            <a:r>
              <a:rPr lang="en-GB" sz="1200" kern="1200" dirty="0">
                <a:solidFill>
                  <a:schemeClr val="tx1"/>
                </a:solidFill>
                <a:effectLst/>
                <a:latin typeface="+mn-lt"/>
                <a:ea typeface="+mn-ea"/>
                <a:cs typeface="+mn-cs"/>
              </a:rPr>
              <a:t> Virtual interactions tend to be transactional, making it harder to build spontaneous team camaraderie, trust, and informal mentorship naturally found in a shared office. </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21</a:t>
            </a:fld>
            <a:endParaRPr lang="en-GB"/>
          </a:p>
        </p:txBody>
      </p:sp>
    </p:spTree>
    <p:extLst>
      <p:ext uri="{BB962C8B-B14F-4D97-AF65-F5344CB8AC3E}">
        <p14:creationId xmlns:p14="http://schemas.microsoft.com/office/powerpoint/2010/main" val="4144993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Key Benefits of a Learning Organization</a:t>
            </a:r>
          </a:p>
          <a:p>
            <a:pPr lvl="0"/>
            <a:r>
              <a:rPr lang="en-GB" b="1" dirty="0"/>
              <a:t>High Adaptability &amp; Resilience:</a:t>
            </a:r>
            <a:r>
              <a:rPr lang="en-GB" dirty="0"/>
              <a:t> Organizations can rapidly pivot, sense market disruptions, and innovate faster than bureaucratic, rigid competitors.</a:t>
            </a:r>
          </a:p>
          <a:p>
            <a:pPr lvl="0"/>
            <a:r>
              <a:rPr lang="en-GB" b="1" dirty="0"/>
              <a:t>Continuous Innovation:</a:t>
            </a:r>
            <a:r>
              <a:rPr lang="en-GB" dirty="0"/>
              <a:t> Mistakes are viewed as learning data rather than failures, encouraging experimentation and creative problem-solving.</a:t>
            </a:r>
          </a:p>
          <a:p>
            <a:pPr lvl="0"/>
            <a:r>
              <a:rPr lang="en-GB" b="1" dirty="0"/>
              <a:t>Stronger Employee Retention &amp; Engagement:</a:t>
            </a:r>
            <a:r>
              <a:rPr lang="en-GB" dirty="0"/>
              <a:t> Workers thrive in environments that invest in their personal mastery, skill growth, and psychological safety.</a:t>
            </a:r>
          </a:p>
          <a:p>
            <a:pPr lvl="0"/>
            <a:r>
              <a:rPr lang="en-GB" b="1" dirty="0"/>
              <a:t>Breaking Down Silos:</a:t>
            </a:r>
            <a:r>
              <a:rPr lang="en-GB" dirty="0"/>
              <a:t> Shared vision and team learning naturally connect cross-functional departments, improving collaboration.</a:t>
            </a:r>
          </a:p>
          <a:p>
            <a:endParaRPr lang="en-GB" b="1" dirty="0"/>
          </a:p>
          <a:p>
            <a:r>
              <a:rPr lang="en-GB" b="1" dirty="0"/>
              <a:t>Pros and Cons</a:t>
            </a:r>
          </a:p>
          <a:p>
            <a:r>
              <a:rPr lang="en-GB" b="1" dirty="0"/>
              <a:t>Pros</a:t>
            </a:r>
          </a:p>
          <a:p>
            <a:pPr lvl="0"/>
            <a:r>
              <a:rPr lang="en-GB" b="1" dirty="0"/>
              <a:t>Future-Proofing:</a:t>
            </a:r>
            <a:r>
              <a:rPr lang="en-GB" dirty="0"/>
              <a:t> Helps companies stay relevant in rapidly changing technological and economic landscapes.</a:t>
            </a:r>
          </a:p>
          <a:p>
            <a:pPr lvl="0"/>
            <a:r>
              <a:rPr lang="en-GB" b="1" dirty="0"/>
              <a:t>Intrinsic Motivation:</a:t>
            </a:r>
            <a:r>
              <a:rPr lang="en-GB" dirty="0"/>
              <a:t> Cultivates high levels of employee ownership, autonomy, and commitment.</a:t>
            </a:r>
          </a:p>
          <a:p>
            <a:pPr lvl="0"/>
            <a:r>
              <a:rPr lang="en-GB" b="1" dirty="0"/>
              <a:t>Deep Root-Cause Problem Solving:</a:t>
            </a:r>
            <a:r>
              <a:rPr lang="en-GB" dirty="0"/>
              <a:t> Systems thinking prevents companies from treating surface-level symptoms while ignoring underlying structural problems.</a:t>
            </a:r>
          </a:p>
          <a:p>
            <a:endParaRPr lang="en-GB" b="1" dirty="0"/>
          </a:p>
          <a:p>
            <a:r>
              <a:rPr lang="en-GB" b="1" dirty="0"/>
              <a:t>Cons</a:t>
            </a:r>
          </a:p>
          <a:p>
            <a:pPr lvl="0"/>
            <a:r>
              <a:rPr lang="en-GB" b="1" dirty="0"/>
              <a:t>Requires Long-Term Cultural Shift:</a:t>
            </a:r>
            <a:r>
              <a:rPr lang="en-GB" dirty="0"/>
              <a:t> Cannot be implemented overnight via a checklist; requires deep leadership commitment and trust.</a:t>
            </a:r>
          </a:p>
          <a:p>
            <a:pPr lvl="0"/>
            <a:r>
              <a:rPr lang="en-GB" b="1" dirty="0"/>
              <a:t>Risk of "Learning Fatigue":</a:t>
            </a:r>
            <a:r>
              <a:rPr lang="en-GB" dirty="0"/>
              <a:t> Without clear alignment to business outcomes, excessive focus on abstract learning frameworks can feel like administrative burden to busy teams.</a:t>
            </a:r>
          </a:p>
          <a:p>
            <a:pPr lvl="0"/>
            <a:r>
              <a:rPr lang="en-GB" b="1" dirty="0"/>
              <a:t>Hard to Measure Quantitatively:</a:t>
            </a:r>
            <a:r>
              <a:rPr lang="en-GB" dirty="0"/>
              <a:t> Unlike hard financial KPIs, the ROI of "mental models" or "personal mastery" is intangible and difficult to track in the short term.</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25</a:t>
            </a:fld>
            <a:endParaRPr lang="en-GB"/>
          </a:p>
        </p:txBody>
      </p:sp>
    </p:spTree>
    <p:extLst>
      <p:ext uri="{BB962C8B-B14F-4D97-AF65-F5344CB8AC3E}">
        <p14:creationId xmlns:p14="http://schemas.microsoft.com/office/powerpoint/2010/main" val="2718052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How Growth Mindset Translates to Organizations &amp; Workplace Culture</a:t>
            </a:r>
          </a:p>
          <a:p>
            <a:r>
              <a:rPr lang="en-GB" dirty="0"/>
              <a:t>When applied to teams and companies (often referred to as an </a:t>
            </a:r>
            <a:r>
              <a:rPr lang="en-GB" b="1" dirty="0"/>
              <a:t>Organizational Growth Mindset</a:t>
            </a:r>
            <a:r>
              <a:rPr lang="en-GB" dirty="0"/>
              <a:t>), the framework shifts how performance, hiring, and culture are managed:</a:t>
            </a:r>
          </a:p>
          <a:p>
            <a:pPr lvl="0"/>
            <a:r>
              <a:rPr lang="en-GB" b="1" dirty="0"/>
              <a:t>Focus on Learning Over Proving:</a:t>
            </a:r>
            <a:r>
              <a:rPr lang="en-GB" dirty="0"/>
              <a:t> Employees focus on acquiring skills and solving complex problems rather than constantly trying to look like the smartest person in the room.</a:t>
            </a:r>
          </a:p>
          <a:p>
            <a:pPr lvl="0"/>
            <a:r>
              <a:rPr lang="en-GB" b="1" dirty="0"/>
              <a:t>Psychological Safety:</a:t>
            </a:r>
            <a:r>
              <a:rPr lang="en-GB" dirty="0"/>
              <a:t> Encourages calculated risk-taking and experimentation. Mistakes are evaluated openly to extract lessons rather than punished, aligning closely with </a:t>
            </a:r>
            <a:r>
              <a:rPr lang="en-GB" b="1" dirty="0"/>
              <a:t>Senge’s Learning Organization</a:t>
            </a:r>
            <a:r>
              <a:rPr lang="en-GB" dirty="0"/>
              <a:t>.</a:t>
            </a:r>
          </a:p>
          <a:p>
            <a:pPr lvl="0"/>
            <a:r>
              <a:rPr lang="en-GB" b="1" dirty="0"/>
              <a:t>Praising Process Over Talent:</a:t>
            </a:r>
            <a:r>
              <a:rPr lang="en-GB" dirty="0"/>
              <a:t> Leaders praise effort, strategy, focus, and resilience rather than static innate traits ("You worked hard and </a:t>
            </a:r>
            <a:r>
              <a:rPr lang="en-GB" dirty="0" err="1"/>
              <a:t>analyzed</a:t>
            </a:r>
            <a:r>
              <a:rPr lang="en-GB" dirty="0"/>
              <a:t> that deeply" vs. "You're a genius").</a:t>
            </a:r>
          </a:p>
          <a:p>
            <a:pPr lvl="0"/>
            <a:r>
              <a:rPr lang="en-GB" b="1" dirty="0"/>
              <a:t>The Power of "Yet":</a:t>
            </a:r>
            <a:r>
              <a:rPr lang="en-GB" dirty="0"/>
              <a:t> Changing language from </a:t>
            </a:r>
            <a:r>
              <a:rPr lang="en-GB" i="1" dirty="0"/>
              <a:t>"I don't know how to do this"</a:t>
            </a:r>
            <a:r>
              <a:rPr lang="en-GB" dirty="0"/>
              <a:t> to </a:t>
            </a:r>
            <a:r>
              <a:rPr lang="en-GB" i="1" dirty="0"/>
              <a:t>"I don't know how to do this </a:t>
            </a:r>
            <a:r>
              <a:rPr lang="en-GB" b="1" i="1" dirty="0"/>
              <a:t>yet</a:t>
            </a:r>
            <a:r>
              <a:rPr lang="en-GB" i="1" dirty="0"/>
              <a:t>."</a:t>
            </a:r>
            <a:endParaRPr lang="en-GB" dirty="0"/>
          </a:p>
          <a:p>
            <a:endParaRPr lang="en-GB" b="1" dirty="0"/>
          </a:p>
          <a:p>
            <a:r>
              <a:rPr lang="en-GB" b="1" dirty="0"/>
              <a:t>Key Benefits</a:t>
            </a:r>
          </a:p>
          <a:p>
            <a:pPr lvl="0"/>
            <a:r>
              <a:rPr lang="en-GB" b="1" dirty="0"/>
              <a:t>Increased Resilience &amp; Adaptability:</a:t>
            </a:r>
            <a:r>
              <a:rPr lang="en-GB" dirty="0"/>
              <a:t> Individuals bounce back faster from failures, market disruptions, or project rejections.</a:t>
            </a:r>
          </a:p>
          <a:p>
            <a:pPr lvl="0"/>
            <a:r>
              <a:rPr lang="en-GB" b="1" dirty="0"/>
              <a:t>Continuous Skill Development:</a:t>
            </a:r>
            <a:r>
              <a:rPr lang="en-GB" dirty="0"/>
              <a:t> Essential for navigating changing work environments, automation, and technological shifts.</a:t>
            </a:r>
          </a:p>
          <a:p>
            <a:pPr lvl="0"/>
            <a:r>
              <a:rPr lang="en-GB" b="1" dirty="0"/>
              <a:t>Higher Engagement &amp; Reduced Fear of Failure:</a:t>
            </a:r>
            <a:r>
              <a:rPr lang="en-GB" dirty="0"/>
              <a:t> Employees are more willing to take on challenging assignments outside their comfort zones.</a:t>
            </a:r>
          </a:p>
          <a:p>
            <a:pPr lvl="0"/>
            <a:r>
              <a:rPr lang="en-GB" b="1" dirty="0"/>
              <a:t>Stronger Innovation:</a:t>
            </a:r>
            <a:r>
              <a:rPr lang="en-GB" dirty="0"/>
              <a:t> Reduces performance anxiety, allowing cross-functional teams to experiment and iterate faster.</a:t>
            </a:r>
          </a:p>
          <a:p>
            <a:endParaRPr lang="en-GB" b="1" dirty="0"/>
          </a:p>
          <a:p>
            <a:r>
              <a:rPr lang="en-GB" b="1" dirty="0"/>
              <a:t>Common Misconceptions ("False Growth Mindset")</a:t>
            </a:r>
          </a:p>
          <a:p>
            <a:r>
              <a:rPr lang="en-GB" dirty="0"/>
              <a:t>Carol Dweck has highlighted several common misunderstandings about the concept:</a:t>
            </a:r>
          </a:p>
          <a:p>
            <a:pPr lvl="0"/>
            <a:r>
              <a:rPr lang="en-GB" b="1" dirty="0"/>
              <a:t>It’s Not Just About "Being Positive":</a:t>
            </a:r>
            <a:r>
              <a:rPr lang="en-GB" dirty="0"/>
              <a:t> Growth mindset is not simply having an optimistic attitude or praising effort alone. Praise must be tied to </a:t>
            </a:r>
            <a:r>
              <a:rPr lang="en-GB" b="1" dirty="0"/>
              <a:t>learning strategies, progress, and outcomes</a:t>
            </a:r>
            <a:r>
              <a:rPr lang="en-GB" dirty="0"/>
              <a:t>.</a:t>
            </a:r>
          </a:p>
          <a:p>
            <a:pPr lvl="0"/>
            <a:r>
              <a:rPr lang="en-GB" b="1" dirty="0"/>
              <a:t>Effort Without Strategy Isn't Enough:</a:t>
            </a:r>
            <a:r>
              <a:rPr lang="en-GB" dirty="0"/>
              <a:t> Trying hard using an ineffective approach leads to burnout. A true growth mindset involves trying new strategies and seeking help when stuck.</a:t>
            </a:r>
          </a:p>
          <a:p>
            <a:pPr lvl="0"/>
            <a:r>
              <a:rPr lang="en-GB" b="1" dirty="0"/>
              <a:t>Nobody Has a 100% Growth Mindset:</a:t>
            </a:r>
            <a:r>
              <a:rPr lang="en-GB" dirty="0"/>
              <a:t> Everyone has "fixed-mindset triggers" (e.g., getting defensive under criticism or facing extreme competition). Recognizing your fixed-mindset triggers is the first step toward managing them.</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27</a:t>
            </a:fld>
            <a:endParaRPr lang="en-GB"/>
          </a:p>
        </p:txBody>
      </p:sp>
    </p:spTree>
    <p:extLst>
      <p:ext uri="{BB962C8B-B14F-4D97-AF65-F5344CB8AC3E}">
        <p14:creationId xmlns:p14="http://schemas.microsoft.com/office/powerpoint/2010/main" val="279092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Benefits of Psychological Safety</a:t>
            </a:r>
          </a:p>
          <a:p>
            <a:pPr lvl="0"/>
            <a:r>
              <a:rPr lang="en-GB" b="1" dirty="0"/>
              <a:t>Faster Innovation &amp; Experimentation:</a:t>
            </a:r>
            <a:r>
              <a:rPr lang="en-GB" dirty="0"/>
              <a:t> Teams feel safe proposing untested ideas and taking calculated risks.</a:t>
            </a:r>
          </a:p>
          <a:p>
            <a:pPr lvl="0"/>
            <a:r>
              <a:rPr lang="en-GB" b="1" dirty="0"/>
              <a:t>Early Problem Detection:</a:t>
            </a:r>
            <a:r>
              <a:rPr lang="en-GB" dirty="0"/>
              <a:t> Errors and operational risks are surfaced when they are small and fixable rather than hidden until they become costly disasters.</a:t>
            </a:r>
          </a:p>
          <a:p>
            <a:pPr lvl="0"/>
            <a:r>
              <a:rPr lang="en-GB" b="1" dirty="0"/>
              <a:t>Higher Employee Voice &amp; Inclusivity:</a:t>
            </a:r>
            <a:r>
              <a:rPr lang="en-GB" dirty="0"/>
              <a:t> Prevents "groupthink" by encouraging dissenting opinions and input from quieter or junior team members.</a:t>
            </a:r>
          </a:p>
          <a:p>
            <a:pPr lvl="0"/>
            <a:r>
              <a:rPr lang="en-GB" b="1" dirty="0"/>
              <a:t>Foundational to Google's High-Performing Teams:</a:t>
            </a:r>
            <a:r>
              <a:rPr lang="en-GB" dirty="0"/>
              <a:t> Google's internal </a:t>
            </a:r>
            <a:r>
              <a:rPr lang="en-GB" i="1" dirty="0"/>
              <a:t>Project Aristotle</a:t>
            </a:r>
            <a:r>
              <a:rPr lang="en-GB" dirty="0"/>
              <a:t> identified psychological safety as the single most critical factor distinguishing top-performing teams from average ones.</a:t>
            </a:r>
          </a:p>
          <a:p>
            <a:endParaRPr lang="en-GB" b="1" dirty="0"/>
          </a:p>
          <a:p>
            <a:r>
              <a:rPr lang="en-GB" b="1" dirty="0"/>
              <a:t>Pros and Cons</a:t>
            </a:r>
          </a:p>
          <a:p>
            <a:r>
              <a:rPr lang="en-GB" b="1" dirty="0"/>
              <a:t>Pros</a:t>
            </a:r>
          </a:p>
          <a:p>
            <a:pPr lvl="0"/>
            <a:r>
              <a:rPr lang="en-GB" dirty="0"/>
              <a:t>Drives continuous organizational learning and adapts well to complex, uncertain environments (complements Senge's </a:t>
            </a:r>
            <a:r>
              <a:rPr lang="en-GB" b="1" dirty="0"/>
              <a:t>Learning Organization</a:t>
            </a:r>
            <a:r>
              <a:rPr lang="en-GB" dirty="0"/>
              <a:t> and Carol Dweck's </a:t>
            </a:r>
            <a:r>
              <a:rPr lang="en-GB" b="1" dirty="0"/>
              <a:t>Growth Mindset</a:t>
            </a:r>
            <a:r>
              <a:rPr lang="en-GB" dirty="0"/>
              <a:t>).</a:t>
            </a:r>
          </a:p>
          <a:p>
            <a:pPr lvl="0"/>
            <a:r>
              <a:rPr lang="en-GB" dirty="0"/>
              <a:t>Reduces workplace stress, turnover, and fear-driven presenteeism.</a:t>
            </a:r>
          </a:p>
          <a:p>
            <a:pPr lvl="0"/>
            <a:r>
              <a:rPr lang="en-GB" dirty="0"/>
              <a:t>Accelerates cross-functional problem solving.</a:t>
            </a:r>
          </a:p>
          <a:p>
            <a:endParaRPr lang="en-GB" b="1" dirty="0"/>
          </a:p>
          <a:p>
            <a:r>
              <a:rPr lang="en-GB" b="1" dirty="0"/>
              <a:t>Cons / Common Misapplications</a:t>
            </a:r>
          </a:p>
          <a:p>
            <a:pPr lvl="0"/>
            <a:r>
              <a:rPr lang="en-GB" b="1" dirty="0"/>
              <a:t>Misinterpreted as "Lack of Rigor":</a:t>
            </a:r>
            <a:r>
              <a:rPr lang="en-GB" dirty="0"/>
              <a:t> If implemented without clear performance standards, teams can fall into the "Comfort Zone."</a:t>
            </a:r>
          </a:p>
          <a:p>
            <a:pPr lvl="0"/>
            <a:r>
              <a:rPr lang="en-GB" b="1" dirty="0"/>
              <a:t>Takes Time to Build, Seconds to Destroy:</a:t>
            </a:r>
            <a:r>
              <a:rPr lang="en-GB" dirty="0"/>
              <a:t> A single harsh reaction from a manager when a mistake is reported can undo months of psychological safety efforts.</a:t>
            </a:r>
          </a:p>
          <a:p>
            <a:pPr lvl="0"/>
            <a:r>
              <a:rPr lang="en-GB" b="1" dirty="0"/>
              <a:t>Requires Active Management of Conflict:</a:t>
            </a:r>
            <a:r>
              <a:rPr lang="en-GB" dirty="0"/>
              <a:t> Encouraging people to voice dissenting opinions can lead to personal friction if the team does not have constructive debate skills.</a:t>
            </a:r>
          </a:p>
        </p:txBody>
      </p:sp>
      <p:sp>
        <p:nvSpPr>
          <p:cNvPr id="4" name="Slide Number Placeholder 3"/>
          <p:cNvSpPr>
            <a:spLocks noGrp="1"/>
          </p:cNvSpPr>
          <p:nvPr>
            <p:ph type="sldNum" sz="quarter" idx="5"/>
          </p:nvPr>
        </p:nvSpPr>
        <p:spPr/>
        <p:txBody>
          <a:bodyPr/>
          <a:lstStyle/>
          <a:p>
            <a:fld id="{657F13BE-0D13-4DB1-B8FE-C23C5387B70B}" type="slidenum">
              <a:rPr lang="en-GB" smtClean="0"/>
              <a:t>30</a:t>
            </a:fld>
            <a:endParaRPr lang="en-GB"/>
          </a:p>
        </p:txBody>
      </p:sp>
    </p:spTree>
    <p:extLst>
      <p:ext uri="{BB962C8B-B14F-4D97-AF65-F5344CB8AC3E}">
        <p14:creationId xmlns:p14="http://schemas.microsoft.com/office/powerpoint/2010/main" val="14701030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A comprehensive talent management framework typically operates across six interconnected stages: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lvl="0"/>
            <a:r>
              <a:rPr lang="en-GB" b="1" dirty="0">
                <a:effectLst/>
              </a:rPr>
              <a:t>Workforce Planning &amp; Attraction:</a:t>
            </a:r>
            <a:r>
              <a:rPr lang="en-GB" dirty="0">
                <a:effectLst/>
              </a:rPr>
              <a:t> Identifying critical future skill gaps and sourcing top-tier talent via targeted employer branding and selective recruitment.</a:t>
            </a:r>
          </a:p>
          <a:p>
            <a:pPr lvl="0"/>
            <a:r>
              <a:rPr lang="en-GB" b="1" dirty="0"/>
              <a:t>Onboarding &amp; Integration:</a:t>
            </a:r>
            <a:r>
              <a:rPr lang="en-GB" dirty="0"/>
              <a:t> Accelerating time-to-productivity by aligning new hires with organizational culture, clear expectations, and team workflows.</a:t>
            </a:r>
          </a:p>
          <a:p>
            <a:pPr lvl="0"/>
            <a:r>
              <a:rPr lang="en-GB" b="1" dirty="0"/>
              <a:t>Performance Management:</a:t>
            </a:r>
            <a:r>
              <a:rPr lang="en-GB" dirty="0"/>
              <a:t> Continuous goal setting (e.g., OKRs), regular check-ins, and outcome-based performance evaluations.</a:t>
            </a:r>
          </a:p>
          <a:p>
            <a:pPr lvl="0"/>
            <a:r>
              <a:rPr lang="en-GB" b="1" dirty="0"/>
              <a:t>Learning &amp; Capability Development:</a:t>
            </a:r>
            <a:r>
              <a:rPr lang="en-GB" dirty="0"/>
              <a:t> Upskilling employees to meet current operational demands and future business challenges.</a:t>
            </a:r>
          </a:p>
          <a:p>
            <a:pPr lvl="0"/>
            <a:r>
              <a:rPr lang="en-GB" b="1" dirty="0"/>
              <a:t>Succession Planning &amp; Talent Identification:</a:t>
            </a:r>
            <a:r>
              <a:rPr lang="en-GB" dirty="0"/>
              <a:t> Identifying high-potential (HiPo) employees to build a pipeline for leadership and mission-critical roles.</a:t>
            </a:r>
          </a:p>
          <a:p>
            <a:pPr lvl="0"/>
            <a:r>
              <a:rPr lang="en-GB" b="1" dirty="0"/>
              <a:t>Retention &amp; Total Rewards:</a:t>
            </a:r>
            <a:r>
              <a:rPr lang="en-GB" dirty="0"/>
              <a:t> Aligning competitive compensation, flexible work arrangements, recognition, and internal growth opportunities to minimize key turnover.</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32</a:t>
            </a:fld>
            <a:endParaRPr lang="en-GB"/>
          </a:p>
        </p:txBody>
      </p:sp>
    </p:spTree>
    <p:extLst>
      <p:ext uri="{BB962C8B-B14F-4D97-AF65-F5344CB8AC3E}">
        <p14:creationId xmlns:p14="http://schemas.microsoft.com/office/powerpoint/2010/main" val="1561526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Key Benefits of a Structured Talent Framework</a:t>
            </a:r>
          </a:p>
          <a:p>
            <a:pPr lvl="0"/>
            <a:r>
              <a:rPr lang="en-GB" sz="1200" b="1" kern="1200" dirty="0">
                <a:solidFill>
                  <a:schemeClr val="tx1"/>
                </a:solidFill>
                <a:effectLst/>
                <a:latin typeface="+mn-lt"/>
                <a:ea typeface="+mn-ea"/>
                <a:cs typeface="+mn-cs"/>
              </a:rPr>
              <a:t>Closes Skill Gaps Proactively:</a:t>
            </a:r>
            <a:r>
              <a:rPr lang="en-GB" sz="1200" kern="1200" dirty="0">
                <a:solidFill>
                  <a:schemeClr val="tx1"/>
                </a:solidFill>
                <a:effectLst/>
                <a:latin typeface="+mn-lt"/>
                <a:ea typeface="+mn-ea"/>
                <a:cs typeface="+mn-cs"/>
              </a:rPr>
              <a:t> Helps organizations anticipate market changes and build internal capabilities before talent shortages hit operations.</a:t>
            </a:r>
          </a:p>
          <a:p>
            <a:pPr lvl="0"/>
            <a:r>
              <a:rPr lang="en-GB" sz="1200" b="1" kern="1200" dirty="0">
                <a:solidFill>
                  <a:schemeClr val="tx1"/>
                </a:solidFill>
                <a:effectLst/>
                <a:latin typeface="+mn-lt"/>
                <a:ea typeface="+mn-ea"/>
                <a:cs typeface="+mn-cs"/>
              </a:rPr>
              <a:t>Reduces Cost of Turnover:</a:t>
            </a:r>
            <a:r>
              <a:rPr lang="en-GB" sz="1200" kern="1200" dirty="0">
                <a:solidFill>
                  <a:schemeClr val="tx1"/>
                </a:solidFill>
                <a:effectLst/>
                <a:latin typeface="+mn-lt"/>
                <a:ea typeface="+mn-ea"/>
                <a:cs typeface="+mn-cs"/>
              </a:rPr>
              <a:t> Retaining high performers lowers recruitment costs and preserves institutional knowledge.</a:t>
            </a:r>
          </a:p>
          <a:p>
            <a:pPr lvl="0"/>
            <a:r>
              <a:rPr lang="en-GB" sz="1200" b="1" kern="1200" dirty="0">
                <a:solidFill>
                  <a:schemeClr val="tx1"/>
                </a:solidFill>
                <a:effectLst/>
                <a:latin typeface="+mn-lt"/>
                <a:ea typeface="+mn-ea"/>
                <a:cs typeface="+mn-cs"/>
              </a:rPr>
              <a:t>Accelerates Leadership Pipelines:</a:t>
            </a:r>
            <a:r>
              <a:rPr lang="en-GB" sz="1200" kern="1200" dirty="0">
                <a:solidFill>
                  <a:schemeClr val="tx1"/>
                </a:solidFill>
                <a:effectLst/>
                <a:latin typeface="+mn-lt"/>
                <a:ea typeface="+mn-ea"/>
                <a:cs typeface="+mn-cs"/>
              </a:rPr>
              <a:t> Ensures smooth transitions when key executives or senior experts leave, reducing operational disruption.</a:t>
            </a:r>
          </a:p>
          <a:p>
            <a:pPr lvl="0"/>
            <a:r>
              <a:rPr lang="en-GB" sz="1200" b="1" kern="1200" dirty="0">
                <a:solidFill>
                  <a:schemeClr val="tx1"/>
                </a:solidFill>
                <a:effectLst/>
                <a:latin typeface="+mn-lt"/>
                <a:ea typeface="+mn-ea"/>
                <a:cs typeface="+mn-cs"/>
              </a:rPr>
              <a:t>Boosts Employee Engagement:</a:t>
            </a:r>
            <a:r>
              <a:rPr lang="en-GB" sz="1200" kern="1200" dirty="0">
                <a:solidFill>
                  <a:schemeClr val="tx1"/>
                </a:solidFill>
                <a:effectLst/>
                <a:latin typeface="+mn-lt"/>
                <a:ea typeface="+mn-ea"/>
                <a:cs typeface="+mn-cs"/>
              </a:rPr>
              <a:t> Clear career paths and skill development pathways increase job satisfaction and internal mobility.</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Pros and Cons</a:t>
            </a:r>
          </a:p>
          <a:p>
            <a:r>
              <a:rPr lang="en-GB" sz="1200" b="1" kern="1200" dirty="0">
                <a:solidFill>
                  <a:schemeClr val="tx1"/>
                </a:solidFill>
                <a:effectLst/>
                <a:latin typeface="+mn-lt"/>
                <a:ea typeface="+mn-ea"/>
                <a:cs typeface="+mn-cs"/>
              </a:rPr>
              <a:t>Pros</a:t>
            </a:r>
          </a:p>
          <a:p>
            <a:pPr lvl="0"/>
            <a:r>
              <a:rPr lang="en-GB" sz="1200" kern="1200" dirty="0">
                <a:solidFill>
                  <a:schemeClr val="tx1"/>
                </a:solidFill>
                <a:effectLst/>
                <a:latin typeface="+mn-lt"/>
                <a:ea typeface="+mn-ea"/>
                <a:cs typeface="+mn-cs"/>
              </a:rPr>
              <a:t>Creates an objective, data-driven methodology for promotions and talent investments rather than relying on gut feeling or </a:t>
            </a:r>
            <a:r>
              <a:rPr lang="en-GB" sz="1200" kern="1200" dirty="0" err="1">
                <a:solidFill>
                  <a:schemeClr val="tx1"/>
                </a:solidFill>
                <a:effectLst/>
                <a:latin typeface="+mn-lt"/>
                <a:ea typeface="+mn-ea"/>
                <a:cs typeface="+mn-cs"/>
              </a:rPr>
              <a:t>favoritism</a:t>
            </a:r>
            <a:r>
              <a:rPr lang="en-GB" sz="1200" kern="1200" dirty="0">
                <a:solidFill>
                  <a:schemeClr val="tx1"/>
                </a:solidFill>
                <a:effectLst/>
                <a:latin typeface="+mn-lt"/>
                <a:ea typeface="+mn-ea"/>
                <a:cs typeface="+mn-cs"/>
              </a:rPr>
              <a:t>.</a:t>
            </a:r>
          </a:p>
          <a:p>
            <a:pPr lvl="0"/>
            <a:r>
              <a:rPr lang="en-GB" sz="1200" kern="1200" dirty="0">
                <a:solidFill>
                  <a:schemeClr val="tx1"/>
                </a:solidFill>
                <a:effectLst/>
                <a:latin typeface="+mn-lt"/>
                <a:ea typeface="+mn-ea"/>
                <a:cs typeface="+mn-cs"/>
              </a:rPr>
              <a:t>Directly aligns human capital strategy with broader business objectives.</a:t>
            </a:r>
          </a:p>
          <a:p>
            <a:pPr lvl="0"/>
            <a:r>
              <a:rPr lang="en-GB" sz="1200" kern="1200" dirty="0">
                <a:solidFill>
                  <a:schemeClr val="tx1"/>
                </a:solidFill>
                <a:effectLst/>
                <a:latin typeface="+mn-lt"/>
                <a:ea typeface="+mn-ea"/>
                <a:cs typeface="+mn-cs"/>
              </a:rPr>
              <a:t>Connects seamlessly with frameworks like </a:t>
            </a:r>
            <a:r>
              <a:rPr lang="en-GB" sz="1200" b="1" kern="1200" dirty="0">
                <a:solidFill>
                  <a:schemeClr val="tx1"/>
                </a:solidFill>
                <a:effectLst/>
                <a:latin typeface="+mn-lt"/>
                <a:ea typeface="+mn-ea"/>
                <a:cs typeface="+mn-cs"/>
              </a:rPr>
              <a:t>High-Performance Work Systems (HPWS)</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Growth Mindset</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Learning Organizations</a:t>
            </a:r>
            <a:r>
              <a:rPr lang="en-GB" sz="1200" kern="1200" dirty="0">
                <a:solidFill>
                  <a:schemeClr val="tx1"/>
                </a:solidFill>
                <a:effectLst/>
                <a:latin typeface="+mn-lt"/>
                <a:ea typeface="+mn-ea"/>
                <a:cs typeface="+mn-cs"/>
              </a:rPr>
              <a:t>.</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a:t>
            </a:r>
          </a:p>
          <a:p>
            <a:pPr lvl="0"/>
            <a:r>
              <a:rPr lang="en-GB" sz="1200" b="1" kern="1200" dirty="0">
                <a:solidFill>
                  <a:schemeClr val="tx1"/>
                </a:solidFill>
                <a:effectLst/>
                <a:latin typeface="+mn-lt"/>
                <a:ea typeface="+mn-ea"/>
                <a:cs typeface="+mn-cs"/>
              </a:rPr>
              <a:t>Risk of </a:t>
            </a:r>
            <a:r>
              <a:rPr lang="en-GB" sz="1200" b="1" kern="1200" dirty="0" err="1">
                <a:solidFill>
                  <a:schemeClr val="tx1"/>
                </a:solidFill>
                <a:effectLst/>
                <a:latin typeface="+mn-lt"/>
                <a:ea typeface="+mn-ea"/>
                <a:cs typeface="+mn-cs"/>
              </a:rPr>
              <a:t>Labeling</a:t>
            </a:r>
            <a:r>
              <a:rPr lang="en-GB" sz="1200" b="1" kern="1200" dirty="0">
                <a:solidFill>
                  <a:schemeClr val="tx1"/>
                </a:solidFill>
                <a:effectLst/>
                <a:latin typeface="+mn-lt"/>
                <a:ea typeface="+mn-ea"/>
                <a:cs typeface="+mn-cs"/>
              </a:rPr>
              <a:t> Employees:</a:t>
            </a:r>
            <a:r>
              <a:rPr lang="en-GB" sz="1200" kern="1200" dirty="0">
                <a:solidFill>
                  <a:schemeClr val="tx1"/>
                </a:solidFill>
                <a:effectLst/>
                <a:latin typeface="+mn-lt"/>
                <a:ea typeface="+mn-ea"/>
                <a:cs typeface="+mn-cs"/>
              </a:rPr>
              <a:t> Frameworks like the 9-Box Matrix can inadvertently trap employees in static categories ("low potential"), conflicting with a </a:t>
            </a:r>
            <a:r>
              <a:rPr lang="en-GB" sz="1200" b="1" kern="1200" dirty="0">
                <a:solidFill>
                  <a:schemeClr val="tx1"/>
                </a:solidFill>
                <a:effectLst/>
                <a:latin typeface="+mn-lt"/>
                <a:ea typeface="+mn-ea"/>
                <a:cs typeface="+mn-cs"/>
              </a:rPr>
              <a:t>Growth Mindset</a:t>
            </a:r>
            <a:r>
              <a:rPr lang="en-GB" sz="1200" kern="1200" dirty="0">
                <a:solidFill>
                  <a:schemeClr val="tx1"/>
                </a:solidFill>
                <a:effectLst/>
                <a:latin typeface="+mn-lt"/>
                <a:ea typeface="+mn-ea"/>
                <a:cs typeface="+mn-cs"/>
              </a:rPr>
              <a:t>.</a:t>
            </a:r>
          </a:p>
          <a:p>
            <a:pPr lvl="0"/>
            <a:r>
              <a:rPr lang="en-GB" sz="1200" b="1" kern="1200" dirty="0">
                <a:solidFill>
                  <a:schemeClr val="tx1"/>
                </a:solidFill>
                <a:effectLst/>
                <a:latin typeface="+mn-lt"/>
                <a:ea typeface="+mn-ea"/>
                <a:cs typeface="+mn-cs"/>
              </a:rPr>
              <a:t>Administrative Overhead:</a:t>
            </a:r>
            <a:r>
              <a:rPr lang="en-GB" sz="1200" kern="1200" dirty="0">
                <a:solidFill>
                  <a:schemeClr val="tx1"/>
                </a:solidFill>
                <a:effectLst/>
                <a:latin typeface="+mn-lt"/>
                <a:ea typeface="+mn-ea"/>
                <a:cs typeface="+mn-cs"/>
              </a:rPr>
              <a:t> Without modern HR tech tools, managing talent tracking across large workforces can become overly bureaucratic.</a:t>
            </a:r>
          </a:p>
          <a:p>
            <a:pPr lvl="0"/>
            <a:r>
              <a:rPr lang="en-GB" sz="1200" b="1" kern="1200" dirty="0">
                <a:solidFill>
                  <a:schemeClr val="tx1"/>
                </a:solidFill>
                <a:effectLst/>
                <a:latin typeface="+mn-lt"/>
                <a:ea typeface="+mn-ea"/>
                <a:cs typeface="+mn-cs"/>
              </a:rPr>
              <a:t>Over-Focus on Top Talent:</a:t>
            </a:r>
            <a:r>
              <a:rPr lang="en-GB" sz="1200" kern="1200" dirty="0">
                <a:solidFill>
                  <a:schemeClr val="tx1"/>
                </a:solidFill>
                <a:effectLst/>
                <a:latin typeface="+mn-lt"/>
                <a:ea typeface="+mn-ea"/>
                <a:cs typeface="+mn-cs"/>
              </a:rPr>
              <a:t> Excessive focus on "Star" performers (top 10%) can demotivate the core 80% of workforce contributors who keep daily operations running smoothly.</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33</a:t>
            </a:fld>
            <a:endParaRPr lang="en-GB"/>
          </a:p>
        </p:txBody>
      </p:sp>
    </p:spTree>
    <p:extLst>
      <p:ext uri="{BB962C8B-B14F-4D97-AF65-F5344CB8AC3E}">
        <p14:creationId xmlns:p14="http://schemas.microsoft.com/office/powerpoint/2010/main" val="468493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07D9D-5F18-D7EB-60C4-C98AB4B3D7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C9B5F8-59DE-0E6C-02A2-B1204F565F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4CACEB-0DA4-1311-DB4C-2DD70E291A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2B4FD4D-E5CA-F9EA-02EF-5DEFF5D354E8}"/>
              </a:ext>
            </a:extLst>
          </p:cNvPr>
          <p:cNvSpPr>
            <a:spLocks noGrp="1"/>
          </p:cNvSpPr>
          <p:nvPr>
            <p:ph type="sldNum" sz="quarter" idx="5"/>
          </p:nvPr>
        </p:nvSpPr>
        <p:spPr/>
        <p:txBody>
          <a:bodyPr/>
          <a:lstStyle/>
          <a:p>
            <a:fld id="{657F13BE-0D13-4DB1-B8FE-C23C5387B70B}" type="slidenum">
              <a:rPr lang="en-GB" smtClean="0"/>
              <a:t>34</a:t>
            </a:fld>
            <a:endParaRPr lang="en-GB"/>
          </a:p>
        </p:txBody>
      </p:sp>
    </p:spTree>
    <p:extLst>
      <p:ext uri="{BB962C8B-B14F-4D97-AF65-F5344CB8AC3E}">
        <p14:creationId xmlns:p14="http://schemas.microsoft.com/office/powerpoint/2010/main" val="29059098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 Alternative Lens: The Job Demands-Resources (JD-R) Model</a:t>
            </a:r>
          </a:p>
          <a:p>
            <a:r>
              <a:rPr lang="en-GB" dirty="0"/>
              <a:t>Later researchers (Tims, Bakker, &amp; Derks, 2012) expanded job crafting using the </a:t>
            </a:r>
            <a:r>
              <a:rPr lang="en-GB" b="1" dirty="0"/>
              <a:t>Job Demands-Resources (JD-R)</a:t>
            </a:r>
            <a:r>
              <a:rPr lang="en-GB" dirty="0"/>
              <a:t> framework, categorizing crafting into four actions:</a:t>
            </a:r>
          </a:p>
          <a:p>
            <a:pPr lvl="0"/>
            <a:r>
              <a:rPr lang="en-GB" b="1" dirty="0"/>
              <a:t>Increasing Structural Job Resources:</a:t>
            </a:r>
            <a:r>
              <a:rPr lang="en-GB" dirty="0"/>
              <a:t> Seeking opportunities for autonomy, variety, and professional growth.</a:t>
            </a:r>
          </a:p>
          <a:p>
            <a:pPr lvl="0"/>
            <a:r>
              <a:rPr lang="en-GB" b="1" dirty="0"/>
              <a:t>Increasing Social Job Resources:</a:t>
            </a:r>
            <a:r>
              <a:rPr lang="en-GB" dirty="0"/>
              <a:t> Seeking feedback, coaching, and support from peers or supervisors.</a:t>
            </a:r>
          </a:p>
          <a:p>
            <a:pPr lvl="0"/>
            <a:r>
              <a:rPr lang="en-GB" b="1" dirty="0"/>
              <a:t>Increasing Challenging Job Demands:</a:t>
            </a:r>
            <a:r>
              <a:rPr lang="en-GB" dirty="0"/>
              <a:t> Volunteering for new projects or learning complex tools to prevent boredom.</a:t>
            </a:r>
          </a:p>
          <a:p>
            <a:pPr lvl="0"/>
            <a:r>
              <a:rPr lang="en-GB" b="1" dirty="0"/>
              <a:t>Decreasing Hindering Job Demands:</a:t>
            </a:r>
            <a:r>
              <a:rPr lang="en-GB" dirty="0"/>
              <a:t> Minimizing emotionally draining or inefficient tasks (e.g., streamlining administrative paperwork).</a:t>
            </a:r>
          </a:p>
          <a:p>
            <a:endParaRPr lang="en-GB" b="1" dirty="0"/>
          </a:p>
          <a:p>
            <a:r>
              <a:rPr lang="en-GB" b="1" dirty="0"/>
              <a:t>Benefits of Job Crafting</a:t>
            </a:r>
          </a:p>
          <a:p>
            <a:pPr lvl="0"/>
            <a:r>
              <a:rPr lang="en-GB" b="1" dirty="0"/>
              <a:t>Higher Meaning &amp; Work Engagement:</a:t>
            </a:r>
            <a:r>
              <a:rPr lang="en-GB" dirty="0"/>
              <a:t> Turning a "job" or "career" into a "calling" significantly boosts intrinsic motivation.</a:t>
            </a:r>
          </a:p>
          <a:p>
            <a:pPr lvl="0"/>
            <a:r>
              <a:rPr lang="en-GB" b="1" dirty="0"/>
              <a:t>Increases Autonomy &amp; Empowerment:</a:t>
            </a:r>
            <a:r>
              <a:rPr lang="en-GB" dirty="0"/>
              <a:t> Complements </a:t>
            </a:r>
            <a:r>
              <a:rPr lang="en-GB" b="1" dirty="0"/>
              <a:t>Employee Autonomy</a:t>
            </a:r>
            <a:r>
              <a:rPr lang="en-GB" dirty="0"/>
              <a:t> by allowing individuals to shape their daily work within their current role.</a:t>
            </a:r>
          </a:p>
          <a:p>
            <a:pPr lvl="0"/>
            <a:r>
              <a:rPr lang="en-GB" b="1" dirty="0"/>
              <a:t>Reduces Burnout:</a:t>
            </a:r>
            <a:r>
              <a:rPr lang="en-GB" dirty="0"/>
              <a:t> Helps employees balance excessive workloads by seeking necessary social support or eliminating redundant steps.</a:t>
            </a:r>
          </a:p>
          <a:p>
            <a:pPr lvl="0"/>
            <a:r>
              <a:rPr lang="en-GB" b="1" dirty="0"/>
              <a:t>Drives Bottom-Up Innovation:</a:t>
            </a:r>
            <a:r>
              <a:rPr lang="en-GB" dirty="0"/>
              <a:t> Employees often discover process improvements and shortcuts that top-down management designs overlook.</a:t>
            </a:r>
          </a:p>
          <a:p>
            <a:endParaRPr lang="en-GB" b="1" dirty="0"/>
          </a:p>
          <a:p>
            <a:r>
              <a:rPr lang="en-GB" b="1" dirty="0"/>
              <a:t>Pros and Cons</a:t>
            </a:r>
          </a:p>
          <a:p>
            <a:r>
              <a:rPr lang="en-GB" b="1" dirty="0"/>
              <a:t>Pros</a:t>
            </a:r>
          </a:p>
          <a:p>
            <a:pPr lvl="0"/>
            <a:r>
              <a:rPr lang="en-GB" dirty="0"/>
              <a:t>Cost-effective way to boost morale, retention, and performance without changing job titles or compensation.</a:t>
            </a:r>
          </a:p>
          <a:p>
            <a:pPr lvl="0"/>
            <a:r>
              <a:rPr lang="en-GB" dirty="0"/>
              <a:t>Highly adaptable to </a:t>
            </a:r>
            <a:r>
              <a:rPr lang="en-GB" b="1" dirty="0"/>
              <a:t>Hybrid &amp; Flexible Working Arrangements</a:t>
            </a:r>
            <a:r>
              <a:rPr lang="en-GB" dirty="0"/>
              <a:t>, where employees already have more individual control over their work environments.</a:t>
            </a:r>
          </a:p>
          <a:p>
            <a:pPr lvl="0"/>
            <a:r>
              <a:rPr lang="en-GB" dirty="0"/>
              <a:t>Fosters a </a:t>
            </a:r>
            <a:r>
              <a:rPr lang="en-GB" b="1" dirty="0"/>
              <a:t>Growth Mindset</a:t>
            </a:r>
            <a:r>
              <a:rPr lang="en-GB" dirty="0"/>
              <a:t> by encouraging individuals to seek out challenges and expand their skill set.</a:t>
            </a:r>
          </a:p>
          <a:p>
            <a:endParaRPr lang="en-GB" b="1" dirty="0"/>
          </a:p>
          <a:p>
            <a:r>
              <a:rPr lang="en-GB" b="1" dirty="0"/>
              <a:t>Cons / Risks</a:t>
            </a:r>
          </a:p>
          <a:p>
            <a:pPr lvl="0"/>
            <a:r>
              <a:rPr lang="en-GB" b="1" dirty="0"/>
              <a:t>Goal Misalignment:</a:t>
            </a:r>
            <a:r>
              <a:rPr lang="en-GB" dirty="0"/>
              <a:t> If done in isolation, an employee might stop doing critical (but boring) core tasks to focus solely on crafted tasks that interest them.</a:t>
            </a:r>
          </a:p>
          <a:p>
            <a:pPr lvl="0"/>
            <a:r>
              <a:rPr lang="en-GB" b="1" dirty="0"/>
              <a:t>Unbalanced Workload:</a:t>
            </a:r>
            <a:r>
              <a:rPr lang="en-GB" dirty="0"/>
              <a:t> Crafters who continually take on new initiatives without dropping outdated tasks risk work overload and burnout.</a:t>
            </a:r>
          </a:p>
          <a:p>
            <a:pPr lvl="0"/>
            <a:r>
              <a:rPr lang="en-GB" b="1" dirty="0"/>
              <a:t>Managerial Resistance:</a:t>
            </a:r>
            <a:r>
              <a:rPr lang="en-GB" dirty="0"/>
              <a:t> Traditional command-and-control managers may view job crafting as insubordination or a breach of fixed job descriptions.</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36</a:t>
            </a:fld>
            <a:endParaRPr lang="en-GB"/>
          </a:p>
        </p:txBody>
      </p:sp>
    </p:spTree>
    <p:extLst>
      <p:ext uri="{BB962C8B-B14F-4D97-AF65-F5344CB8AC3E}">
        <p14:creationId xmlns:p14="http://schemas.microsoft.com/office/powerpoint/2010/main" val="3545253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AMOTIVATION ──────────► EXTRINSIC MOTIVATION ──────────► INTRINSIC MOTIVATION (Lack of intent/ (Driven by external pressures, (Driven by inherent interest, capability) rewards, fear, or guilt) enjoyment, and </a:t>
            </a:r>
            <a:r>
              <a:rPr lang="en-GB" dirty="0" err="1"/>
              <a:t>fulfillment</a:t>
            </a:r>
            <a:r>
              <a:rPr lang="en-GB" dirty="0"/>
              <a:t>)</a:t>
            </a:r>
          </a:p>
          <a:p>
            <a:endParaRPr lang="en-GB" dirty="0"/>
          </a:p>
          <a:p>
            <a:pPr lvl="0"/>
            <a:r>
              <a:rPr lang="en-GB" b="1" dirty="0"/>
              <a:t>Amotivation:</a:t>
            </a:r>
            <a:r>
              <a:rPr lang="en-GB" dirty="0"/>
              <a:t> Complete lack of intention, drive, or value placed on an activity.</a:t>
            </a:r>
          </a:p>
          <a:p>
            <a:pPr lvl="0"/>
            <a:r>
              <a:rPr lang="en-GB" b="1" dirty="0"/>
              <a:t>Extrinsic Motivation:</a:t>
            </a:r>
            <a:r>
              <a:rPr lang="en-GB" dirty="0"/>
              <a:t> Performing an action to achieve a separable outcome. SDT further breaks this down into types ranging from purely controlled (avoiding punishment/getting a bonus) to autonomous extrinsic (performing a task because it aligns with personal core values).</a:t>
            </a:r>
          </a:p>
          <a:p>
            <a:pPr lvl="0"/>
            <a:r>
              <a:rPr lang="en-GB" b="1" dirty="0"/>
              <a:t>Intrinsic Motivation:</a:t>
            </a:r>
            <a:r>
              <a:rPr lang="en-GB" dirty="0"/>
              <a:t> Engaging in an activity purely for its own sake—because it is inherently interesting, enjoyable, or satisfying.</a:t>
            </a:r>
          </a:p>
          <a:p>
            <a:endParaRPr lang="en-GB" dirty="0"/>
          </a:p>
          <a:p>
            <a:r>
              <a:rPr lang="en-GB" b="1" dirty="0"/>
              <a:t>Pros and Cons</a:t>
            </a:r>
          </a:p>
          <a:p>
            <a:r>
              <a:rPr lang="en-GB" b="1" dirty="0"/>
              <a:t>Pros</a:t>
            </a:r>
          </a:p>
          <a:p>
            <a:pPr lvl="0"/>
            <a:r>
              <a:rPr lang="en-GB" b="1" dirty="0"/>
              <a:t>Durable Motivation:</a:t>
            </a:r>
            <a:r>
              <a:rPr lang="en-GB" dirty="0"/>
              <a:t> Intrinsic motivation generates long-term engagement, creativity, and resilience compared to short-lived financial incentives.</a:t>
            </a:r>
          </a:p>
          <a:p>
            <a:pPr lvl="0"/>
            <a:r>
              <a:rPr lang="en-GB" b="1" dirty="0"/>
              <a:t>Broad Applicability:</a:t>
            </a:r>
            <a:r>
              <a:rPr lang="en-GB" dirty="0"/>
              <a:t> Applies effectively across management, education, healthcare, sport psychology, and user experience (UX) design.</a:t>
            </a:r>
          </a:p>
          <a:p>
            <a:pPr lvl="0"/>
            <a:r>
              <a:rPr lang="en-GB" b="1" dirty="0"/>
              <a:t>Improves Well-being:</a:t>
            </a:r>
            <a:r>
              <a:rPr lang="en-GB" dirty="0"/>
              <a:t> Fulfilling the three needs improves employee retention, job satisfaction, and mental health while reducing burnout.</a:t>
            </a:r>
          </a:p>
          <a:p>
            <a:endParaRPr lang="en-GB" b="1" dirty="0"/>
          </a:p>
          <a:p>
            <a:r>
              <a:rPr lang="en-GB" b="1" dirty="0"/>
              <a:t>Cons</a:t>
            </a:r>
          </a:p>
          <a:p>
            <a:pPr lvl="0"/>
            <a:r>
              <a:rPr lang="en-GB" b="1" dirty="0"/>
              <a:t>Harder to Implement Than Carrots &amp; Sticks:</a:t>
            </a:r>
            <a:r>
              <a:rPr lang="en-GB" dirty="0"/>
              <a:t> Designing autonomous work environments requires deep cultural change, whereas offering a cash bonus or threatening penalties is easier in the short term.</a:t>
            </a:r>
          </a:p>
          <a:p>
            <a:pPr lvl="0"/>
            <a:r>
              <a:rPr lang="en-GB" b="1" dirty="0"/>
              <a:t>Risk of Neglecting Extrinsic Realities:</a:t>
            </a:r>
            <a:r>
              <a:rPr lang="en-GB" dirty="0"/>
              <a:t> Focusing solely on intrinsic needs without providing fair baseline compensation or resources can demotivate employees.</a:t>
            </a:r>
          </a:p>
          <a:p>
            <a:pPr lvl="0"/>
            <a:r>
              <a:rPr lang="en-GB" b="1" dirty="0"/>
              <a:t>Individual &amp; Cultural Variations:</a:t>
            </a:r>
            <a:r>
              <a:rPr lang="en-GB" dirty="0"/>
              <a:t> While the three needs are universal, the </a:t>
            </a:r>
            <a:r>
              <a:rPr lang="en-GB" i="1" dirty="0"/>
              <a:t>expression</a:t>
            </a:r>
            <a:r>
              <a:rPr lang="en-GB" dirty="0"/>
              <a:t> and weight placed on autonomy versus relatedness can vary across different cultures and personalities.</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38</a:t>
            </a:fld>
            <a:endParaRPr lang="en-GB"/>
          </a:p>
        </p:txBody>
      </p:sp>
    </p:spTree>
    <p:extLst>
      <p:ext uri="{BB962C8B-B14F-4D97-AF65-F5344CB8AC3E}">
        <p14:creationId xmlns:p14="http://schemas.microsoft.com/office/powerpoint/2010/main" val="16992650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Pros and Cons</a:t>
                </a:r>
              </a:p>
              <a:p>
                <a:r>
                  <a:rPr lang="en-GB" sz="1200" b="1" kern="1200" dirty="0">
                    <a:solidFill>
                      <a:schemeClr val="tx1"/>
                    </a:solidFill>
                    <a:effectLst/>
                    <a:latin typeface="+mn-lt"/>
                    <a:ea typeface="+mn-ea"/>
                    <a:cs typeface="+mn-cs"/>
                  </a:rPr>
                  <a:t>Pros</a:t>
                </a:r>
              </a:p>
              <a:p>
                <a:pPr lvl="0"/>
                <a:r>
                  <a:rPr lang="en-GB" sz="1200" b="1" kern="1200" dirty="0">
                    <a:solidFill>
                      <a:schemeClr val="tx1"/>
                    </a:solidFill>
                    <a:effectLst/>
                    <a:latin typeface="+mn-lt"/>
                    <a:ea typeface="+mn-ea"/>
                    <a:cs typeface="+mn-cs"/>
                  </a:rPr>
                  <a:t>Higher Customer Satisfaction (EX </a:t>
                </a:r>
                <a14:m>
                  <m:oMath xmlns:m="http://schemas.openxmlformats.org/officeDocument/2006/math">
                    <m:r>
                      <a:rPr lang="en-GB" sz="1200" kern="1200" smtClean="0">
                        <a:solidFill>
                          <a:schemeClr val="tx1"/>
                        </a:solidFill>
                        <a:latin typeface="Cambria Math" panose="02040503050406030204" pitchFamily="18" charset="0"/>
                        <a:ea typeface="+mn-ea"/>
                        <a:cs typeface="+mn-cs"/>
                      </a:rPr>
                      <m:t>→</m:t>
                    </m:r>
                  </m:oMath>
                </a14:m>
                <a:r>
                  <a:rPr lang="en-GB" sz="1200" b="1" kern="1200" dirty="0">
                    <a:solidFill>
                      <a:schemeClr val="tx1"/>
                    </a:solidFill>
                    <a:effectLst/>
                    <a:latin typeface="+mn-lt"/>
                    <a:ea typeface="+mn-ea"/>
                    <a:cs typeface="+mn-cs"/>
                  </a:rPr>
                  <a:t>CX):</a:t>
                </a:r>
                <a:r>
                  <a:rPr lang="en-GB" sz="1200" kern="1200" dirty="0">
                    <a:solidFill>
                      <a:schemeClr val="tx1"/>
                    </a:solidFill>
                    <a:effectLst/>
                    <a:latin typeface="+mn-lt"/>
                    <a:ea typeface="+mn-ea"/>
                    <a:cs typeface="+mn-cs"/>
                  </a:rPr>
                  <a:t> Research consistently shows that companies delivering superior employee experiences achieve higher customer satisfaction and brand loyalty.</a:t>
                </a:r>
              </a:p>
              <a:p>
                <a:pPr lvl="0"/>
                <a:r>
                  <a:rPr lang="en-GB" sz="1200" b="1" kern="1200" dirty="0">
                    <a:solidFill>
                      <a:schemeClr val="tx1"/>
                    </a:solidFill>
                    <a:effectLst/>
                    <a:latin typeface="+mn-lt"/>
                    <a:ea typeface="+mn-ea"/>
                    <a:cs typeface="+mn-cs"/>
                  </a:rPr>
                  <a:t>Increased Retention &amp; Talent Attraction:</a:t>
                </a:r>
                <a:r>
                  <a:rPr lang="en-GB" sz="1200" kern="1200" dirty="0">
                    <a:solidFill>
                      <a:schemeClr val="tx1"/>
                    </a:solidFill>
                    <a:effectLst/>
                    <a:latin typeface="+mn-lt"/>
                    <a:ea typeface="+mn-ea"/>
                    <a:cs typeface="+mn-cs"/>
                  </a:rPr>
                  <a:t> Top talent stays longer and advocates for the company, lowering recruitment overhead.</a:t>
                </a:r>
              </a:p>
              <a:p>
                <a:pPr lvl="0"/>
                <a:r>
                  <a:rPr lang="en-GB" sz="1200" b="1" kern="1200" dirty="0">
                    <a:solidFill>
                      <a:schemeClr val="tx1"/>
                    </a:solidFill>
                    <a:effectLst/>
                    <a:latin typeface="+mn-lt"/>
                    <a:ea typeface="+mn-ea"/>
                    <a:cs typeface="+mn-cs"/>
                  </a:rPr>
                  <a:t>Higher Productivity &amp; Innovation:</a:t>
                </a:r>
                <a:r>
                  <a:rPr lang="en-GB" sz="1200" kern="1200" dirty="0">
                    <a:solidFill>
                      <a:schemeClr val="tx1"/>
                    </a:solidFill>
                    <a:effectLst/>
                    <a:latin typeface="+mn-lt"/>
                    <a:ea typeface="+mn-ea"/>
                    <a:cs typeface="+mn-cs"/>
                  </a:rPr>
                  <a:t> Removing friction from physical, cultural, and technical environments allows employees to focus energy on meaningful outcomes.</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 / Common Pitfalls</a:t>
                </a:r>
              </a:p>
              <a:p>
                <a:pPr lvl="0"/>
                <a:r>
                  <a:rPr lang="en-GB" sz="1200" b="1" kern="1200" dirty="0">
                    <a:solidFill>
                      <a:schemeClr val="tx1"/>
                    </a:solidFill>
                    <a:effectLst/>
                    <a:latin typeface="+mn-lt"/>
                    <a:ea typeface="+mn-ea"/>
                    <a:cs typeface="+mn-cs"/>
                  </a:rPr>
                  <a:t>Confusing "Perks" with "Experience":</a:t>
                </a:r>
                <a:r>
                  <a:rPr lang="en-GB" sz="1200" kern="1200" dirty="0">
                    <a:solidFill>
                      <a:schemeClr val="tx1"/>
                    </a:solidFill>
                    <a:effectLst/>
                    <a:latin typeface="+mn-lt"/>
                    <a:ea typeface="+mn-ea"/>
                    <a:cs typeface="+mn-cs"/>
                  </a:rPr>
                  <a:t> Free snacks, ping-pong tables, or gimmicks cannot fix toxic leadership, bad technology, or poor work-life balance.</a:t>
                </a:r>
              </a:p>
              <a:p>
                <a:pPr lvl="0"/>
                <a:r>
                  <a:rPr lang="en-GB" sz="1200" b="1" kern="1200" dirty="0">
                    <a:solidFill>
                      <a:schemeClr val="tx1"/>
                    </a:solidFill>
                    <a:effectLst/>
                    <a:latin typeface="+mn-lt"/>
                    <a:ea typeface="+mn-ea"/>
                    <a:cs typeface="+mn-cs"/>
                  </a:rPr>
                  <a:t>High Initial Investment:</a:t>
                </a:r>
                <a:r>
                  <a:rPr lang="en-GB" sz="1200" kern="1200" dirty="0">
                    <a:solidFill>
                      <a:schemeClr val="tx1"/>
                    </a:solidFill>
                    <a:effectLst/>
                    <a:latin typeface="+mn-lt"/>
                    <a:ea typeface="+mn-ea"/>
                    <a:cs typeface="+mn-cs"/>
                  </a:rPr>
                  <a:t> Redesigning physical spaces, upgrading IT infrastructure, and training empathetic managers require significant capital and commitment.</a:t>
                </a:r>
              </a:p>
              <a:p>
                <a:pPr lvl="0"/>
                <a:r>
                  <a:rPr lang="en-GB" sz="1200" b="1" kern="1200" dirty="0">
                    <a:solidFill>
                      <a:schemeClr val="tx1"/>
                    </a:solidFill>
                    <a:effectLst/>
                    <a:latin typeface="+mn-lt"/>
                    <a:ea typeface="+mn-ea"/>
                    <a:cs typeface="+mn-cs"/>
                  </a:rPr>
                  <a:t>Difficulty in Measurement:</a:t>
                </a:r>
                <a:r>
                  <a:rPr lang="en-GB" sz="1200" kern="1200" dirty="0">
                    <a:solidFill>
                      <a:schemeClr val="tx1"/>
                    </a:solidFill>
                    <a:effectLst/>
                    <a:latin typeface="+mn-lt"/>
                    <a:ea typeface="+mn-ea"/>
                    <a:cs typeface="+mn-cs"/>
                  </a:rPr>
                  <a:t> Quantifying "experience" requires continuous feedback loops (pulse surveys, </a:t>
                </a:r>
                <a:r>
                  <a:rPr lang="en-GB" sz="1200" kern="1200" dirty="0" err="1">
                    <a:solidFill>
                      <a:schemeClr val="tx1"/>
                    </a:solidFill>
                    <a:effectLst/>
                    <a:latin typeface="+mn-lt"/>
                    <a:ea typeface="+mn-ea"/>
                    <a:cs typeface="+mn-cs"/>
                  </a:rPr>
                  <a:t>eNPS</a:t>
                </a:r>
                <a:r>
                  <a:rPr lang="en-GB" sz="1200" kern="1200" dirty="0">
                    <a:solidFill>
                      <a:schemeClr val="tx1"/>
                    </a:solidFill>
                    <a:effectLst/>
                    <a:latin typeface="+mn-lt"/>
                    <a:ea typeface="+mn-ea"/>
                    <a:cs typeface="+mn-cs"/>
                  </a:rPr>
                  <a:t>, journey mapping) rather than once-a-year surveys.</a:t>
                </a:r>
              </a:p>
              <a:p>
                <a:endParaRPr lang="en-GB" dirty="0"/>
              </a:p>
            </p:txBody>
          </p:sp>
        </mc:Choice>
        <mc:Fallback xmlns="">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Pros and Cons</a:t>
                </a:r>
              </a:p>
              <a:p>
                <a:r>
                  <a:rPr lang="en-GB" sz="1200" b="1" kern="1200" dirty="0">
                    <a:solidFill>
                      <a:schemeClr val="tx1"/>
                    </a:solidFill>
                    <a:effectLst/>
                    <a:latin typeface="+mn-lt"/>
                    <a:ea typeface="+mn-ea"/>
                    <a:cs typeface="+mn-cs"/>
                  </a:rPr>
                  <a:t>Pros</a:t>
                </a:r>
              </a:p>
              <a:p>
                <a:pPr lvl="0"/>
                <a:r>
                  <a:rPr lang="en-GB" sz="1200" b="1" kern="1200" dirty="0">
                    <a:solidFill>
                      <a:schemeClr val="tx1"/>
                    </a:solidFill>
                    <a:effectLst/>
                    <a:latin typeface="+mn-lt"/>
                    <a:ea typeface="+mn-ea"/>
                    <a:cs typeface="+mn-cs"/>
                  </a:rPr>
                  <a:t>Higher Customer Satisfaction (EX </a:t>
                </a:r>
                <a:r>
                  <a:rPr lang="en-GB" sz="1200" i="0" kern="1200">
                    <a:solidFill>
                      <a:schemeClr val="tx1"/>
                    </a:solidFill>
                    <a:latin typeface="+mn-lt"/>
                    <a:ea typeface="+mn-ea"/>
                    <a:cs typeface="+mn-cs"/>
                  </a:rPr>
                  <a:t>→</a:t>
                </a:r>
                <a:r>
                  <a:rPr lang="en-GB" sz="1200" b="1" kern="1200" dirty="0">
                    <a:solidFill>
                      <a:schemeClr val="tx1"/>
                    </a:solidFill>
                    <a:effectLst/>
                    <a:latin typeface="+mn-lt"/>
                    <a:ea typeface="+mn-ea"/>
                    <a:cs typeface="+mn-cs"/>
                  </a:rPr>
                  <a:t>CX):</a:t>
                </a:r>
                <a:r>
                  <a:rPr lang="en-GB" sz="1200" kern="1200" dirty="0">
                    <a:solidFill>
                      <a:schemeClr val="tx1"/>
                    </a:solidFill>
                    <a:effectLst/>
                    <a:latin typeface="+mn-lt"/>
                    <a:ea typeface="+mn-ea"/>
                    <a:cs typeface="+mn-cs"/>
                  </a:rPr>
                  <a:t> Research consistently shows that companies delivering superior employee experiences achieve higher customer satisfaction and brand loyalty.</a:t>
                </a:r>
              </a:p>
              <a:p>
                <a:pPr lvl="0"/>
                <a:r>
                  <a:rPr lang="en-GB" sz="1200" b="1" kern="1200" dirty="0">
                    <a:solidFill>
                      <a:schemeClr val="tx1"/>
                    </a:solidFill>
                    <a:effectLst/>
                    <a:latin typeface="+mn-lt"/>
                    <a:ea typeface="+mn-ea"/>
                    <a:cs typeface="+mn-cs"/>
                  </a:rPr>
                  <a:t>Increased Retention &amp; Talent Attraction:</a:t>
                </a:r>
                <a:r>
                  <a:rPr lang="en-GB" sz="1200" kern="1200" dirty="0">
                    <a:solidFill>
                      <a:schemeClr val="tx1"/>
                    </a:solidFill>
                    <a:effectLst/>
                    <a:latin typeface="+mn-lt"/>
                    <a:ea typeface="+mn-ea"/>
                    <a:cs typeface="+mn-cs"/>
                  </a:rPr>
                  <a:t> Top talent stays longer and advocates for the company, lowering recruitment overhead.</a:t>
                </a:r>
              </a:p>
              <a:p>
                <a:pPr lvl="0"/>
                <a:r>
                  <a:rPr lang="en-GB" sz="1200" b="1" kern="1200" dirty="0">
                    <a:solidFill>
                      <a:schemeClr val="tx1"/>
                    </a:solidFill>
                    <a:effectLst/>
                    <a:latin typeface="+mn-lt"/>
                    <a:ea typeface="+mn-ea"/>
                    <a:cs typeface="+mn-cs"/>
                  </a:rPr>
                  <a:t>Higher Productivity &amp; Innovation:</a:t>
                </a:r>
                <a:r>
                  <a:rPr lang="en-GB" sz="1200" kern="1200" dirty="0">
                    <a:solidFill>
                      <a:schemeClr val="tx1"/>
                    </a:solidFill>
                    <a:effectLst/>
                    <a:latin typeface="+mn-lt"/>
                    <a:ea typeface="+mn-ea"/>
                    <a:cs typeface="+mn-cs"/>
                  </a:rPr>
                  <a:t> Removing friction from physical, cultural, and technical environments allows employees to focus energy on meaningful outcomes.</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 / Common Pitfalls</a:t>
                </a:r>
              </a:p>
              <a:p>
                <a:pPr lvl="0"/>
                <a:r>
                  <a:rPr lang="en-GB" sz="1200" b="1" kern="1200" dirty="0">
                    <a:solidFill>
                      <a:schemeClr val="tx1"/>
                    </a:solidFill>
                    <a:effectLst/>
                    <a:latin typeface="+mn-lt"/>
                    <a:ea typeface="+mn-ea"/>
                    <a:cs typeface="+mn-cs"/>
                  </a:rPr>
                  <a:t>Confusing "Perks" with "Experience":</a:t>
                </a:r>
                <a:r>
                  <a:rPr lang="en-GB" sz="1200" kern="1200" dirty="0">
                    <a:solidFill>
                      <a:schemeClr val="tx1"/>
                    </a:solidFill>
                    <a:effectLst/>
                    <a:latin typeface="+mn-lt"/>
                    <a:ea typeface="+mn-ea"/>
                    <a:cs typeface="+mn-cs"/>
                  </a:rPr>
                  <a:t> Free snacks, ping-pong tables, or gimmicks cannot fix toxic leadership, bad technology, or poor work-life balance.</a:t>
                </a:r>
              </a:p>
              <a:p>
                <a:pPr lvl="0"/>
                <a:r>
                  <a:rPr lang="en-GB" sz="1200" b="1" kern="1200" dirty="0">
                    <a:solidFill>
                      <a:schemeClr val="tx1"/>
                    </a:solidFill>
                    <a:effectLst/>
                    <a:latin typeface="+mn-lt"/>
                    <a:ea typeface="+mn-ea"/>
                    <a:cs typeface="+mn-cs"/>
                  </a:rPr>
                  <a:t>High Initial Investment:</a:t>
                </a:r>
                <a:r>
                  <a:rPr lang="en-GB" sz="1200" kern="1200" dirty="0">
                    <a:solidFill>
                      <a:schemeClr val="tx1"/>
                    </a:solidFill>
                    <a:effectLst/>
                    <a:latin typeface="+mn-lt"/>
                    <a:ea typeface="+mn-ea"/>
                    <a:cs typeface="+mn-cs"/>
                  </a:rPr>
                  <a:t> Redesigning physical spaces, upgrading IT infrastructure, and training empathetic managers require significant capital and commitment.</a:t>
                </a:r>
              </a:p>
              <a:p>
                <a:pPr lvl="0"/>
                <a:r>
                  <a:rPr lang="en-GB" sz="1200" b="1" kern="1200" dirty="0">
                    <a:solidFill>
                      <a:schemeClr val="tx1"/>
                    </a:solidFill>
                    <a:effectLst/>
                    <a:latin typeface="+mn-lt"/>
                    <a:ea typeface="+mn-ea"/>
                    <a:cs typeface="+mn-cs"/>
                  </a:rPr>
                  <a:t>Difficulty in Measurement:</a:t>
                </a:r>
                <a:r>
                  <a:rPr lang="en-GB" sz="1200" kern="1200" dirty="0">
                    <a:solidFill>
                      <a:schemeClr val="tx1"/>
                    </a:solidFill>
                    <a:effectLst/>
                    <a:latin typeface="+mn-lt"/>
                    <a:ea typeface="+mn-ea"/>
                    <a:cs typeface="+mn-cs"/>
                  </a:rPr>
                  <a:t> Quantifying "experience" requires continuous feedback loops (pulse surveys, </a:t>
                </a:r>
                <a:r>
                  <a:rPr lang="en-GB" sz="1200" kern="1200" dirty="0" err="1">
                    <a:solidFill>
                      <a:schemeClr val="tx1"/>
                    </a:solidFill>
                    <a:effectLst/>
                    <a:latin typeface="+mn-lt"/>
                    <a:ea typeface="+mn-ea"/>
                    <a:cs typeface="+mn-cs"/>
                  </a:rPr>
                  <a:t>eNPS</a:t>
                </a:r>
                <a:r>
                  <a:rPr lang="en-GB" sz="1200" kern="1200" dirty="0">
                    <a:solidFill>
                      <a:schemeClr val="tx1"/>
                    </a:solidFill>
                    <a:effectLst/>
                    <a:latin typeface="+mn-lt"/>
                    <a:ea typeface="+mn-ea"/>
                    <a:cs typeface="+mn-cs"/>
                  </a:rPr>
                  <a:t>, journey mapping) rather than once-a-year surveys.</a:t>
                </a:r>
              </a:p>
              <a:p>
                <a:endParaRPr lang="en-GB" dirty="0"/>
              </a:p>
            </p:txBody>
          </p:sp>
        </mc:Fallback>
      </mc:AlternateContent>
      <p:sp>
        <p:nvSpPr>
          <p:cNvPr id="4" name="Slide Number Placeholder 3"/>
          <p:cNvSpPr>
            <a:spLocks noGrp="1"/>
          </p:cNvSpPr>
          <p:nvPr>
            <p:ph type="sldNum" sz="quarter" idx="5"/>
          </p:nvPr>
        </p:nvSpPr>
        <p:spPr/>
        <p:txBody>
          <a:bodyPr/>
          <a:lstStyle/>
          <a:p>
            <a:fld id="{657F13BE-0D13-4DB1-B8FE-C23C5387B70B}" type="slidenum">
              <a:rPr lang="en-GB" smtClean="0"/>
              <a:t>41</a:t>
            </a:fld>
            <a:endParaRPr lang="en-GB"/>
          </a:p>
        </p:txBody>
      </p:sp>
    </p:spTree>
    <p:extLst>
      <p:ext uri="{BB962C8B-B14F-4D97-AF65-F5344CB8AC3E}">
        <p14:creationId xmlns:p14="http://schemas.microsoft.com/office/powerpoint/2010/main" val="3946026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464C6-80FA-2DE5-363C-7CCF17952A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B37F15-8486-9DB4-F358-F76A9EB2A845}"/>
              </a:ext>
            </a:extLst>
          </p:cNvPr>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a:extLst>
                  <a:ext uri="{FF2B5EF4-FFF2-40B4-BE49-F238E27FC236}">
                    <a16:creationId xmlns:a16="http://schemas.microsoft.com/office/drawing/2014/main" id="{1E0B5C59-EF70-033D-2678-B213A09BE333}"/>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Pros and Cons</a:t>
                </a:r>
              </a:p>
              <a:p>
                <a:r>
                  <a:rPr lang="en-GB" sz="1200" b="1" kern="1200" dirty="0">
                    <a:solidFill>
                      <a:schemeClr val="tx1"/>
                    </a:solidFill>
                    <a:effectLst/>
                    <a:latin typeface="+mn-lt"/>
                    <a:ea typeface="+mn-ea"/>
                    <a:cs typeface="+mn-cs"/>
                  </a:rPr>
                  <a:t>Pros</a:t>
                </a:r>
              </a:p>
              <a:p>
                <a:pPr lvl="0"/>
                <a:r>
                  <a:rPr lang="en-GB" sz="1200" b="1" kern="1200" dirty="0">
                    <a:solidFill>
                      <a:schemeClr val="tx1"/>
                    </a:solidFill>
                    <a:effectLst/>
                    <a:latin typeface="+mn-lt"/>
                    <a:ea typeface="+mn-ea"/>
                    <a:cs typeface="+mn-cs"/>
                  </a:rPr>
                  <a:t>Higher Customer Satisfaction (EX </a:t>
                </a:r>
                <a14:m>
                  <m:oMath xmlns:m="http://schemas.openxmlformats.org/officeDocument/2006/math">
                    <m:r>
                      <a:rPr lang="en-GB" sz="1200" kern="1200" smtClean="0">
                        <a:solidFill>
                          <a:schemeClr val="tx1"/>
                        </a:solidFill>
                        <a:latin typeface="Cambria Math" panose="02040503050406030204" pitchFamily="18" charset="0"/>
                        <a:ea typeface="+mn-ea"/>
                        <a:cs typeface="+mn-cs"/>
                      </a:rPr>
                      <m:t>→</m:t>
                    </m:r>
                  </m:oMath>
                </a14:m>
                <a:r>
                  <a:rPr lang="en-GB" sz="1200" b="1" kern="1200" dirty="0">
                    <a:solidFill>
                      <a:schemeClr val="tx1"/>
                    </a:solidFill>
                    <a:effectLst/>
                    <a:latin typeface="+mn-lt"/>
                    <a:ea typeface="+mn-ea"/>
                    <a:cs typeface="+mn-cs"/>
                  </a:rPr>
                  <a:t>CX):</a:t>
                </a:r>
                <a:r>
                  <a:rPr lang="en-GB" sz="1200" kern="1200" dirty="0">
                    <a:solidFill>
                      <a:schemeClr val="tx1"/>
                    </a:solidFill>
                    <a:effectLst/>
                    <a:latin typeface="+mn-lt"/>
                    <a:ea typeface="+mn-ea"/>
                    <a:cs typeface="+mn-cs"/>
                  </a:rPr>
                  <a:t> Research consistently shows that companies delivering superior employee experiences achieve higher customer satisfaction and brand loyalty.</a:t>
                </a:r>
              </a:p>
              <a:p>
                <a:pPr lvl="0"/>
                <a:r>
                  <a:rPr lang="en-GB" sz="1200" b="1" kern="1200" dirty="0">
                    <a:solidFill>
                      <a:schemeClr val="tx1"/>
                    </a:solidFill>
                    <a:effectLst/>
                    <a:latin typeface="+mn-lt"/>
                    <a:ea typeface="+mn-ea"/>
                    <a:cs typeface="+mn-cs"/>
                  </a:rPr>
                  <a:t>Increased Retention &amp; Talent Attraction:</a:t>
                </a:r>
                <a:r>
                  <a:rPr lang="en-GB" sz="1200" kern="1200" dirty="0">
                    <a:solidFill>
                      <a:schemeClr val="tx1"/>
                    </a:solidFill>
                    <a:effectLst/>
                    <a:latin typeface="+mn-lt"/>
                    <a:ea typeface="+mn-ea"/>
                    <a:cs typeface="+mn-cs"/>
                  </a:rPr>
                  <a:t> Top talent stays longer and advocates for the company, lowering recruitment overhead.</a:t>
                </a:r>
              </a:p>
              <a:p>
                <a:pPr lvl="0"/>
                <a:r>
                  <a:rPr lang="en-GB" sz="1200" b="1" kern="1200" dirty="0">
                    <a:solidFill>
                      <a:schemeClr val="tx1"/>
                    </a:solidFill>
                    <a:effectLst/>
                    <a:latin typeface="+mn-lt"/>
                    <a:ea typeface="+mn-ea"/>
                    <a:cs typeface="+mn-cs"/>
                  </a:rPr>
                  <a:t>Higher Productivity &amp; Innovation:</a:t>
                </a:r>
                <a:r>
                  <a:rPr lang="en-GB" sz="1200" kern="1200" dirty="0">
                    <a:solidFill>
                      <a:schemeClr val="tx1"/>
                    </a:solidFill>
                    <a:effectLst/>
                    <a:latin typeface="+mn-lt"/>
                    <a:ea typeface="+mn-ea"/>
                    <a:cs typeface="+mn-cs"/>
                  </a:rPr>
                  <a:t> Removing friction from physical, cultural, and technical environments allows employees to focus energy on meaningful outcomes.</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 / Common Pitfalls</a:t>
                </a:r>
              </a:p>
              <a:p>
                <a:pPr lvl="0"/>
                <a:r>
                  <a:rPr lang="en-GB" sz="1200" b="1" kern="1200" dirty="0">
                    <a:solidFill>
                      <a:schemeClr val="tx1"/>
                    </a:solidFill>
                    <a:effectLst/>
                    <a:latin typeface="+mn-lt"/>
                    <a:ea typeface="+mn-ea"/>
                    <a:cs typeface="+mn-cs"/>
                  </a:rPr>
                  <a:t>Confusing "Perks" with "Experience":</a:t>
                </a:r>
                <a:r>
                  <a:rPr lang="en-GB" sz="1200" kern="1200" dirty="0">
                    <a:solidFill>
                      <a:schemeClr val="tx1"/>
                    </a:solidFill>
                    <a:effectLst/>
                    <a:latin typeface="+mn-lt"/>
                    <a:ea typeface="+mn-ea"/>
                    <a:cs typeface="+mn-cs"/>
                  </a:rPr>
                  <a:t> Free snacks, ping-pong tables, or gimmicks cannot fix toxic leadership, bad technology, or poor work-life balance.</a:t>
                </a:r>
              </a:p>
              <a:p>
                <a:pPr lvl="0"/>
                <a:r>
                  <a:rPr lang="en-GB" sz="1200" b="1" kern="1200" dirty="0">
                    <a:solidFill>
                      <a:schemeClr val="tx1"/>
                    </a:solidFill>
                    <a:effectLst/>
                    <a:latin typeface="+mn-lt"/>
                    <a:ea typeface="+mn-ea"/>
                    <a:cs typeface="+mn-cs"/>
                  </a:rPr>
                  <a:t>High Initial Investment:</a:t>
                </a:r>
                <a:r>
                  <a:rPr lang="en-GB" sz="1200" kern="1200" dirty="0">
                    <a:solidFill>
                      <a:schemeClr val="tx1"/>
                    </a:solidFill>
                    <a:effectLst/>
                    <a:latin typeface="+mn-lt"/>
                    <a:ea typeface="+mn-ea"/>
                    <a:cs typeface="+mn-cs"/>
                  </a:rPr>
                  <a:t> Redesigning physical spaces, upgrading IT infrastructure, and training empathetic managers require significant capital and commitment.</a:t>
                </a:r>
              </a:p>
              <a:p>
                <a:pPr lvl="0"/>
                <a:r>
                  <a:rPr lang="en-GB" sz="1200" b="1" kern="1200" dirty="0">
                    <a:solidFill>
                      <a:schemeClr val="tx1"/>
                    </a:solidFill>
                    <a:effectLst/>
                    <a:latin typeface="+mn-lt"/>
                    <a:ea typeface="+mn-ea"/>
                    <a:cs typeface="+mn-cs"/>
                  </a:rPr>
                  <a:t>Difficulty in Measurement:</a:t>
                </a:r>
                <a:r>
                  <a:rPr lang="en-GB" sz="1200" kern="1200" dirty="0">
                    <a:solidFill>
                      <a:schemeClr val="tx1"/>
                    </a:solidFill>
                    <a:effectLst/>
                    <a:latin typeface="+mn-lt"/>
                    <a:ea typeface="+mn-ea"/>
                    <a:cs typeface="+mn-cs"/>
                  </a:rPr>
                  <a:t> Quantifying "experience" requires continuous feedback loops (pulse surveys, </a:t>
                </a:r>
                <a:r>
                  <a:rPr lang="en-GB" sz="1200" kern="1200" dirty="0" err="1">
                    <a:solidFill>
                      <a:schemeClr val="tx1"/>
                    </a:solidFill>
                    <a:effectLst/>
                    <a:latin typeface="+mn-lt"/>
                    <a:ea typeface="+mn-ea"/>
                    <a:cs typeface="+mn-cs"/>
                  </a:rPr>
                  <a:t>eNPS</a:t>
                </a:r>
                <a:r>
                  <a:rPr lang="en-GB" sz="1200" kern="1200" dirty="0">
                    <a:solidFill>
                      <a:schemeClr val="tx1"/>
                    </a:solidFill>
                    <a:effectLst/>
                    <a:latin typeface="+mn-lt"/>
                    <a:ea typeface="+mn-ea"/>
                    <a:cs typeface="+mn-cs"/>
                  </a:rPr>
                  <a:t>, journey mapping) rather than once-a-year surveys.</a:t>
                </a:r>
              </a:p>
              <a:p>
                <a:endParaRPr lang="en-GB" dirty="0"/>
              </a:p>
            </p:txBody>
          </p:sp>
        </mc:Choice>
        <mc:Fallback xmlns="">
          <p:sp>
            <p:nvSpPr>
              <p:cNvPr id="3" name="Notes Placeholder 2">
                <a:extLst>
                  <a:ext uri="{FF2B5EF4-FFF2-40B4-BE49-F238E27FC236}">
                    <a16:creationId xmlns:a16="http://schemas.microsoft.com/office/drawing/2014/main" id="{1E0B5C59-EF70-033D-2678-B213A09BE333}"/>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Pros and Cons</a:t>
                </a:r>
              </a:p>
              <a:p>
                <a:r>
                  <a:rPr lang="en-GB" sz="1200" b="1" kern="1200" dirty="0">
                    <a:solidFill>
                      <a:schemeClr val="tx1"/>
                    </a:solidFill>
                    <a:effectLst/>
                    <a:latin typeface="+mn-lt"/>
                    <a:ea typeface="+mn-ea"/>
                    <a:cs typeface="+mn-cs"/>
                  </a:rPr>
                  <a:t>Pros</a:t>
                </a:r>
              </a:p>
              <a:p>
                <a:pPr lvl="0"/>
                <a:r>
                  <a:rPr lang="en-GB" sz="1200" b="1" kern="1200" dirty="0">
                    <a:solidFill>
                      <a:schemeClr val="tx1"/>
                    </a:solidFill>
                    <a:effectLst/>
                    <a:latin typeface="+mn-lt"/>
                    <a:ea typeface="+mn-ea"/>
                    <a:cs typeface="+mn-cs"/>
                  </a:rPr>
                  <a:t>Higher Customer Satisfaction (EX </a:t>
                </a:r>
                <a:r>
                  <a:rPr lang="en-GB" sz="1200" i="0" kern="1200">
                    <a:solidFill>
                      <a:schemeClr val="tx1"/>
                    </a:solidFill>
                    <a:latin typeface="+mn-lt"/>
                    <a:ea typeface="+mn-ea"/>
                    <a:cs typeface="+mn-cs"/>
                  </a:rPr>
                  <a:t>→</a:t>
                </a:r>
                <a:r>
                  <a:rPr lang="en-GB" sz="1200" b="1" kern="1200" dirty="0">
                    <a:solidFill>
                      <a:schemeClr val="tx1"/>
                    </a:solidFill>
                    <a:effectLst/>
                    <a:latin typeface="+mn-lt"/>
                    <a:ea typeface="+mn-ea"/>
                    <a:cs typeface="+mn-cs"/>
                  </a:rPr>
                  <a:t>CX):</a:t>
                </a:r>
                <a:r>
                  <a:rPr lang="en-GB" sz="1200" kern="1200" dirty="0">
                    <a:solidFill>
                      <a:schemeClr val="tx1"/>
                    </a:solidFill>
                    <a:effectLst/>
                    <a:latin typeface="+mn-lt"/>
                    <a:ea typeface="+mn-ea"/>
                    <a:cs typeface="+mn-cs"/>
                  </a:rPr>
                  <a:t> Research consistently shows that companies delivering superior employee experiences achieve higher customer satisfaction and brand loyalty.</a:t>
                </a:r>
              </a:p>
              <a:p>
                <a:pPr lvl="0"/>
                <a:r>
                  <a:rPr lang="en-GB" sz="1200" b="1" kern="1200" dirty="0">
                    <a:solidFill>
                      <a:schemeClr val="tx1"/>
                    </a:solidFill>
                    <a:effectLst/>
                    <a:latin typeface="+mn-lt"/>
                    <a:ea typeface="+mn-ea"/>
                    <a:cs typeface="+mn-cs"/>
                  </a:rPr>
                  <a:t>Increased Retention &amp; Talent Attraction:</a:t>
                </a:r>
                <a:r>
                  <a:rPr lang="en-GB" sz="1200" kern="1200" dirty="0">
                    <a:solidFill>
                      <a:schemeClr val="tx1"/>
                    </a:solidFill>
                    <a:effectLst/>
                    <a:latin typeface="+mn-lt"/>
                    <a:ea typeface="+mn-ea"/>
                    <a:cs typeface="+mn-cs"/>
                  </a:rPr>
                  <a:t> Top talent stays longer and advocates for the company, lowering recruitment overhead.</a:t>
                </a:r>
              </a:p>
              <a:p>
                <a:pPr lvl="0"/>
                <a:r>
                  <a:rPr lang="en-GB" sz="1200" b="1" kern="1200" dirty="0">
                    <a:solidFill>
                      <a:schemeClr val="tx1"/>
                    </a:solidFill>
                    <a:effectLst/>
                    <a:latin typeface="+mn-lt"/>
                    <a:ea typeface="+mn-ea"/>
                    <a:cs typeface="+mn-cs"/>
                  </a:rPr>
                  <a:t>Higher Productivity &amp; Innovation:</a:t>
                </a:r>
                <a:r>
                  <a:rPr lang="en-GB" sz="1200" kern="1200" dirty="0">
                    <a:solidFill>
                      <a:schemeClr val="tx1"/>
                    </a:solidFill>
                    <a:effectLst/>
                    <a:latin typeface="+mn-lt"/>
                    <a:ea typeface="+mn-ea"/>
                    <a:cs typeface="+mn-cs"/>
                  </a:rPr>
                  <a:t> Removing friction from physical, cultural, and technical environments allows employees to focus energy on meaningful outcomes.</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 / Common Pitfalls</a:t>
                </a:r>
              </a:p>
              <a:p>
                <a:pPr lvl="0"/>
                <a:r>
                  <a:rPr lang="en-GB" sz="1200" b="1" kern="1200" dirty="0">
                    <a:solidFill>
                      <a:schemeClr val="tx1"/>
                    </a:solidFill>
                    <a:effectLst/>
                    <a:latin typeface="+mn-lt"/>
                    <a:ea typeface="+mn-ea"/>
                    <a:cs typeface="+mn-cs"/>
                  </a:rPr>
                  <a:t>Confusing "Perks" with "Experience":</a:t>
                </a:r>
                <a:r>
                  <a:rPr lang="en-GB" sz="1200" kern="1200" dirty="0">
                    <a:solidFill>
                      <a:schemeClr val="tx1"/>
                    </a:solidFill>
                    <a:effectLst/>
                    <a:latin typeface="+mn-lt"/>
                    <a:ea typeface="+mn-ea"/>
                    <a:cs typeface="+mn-cs"/>
                  </a:rPr>
                  <a:t> Free snacks, ping-pong tables, or gimmicks cannot fix toxic leadership, bad technology, or poor work-life balance.</a:t>
                </a:r>
              </a:p>
              <a:p>
                <a:pPr lvl="0"/>
                <a:r>
                  <a:rPr lang="en-GB" sz="1200" b="1" kern="1200" dirty="0">
                    <a:solidFill>
                      <a:schemeClr val="tx1"/>
                    </a:solidFill>
                    <a:effectLst/>
                    <a:latin typeface="+mn-lt"/>
                    <a:ea typeface="+mn-ea"/>
                    <a:cs typeface="+mn-cs"/>
                  </a:rPr>
                  <a:t>High Initial Investment:</a:t>
                </a:r>
                <a:r>
                  <a:rPr lang="en-GB" sz="1200" kern="1200" dirty="0">
                    <a:solidFill>
                      <a:schemeClr val="tx1"/>
                    </a:solidFill>
                    <a:effectLst/>
                    <a:latin typeface="+mn-lt"/>
                    <a:ea typeface="+mn-ea"/>
                    <a:cs typeface="+mn-cs"/>
                  </a:rPr>
                  <a:t> Redesigning physical spaces, upgrading IT infrastructure, and training empathetic managers require significant capital and commitment.</a:t>
                </a:r>
              </a:p>
              <a:p>
                <a:pPr lvl="0"/>
                <a:r>
                  <a:rPr lang="en-GB" sz="1200" b="1" kern="1200" dirty="0">
                    <a:solidFill>
                      <a:schemeClr val="tx1"/>
                    </a:solidFill>
                    <a:effectLst/>
                    <a:latin typeface="+mn-lt"/>
                    <a:ea typeface="+mn-ea"/>
                    <a:cs typeface="+mn-cs"/>
                  </a:rPr>
                  <a:t>Difficulty in Measurement:</a:t>
                </a:r>
                <a:r>
                  <a:rPr lang="en-GB" sz="1200" kern="1200" dirty="0">
                    <a:solidFill>
                      <a:schemeClr val="tx1"/>
                    </a:solidFill>
                    <a:effectLst/>
                    <a:latin typeface="+mn-lt"/>
                    <a:ea typeface="+mn-ea"/>
                    <a:cs typeface="+mn-cs"/>
                  </a:rPr>
                  <a:t> Quantifying "experience" requires continuous feedback loops (pulse surveys, </a:t>
                </a:r>
                <a:r>
                  <a:rPr lang="en-GB" sz="1200" kern="1200" dirty="0" err="1">
                    <a:solidFill>
                      <a:schemeClr val="tx1"/>
                    </a:solidFill>
                    <a:effectLst/>
                    <a:latin typeface="+mn-lt"/>
                    <a:ea typeface="+mn-ea"/>
                    <a:cs typeface="+mn-cs"/>
                  </a:rPr>
                  <a:t>eNPS</a:t>
                </a:r>
                <a:r>
                  <a:rPr lang="en-GB" sz="1200" kern="1200" dirty="0">
                    <a:solidFill>
                      <a:schemeClr val="tx1"/>
                    </a:solidFill>
                    <a:effectLst/>
                    <a:latin typeface="+mn-lt"/>
                    <a:ea typeface="+mn-ea"/>
                    <a:cs typeface="+mn-cs"/>
                  </a:rPr>
                  <a:t>, journey mapping) rather than once-a-year surveys.</a:t>
                </a:r>
              </a:p>
              <a:p>
                <a:endParaRPr lang="en-GB" dirty="0"/>
              </a:p>
            </p:txBody>
          </p:sp>
        </mc:Fallback>
      </mc:AlternateContent>
      <p:sp>
        <p:nvSpPr>
          <p:cNvPr id="4" name="Slide Number Placeholder 3">
            <a:extLst>
              <a:ext uri="{FF2B5EF4-FFF2-40B4-BE49-F238E27FC236}">
                <a16:creationId xmlns:a16="http://schemas.microsoft.com/office/drawing/2014/main" id="{05BD2E0E-13A4-E149-D539-9F9662AF1209}"/>
              </a:ext>
            </a:extLst>
          </p:cNvPr>
          <p:cNvSpPr>
            <a:spLocks noGrp="1"/>
          </p:cNvSpPr>
          <p:nvPr>
            <p:ph type="sldNum" sz="quarter" idx="5"/>
          </p:nvPr>
        </p:nvSpPr>
        <p:spPr/>
        <p:txBody>
          <a:bodyPr/>
          <a:lstStyle/>
          <a:p>
            <a:fld id="{657F13BE-0D13-4DB1-B8FE-C23C5387B70B}" type="slidenum">
              <a:rPr lang="en-GB" smtClean="0"/>
              <a:t>43</a:t>
            </a:fld>
            <a:endParaRPr lang="en-GB"/>
          </a:p>
        </p:txBody>
      </p:sp>
    </p:spTree>
    <p:extLst>
      <p:ext uri="{BB962C8B-B14F-4D97-AF65-F5344CB8AC3E}">
        <p14:creationId xmlns:p14="http://schemas.microsoft.com/office/powerpoint/2010/main" val="7370546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critical discussion?</a:t>
            </a:r>
          </a:p>
          <a:p>
            <a:r>
              <a:rPr lang="en-GB" dirty="0"/>
              <a:t>How to develop a personal action plan?</a:t>
            </a:r>
          </a:p>
          <a:p>
            <a:r>
              <a:rPr lang="en-GB" dirty="0"/>
              <a:t>What are the skills and competencies to be built?</a:t>
            </a:r>
          </a:p>
        </p:txBody>
      </p:sp>
      <p:sp>
        <p:nvSpPr>
          <p:cNvPr id="4" name="Slide Number Placeholder 3"/>
          <p:cNvSpPr>
            <a:spLocks noGrp="1"/>
          </p:cNvSpPr>
          <p:nvPr>
            <p:ph type="sldNum" sz="quarter" idx="5"/>
          </p:nvPr>
        </p:nvSpPr>
        <p:spPr/>
        <p:txBody>
          <a:bodyPr/>
          <a:lstStyle/>
          <a:p>
            <a:fld id="{657F13BE-0D13-4DB1-B8FE-C23C5387B70B}" type="slidenum">
              <a:rPr lang="en-GB" smtClean="0"/>
              <a:t>44</a:t>
            </a:fld>
            <a:endParaRPr lang="en-GB"/>
          </a:p>
        </p:txBody>
      </p:sp>
    </p:spTree>
    <p:extLst>
      <p:ext uri="{BB962C8B-B14F-4D97-AF65-F5344CB8AC3E}">
        <p14:creationId xmlns:p14="http://schemas.microsoft.com/office/powerpoint/2010/main" val="4185568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onlinelibrary.wiley.com/doi/pdf/10.1002/joe.22295" TargetMode="External"/><Relationship Id="rId2" Type="http://schemas.openxmlformats.org/officeDocument/2006/relationships/hyperlink" Target="https://www.academia.edu/download/51020649/New_model_of_job_design_motivating_emplo20161222-13114-1o6g6yt.pdf" TargetMode="External"/><Relationship Id="rId1" Type="http://schemas.openxmlformats.org/officeDocument/2006/relationships/slideLayout" Target="../slideLayouts/slideLayout2.xml"/><Relationship Id="rId4" Type="http://schemas.openxmlformats.org/officeDocument/2006/relationships/hyperlink" Target="https://ieeexplore.ieee.org/iel7/6287639/10005208/10274978.pdf"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LCMB7023</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Assessment 1 guide</a:t>
            </a:r>
          </a:p>
          <a:p>
            <a:pPr>
              <a:spcBef>
                <a:spcPct val="0"/>
              </a:spcBef>
              <a:buFontTx/>
              <a:buNone/>
            </a:pPr>
            <a:endParaRPr lang="en-GB" altLang="en-US" sz="2800" b="1">
              <a:solidFill>
                <a:srgbClr val="FFFF00"/>
              </a:solidFill>
              <a:latin typeface="Arial" panose="020B0604020202020204" pitchFamily="34" charset="0"/>
            </a:endParaRPr>
          </a:p>
          <a:p>
            <a:pPr>
              <a:spcBef>
                <a:spcPct val="0"/>
              </a:spcBef>
              <a:buFontTx/>
              <a:buNone/>
            </a:pPr>
            <a:r>
              <a:rPr lang="en-GB" altLang="en-US" sz="2800" b="1">
                <a:solidFill>
                  <a:srgbClr val="FFFF00"/>
                </a:solidFill>
                <a:latin typeface="Arial" panose="020B0604020202020204" pitchFamily="34" charset="0"/>
              </a:rPr>
              <a:t>September </a:t>
            </a:r>
            <a:r>
              <a:rPr lang="en-GB" altLang="en-US" sz="2800" b="1" dirty="0">
                <a:solidFill>
                  <a:srgbClr val="FFFF00"/>
                </a:solidFill>
                <a:latin typeface="Arial" panose="020B0604020202020204" pitchFamily="34" charset="0"/>
              </a:rPr>
              <a:t>2026</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altLang="en-US" sz="540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Human Capital Management</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80F3-D5B0-2930-EAD9-959D66707E58}"/>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65FD560D-3D34-C9FF-6604-ACA0C5AC7745}"/>
              </a:ext>
            </a:extLst>
          </p:cNvPr>
          <p:cNvSpPr>
            <a:spLocks noGrp="1"/>
          </p:cNvSpPr>
          <p:nvPr>
            <p:ph sz="half" idx="1"/>
          </p:nvPr>
        </p:nvSpPr>
        <p:spPr>
          <a:xfrm>
            <a:off x="609600" y="1423219"/>
            <a:ext cx="5384800" cy="4397477"/>
          </a:xfrm>
        </p:spPr>
        <p:txBody>
          <a:bodyPr/>
          <a:lstStyle/>
          <a:p>
            <a:r>
              <a:rPr lang="en-GB" sz="2000" dirty="0"/>
              <a:t>Recommended approach</a:t>
            </a:r>
          </a:p>
          <a:p>
            <a:r>
              <a:rPr lang="en-GB" sz="2000" dirty="0"/>
              <a:t>A1. Work design approaches:</a:t>
            </a:r>
          </a:p>
          <a:p>
            <a:pPr lvl="1"/>
            <a:r>
              <a:rPr lang="en-GB" sz="1400" dirty="0"/>
              <a:t>High-Performance Work Systems (HPWS) </a:t>
            </a:r>
          </a:p>
          <a:p>
            <a:pPr lvl="1"/>
            <a:r>
              <a:rPr lang="en-GB" sz="1400" dirty="0"/>
              <a:t>High-Involvement Work Systems (HIWS) </a:t>
            </a:r>
          </a:p>
          <a:p>
            <a:pPr lvl="1"/>
            <a:r>
              <a:rPr lang="en-GB" sz="1400" dirty="0"/>
              <a:t>Agile Working </a:t>
            </a:r>
          </a:p>
          <a:p>
            <a:pPr lvl="1"/>
            <a:r>
              <a:rPr lang="en-GB" sz="1400" dirty="0"/>
              <a:t>Hybrid Working Models </a:t>
            </a:r>
          </a:p>
          <a:p>
            <a:pPr lvl="1"/>
            <a:r>
              <a:rPr lang="en-GB" sz="1400" dirty="0"/>
              <a:t>Flexible Working Practices </a:t>
            </a:r>
          </a:p>
          <a:p>
            <a:pPr lvl="1"/>
            <a:r>
              <a:rPr lang="en-GB" sz="1400" dirty="0"/>
              <a:t>Sociotechnical Systems Theory (STS)</a:t>
            </a:r>
          </a:p>
          <a:p>
            <a:pPr lvl="1"/>
            <a:r>
              <a:rPr lang="en-GB" sz="1400" dirty="0"/>
              <a:t>Job Characteristics Model (JCM) </a:t>
            </a:r>
          </a:p>
          <a:p>
            <a:r>
              <a:rPr lang="en-GB" sz="2000" dirty="0"/>
              <a:t>A2. Innovative working practices:</a:t>
            </a:r>
          </a:p>
          <a:p>
            <a:pPr lvl="1"/>
            <a:r>
              <a:rPr lang="en-GB" sz="1400" dirty="0"/>
              <a:t>Cross-functional collaboration </a:t>
            </a:r>
            <a:endParaRPr lang="en-GB" sz="1100" dirty="0"/>
          </a:p>
          <a:p>
            <a:pPr lvl="1"/>
            <a:r>
              <a:rPr lang="en-GB" sz="1400" dirty="0"/>
              <a:t>Hybrid and flexible working </a:t>
            </a:r>
            <a:endParaRPr lang="en-GB" sz="1100" dirty="0"/>
          </a:p>
          <a:p>
            <a:pPr lvl="1"/>
            <a:r>
              <a:rPr lang="en-GB" sz="1400" dirty="0"/>
              <a:t>Employee autonomy </a:t>
            </a:r>
            <a:endParaRPr lang="en-GB" sz="1100" dirty="0"/>
          </a:p>
          <a:p>
            <a:pPr lvl="1"/>
            <a:r>
              <a:rPr lang="en-GB" sz="1400" dirty="0"/>
              <a:t>Agile project teams </a:t>
            </a:r>
            <a:endParaRPr lang="en-GB" sz="1100" dirty="0"/>
          </a:p>
          <a:p>
            <a:pPr lvl="1"/>
            <a:r>
              <a:rPr lang="en-GB" sz="1400" dirty="0"/>
              <a:t>Digital collaboration technologies </a:t>
            </a:r>
            <a:endParaRPr lang="en-GB" sz="1100" dirty="0"/>
          </a:p>
          <a:p>
            <a:pPr marL="1028700" lvl="2" indent="-171450"/>
            <a:endParaRPr lang="en-GB" sz="1200" dirty="0"/>
          </a:p>
        </p:txBody>
      </p:sp>
      <p:sp>
        <p:nvSpPr>
          <p:cNvPr id="5" name="Content Placeholder 4">
            <a:extLst>
              <a:ext uri="{FF2B5EF4-FFF2-40B4-BE49-F238E27FC236}">
                <a16:creationId xmlns:a16="http://schemas.microsoft.com/office/drawing/2014/main" id="{8932DB15-F040-E0D7-DEF2-276A5449E782}"/>
              </a:ext>
            </a:extLst>
          </p:cNvPr>
          <p:cNvSpPr>
            <a:spLocks noGrp="1"/>
          </p:cNvSpPr>
          <p:nvPr>
            <p:ph sz="half" idx="2"/>
          </p:nvPr>
        </p:nvSpPr>
        <p:spPr>
          <a:xfrm>
            <a:off x="6197600" y="1423219"/>
            <a:ext cx="5384800" cy="4397477"/>
          </a:xfrm>
        </p:spPr>
        <p:txBody>
          <a:bodyPr/>
          <a:lstStyle/>
          <a:p>
            <a:r>
              <a:rPr lang="en-GB" sz="2000" dirty="0"/>
              <a:t>B. Strategic talent ecosystem</a:t>
            </a:r>
          </a:p>
          <a:p>
            <a:pPr lvl="1"/>
            <a:r>
              <a:rPr lang="en-GB" sz="1600" dirty="0"/>
              <a:t>Learning Organisation (Senge) </a:t>
            </a:r>
          </a:p>
          <a:p>
            <a:pPr lvl="1"/>
            <a:r>
              <a:rPr lang="en-GB" sz="1600" dirty="0"/>
              <a:t>Growth Mindset (Dweck) </a:t>
            </a:r>
          </a:p>
          <a:p>
            <a:pPr lvl="1"/>
            <a:r>
              <a:rPr lang="en-GB" sz="1600" dirty="0"/>
              <a:t>Psychological Safety (Edmondson) </a:t>
            </a:r>
          </a:p>
          <a:p>
            <a:pPr lvl="1"/>
            <a:r>
              <a:rPr lang="en-GB" sz="1600" dirty="0"/>
              <a:t>Talent Management Frameworks </a:t>
            </a:r>
          </a:p>
          <a:p>
            <a:pPr lvl="1"/>
            <a:r>
              <a:rPr lang="en-GB" sz="1600" dirty="0"/>
              <a:t>Job Crafting Theory </a:t>
            </a:r>
          </a:p>
          <a:p>
            <a:pPr lvl="1"/>
            <a:r>
              <a:rPr lang="en-GB" sz="1600" dirty="0"/>
              <a:t>Self-Determination Theory </a:t>
            </a:r>
          </a:p>
          <a:p>
            <a:pPr lvl="1"/>
            <a:r>
              <a:rPr lang="en-GB" sz="1600" dirty="0"/>
              <a:t>Employee Experience (EX) </a:t>
            </a:r>
          </a:p>
          <a:p>
            <a:r>
              <a:rPr lang="en-GB" sz="1800" dirty="0"/>
              <a:t>C. Reflective report</a:t>
            </a:r>
          </a:p>
          <a:p>
            <a:pPr lvl="1"/>
            <a:r>
              <a:rPr lang="en-GB" sz="1400" dirty="0"/>
              <a:t>Critical discussion</a:t>
            </a:r>
          </a:p>
          <a:p>
            <a:pPr lvl="1"/>
            <a:r>
              <a:rPr lang="en-GB" sz="1400" dirty="0"/>
              <a:t>Examples</a:t>
            </a:r>
          </a:p>
          <a:p>
            <a:pPr lvl="1"/>
            <a:r>
              <a:rPr lang="en-GB" sz="1400" dirty="0"/>
              <a:t>Personal capability development plan</a:t>
            </a:r>
          </a:p>
        </p:txBody>
      </p:sp>
      <p:sp>
        <p:nvSpPr>
          <p:cNvPr id="4" name="Slide Number Placeholder 3">
            <a:extLst>
              <a:ext uri="{FF2B5EF4-FFF2-40B4-BE49-F238E27FC236}">
                <a16:creationId xmlns:a16="http://schemas.microsoft.com/office/drawing/2014/main" id="{96D89F44-DE76-6C33-3B51-0CE16C44BAD3}"/>
              </a:ext>
            </a:extLst>
          </p:cNvPr>
          <p:cNvSpPr>
            <a:spLocks noGrp="1"/>
          </p:cNvSpPr>
          <p:nvPr>
            <p:ph type="sldNum" sz="quarter" idx="11"/>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2543127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E94329-BBE5-2A6F-8E9E-0F7FFB6565A6}"/>
              </a:ext>
            </a:extLst>
          </p:cNvPr>
          <p:cNvSpPr>
            <a:spLocks noGrp="1"/>
          </p:cNvSpPr>
          <p:nvPr>
            <p:ph type="title"/>
          </p:nvPr>
        </p:nvSpPr>
        <p:spPr>
          <a:solidFill>
            <a:schemeClr val="accent1">
              <a:lumMod val="40000"/>
              <a:lumOff val="60000"/>
            </a:schemeClr>
          </a:solidFill>
        </p:spPr>
        <p:txBody>
          <a:bodyPr/>
          <a:lstStyle/>
          <a:p>
            <a:r>
              <a:rPr lang="en-GB" dirty="0"/>
              <a:t>Recommended approach</a:t>
            </a:r>
          </a:p>
        </p:txBody>
      </p:sp>
      <p:sp>
        <p:nvSpPr>
          <p:cNvPr id="7" name="Content Placeholder 6">
            <a:extLst>
              <a:ext uri="{FF2B5EF4-FFF2-40B4-BE49-F238E27FC236}">
                <a16:creationId xmlns:a16="http://schemas.microsoft.com/office/drawing/2014/main" id="{FAB7F7A6-70DF-BD24-51BD-0D122E311DB0}"/>
              </a:ext>
            </a:extLst>
          </p:cNvPr>
          <p:cNvSpPr>
            <a:spLocks noGrp="1"/>
          </p:cNvSpPr>
          <p:nvPr>
            <p:ph idx="1"/>
          </p:nvPr>
        </p:nvSpPr>
        <p:spPr/>
        <p:txBody>
          <a:bodyPr/>
          <a:lstStyle/>
          <a:p>
            <a:pPr marL="0" indent="0">
              <a:buNone/>
            </a:pPr>
            <a:r>
              <a:rPr lang="en-GB" sz="2000" b="1" dirty="0"/>
              <a:t>Your report should demonstrate four elements:</a:t>
            </a:r>
          </a:p>
          <a:p>
            <a:pPr marL="0" indent="0">
              <a:buNone/>
            </a:pPr>
            <a:r>
              <a:rPr lang="en-GB" sz="2000" dirty="0"/>
              <a:t>1. Knowledge of theory: Use relevant academic theories and credible sources to support your discussion.</a:t>
            </a:r>
          </a:p>
          <a:p>
            <a:pPr marL="0" indent="0">
              <a:buNone/>
            </a:pPr>
            <a:r>
              <a:rPr lang="en-GB" sz="2000" dirty="0"/>
              <a:t>2. Critical evaluation: Explain advantages, disadvantages, risks and limitations. Do not assume that every modern HR practice will work equally well in every organisation.</a:t>
            </a:r>
          </a:p>
          <a:p>
            <a:pPr marL="0" indent="0">
              <a:buNone/>
            </a:pPr>
            <a:r>
              <a:rPr lang="en-GB" sz="2000" dirty="0"/>
              <a:t>3. Application to </a:t>
            </a:r>
            <a:r>
              <a:rPr lang="en-GB" sz="2000" dirty="0" err="1"/>
              <a:t>NexSpace</a:t>
            </a:r>
            <a:r>
              <a:rPr lang="en-GB" sz="2000" dirty="0"/>
              <a:t>: Relate your analysis and recommendations to the case organisation's workforce challenges. Avoid generic HR recommendations that could apply to any company.</a:t>
            </a:r>
          </a:p>
          <a:p>
            <a:pPr marL="0" indent="0">
              <a:buNone/>
            </a:pPr>
            <a:r>
              <a:rPr lang="en-GB" sz="2000" dirty="0"/>
              <a:t>4. Practical and justified recommendations: Explain what </a:t>
            </a:r>
            <a:r>
              <a:rPr lang="en-GB" sz="2000" dirty="0" err="1"/>
              <a:t>NexSpace</a:t>
            </a:r>
            <a:r>
              <a:rPr lang="en-GB" sz="2000" dirty="0"/>
              <a:t> should do, why it should do it, and how management could assess whether the change is successful.</a:t>
            </a:r>
          </a:p>
        </p:txBody>
      </p:sp>
      <p:sp>
        <p:nvSpPr>
          <p:cNvPr id="5" name="Slide Number Placeholder 4">
            <a:extLst>
              <a:ext uri="{FF2B5EF4-FFF2-40B4-BE49-F238E27FC236}">
                <a16:creationId xmlns:a16="http://schemas.microsoft.com/office/drawing/2014/main" id="{CB29CBAE-AB9F-FFC2-85BF-C4C565AA09FB}"/>
              </a:ext>
            </a:extLst>
          </p:cNvPr>
          <p:cNvSpPr>
            <a:spLocks noGrp="1"/>
          </p:cNvSpPr>
          <p:nvPr>
            <p:ph type="sldNum" sz="quarter" idx="12"/>
          </p:nvPr>
        </p:nvSpPr>
        <p:spPr/>
        <p:txBody>
          <a:bodyPr/>
          <a:lstStyle/>
          <a:p>
            <a:pPr>
              <a:defRPr/>
            </a:pPr>
            <a:fld id="{89004277-C628-43FA-A2BC-FD18438DA077}" type="slidenum">
              <a:rPr lang="en-US" altLang="en-US" smtClean="0"/>
              <a:pPr>
                <a:defRPr/>
              </a:pPr>
              <a:t>3</a:t>
            </a:fld>
            <a:endParaRPr lang="en-US" altLang="en-US"/>
          </a:p>
        </p:txBody>
      </p:sp>
    </p:spTree>
    <p:extLst>
      <p:ext uri="{BB962C8B-B14F-4D97-AF65-F5344CB8AC3E}">
        <p14:creationId xmlns:p14="http://schemas.microsoft.com/office/powerpoint/2010/main" val="482868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B065B-F5DF-A564-7959-786F73A9669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22D0706-E023-3416-31A7-75DD9C561A0D}"/>
              </a:ext>
            </a:extLst>
          </p:cNvPr>
          <p:cNvSpPr>
            <a:spLocks noGrp="1"/>
          </p:cNvSpPr>
          <p:nvPr>
            <p:ph type="title"/>
          </p:nvPr>
        </p:nvSpPr>
        <p:spPr>
          <a:solidFill>
            <a:schemeClr val="accent1">
              <a:lumMod val="40000"/>
              <a:lumOff val="60000"/>
            </a:schemeClr>
          </a:solidFill>
        </p:spPr>
        <p:txBody>
          <a:bodyPr/>
          <a:lstStyle/>
          <a:p>
            <a:r>
              <a:rPr lang="en-GB" dirty="0"/>
              <a:t>Recommended approach</a:t>
            </a:r>
          </a:p>
        </p:txBody>
      </p:sp>
      <p:sp>
        <p:nvSpPr>
          <p:cNvPr id="7" name="Content Placeholder 6">
            <a:extLst>
              <a:ext uri="{FF2B5EF4-FFF2-40B4-BE49-F238E27FC236}">
                <a16:creationId xmlns:a16="http://schemas.microsoft.com/office/drawing/2014/main" id="{4416147C-2028-0128-030C-0C322C0A18EA}"/>
              </a:ext>
            </a:extLst>
          </p:cNvPr>
          <p:cNvSpPr>
            <a:spLocks noGrp="1"/>
          </p:cNvSpPr>
          <p:nvPr>
            <p:ph idx="1"/>
          </p:nvPr>
        </p:nvSpPr>
        <p:spPr/>
        <p:txBody>
          <a:bodyPr/>
          <a:lstStyle/>
          <a:p>
            <a:r>
              <a:rPr lang="en-GB" sz="2000" dirty="0"/>
              <a:t>Example: Descriptive versus critical writing</a:t>
            </a:r>
          </a:p>
          <a:p>
            <a:r>
              <a:rPr lang="en-GB" sz="2000" dirty="0"/>
              <a:t>Descriptive writing:</a:t>
            </a:r>
          </a:p>
          <a:p>
            <a:pPr marL="0" indent="0">
              <a:buNone/>
            </a:pPr>
            <a:r>
              <a:rPr lang="en-GB" sz="2000" dirty="0">
                <a:highlight>
                  <a:srgbClr val="00FFFF"/>
                </a:highlight>
              </a:rPr>
              <a:t>"Hybrid working allows employees to work from home and the office. It improves flexibility."</a:t>
            </a:r>
          </a:p>
          <a:p>
            <a:r>
              <a:rPr lang="en-GB" sz="2000" dirty="0"/>
              <a:t>Stronger critical writing:</a:t>
            </a:r>
          </a:p>
          <a:p>
            <a:pPr marL="0" indent="0">
              <a:buNone/>
            </a:pPr>
            <a:r>
              <a:rPr lang="en-GB" sz="2000" dirty="0">
                <a:highlight>
                  <a:srgbClr val="00FF00"/>
                </a:highlight>
              </a:rPr>
              <a:t>"Hybrid working could improve flexibility and employee satisfaction at </a:t>
            </a:r>
            <a:r>
              <a:rPr lang="en-GB" sz="2000" dirty="0" err="1">
                <a:highlight>
                  <a:srgbClr val="00FF00"/>
                </a:highlight>
              </a:rPr>
              <a:t>NexSpace</a:t>
            </a:r>
            <a:r>
              <a:rPr lang="en-GB" sz="2000" dirty="0">
                <a:highlight>
                  <a:srgbClr val="00FF00"/>
                </a:highlight>
              </a:rPr>
              <a:t>. However, its international teams may experience communication difficulties and inconsistent knowledge sharing. Therefore, the organisation should establish clear collaboration arrangements, shared digital platforms and regular team meetings while maintaining appropriate data security."</a:t>
            </a:r>
          </a:p>
          <a:p>
            <a:endParaRPr lang="en-GB" sz="2000" dirty="0"/>
          </a:p>
          <a:p>
            <a:r>
              <a:rPr lang="en-GB" sz="2000" dirty="0"/>
              <a:t>The second example is stronger because it considers benefits, limitations and practical application.</a:t>
            </a:r>
          </a:p>
        </p:txBody>
      </p:sp>
      <p:sp>
        <p:nvSpPr>
          <p:cNvPr id="5" name="Slide Number Placeholder 4">
            <a:extLst>
              <a:ext uri="{FF2B5EF4-FFF2-40B4-BE49-F238E27FC236}">
                <a16:creationId xmlns:a16="http://schemas.microsoft.com/office/drawing/2014/main" id="{5349B85E-B1FC-9BBA-D47A-109F40BC8C29}"/>
              </a:ext>
            </a:extLst>
          </p:cNvPr>
          <p:cNvSpPr>
            <a:spLocks noGrp="1"/>
          </p:cNvSpPr>
          <p:nvPr>
            <p:ph type="sldNum" sz="quarter" idx="12"/>
          </p:nvPr>
        </p:nvSpPr>
        <p:spPr/>
        <p:txBody>
          <a:bodyPr/>
          <a:lstStyle/>
          <a:p>
            <a:pPr>
              <a:defRPr/>
            </a:pPr>
            <a:fld id="{89004277-C628-43FA-A2BC-FD18438DA077}" type="slidenum">
              <a:rPr lang="en-US" altLang="en-US" smtClean="0"/>
              <a:pPr>
                <a:defRPr/>
              </a:pPr>
              <a:t>4</a:t>
            </a:fld>
            <a:endParaRPr lang="en-US" altLang="en-US"/>
          </a:p>
        </p:txBody>
      </p:sp>
    </p:spTree>
    <p:extLst>
      <p:ext uri="{BB962C8B-B14F-4D97-AF65-F5344CB8AC3E}">
        <p14:creationId xmlns:p14="http://schemas.microsoft.com/office/powerpoint/2010/main" val="741157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2597C-7DE7-D388-38C0-35850402997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88A2897-C30F-7F7E-6545-937CD6B71907}"/>
              </a:ext>
            </a:extLst>
          </p:cNvPr>
          <p:cNvSpPr>
            <a:spLocks noGrp="1"/>
          </p:cNvSpPr>
          <p:nvPr>
            <p:ph type="title"/>
          </p:nvPr>
        </p:nvSpPr>
        <p:spPr>
          <a:solidFill>
            <a:schemeClr val="accent1">
              <a:lumMod val="40000"/>
              <a:lumOff val="60000"/>
            </a:schemeClr>
          </a:solidFill>
        </p:spPr>
        <p:txBody>
          <a:bodyPr/>
          <a:lstStyle/>
          <a:p>
            <a:r>
              <a:rPr lang="en-GB" dirty="0"/>
              <a:t>Recommended approach</a:t>
            </a:r>
          </a:p>
        </p:txBody>
      </p:sp>
      <p:sp>
        <p:nvSpPr>
          <p:cNvPr id="7" name="Content Placeholder 6">
            <a:extLst>
              <a:ext uri="{FF2B5EF4-FFF2-40B4-BE49-F238E27FC236}">
                <a16:creationId xmlns:a16="http://schemas.microsoft.com/office/drawing/2014/main" id="{B2B73386-4B7C-30CF-3DEA-15623EC97C15}"/>
              </a:ext>
            </a:extLst>
          </p:cNvPr>
          <p:cNvSpPr>
            <a:spLocks noGrp="1"/>
          </p:cNvSpPr>
          <p:nvPr>
            <p:ph idx="1"/>
          </p:nvPr>
        </p:nvSpPr>
        <p:spPr/>
        <p:txBody>
          <a:bodyPr/>
          <a:lstStyle/>
          <a:p>
            <a:r>
              <a:rPr lang="en-GB" sz="2400" b="1" dirty="0"/>
              <a:t>Additional recommendations:</a:t>
            </a:r>
          </a:p>
          <a:p>
            <a:pPr marL="457200" indent="-457200">
              <a:buFont typeface="+mj-lt"/>
              <a:buAutoNum type="arabicPeriod"/>
            </a:pPr>
            <a:r>
              <a:rPr lang="en-GB" sz="2000" dirty="0"/>
              <a:t>Use academic literature, relevant HR research and credible professional sources.</a:t>
            </a:r>
          </a:p>
          <a:p>
            <a:pPr marL="457200" indent="-457200">
              <a:buFont typeface="+mj-lt"/>
              <a:buAutoNum type="arabicPeriod"/>
            </a:pPr>
            <a:r>
              <a:rPr lang="en-GB" sz="2000" dirty="0"/>
              <a:t>Support important arguments with evidence.</a:t>
            </a:r>
          </a:p>
          <a:p>
            <a:pPr marL="457200" indent="-457200">
              <a:buFont typeface="+mj-lt"/>
              <a:buAutoNum type="arabicPeriod"/>
            </a:pPr>
            <a:r>
              <a:rPr lang="en-GB" sz="2000" dirty="0"/>
              <a:t>Apply Harvard in-text citations and referencing.</a:t>
            </a:r>
          </a:p>
          <a:p>
            <a:pPr marL="457200" indent="-457200">
              <a:buFont typeface="+mj-lt"/>
              <a:buAutoNum type="arabicPeriod"/>
            </a:pPr>
            <a:r>
              <a:rPr lang="en-GB" sz="2000" dirty="0"/>
              <a:t>Use clear headings and a professional consultancy-report style.</a:t>
            </a:r>
          </a:p>
          <a:p>
            <a:pPr marL="457200" indent="-457200">
              <a:buFont typeface="+mj-lt"/>
              <a:buAutoNum type="arabicPeriod"/>
            </a:pPr>
            <a:r>
              <a:rPr lang="en-GB" sz="2000" dirty="0"/>
              <a:t>Write in your own words and demonstrate independent judgement.</a:t>
            </a:r>
          </a:p>
          <a:p>
            <a:pPr marL="457200" indent="-457200">
              <a:buFont typeface="+mj-lt"/>
              <a:buAutoNum type="arabicPeriod"/>
            </a:pPr>
            <a:r>
              <a:rPr lang="en-GB" sz="2000" dirty="0"/>
              <a:t>Check AI-generated information carefully and follow the university's academic integrity and AI-use requirements.</a:t>
            </a:r>
          </a:p>
          <a:p>
            <a:pPr marL="457200" indent="-457200">
              <a:buFont typeface="+mj-lt"/>
              <a:buAutoNum type="arabicPeriod"/>
            </a:pPr>
            <a:r>
              <a:rPr lang="en-GB" sz="2000" dirty="0"/>
              <a:t>Do not invent references, research findings or organisational data.</a:t>
            </a:r>
          </a:p>
          <a:p>
            <a:endParaRPr lang="en-GB" sz="2000" dirty="0"/>
          </a:p>
        </p:txBody>
      </p:sp>
      <p:sp>
        <p:nvSpPr>
          <p:cNvPr id="5" name="Slide Number Placeholder 4">
            <a:extLst>
              <a:ext uri="{FF2B5EF4-FFF2-40B4-BE49-F238E27FC236}">
                <a16:creationId xmlns:a16="http://schemas.microsoft.com/office/drawing/2014/main" id="{73B7E4A5-C48F-AC34-21A0-619893C9ED98}"/>
              </a:ext>
            </a:extLst>
          </p:cNvPr>
          <p:cNvSpPr>
            <a:spLocks noGrp="1"/>
          </p:cNvSpPr>
          <p:nvPr>
            <p:ph type="sldNum" sz="quarter" idx="12"/>
          </p:nvPr>
        </p:nvSpPr>
        <p:spPr/>
        <p:txBody>
          <a:bodyPr/>
          <a:lstStyle/>
          <a:p>
            <a:pPr>
              <a:defRPr/>
            </a:pPr>
            <a:fld id="{89004277-C628-43FA-A2BC-FD18438DA077}" type="slidenum">
              <a:rPr lang="en-US" altLang="en-US" smtClean="0"/>
              <a:pPr>
                <a:defRPr/>
              </a:pPr>
              <a:t>5</a:t>
            </a:fld>
            <a:endParaRPr lang="en-US" altLang="en-US"/>
          </a:p>
        </p:txBody>
      </p:sp>
    </p:spTree>
    <p:extLst>
      <p:ext uri="{BB962C8B-B14F-4D97-AF65-F5344CB8AC3E}">
        <p14:creationId xmlns:p14="http://schemas.microsoft.com/office/powerpoint/2010/main" val="1344693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AEE24-736F-CC33-2266-35BE7B8BF9D5}"/>
              </a:ext>
            </a:extLst>
          </p:cNvPr>
          <p:cNvSpPr>
            <a:spLocks noGrp="1"/>
          </p:cNvSpPr>
          <p:nvPr>
            <p:ph type="title"/>
          </p:nvPr>
        </p:nvSpPr>
        <p:spPr>
          <a:solidFill>
            <a:schemeClr val="accent1">
              <a:lumMod val="40000"/>
              <a:lumOff val="60000"/>
            </a:schemeClr>
          </a:solidFill>
        </p:spPr>
        <p:txBody>
          <a:bodyPr/>
          <a:lstStyle/>
          <a:p>
            <a:r>
              <a:rPr lang="en-GB" dirty="0"/>
              <a:t>Part A – Innovative working practices</a:t>
            </a:r>
          </a:p>
        </p:txBody>
      </p:sp>
      <p:sp>
        <p:nvSpPr>
          <p:cNvPr id="6" name="Content Placeholder 5">
            <a:extLst>
              <a:ext uri="{FF2B5EF4-FFF2-40B4-BE49-F238E27FC236}">
                <a16:creationId xmlns:a16="http://schemas.microsoft.com/office/drawing/2014/main" id="{6A9C698E-8DC4-9481-84CB-378FEC4CC45B}"/>
              </a:ext>
            </a:extLst>
          </p:cNvPr>
          <p:cNvSpPr>
            <a:spLocks noGrp="1"/>
          </p:cNvSpPr>
          <p:nvPr>
            <p:ph idx="1"/>
          </p:nvPr>
        </p:nvSpPr>
        <p:spPr/>
        <p:txBody>
          <a:bodyPr/>
          <a:lstStyle/>
          <a:p>
            <a:r>
              <a:rPr lang="en-GB" sz="2400" b="1" dirty="0"/>
              <a:t>A. Designing Innovative Working Practices (≈1,000 words)</a:t>
            </a:r>
            <a:endParaRPr lang="en-GB" sz="2400" dirty="0"/>
          </a:p>
          <a:p>
            <a:r>
              <a:rPr lang="en-GB" sz="2400" dirty="0"/>
              <a:t>Develop an integrated framework that redesigns how employees work to stimulate innovation, collaboration and organisational agility.</a:t>
            </a:r>
          </a:p>
          <a:p>
            <a:r>
              <a:rPr lang="en-GB" sz="2400" b="1" dirty="0">
                <a:solidFill>
                  <a:srgbClr val="FF0000"/>
                </a:solidFill>
              </a:rPr>
              <a:t>A1. </a:t>
            </a:r>
            <a:r>
              <a:rPr lang="en-GB" sz="2400" dirty="0">
                <a:solidFill>
                  <a:srgbClr val="FF0000"/>
                </a:solidFill>
              </a:rPr>
              <a:t>Critically evaluate traditional work design versus contemporary innovative working practices. </a:t>
            </a:r>
            <a:r>
              <a:rPr lang="en-GB" sz="2400" b="1" dirty="0">
                <a:solidFill>
                  <a:srgbClr val="FF0000"/>
                </a:solidFill>
              </a:rPr>
              <a:t>– Literature review(What we know about the current situation).</a:t>
            </a:r>
            <a:endParaRPr lang="en-GB" sz="2400" dirty="0"/>
          </a:p>
        </p:txBody>
      </p:sp>
      <p:sp>
        <p:nvSpPr>
          <p:cNvPr id="5" name="Slide Number Placeholder 4">
            <a:extLst>
              <a:ext uri="{FF2B5EF4-FFF2-40B4-BE49-F238E27FC236}">
                <a16:creationId xmlns:a16="http://schemas.microsoft.com/office/drawing/2014/main" id="{56CDF333-0C09-6FDC-56C8-02A15F4D2C86}"/>
              </a:ext>
            </a:extLst>
          </p:cNvPr>
          <p:cNvSpPr>
            <a:spLocks noGrp="1"/>
          </p:cNvSpPr>
          <p:nvPr>
            <p:ph type="sldNum" sz="quarter" idx="12"/>
          </p:nvPr>
        </p:nvSpPr>
        <p:spPr/>
        <p:txBody>
          <a:bodyPr/>
          <a:lstStyle/>
          <a:p>
            <a:pPr>
              <a:defRPr/>
            </a:pPr>
            <a:fld id="{89004277-C628-43FA-A2BC-FD18438DA077}" type="slidenum">
              <a:rPr lang="en-US" altLang="en-US" smtClean="0"/>
              <a:pPr>
                <a:defRPr/>
              </a:pPr>
              <a:t>6</a:t>
            </a:fld>
            <a:endParaRPr lang="en-US" altLang="en-US"/>
          </a:p>
        </p:txBody>
      </p:sp>
    </p:spTree>
    <p:extLst>
      <p:ext uri="{BB962C8B-B14F-4D97-AF65-F5344CB8AC3E}">
        <p14:creationId xmlns:p14="http://schemas.microsoft.com/office/powerpoint/2010/main" val="858672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A0F2E7F-DB07-3CA0-A044-419769A4BE37}"/>
              </a:ext>
            </a:extLst>
          </p:cNvPr>
          <p:cNvSpPr>
            <a:spLocks noGrp="1"/>
          </p:cNvSpPr>
          <p:nvPr>
            <p:ph type="title"/>
          </p:nvPr>
        </p:nvSpPr>
        <p:spPr/>
        <p:txBody>
          <a:bodyPr/>
          <a:lstStyle/>
          <a:p>
            <a:r>
              <a:rPr lang="en-GB" dirty="0"/>
              <a:t>Traditional work design</a:t>
            </a:r>
          </a:p>
        </p:txBody>
      </p:sp>
      <p:sp>
        <p:nvSpPr>
          <p:cNvPr id="7" name="Content Placeholder 6">
            <a:extLst>
              <a:ext uri="{FF2B5EF4-FFF2-40B4-BE49-F238E27FC236}">
                <a16:creationId xmlns:a16="http://schemas.microsoft.com/office/drawing/2014/main" id="{8B69E58E-F925-F630-F328-0F1F123B1E7E}"/>
              </a:ext>
            </a:extLst>
          </p:cNvPr>
          <p:cNvSpPr>
            <a:spLocks noGrp="1"/>
          </p:cNvSpPr>
          <p:nvPr>
            <p:ph idx="1"/>
          </p:nvPr>
        </p:nvSpPr>
        <p:spPr/>
        <p:txBody>
          <a:bodyPr/>
          <a:lstStyle/>
          <a:p>
            <a:pPr marL="400050"/>
            <a:r>
              <a:rPr lang="en-GB" sz="2000" dirty="0"/>
              <a:t>Traditional approaches to work design emphasize efficiency, productivity, standardization, specialization, and managerial control. Three influential models are:</a:t>
            </a:r>
          </a:p>
          <a:p>
            <a:pPr lvl="1"/>
            <a:r>
              <a:rPr lang="en-GB" sz="1600" dirty="0"/>
              <a:t>Taylorism (Scientific Management): There is "one best way" to perform any job, which can be determined scientifically through time-and-motion studies.</a:t>
            </a:r>
          </a:p>
          <a:p>
            <a:pPr lvl="1"/>
            <a:r>
              <a:rPr lang="en-GB" sz="1600" dirty="0"/>
              <a:t>Fordism (Assembly line model): Mass production efficiency</a:t>
            </a:r>
          </a:p>
          <a:p>
            <a:pPr lvl="1"/>
            <a:r>
              <a:rPr lang="en-GB" sz="1600" dirty="0"/>
              <a:t>Weberian model (classic bureaucratic work design): large-scale </a:t>
            </a:r>
            <a:r>
              <a:rPr lang="en-GB" sz="1600" dirty="0" err="1"/>
              <a:t>oganisation</a:t>
            </a:r>
            <a:endParaRPr lang="en-GB" sz="1600" dirty="0"/>
          </a:p>
          <a:p>
            <a:pPr marL="400050"/>
            <a:endParaRPr lang="en-GB" sz="2000" dirty="0"/>
          </a:p>
        </p:txBody>
      </p:sp>
      <p:sp>
        <p:nvSpPr>
          <p:cNvPr id="5" name="Slide Number Placeholder 4">
            <a:extLst>
              <a:ext uri="{FF2B5EF4-FFF2-40B4-BE49-F238E27FC236}">
                <a16:creationId xmlns:a16="http://schemas.microsoft.com/office/drawing/2014/main" id="{DEFF3989-D8CB-9C3B-FB4B-21E95D499456}"/>
              </a:ext>
            </a:extLst>
          </p:cNvPr>
          <p:cNvSpPr>
            <a:spLocks noGrp="1"/>
          </p:cNvSpPr>
          <p:nvPr>
            <p:ph type="sldNum" sz="quarter" idx="12"/>
          </p:nvPr>
        </p:nvSpPr>
        <p:spPr/>
        <p:txBody>
          <a:bodyPr/>
          <a:lstStyle/>
          <a:p>
            <a:pPr>
              <a:defRPr/>
            </a:pPr>
            <a:fld id="{89004277-C628-43FA-A2BC-FD18438DA077}" type="slidenum">
              <a:rPr lang="en-US" altLang="en-US" smtClean="0"/>
              <a:pPr>
                <a:defRPr/>
              </a:pPr>
              <a:t>7</a:t>
            </a:fld>
            <a:endParaRPr lang="en-US" altLang="en-US"/>
          </a:p>
        </p:txBody>
      </p:sp>
    </p:spTree>
    <p:extLst>
      <p:ext uri="{BB962C8B-B14F-4D97-AF65-F5344CB8AC3E}">
        <p14:creationId xmlns:p14="http://schemas.microsoft.com/office/powerpoint/2010/main" val="3416591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733C192-0AEE-C15B-CCFE-07A1CB2E1FAE}"/>
              </a:ext>
            </a:extLst>
          </p:cNvPr>
          <p:cNvSpPr>
            <a:spLocks noGrp="1"/>
          </p:cNvSpPr>
          <p:nvPr>
            <p:ph type="title"/>
          </p:nvPr>
        </p:nvSpPr>
        <p:spPr/>
        <p:txBody>
          <a:bodyPr/>
          <a:lstStyle/>
          <a:p>
            <a:r>
              <a:rPr lang="en-GB" dirty="0"/>
              <a:t>High-Performance Work Systems (HPWS) </a:t>
            </a:r>
          </a:p>
        </p:txBody>
      </p:sp>
      <mc:AlternateContent xmlns:mc="http://schemas.openxmlformats.org/markup-compatibility/2006" xmlns:a14="http://schemas.microsoft.com/office/drawing/2010/main">
        <mc:Choice Requires="a14">
          <p:sp>
            <p:nvSpPr>
              <p:cNvPr id="7" name="Content Placeholder 6">
                <a:extLst>
                  <a:ext uri="{FF2B5EF4-FFF2-40B4-BE49-F238E27FC236}">
                    <a16:creationId xmlns:a16="http://schemas.microsoft.com/office/drawing/2014/main" id="{89764D89-71AF-A0A5-FEF4-AC5BF6537E89}"/>
                  </a:ext>
                </a:extLst>
              </p:cNvPr>
              <p:cNvSpPr>
                <a:spLocks noGrp="1"/>
              </p:cNvSpPr>
              <p:nvPr>
                <p:ph idx="1"/>
              </p:nvPr>
            </p:nvSpPr>
            <p:spPr>
              <a:xfrm>
                <a:off x="609600" y="1600201"/>
                <a:ext cx="10972800" cy="814525"/>
              </a:xfrm>
            </p:spPr>
            <p:txBody>
              <a:bodyPr/>
              <a:lstStyle/>
              <a:p>
                <a14:m>
                  <m:oMath xmlns:m="http://schemas.openxmlformats.org/officeDocument/2006/math">
                    <m:r>
                      <m:rPr>
                        <m:nor/>
                      </m:rPr>
                      <a:rPr lang="en-GB" sz="2400" i="0"/>
                      <m:t>Organizational Performance</m:t>
                    </m:r>
                    <m:r>
                      <a:rPr lang="en-GB" sz="2400">
                        <a:latin typeface="Cambria Math" panose="02040503050406030204" pitchFamily="18" charset="0"/>
                      </a:rPr>
                      <m:t>=</m:t>
                    </m:r>
                    <m:r>
                      <a:rPr lang="en-GB" sz="2400" i="1">
                        <a:latin typeface="Cambria Math" panose="02040503050406030204" pitchFamily="18" charset="0"/>
                      </a:rPr>
                      <m:t>𝑓</m:t>
                    </m:r>
                    <m:d>
                      <m:dPr>
                        <m:ctrlPr>
                          <a:rPr lang="en-GB" sz="2400" i="0"/>
                        </m:ctrlPr>
                      </m:dPr>
                      <m:e>
                        <m:r>
                          <m:rPr>
                            <m:nor/>
                          </m:rPr>
                          <a:rPr lang="en-GB" sz="2400" i="0"/>
                          <m:t>Ability</m:t>
                        </m:r>
                        <m:r>
                          <a:rPr lang="en-GB" sz="2400">
                            <a:latin typeface="Cambria Math" panose="02040503050406030204" pitchFamily="18" charset="0"/>
                          </a:rPr>
                          <m:t>×</m:t>
                        </m:r>
                        <m:r>
                          <m:rPr>
                            <m:nor/>
                          </m:rPr>
                          <a:rPr lang="en-GB" sz="2400" i="0"/>
                          <m:t>Motivation</m:t>
                        </m:r>
                        <m:r>
                          <a:rPr lang="en-GB" sz="2400">
                            <a:latin typeface="Cambria Math" panose="02040503050406030204" pitchFamily="18" charset="0"/>
                          </a:rPr>
                          <m:t>×</m:t>
                        </m:r>
                        <m:r>
                          <m:rPr>
                            <m:nor/>
                          </m:rPr>
                          <a:rPr lang="en-GB" sz="2400" i="0"/>
                          <m:t>Opportunity</m:t>
                        </m:r>
                      </m:e>
                    </m:d>
                  </m:oMath>
                </a14:m>
                <a:endParaRPr lang="en-GB" sz="2400" dirty="0"/>
              </a:p>
              <a:p>
                <a:endParaRPr lang="en-GB" dirty="0"/>
              </a:p>
              <a:p>
                <a:pPr marL="0" indent="0">
                  <a:buNone/>
                </a:pPr>
                <a:endParaRPr lang="en-GB" dirty="0"/>
              </a:p>
            </p:txBody>
          </p:sp>
        </mc:Choice>
        <mc:Fallback xmlns="">
          <p:sp>
            <p:nvSpPr>
              <p:cNvPr id="7" name="Content Placeholder 6">
                <a:extLst>
                  <a:ext uri="{FF2B5EF4-FFF2-40B4-BE49-F238E27FC236}">
                    <a16:creationId xmlns:a16="http://schemas.microsoft.com/office/drawing/2014/main" id="{89764D89-71AF-A0A5-FEF4-AC5BF6537E89}"/>
                  </a:ext>
                </a:extLst>
              </p:cNvPr>
              <p:cNvSpPr>
                <a:spLocks noGrp="1" noRot="1" noChangeAspect="1" noMove="1" noResize="1" noEditPoints="1" noAdjustHandles="1" noChangeArrowheads="1" noChangeShapeType="1" noTextEdit="1"/>
              </p:cNvSpPr>
              <p:nvPr>
                <p:ph idx="1"/>
              </p:nvPr>
            </p:nvSpPr>
            <p:spPr>
              <a:xfrm>
                <a:off x="609600" y="1600201"/>
                <a:ext cx="10972800" cy="814525"/>
              </a:xfrm>
              <a:blipFill>
                <a:blip r:embed="rId2"/>
                <a:stretch>
                  <a:fillRect l="-722" t="-3008"/>
                </a:stretch>
              </a:blipFill>
            </p:spPr>
            <p:txBody>
              <a:bodyPr/>
              <a:lstStyle/>
              <a:p>
                <a:r>
                  <a:rPr lang="en-GB">
                    <a:noFill/>
                  </a:rPr>
                  <a:t> </a:t>
                </a:r>
              </a:p>
            </p:txBody>
          </p:sp>
        </mc:Fallback>
      </mc:AlternateContent>
      <p:sp>
        <p:nvSpPr>
          <p:cNvPr id="5" name="Slide Number Placeholder 4">
            <a:extLst>
              <a:ext uri="{FF2B5EF4-FFF2-40B4-BE49-F238E27FC236}">
                <a16:creationId xmlns:a16="http://schemas.microsoft.com/office/drawing/2014/main" id="{AC990DBB-8145-EBD4-35D0-208F54387FCA}"/>
              </a:ext>
            </a:extLst>
          </p:cNvPr>
          <p:cNvSpPr>
            <a:spLocks noGrp="1"/>
          </p:cNvSpPr>
          <p:nvPr>
            <p:ph type="sldNum" sz="quarter" idx="12"/>
          </p:nvPr>
        </p:nvSpPr>
        <p:spPr/>
        <p:txBody>
          <a:bodyPr/>
          <a:lstStyle/>
          <a:p>
            <a:pPr>
              <a:defRPr/>
            </a:pPr>
            <a:fld id="{89004277-C628-43FA-A2BC-FD18438DA077}" type="slidenum">
              <a:rPr lang="en-US" altLang="en-US" smtClean="0"/>
              <a:pPr>
                <a:defRPr/>
              </a:pPr>
              <a:t>8</a:t>
            </a:fld>
            <a:endParaRPr lang="en-US" altLang="en-US"/>
          </a:p>
        </p:txBody>
      </p:sp>
      <p:graphicFrame>
        <p:nvGraphicFramePr>
          <p:cNvPr id="8" name="Table 7">
            <a:extLst>
              <a:ext uri="{FF2B5EF4-FFF2-40B4-BE49-F238E27FC236}">
                <a16:creationId xmlns:a16="http://schemas.microsoft.com/office/drawing/2014/main" id="{A6162A45-C401-83C6-F6F2-4162EAB71236}"/>
              </a:ext>
            </a:extLst>
          </p:cNvPr>
          <p:cNvGraphicFramePr>
            <a:graphicFrameLocks noGrp="1"/>
          </p:cNvGraphicFramePr>
          <p:nvPr>
            <p:extLst>
              <p:ext uri="{D42A27DB-BD31-4B8C-83A1-F6EECF244321}">
                <p14:modId xmlns:p14="http://schemas.microsoft.com/office/powerpoint/2010/main" val="3997425792"/>
              </p:ext>
            </p:extLst>
          </p:nvPr>
        </p:nvGraphicFramePr>
        <p:xfrm>
          <a:off x="1145220" y="2221588"/>
          <a:ext cx="10227076" cy="4443374"/>
        </p:xfrm>
        <a:graphic>
          <a:graphicData uri="http://schemas.openxmlformats.org/drawingml/2006/table">
            <a:tbl>
              <a:tblPr>
                <a:tableStyleId>{5C22544A-7EE6-4342-B048-85BDC9FD1C3A}</a:tableStyleId>
              </a:tblPr>
              <a:tblGrid>
                <a:gridCol w="2829823">
                  <a:extLst>
                    <a:ext uri="{9D8B030D-6E8A-4147-A177-3AD203B41FA5}">
                      <a16:colId xmlns:a16="http://schemas.microsoft.com/office/drawing/2014/main" val="1338019576"/>
                    </a:ext>
                  </a:extLst>
                </a:gridCol>
                <a:gridCol w="7397253">
                  <a:extLst>
                    <a:ext uri="{9D8B030D-6E8A-4147-A177-3AD203B41FA5}">
                      <a16:colId xmlns:a16="http://schemas.microsoft.com/office/drawing/2014/main" val="3021163441"/>
                    </a:ext>
                  </a:extLst>
                </a:gridCol>
              </a:tblGrid>
              <a:tr h="79283">
                <a:tc>
                  <a:txBody>
                    <a:bodyPr/>
                    <a:lstStyle/>
                    <a:p>
                      <a:pPr marL="0" marR="0" algn="ctr">
                        <a:lnSpc>
                          <a:spcPct val="100000"/>
                        </a:lnSpc>
                        <a:spcAft>
                          <a:spcPts val="0"/>
                        </a:spcAft>
                        <a:buNone/>
                      </a:pPr>
                      <a:r>
                        <a:rPr lang="en-GB" sz="1600" b="1">
                          <a:effectLst/>
                        </a:rPr>
                        <a:t>Focus Area</a:t>
                      </a:r>
                      <a:endParaRPr lang="en-GB" sz="1600" b="1">
                        <a:effectLst/>
                        <a:latin typeface="Google Sans Text"/>
                      </a:endParaRPr>
                    </a:p>
                  </a:txBody>
                  <a:tcPr marL="32420" marR="32420" marT="21613" marB="21613" anchor="ctr">
                    <a:solidFill>
                      <a:schemeClr val="accent1">
                        <a:lumMod val="40000"/>
                        <a:lumOff val="60000"/>
                      </a:schemeClr>
                    </a:solidFill>
                  </a:tcPr>
                </a:tc>
                <a:tc>
                  <a:txBody>
                    <a:bodyPr/>
                    <a:lstStyle/>
                    <a:p>
                      <a:pPr marL="0" marR="0" algn="ctr">
                        <a:lnSpc>
                          <a:spcPct val="100000"/>
                        </a:lnSpc>
                        <a:spcAft>
                          <a:spcPts val="0"/>
                        </a:spcAft>
                        <a:buNone/>
                      </a:pPr>
                      <a:r>
                        <a:rPr lang="en-GB" sz="1600" b="1" dirty="0">
                          <a:effectLst/>
                        </a:rPr>
                        <a:t>Key Practices</a:t>
                      </a:r>
                      <a:endParaRPr lang="en-GB" sz="1600" b="1" dirty="0">
                        <a:effectLst/>
                        <a:latin typeface="Google Sans Text"/>
                      </a:endParaRPr>
                    </a:p>
                  </a:txBody>
                  <a:tcPr marL="32420" marR="32420" marT="21613" marB="21613" anchor="ctr">
                    <a:solidFill>
                      <a:schemeClr val="accent1">
                        <a:lumMod val="40000"/>
                        <a:lumOff val="60000"/>
                      </a:schemeClr>
                    </a:solidFill>
                  </a:tcPr>
                </a:tc>
                <a:extLst>
                  <a:ext uri="{0D108BD9-81ED-4DB2-BD59-A6C34878D82A}">
                    <a16:rowId xmlns:a16="http://schemas.microsoft.com/office/drawing/2014/main" val="2093275982"/>
                  </a:ext>
                </a:extLst>
              </a:tr>
              <a:tr h="627285">
                <a:tc>
                  <a:txBody>
                    <a:bodyPr/>
                    <a:lstStyle/>
                    <a:p>
                      <a:pPr marL="0" marR="0">
                        <a:lnSpc>
                          <a:spcPct val="100000"/>
                        </a:lnSpc>
                        <a:spcAft>
                          <a:spcPts val="0"/>
                        </a:spcAft>
                        <a:buNone/>
                      </a:pPr>
                      <a:r>
                        <a:rPr lang="en-GB" sz="1600" dirty="0">
                          <a:effectLst/>
                        </a:rPr>
                        <a:t>Selective Staffing &amp; Recruitment</a:t>
                      </a:r>
                      <a:endParaRPr lang="en-GB" sz="1600" dirty="0">
                        <a:effectLst/>
                        <a:latin typeface="Google Sans Text"/>
                      </a:endParaRPr>
                    </a:p>
                  </a:txBody>
                  <a:tcPr marL="32420" marR="32420" marT="21613" marB="21613" anchor="ctr"/>
                </a:tc>
                <a:tc>
                  <a:txBody>
                    <a:bodyPr/>
                    <a:lstStyle/>
                    <a:p>
                      <a:pPr marL="0" marR="0">
                        <a:lnSpc>
                          <a:spcPct val="100000"/>
                        </a:lnSpc>
                        <a:spcAft>
                          <a:spcPts val="0"/>
                        </a:spcAft>
                        <a:buNone/>
                      </a:pPr>
                      <a:r>
                        <a:rPr lang="en-GB" sz="1600" dirty="0">
                          <a:effectLst/>
                        </a:rPr>
                        <a:t>• Rigorous, multi-stage selection focused on skill and cultural fit.</a:t>
                      </a:r>
                    </a:p>
                    <a:p>
                      <a:pPr marL="0" marR="0">
                        <a:lnSpc>
                          <a:spcPct val="100000"/>
                        </a:lnSpc>
                        <a:spcAft>
                          <a:spcPts val="0"/>
                        </a:spcAft>
                        <a:buNone/>
                      </a:pPr>
                      <a:r>
                        <a:rPr lang="en-GB" sz="1600" dirty="0">
                          <a:effectLst/>
                        </a:rPr>
                        <a:t>• Screening for problem-solving, adaptability, and teamwork.</a:t>
                      </a:r>
                      <a:endParaRPr lang="en-GB" sz="1600" dirty="0">
                        <a:effectLst/>
                        <a:latin typeface="Google Sans Text"/>
                      </a:endParaRPr>
                    </a:p>
                  </a:txBody>
                  <a:tcPr marL="32420" marR="32420" marT="21613" marB="21613" anchor="ctr"/>
                </a:tc>
                <a:extLst>
                  <a:ext uri="{0D108BD9-81ED-4DB2-BD59-A6C34878D82A}">
                    <a16:rowId xmlns:a16="http://schemas.microsoft.com/office/drawing/2014/main" val="820347039"/>
                  </a:ext>
                </a:extLst>
              </a:tr>
              <a:tr h="1176341">
                <a:tc>
                  <a:txBody>
                    <a:bodyPr/>
                    <a:lstStyle/>
                    <a:p>
                      <a:pPr marL="0" marR="0">
                        <a:lnSpc>
                          <a:spcPct val="100000"/>
                        </a:lnSpc>
                        <a:spcAft>
                          <a:spcPts val="0"/>
                        </a:spcAft>
                        <a:buNone/>
                      </a:pPr>
                      <a:r>
                        <a:rPr lang="en-GB" sz="1600" dirty="0">
                          <a:effectLst/>
                        </a:rPr>
                        <a:t>Comprehensive Training &amp; Continuous Learning</a:t>
                      </a:r>
                      <a:endParaRPr lang="en-GB" sz="1600" dirty="0">
                        <a:effectLst/>
                        <a:latin typeface="Google Sans Text"/>
                      </a:endParaRPr>
                    </a:p>
                  </a:txBody>
                  <a:tcPr marL="32420" marR="32420" marT="21613" marB="21613" anchor="ctr"/>
                </a:tc>
                <a:tc>
                  <a:txBody>
                    <a:bodyPr/>
                    <a:lstStyle/>
                    <a:p>
                      <a:pPr marL="0" marR="0">
                        <a:lnSpc>
                          <a:spcPct val="100000"/>
                        </a:lnSpc>
                        <a:spcAft>
                          <a:spcPts val="0"/>
                        </a:spcAft>
                        <a:buNone/>
                      </a:pPr>
                      <a:r>
                        <a:rPr lang="en-GB" sz="1600" dirty="0">
                          <a:effectLst/>
                        </a:rPr>
                        <a:t>• Extensive onboarding and cross-training.</a:t>
                      </a:r>
                    </a:p>
                    <a:p>
                      <a:pPr marL="0" marR="0">
                        <a:lnSpc>
                          <a:spcPct val="100000"/>
                        </a:lnSpc>
                        <a:spcAft>
                          <a:spcPts val="0"/>
                        </a:spcAft>
                        <a:buNone/>
                      </a:pPr>
                      <a:r>
                        <a:rPr lang="en-GB" sz="1600" dirty="0">
                          <a:effectLst/>
                        </a:rPr>
                        <a:t>• Investment in technical, leadership, and soft skills.</a:t>
                      </a:r>
                    </a:p>
                    <a:p>
                      <a:pPr marL="0" marR="0">
                        <a:lnSpc>
                          <a:spcPct val="100000"/>
                        </a:lnSpc>
                        <a:spcAft>
                          <a:spcPts val="0"/>
                        </a:spcAft>
                        <a:buNone/>
                      </a:pPr>
                      <a:r>
                        <a:rPr lang="en-GB" sz="1600" dirty="0">
                          <a:effectLst/>
                        </a:rPr>
                        <a:t>• Career development pathways.</a:t>
                      </a:r>
                      <a:endParaRPr lang="en-GB" sz="1600" dirty="0">
                        <a:effectLst/>
                        <a:latin typeface="Google Sans Text"/>
                      </a:endParaRPr>
                    </a:p>
                  </a:txBody>
                  <a:tcPr marL="32420" marR="32420" marT="21613" marB="21613" anchor="ctr"/>
                </a:tc>
                <a:extLst>
                  <a:ext uri="{0D108BD9-81ED-4DB2-BD59-A6C34878D82A}">
                    <a16:rowId xmlns:a16="http://schemas.microsoft.com/office/drawing/2014/main" val="875320111"/>
                  </a:ext>
                </a:extLst>
              </a:tr>
              <a:tr h="1176341">
                <a:tc>
                  <a:txBody>
                    <a:bodyPr/>
                    <a:lstStyle/>
                    <a:p>
                      <a:pPr marL="0" marR="0">
                        <a:lnSpc>
                          <a:spcPct val="100000"/>
                        </a:lnSpc>
                        <a:spcAft>
                          <a:spcPts val="0"/>
                        </a:spcAft>
                        <a:buNone/>
                      </a:pPr>
                      <a:r>
                        <a:rPr lang="en-GB" sz="1600">
                          <a:effectLst/>
                        </a:rPr>
                        <a:t>Egalitarian &amp; Autonomous Work Design</a:t>
                      </a:r>
                      <a:endParaRPr lang="en-GB" sz="1600">
                        <a:effectLst/>
                        <a:latin typeface="Google Sans Text"/>
                      </a:endParaRPr>
                    </a:p>
                  </a:txBody>
                  <a:tcPr marL="32420" marR="32420" marT="21613" marB="21613" anchor="ctr"/>
                </a:tc>
                <a:tc>
                  <a:txBody>
                    <a:bodyPr/>
                    <a:lstStyle/>
                    <a:p>
                      <a:pPr marL="0" marR="0">
                        <a:lnSpc>
                          <a:spcPct val="100000"/>
                        </a:lnSpc>
                        <a:spcAft>
                          <a:spcPts val="0"/>
                        </a:spcAft>
                        <a:buNone/>
                      </a:pPr>
                      <a:r>
                        <a:rPr lang="en-GB" sz="1600" dirty="0">
                          <a:effectLst/>
                        </a:rPr>
                        <a:t>• Decentralized decision-making and self-managed teams.</a:t>
                      </a:r>
                    </a:p>
                    <a:p>
                      <a:pPr marL="0" marR="0">
                        <a:lnSpc>
                          <a:spcPct val="100000"/>
                        </a:lnSpc>
                        <a:spcAft>
                          <a:spcPts val="0"/>
                        </a:spcAft>
                        <a:buNone/>
                      </a:pPr>
                      <a:r>
                        <a:rPr lang="en-GB" sz="1600" dirty="0">
                          <a:effectLst/>
                        </a:rPr>
                        <a:t>• Reduced status hierarchies (open communication, transparent management).</a:t>
                      </a:r>
                    </a:p>
                    <a:p>
                      <a:pPr marL="0" marR="0">
                        <a:lnSpc>
                          <a:spcPct val="100000"/>
                        </a:lnSpc>
                        <a:spcAft>
                          <a:spcPts val="0"/>
                        </a:spcAft>
                        <a:buNone/>
                      </a:pPr>
                      <a:r>
                        <a:rPr lang="en-GB" sz="1600" dirty="0">
                          <a:effectLst/>
                        </a:rPr>
                        <a:t>• Job enrichment and empowerment.</a:t>
                      </a:r>
                      <a:endParaRPr lang="en-GB" sz="1600" dirty="0">
                        <a:effectLst/>
                        <a:latin typeface="Google Sans Text"/>
                      </a:endParaRPr>
                    </a:p>
                  </a:txBody>
                  <a:tcPr marL="32420" marR="32420" marT="21613" marB="21613" anchor="ctr"/>
                </a:tc>
                <a:extLst>
                  <a:ext uri="{0D108BD9-81ED-4DB2-BD59-A6C34878D82A}">
                    <a16:rowId xmlns:a16="http://schemas.microsoft.com/office/drawing/2014/main" val="551549532"/>
                  </a:ext>
                </a:extLst>
              </a:tr>
              <a:tr h="1176341">
                <a:tc>
                  <a:txBody>
                    <a:bodyPr/>
                    <a:lstStyle/>
                    <a:p>
                      <a:pPr marL="0" marR="0">
                        <a:lnSpc>
                          <a:spcPct val="100000"/>
                        </a:lnSpc>
                        <a:spcAft>
                          <a:spcPts val="0"/>
                        </a:spcAft>
                        <a:buNone/>
                      </a:pPr>
                      <a:r>
                        <a:rPr lang="en-GB" sz="1600">
                          <a:effectLst/>
                        </a:rPr>
                        <a:t>Performance-Aligned Rewards &amp; Information Sharing</a:t>
                      </a:r>
                      <a:endParaRPr lang="en-GB" sz="1600">
                        <a:effectLst/>
                        <a:latin typeface="Google Sans Text"/>
                      </a:endParaRPr>
                    </a:p>
                  </a:txBody>
                  <a:tcPr marL="32420" marR="32420" marT="21613" marB="21613" anchor="ctr"/>
                </a:tc>
                <a:tc>
                  <a:txBody>
                    <a:bodyPr/>
                    <a:lstStyle/>
                    <a:p>
                      <a:pPr marL="0" marR="0">
                        <a:lnSpc>
                          <a:spcPct val="100000"/>
                        </a:lnSpc>
                        <a:spcAft>
                          <a:spcPts val="0"/>
                        </a:spcAft>
                        <a:buNone/>
                      </a:pPr>
                      <a:r>
                        <a:rPr lang="en-GB" sz="1600" dirty="0">
                          <a:effectLst/>
                        </a:rPr>
                        <a:t>• Pay-for-performance, profit-sharing, or gainsharing programs.</a:t>
                      </a:r>
                    </a:p>
                    <a:p>
                      <a:pPr marL="0" marR="0">
                        <a:lnSpc>
                          <a:spcPct val="100000"/>
                        </a:lnSpc>
                        <a:spcAft>
                          <a:spcPts val="0"/>
                        </a:spcAft>
                        <a:buNone/>
                      </a:pPr>
                      <a:r>
                        <a:rPr lang="en-GB" sz="1600" dirty="0">
                          <a:effectLst/>
                        </a:rPr>
                        <a:t>• Transparent metrics and open-book management.</a:t>
                      </a:r>
                    </a:p>
                    <a:p>
                      <a:pPr marL="0" marR="0">
                        <a:lnSpc>
                          <a:spcPct val="100000"/>
                        </a:lnSpc>
                        <a:spcAft>
                          <a:spcPts val="0"/>
                        </a:spcAft>
                        <a:buNone/>
                      </a:pPr>
                      <a:r>
                        <a:rPr lang="en-GB" sz="1600" dirty="0">
                          <a:effectLst/>
                        </a:rPr>
                        <a:t>• Regular, multi-source feedback (e.g., 360-degree reviews).</a:t>
                      </a:r>
                      <a:endParaRPr lang="en-GB" sz="1600" dirty="0">
                        <a:effectLst/>
                        <a:latin typeface="Google Sans Text"/>
                      </a:endParaRPr>
                    </a:p>
                  </a:txBody>
                  <a:tcPr marL="32420" marR="32420" marT="21613" marB="21613" anchor="ctr"/>
                </a:tc>
                <a:extLst>
                  <a:ext uri="{0D108BD9-81ED-4DB2-BD59-A6C34878D82A}">
                    <a16:rowId xmlns:a16="http://schemas.microsoft.com/office/drawing/2014/main" val="1805150416"/>
                  </a:ext>
                </a:extLst>
              </a:tr>
            </a:tbl>
          </a:graphicData>
        </a:graphic>
      </p:graphicFrame>
    </p:spTree>
    <p:extLst>
      <p:ext uri="{BB962C8B-B14F-4D97-AF65-F5344CB8AC3E}">
        <p14:creationId xmlns:p14="http://schemas.microsoft.com/office/powerpoint/2010/main" val="481667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D5FD7-4B3F-8D32-D363-61629D9AC019}"/>
              </a:ext>
            </a:extLst>
          </p:cNvPr>
          <p:cNvSpPr>
            <a:spLocks noGrp="1"/>
          </p:cNvSpPr>
          <p:nvPr>
            <p:ph type="title"/>
          </p:nvPr>
        </p:nvSpPr>
        <p:spPr/>
        <p:txBody>
          <a:bodyPr/>
          <a:lstStyle/>
          <a:p>
            <a:r>
              <a:rPr lang="en-GB" dirty="0"/>
              <a:t>High-Involvement Work Systems (HIWS)</a:t>
            </a:r>
          </a:p>
        </p:txBody>
      </p:sp>
      <p:sp>
        <p:nvSpPr>
          <p:cNvPr id="3" name="Content Placeholder 2">
            <a:extLst>
              <a:ext uri="{FF2B5EF4-FFF2-40B4-BE49-F238E27FC236}">
                <a16:creationId xmlns:a16="http://schemas.microsoft.com/office/drawing/2014/main" id="{015CCF2E-9A42-16AC-B391-E2C31195E477}"/>
              </a:ext>
            </a:extLst>
          </p:cNvPr>
          <p:cNvSpPr>
            <a:spLocks noGrp="1"/>
          </p:cNvSpPr>
          <p:nvPr>
            <p:ph idx="1"/>
          </p:nvPr>
        </p:nvSpPr>
        <p:spPr/>
        <p:txBody>
          <a:bodyPr/>
          <a:lstStyle/>
          <a:p>
            <a:r>
              <a:rPr lang="en-GB" sz="1800" dirty="0"/>
              <a:t>The foundation of HIWS—pioneered by organizational researcher Edward Lawler—rests on ensuring four interconnected elements are pushed down to the lowest possible levels of the organization:</a:t>
            </a:r>
          </a:p>
          <a:p>
            <a:pPr lvl="0"/>
            <a:r>
              <a:rPr lang="en-GB" sz="1800" b="1" dirty="0"/>
              <a:t>Power (Autonomy):</a:t>
            </a:r>
            <a:r>
              <a:rPr lang="en-GB" sz="1800" dirty="0"/>
              <a:t> Granting employees the authority to make decisions about how their work is done, solve operational problems, and improve workflows without waiting for management approval.</a:t>
            </a:r>
          </a:p>
          <a:p>
            <a:pPr lvl="0"/>
            <a:r>
              <a:rPr lang="en-GB" sz="1800" b="1" dirty="0"/>
              <a:t>Information:</a:t>
            </a:r>
            <a:r>
              <a:rPr lang="en-GB" sz="1800" dirty="0"/>
              <a:t> Sharing critical operational and financial data (e.g., revenue, customer feedback, unit costs, unit strategy) so employees understand the broader business context.</a:t>
            </a:r>
          </a:p>
          <a:p>
            <a:pPr lvl="0"/>
            <a:r>
              <a:rPr lang="en-GB" sz="1800" b="1" dirty="0"/>
              <a:t>Rewards:</a:t>
            </a:r>
            <a:r>
              <a:rPr lang="en-GB" sz="1800" dirty="0"/>
              <a:t> Tying compensation to business performance, team achievements, and skill mastery (e.g., profit sharing, gainsharing, skill-based pay) so employees share in the financial success they help create.</a:t>
            </a:r>
          </a:p>
          <a:p>
            <a:pPr lvl="0"/>
            <a:r>
              <a:rPr lang="en-GB" sz="1800" b="1" dirty="0"/>
              <a:t>Knowledge (Competency):</a:t>
            </a:r>
            <a:r>
              <a:rPr lang="en-GB" sz="1800" dirty="0"/>
              <a:t> Investing heavily in training, cross-functional learning, and continuous development so workers have the skills needed to </a:t>
            </a:r>
            <a:r>
              <a:rPr lang="en-GB" sz="1800" dirty="0" err="1"/>
              <a:t>analyze</a:t>
            </a:r>
            <a:r>
              <a:rPr lang="en-GB" sz="1800" dirty="0"/>
              <a:t> data, make sound decisions, and work collaboratively.</a:t>
            </a:r>
          </a:p>
          <a:p>
            <a:endParaRPr lang="en-GB" sz="1800" dirty="0"/>
          </a:p>
        </p:txBody>
      </p:sp>
      <p:sp>
        <p:nvSpPr>
          <p:cNvPr id="4" name="Slide Number Placeholder 3">
            <a:extLst>
              <a:ext uri="{FF2B5EF4-FFF2-40B4-BE49-F238E27FC236}">
                <a16:creationId xmlns:a16="http://schemas.microsoft.com/office/drawing/2014/main" id="{64F1386B-1783-4FF1-78E4-AD0B5D056CC8}"/>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extLst>
      <p:ext uri="{BB962C8B-B14F-4D97-AF65-F5344CB8AC3E}">
        <p14:creationId xmlns:p14="http://schemas.microsoft.com/office/powerpoint/2010/main" val="6937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BFDEE-69FF-6E65-6793-4A1D051730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D4973F-BB66-2204-D3EE-260E5FAAC6CC}"/>
              </a:ext>
            </a:extLst>
          </p:cNvPr>
          <p:cNvSpPr>
            <a:spLocks noGrp="1"/>
          </p:cNvSpPr>
          <p:nvPr>
            <p:ph type="title"/>
          </p:nvPr>
        </p:nvSpPr>
        <p:spPr/>
        <p:txBody>
          <a:bodyPr/>
          <a:lstStyle/>
          <a:p>
            <a:r>
              <a:rPr lang="en-GB" dirty="0"/>
              <a:t>Agile working</a:t>
            </a:r>
          </a:p>
        </p:txBody>
      </p:sp>
      <p:sp>
        <p:nvSpPr>
          <p:cNvPr id="4" name="Slide Number Placeholder 3">
            <a:extLst>
              <a:ext uri="{FF2B5EF4-FFF2-40B4-BE49-F238E27FC236}">
                <a16:creationId xmlns:a16="http://schemas.microsoft.com/office/drawing/2014/main" id="{F2B36E4F-67BD-B6C1-C52F-DE46DDEF2A47}"/>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graphicFrame>
        <p:nvGraphicFramePr>
          <p:cNvPr id="6" name="Table 5">
            <a:extLst>
              <a:ext uri="{FF2B5EF4-FFF2-40B4-BE49-F238E27FC236}">
                <a16:creationId xmlns:a16="http://schemas.microsoft.com/office/drawing/2014/main" id="{FB25D0EE-4599-C785-93A6-A1DA62EEF57B}"/>
              </a:ext>
            </a:extLst>
          </p:cNvPr>
          <p:cNvGraphicFramePr>
            <a:graphicFrameLocks noGrp="1"/>
          </p:cNvGraphicFramePr>
          <p:nvPr>
            <p:extLst>
              <p:ext uri="{D42A27DB-BD31-4B8C-83A1-F6EECF244321}">
                <p14:modId xmlns:p14="http://schemas.microsoft.com/office/powerpoint/2010/main" val="3270445747"/>
              </p:ext>
            </p:extLst>
          </p:nvPr>
        </p:nvGraphicFramePr>
        <p:xfrm>
          <a:off x="884430" y="1417638"/>
          <a:ext cx="10211136" cy="4290705"/>
        </p:xfrm>
        <a:graphic>
          <a:graphicData uri="http://schemas.openxmlformats.org/drawingml/2006/table">
            <a:tbl>
              <a:tblPr>
                <a:tableStyleId>{5C22544A-7EE6-4342-B048-85BDC9FD1C3A}</a:tableStyleId>
              </a:tblPr>
              <a:tblGrid>
                <a:gridCol w="3403712">
                  <a:extLst>
                    <a:ext uri="{9D8B030D-6E8A-4147-A177-3AD203B41FA5}">
                      <a16:colId xmlns:a16="http://schemas.microsoft.com/office/drawing/2014/main" val="464645782"/>
                    </a:ext>
                  </a:extLst>
                </a:gridCol>
                <a:gridCol w="3403712">
                  <a:extLst>
                    <a:ext uri="{9D8B030D-6E8A-4147-A177-3AD203B41FA5}">
                      <a16:colId xmlns:a16="http://schemas.microsoft.com/office/drawing/2014/main" val="3049313891"/>
                    </a:ext>
                  </a:extLst>
                </a:gridCol>
                <a:gridCol w="3403712">
                  <a:extLst>
                    <a:ext uri="{9D8B030D-6E8A-4147-A177-3AD203B41FA5}">
                      <a16:colId xmlns:a16="http://schemas.microsoft.com/office/drawing/2014/main" val="4202568999"/>
                    </a:ext>
                  </a:extLst>
                </a:gridCol>
              </a:tblGrid>
              <a:tr h="377191">
                <a:tc>
                  <a:txBody>
                    <a:bodyPr/>
                    <a:lstStyle/>
                    <a:p>
                      <a:pPr marL="0" marR="0">
                        <a:spcAft>
                          <a:spcPts val="2400"/>
                        </a:spcAft>
                        <a:buNone/>
                      </a:pPr>
                      <a:r>
                        <a:rPr lang="en-GB" sz="1500" b="1" dirty="0">
                          <a:effectLst/>
                        </a:rPr>
                        <a:t>Four Pillar</a:t>
                      </a:r>
                      <a:endParaRPr lang="en-GB" sz="1500" b="1" dirty="0">
                        <a:effectLst/>
                        <a:latin typeface="Google Sans Text"/>
                      </a:endParaRPr>
                    </a:p>
                  </a:txBody>
                  <a:tcPr marL="97261" marR="97261" marT="64840" marB="64840" anchor="ctr">
                    <a:solidFill>
                      <a:schemeClr val="accent1">
                        <a:lumMod val="40000"/>
                        <a:lumOff val="60000"/>
                      </a:schemeClr>
                    </a:solidFill>
                  </a:tcPr>
                </a:tc>
                <a:tc>
                  <a:txBody>
                    <a:bodyPr/>
                    <a:lstStyle/>
                    <a:p>
                      <a:pPr marL="0" marR="0">
                        <a:spcAft>
                          <a:spcPts val="2400"/>
                        </a:spcAft>
                        <a:buNone/>
                      </a:pPr>
                      <a:r>
                        <a:rPr lang="en-GB" sz="1500" b="1">
                          <a:effectLst/>
                        </a:rPr>
                        <a:t>Description</a:t>
                      </a:r>
                      <a:endParaRPr lang="en-GB" sz="1500" b="1">
                        <a:effectLst/>
                        <a:latin typeface="Google Sans Text"/>
                      </a:endParaRPr>
                    </a:p>
                  </a:txBody>
                  <a:tcPr marL="97261" marR="97261" marT="64840" marB="64840" anchor="ctr">
                    <a:solidFill>
                      <a:schemeClr val="accent1">
                        <a:lumMod val="40000"/>
                        <a:lumOff val="60000"/>
                      </a:schemeClr>
                    </a:solidFill>
                  </a:tcPr>
                </a:tc>
                <a:tc>
                  <a:txBody>
                    <a:bodyPr/>
                    <a:lstStyle/>
                    <a:p>
                      <a:pPr marL="0" marR="0">
                        <a:spcAft>
                          <a:spcPts val="2400"/>
                        </a:spcAft>
                        <a:buNone/>
                      </a:pPr>
                      <a:r>
                        <a:rPr lang="en-GB" sz="1500" b="1" dirty="0">
                          <a:effectLst/>
                        </a:rPr>
                        <a:t>Examples / Focus</a:t>
                      </a:r>
                      <a:endParaRPr lang="en-GB" sz="1500" b="1" dirty="0">
                        <a:effectLst/>
                        <a:latin typeface="Google Sans Text"/>
                      </a:endParaRPr>
                    </a:p>
                  </a:txBody>
                  <a:tcPr marL="97261" marR="97261" marT="64840" marB="64840" anchor="ctr">
                    <a:solidFill>
                      <a:schemeClr val="accent1">
                        <a:lumMod val="40000"/>
                        <a:lumOff val="60000"/>
                      </a:schemeClr>
                    </a:solidFill>
                  </a:tcPr>
                </a:tc>
                <a:extLst>
                  <a:ext uri="{0D108BD9-81ED-4DB2-BD59-A6C34878D82A}">
                    <a16:rowId xmlns:a16="http://schemas.microsoft.com/office/drawing/2014/main" val="1896580119"/>
                  </a:ext>
                </a:extLst>
              </a:tr>
              <a:tr h="862152">
                <a:tc>
                  <a:txBody>
                    <a:bodyPr/>
                    <a:lstStyle/>
                    <a:p>
                      <a:pPr marL="0" marR="0">
                        <a:spcAft>
                          <a:spcPts val="2400"/>
                        </a:spcAft>
                        <a:buNone/>
                      </a:pPr>
                      <a:r>
                        <a:rPr lang="en-GB" sz="1500">
                          <a:effectLst/>
                        </a:rPr>
                        <a:t>1. Culture &amp; Leadership</a:t>
                      </a:r>
                      <a:endParaRPr lang="en-GB" sz="1500">
                        <a:effectLst/>
                        <a:latin typeface="Google Sans Text"/>
                      </a:endParaRPr>
                    </a:p>
                  </a:txBody>
                  <a:tcPr marL="97261" marR="97261" marT="64840" marB="64840" anchor="ctr"/>
                </a:tc>
                <a:tc>
                  <a:txBody>
                    <a:bodyPr/>
                    <a:lstStyle/>
                    <a:p>
                      <a:pPr marL="0" marR="0">
                        <a:spcAft>
                          <a:spcPts val="2400"/>
                        </a:spcAft>
                        <a:buNone/>
                      </a:pPr>
                      <a:r>
                        <a:rPr lang="en-GB" sz="1500" dirty="0">
                          <a:effectLst/>
                        </a:rPr>
                        <a:t>Shifting from supervising time to evaluating performance based on tangible outputs.</a:t>
                      </a:r>
                      <a:endParaRPr lang="en-GB" sz="1500" dirty="0">
                        <a:effectLst/>
                        <a:latin typeface="Google Sans Text"/>
                      </a:endParaRPr>
                    </a:p>
                  </a:txBody>
                  <a:tcPr marL="97261" marR="97261" marT="64840" marB="64840" anchor="ctr"/>
                </a:tc>
                <a:tc>
                  <a:txBody>
                    <a:bodyPr/>
                    <a:lstStyle/>
                    <a:p>
                      <a:pPr marL="0" marR="0">
                        <a:spcAft>
                          <a:spcPts val="2400"/>
                        </a:spcAft>
                        <a:buNone/>
                      </a:pPr>
                      <a:r>
                        <a:rPr lang="en-GB" sz="1500">
                          <a:effectLst/>
                        </a:rPr>
                        <a:t>Trust-first culture, psychological safety, outcome-focused Key Performance Indicators (KPIs).</a:t>
                      </a:r>
                      <a:endParaRPr lang="en-GB" sz="1500">
                        <a:effectLst/>
                        <a:latin typeface="Google Sans Text"/>
                      </a:endParaRPr>
                    </a:p>
                  </a:txBody>
                  <a:tcPr marL="97261" marR="97261" marT="64840" marB="64840" anchor="ctr"/>
                </a:tc>
                <a:extLst>
                  <a:ext uri="{0D108BD9-81ED-4DB2-BD59-A6C34878D82A}">
                    <a16:rowId xmlns:a16="http://schemas.microsoft.com/office/drawing/2014/main" val="159632447"/>
                  </a:ext>
                </a:extLst>
              </a:tr>
              <a:tr h="1084579">
                <a:tc>
                  <a:txBody>
                    <a:bodyPr/>
                    <a:lstStyle/>
                    <a:p>
                      <a:pPr marL="0" marR="0">
                        <a:spcAft>
                          <a:spcPts val="2400"/>
                        </a:spcAft>
                        <a:buNone/>
                      </a:pPr>
                      <a:r>
                        <a:rPr lang="en-GB" sz="1500">
                          <a:effectLst/>
                        </a:rPr>
                        <a:t>2. Technology &amp; Tools</a:t>
                      </a:r>
                      <a:endParaRPr lang="en-GB" sz="1500">
                        <a:effectLst/>
                        <a:latin typeface="Google Sans Text"/>
                      </a:endParaRPr>
                    </a:p>
                  </a:txBody>
                  <a:tcPr marL="97261" marR="97261" marT="64840" marB="64840" anchor="ctr"/>
                </a:tc>
                <a:tc>
                  <a:txBody>
                    <a:bodyPr/>
                    <a:lstStyle/>
                    <a:p>
                      <a:pPr marL="0" marR="0">
                        <a:spcAft>
                          <a:spcPts val="2400"/>
                        </a:spcAft>
                        <a:buNone/>
                      </a:pPr>
                      <a:r>
                        <a:rPr lang="en-GB" sz="1500">
                          <a:effectLst/>
                        </a:rPr>
                        <a:t>Equipping teams with cloud technology so they can work seamlessly from anywhere.</a:t>
                      </a:r>
                      <a:endParaRPr lang="en-GB" sz="1500">
                        <a:effectLst/>
                        <a:latin typeface="Google Sans Text"/>
                      </a:endParaRPr>
                    </a:p>
                  </a:txBody>
                  <a:tcPr marL="97261" marR="97261" marT="64840" marB="64840" anchor="ctr"/>
                </a:tc>
                <a:tc>
                  <a:txBody>
                    <a:bodyPr/>
                    <a:lstStyle/>
                    <a:p>
                      <a:pPr marL="0" marR="0">
                        <a:spcAft>
                          <a:spcPts val="2400"/>
                        </a:spcAft>
                        <a:buNone/>
                      </a:pPr>
                      <a:r>
                        <a:rPr lang="en-GB" sz="1500">
                          <a:effectLst/>
                        </a:rPr>
                        <a:t>Cloud infrastructure, asynchronous communication (Slack, Teams), digital whiteboards (Miro, Notion).</a:t>
                      </a:r>
                      <a:endParaRPr lang="en-GB" sz="1500">
                        <a:effectLst/>
                        <a:latin typeface="Google Sans Text"/>
                      </a:endParaRPr>
                    </a:p>
                  </a:txBody>
                  <a:tcPr marL="97261" marR="97261" marT="64840" marB="64840" anchor="ctr"/>
                </a:tc>
                <a:extLst>
                  <a:ext uri="{0D108BD9-81ED-4DB2-BD59-A6C34878D82A}">
                    <a16:rowId xmlns:a16="http://schemas.microsoft.com/office/drawing/2014/main" val="3460754862"/>
                  </a:ext>
                </a:extLst>
              </a:tr>
              <a:tr h="1104631">
                <a:tc>
                  <a:txBody>
                    <a:bodyPr/>
                    <a:lstStyle/>
                    <a:p>
                      <a:pPr marL="0" marR="0">
                        <a:spcAft>
                          <a:spcPts val="2400"/>
                        </a:spcAft>
                        <a:buNone/>
                      </a:pPr>
                      <a:r>
                        <a:rPr lang="en-GB" sz="1500">
                          <a:effectLst/>
                        </a:rPr>
                        <a:t>3. Physical Environment</a:t>
                      </a:r>
                      <a:endParaRPr lang="en-GB" sz="1500">
                        <a:effectLst/>
                        <a:latin typeface="Google Sans Text"/>
                      </a:endParaRPr>
                    </a:p>
                  </a:txBody>
                  <a:tcPr marL="97261" marR="97261" marT="64840" marB="64840" anchor="ctr"/>
                </a:tc>
                <a:tc>
                  <a:txBody>
                    <a:bodyPr/>
                    <a:lstStyle/>
                    <a:p>
                      <a:pPr marL="0" marR="0">
                        <a:spcAft>
                          <a:spcPts val="2400"/>
                        </a:spcAft>
                        <a:buNone/>
                      </a:pPr>
                      <a:r>
                        <a:rPr lang="en-GB" sz="1500">
                          <a:effectLst/>
                        </a:rPr>
                        <a:t>Designing flexible workspace layouts suited to different tasks rather than fixed seating.</a:t>
                      </a:r>
                      <a:endParaRPr lang="en-GB" sz="1500">
                        <a:effectLst/>
                        <a:latin typeface="Google Sans Text"/>
                      </a:endParaRPr>
                    </a:p>
                  </a:txBody>
                  <a:tcPr marL="97261" marR="97261" marT="64840" marB="64840" anchor="ctr"/>
                </a:tc>
                <a:tc>
                  <a:txBody>
                    <a:bodyPr/>
                    <a:lstStyle/>
                    <a:p>
                      <a:pPr marL="0" marR="0">
                        <a:spcAft>
                          <a:spcPts val="2400"/>
                        </a:spcAft>
                        <a:buNone/>
                      </a:pPr>
                      <a:r>
                        <a:rPr lang="en-GB" sz="1500">
                          <a:effectLst/>
                        </a:rPr>
                        <a:t>Activity-Based Working (ABW): Quiet pods for deep work, collaborative zones for brainstorming, hot-desking.</a:t>
                      </a:r>
                      <a:endParaRPr lang="en-GB" sz="1500">
                        <a:effectLst/>
                        <a:latin typeface="Google Sans Text"/>
                      </a:endParaRPr>
                    </a:p>
                  </a:txBody>
                  <a:tcPr marL="97261" marR="97261" marT="64840" marB="64840" anchor="ctr"/>
                </a:tc>
                <a:extLst>
                  <a:ext uri="{0D108BD9-81ED-4DB2-BD59-A6C34878D82A}">
                    <a16:rowId xmlns:a16="http://schemas.microsoft.com/office/drawing/2014/main" val="1961035673"/>
                  </a:ext>
                </a:extLst>
              </a:tr>
              <a:tr h="862152">
                <a:tc>
                  <a:txBody>
                    <a:bodyPr/>
                    <a:lstStyle/>
                    <a:p>
                      <a:pPr marL="0" marR="0">
                        <a:spcAft>
                          <a:spcPts val="2400"/>
                        </a:spcAft>
                        <a:buNone/>
                      </a:pPr>
                      <a:r>
                        <a:rPr lang="en-GB" sz="1500">
                          <a:effectLst/>
                        </a:rPr>
                        <a:t>4. Policy &amp; Working Practice</a:t>
                      </a:r>
                      <a:endParaRPr lang="en-GB" sz="1500">
                        <a:effectLst/>
                        <a:latin typeface="Google Sans Text"/>
                      </a:endParaRPr>
                    </a:p>
                  </a:txBody>
                  <a:tcPr marL="97261" marR="97261" marT="64840" marB="64840" anchor="ctr"/>
                </a:tc>
                <a:tc>
                  <a:txBody>
                    <a:bodyPr/>
                    <a:lstStyle/>
                    <a:p>
                      <a:pPr marL="0" marR="0">
                        <a:spcAft>
                          <a:spcPts val="2400"/>
                        </a:spcAft>
                        <a:buNone/>
                      </a:pPr>
                      <a:r>
                        <a:rPr lang="en-GB" sz="1500">
                          <a:effectLst/>
                        </a:rPr>
                        <a:t>Establishing clear, non-restrictive guidelines around communication expectations and autonomy.</a:t>
                      </a:r>
                      <a:endParaRPr lang="en-GB" sz="1500">
                        <a:effectLst/>
                        <a:latin typeface="Google Sans Text"/>
                      </a:endParaRPr>
                    </a:p>
                  </a:txBody>
                  <a:tcPr marL="97261" marR="97261" marT="64840" marB="64840" anchor="ctr"/>
                </a:tc>
                <a:tc>
                  <a:txBody>
                    <a:bodyPr/>
                    <a:lstStyle/>
                    <a:p>
                      <a:pPr marL="0" marR="0">
                        <a:spcAft>
                          <a:spcPts val="2400"/>
                        </a:spcAft>
                        <a:buNone/>
                      </a:pPr>
                      <a:r>
                        <a:rPr lang="en-GB" sz="1500" dirty="0">
                          <a:effectLst/>
                        </a:rPr>
                        <a:t>Core collaboration hours, flexible start/end times, output agreements.</a:t>
                      </a:r>
                      <a:endParaRPr lang="en-GB" sz="1500" dirty="0">
                        <a:effectLst/>
                        <a:latin typeface="Google Sans Text"/>
                      </a:endParaRPr>
                    </a:p>
                  </a:txBody>
                  <a:tcPr marL="97261" marR="97261" marT="64840" marB="64840" anchor="ctr"/>
                </a:tc>
                <a:extLst>
                  <a:ext uri="{0D108BD9-81ED-4DB2-BD59-A6C34878D82A}">
                    <a16:rowId xmlns:a16="http://schemas.microsoft.com/office/drawing/2014/main" val="3298389861"/>
                  </a:ext>
                </a:extLst>
              </a:tr>
            </a:tbl>
          </a:graphicData>
        </a:graphic>
      </p:graphicFrame>
    </p:spTree>
    <p:extLst>
      <p:ext uri="{BB962C8B-B14F-4D97-AF65-F5344CB8AC3E}">
        <p14:creationId xmlns:p14="http://schemas.microsoft.com/office/powerpoint/2010/main" val="534193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7AE70-0F32-C768-D030-FC5B1235FEB3}"/>
              </a:ext>
            </a:extLst>
          </p:cNvPr>
          <p:cNvSpPr>
            <a:spLocks noGrp="1"/>
          </p:cNvSpPr>
          <p:nvPr>
            <p:ph type="title"/>
          </p:nvPr>
        </p:nvSpPr>
        <p:spPr/>
        <p:txBody>
          <a:bodyPr/>
          <a:lstStyle/>
          <a:p>
            <a:r>
              <a:rPr lang="en-GB" dirty="0"/>
              <a:t>Hybrid working models</a:t>
            </a:r>
          </a:p>
        </p:txBody>
      </p:sp>
      <p:sp>
        <p:nvSpPr>
          <p:cNvPr id="4" name="Slide Number Placeholder 3">
            <a:extLst>
              <a:ext uri="{FF2B5EF4-FFF2-40B4-BE49-F238E27FC236}">
                <a16:creationId xmlns:a16="http://schemas.microsoft.com/office/drawing/2014/main" id="{A8A8A702-D7E0-EDC6-3613-9C7272C22A9C}"/>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graphicFrame>
        <p:nvGraphicFramePr>
          <p:cNvPr id="5" name="Table 4">
            <a:extLst>
              <a:ext uri="{FF2B5EF4-FFF2-40B4-BE49-F238E27FC236}">
                <a16:creationId xmlns:a16="http://schemas.microsoft.com/office/drawing/2014/main" id="{B738DBAC-4263-7352-C054-3533739A40D1}"/>
              </a:ext>
            </a:extLst>
          </p:cNvPr>
          <p:cNvGraphicFramePr>
            <a:graphicFrameLocks noGrp="1"/>
          </p:cNvGraphicFramePr>
          <p:nvPr>
            <p:extLst>
              <p:ext uri="{D42A27DB-BD31-4B8C-83A1-F6EECF244321}">
                <p14:modId xmlns:p14="http://schemas.microsoft.com/office/powerpoint/2010/main" val="4273240180"/>
              </p:ext>
            </p:extLst>
          </p:nvPr>
        </p:nvGraphicFramePr>
        <p:xfrm>
          <a:off x="117987" y="1305232"/>
          <a:ext cx="11897033" cy="4505832"/>
        </p:xfrm>
        <a:graphic>
          <a:graphicData uri="http://schemas.openxmlformats.org/drawingml/2006/table">
            <a:tbl>
              <a:tblPr>
                <a:tableStyleId>{5C22544A-7EE6-4342-B048-85BDC9FD1C3A}</a:tableStyleId>
              </a:tblPr>
              <a:tblGrid>
                <a:gridCol w="2297214">
                  <a:extLst>
                    <a:ext uri="{9D8B030D-6E8A-4147-A177-3AD203B41FA5}">
                      <a16:colId xmlns:a16="http://schemas.microsoft.com/office/drawing/2014/main" val="855815127"/>
                    </a:ext>
                  </a:extLst>
                </a:gridCol>
                <a:gridCol w="5634141">
                  <a:extLst>
                    <a:ext uri="{9D8B030D-6E8A-4147-A177-3AD203B41FA5}">
                      <a16:colId xmlns:a16="http://schemas.microsoft.com/office/drawing/2014/main" val="1778529006"/>
                    </a:ext>
                  </a:extLst>
                </a:gridCol>
                <a:gridCol w="3965678">
                  <a:extLst>
                    <a:ext uri="{9D8B030D-6E8A-4147-A177-3AD203B41FA5}">
                      <a16:colId xmlns:a16="http://schemas.microsoft.com/office/drawing/2014/main" val="4291506517"/>
                    </a:ext>
                  </a:extLst>
                </a:gridCol>
              </a:tblGrid>
              <a:tr h="378757">
                <a:tc>
                  <a:txBody>
                    <a:bodyPr/>
                    <a:lstStyle/>
                    <a:p>
                      <a:pPr marL="0" marR="0" algn="ctr">
                        <a:spcAft>
                          <a:spcPts val="2400"/>
                        </a:spcAft>
                        <a:buNone/>
                      </a:pPr>
                      <a:r>
                        <a:rPr lang="en-GB" sz="1800" b="1" dirty="0">
                          <a:effectLst/>
                        </a:rPr>
                        <a:t>Model</a:t>
                      </a:r>
                      <a:endParaRPr lang="en-GB" sz="1800" b="1" dirty="0">
                        <a:effectLst/>
                        <a:latin typeface="Google Sans Text"/>
                      </a:endParaRPr>
                    </a:p>
                  </a:txBody>
                  <a:tcPr marL="91790" marR="91790" marT="61193" marB="61193" anchor="ctr">
                    <a:solidFill>
                      <a:schemeClr val="accent1">
                        <a:lumMod val="40000"/>
                        <a:lumOff val="60000"/>
                      </a:schemeClr>
                    </a:solidFill>
                  </a:tcPr>
                </a:tc>
                <a:tc>
                  <a:txBody>
                    <a:bodyPr/>
                    <a:lstStyle/>
                    <a:p>
                      <a:pPr marL="0" marR="0" algn="ctr">
                        <a:spcAft>
                          <a:spcPts val="2400"/>
                        </a:spcAft>
                        <a:buNone/>
                      </a:pPr>
                      <a:r>
                        <a:rPr lang="en-GB" sz="1800" b="1" dirty="0">
                          <a:effectLst/>
                        </a:rPr>
                        <a:t>Structure</a:t>
                      </a:r>
                      <a:endParaRPr lang="en-GB" sz="1800" b="1" dirty="0">
                        <a:effectLst/>
                        <a:latin typeface="Google Sans Text"/>
                      </a:endParaRPr>
                    </a:p>
                  </a:txBody>
                  <a:tcPr marL="91790" marR="91790" marT="61193" marB="61193" anchor="ctr">
                    <a:solidFill>
                      <a:schemeClr val="accent1">
                        <a:lumMod val="40000"/>
                        <a:lumOff val="60000"/>
                      </a:schemeClr>
                    </a:solidFill>
                  </a:tcPr>
                </a:tc>
                <a:tc>
                  <a:txBody>
                    <a:bodyPr/>
                    <a:lstStyle/>
                    <a:p>
                      <a:pPr marL="0" marR="0" algn="ctr">
                        <a:spcAft>
                          <a:spcPts val="2400"/>
                        </a:spcAft>
                        <a:buNone/>
                      </a:pPr>
                      <a:r>
                        <a:rPr lang="en-GB" sz="1800" b="1" dirty="0">
                          <a:effectLst/>
                        </a:rPr>
                        <a:t>Best For</a:t>
                      </a:r>
                      <a:endParaRPr lang="en-GB" sz="1800" b="1" dirty="0">
                        <a:effectLst/>
                        <a:latin typeface="Google Sans Text"/>
                      </a:endParaRPr>
                    </a:p>
                  </a:txBody>
                  <a:tcPr marL="91790" marR="91790" marT="61193" marB="61193" anchor="ctr">
                    <a:solidFill>
                      <a:schemeClr val="accent1">
                        <a:lumMod val="40000"/>
                        <a:lumOff val="60000"/>
                      </a:schemeClr>
                    </a:solidFill>
                  </a:tcPr>
                </a:tc>
                <a:extLst>
                  <a:ext uri="{0D108BD9-81ED-4DB2-BD59-A6C34878D82A}">
                    <a16:rowId xmlns:a16="http://schemas.microsoft.com/office/drawing/2014/main" val="1252290173"/>
                  </a:ext>
                </a:extLst>
              </a:tr>
              <a:tr h="1109217">
                <a:tc>
                  <a:txBody>
                    <a:bodyPr/>
                    <a:lstStyle/>
                    <a:p>
                      <a:pPr marL="0" marR="0">
                        <a:spcAft>
                          <a:spcPts val="2400"/>
                        </a:spcAft>
                        <a:buNone/>
                      </a:pPr>
                      <a:r>
                        <a:rPr lang="en-GB" sz="1800">
                          <a:effectLst/>
                        </a:rPr>
                        <a:t>1. Structured / Fixed Hybrid</a:t>
                      </a:r>
                      <a:endParaRPr lang="en-GB" sz="1800">
                        <a:effectLst/>
                        <a:latin typeface="Google Sans Text"/>
                      </a:endParaRPr>
                    </a:p>
                  </a:txBody>
                  <a:tcPr marL="91790" marR="91790" marT="61193" marB="61193" anchor="ctr"/>
                </a:tc>
                <a:tc>
                  <a:txBody>
                    <a:bodyPr/>
                    <a:lstStyle/>
                    <a:p>
                      <a:pPr marL="0" marR="0">
                        <a:spcAft>
                          <a:spcPts val="2400"/>
                        </a:spcAft>
                        <a:buNone/>
                      </a:pPr>
                      <a:r>
                        <a:rPr lang="en-GB" sz="1800" dirty="0">
                          <a:effectLst/>
                        </a:rPr>
                        <a:t>The company mandates specific days for office presence (e.g., "3 days in office, 2 days remote" or "Tuesdays &amp; Thursdays in-office").</a:t>
                      </a:r>
                      <a:endParaRPr lang="en-GB" sz="1800" dirty="0">
                        <a:effectLst/>
                        <a:latin typeface="Google Sans Text"/>
                      </a:endParaRPr>
                    </a:p>
                  </a:txBody>
                  <a:tcPr marL="91790" marR="91790" marT="61193" marB="61193" anchor="ctr"/>
                </a:tc>
                <a:tc>
                  <a:txBody>
                    <a:bodyPr/>
                    <a:lstStyle/>
                    <a:p>
                      <a:pPr marL="0" marR="0">
                        <a:spcAft>
                          <a:spcPts val="2400"/>
                        </a:spcAft>
                        <a:buNone/>
                      </a:pPr>
                      <a:r>
                        <a:rPr lang="en-GB" sz="1800">
                          <a:effectLst/>
                        </a:rPr>
                        <a:t>Teams needing high operational predictability, cross-department coordination, or heavy client contact.</a:t>
                      </a:r>
                      <a:endParaRPr lang="en-GB" sz="1800">
                        <a:effectLst/>
                        <a:latin typeface="Google Sans Text"/>
                      </a:endParaRPr>
                    </a:p>
                  </a:txBody>
                  <a:tcPr marL="91790" marR="91790" marT="61193" marB="61193" anchor="ctr"/>
                </a:tc>
                <a:extLst>
                  <a:ext uri="{0D108BD9-81ED-4DB2-BD59-A6C34878D82A}">
                    <a16:rowId xmlns:a16="http://schemas.microsoft.com/office/drawing/2014/main" val="2048551359"/>
                  </a:ext>
                </a:extLst>
              </a:tr>
              <a:tr h="865731">
                <a:tc>
                  <a:txBody>
                    <a:bodyPr/>
                    <a:lstStyle/>
                    <a:p>
                      <a:pPr marL="0" marR="0">
                        <a:spcAft>
                          <a:spcPts val="2400"/>
                        </a:spcAft>
                        <a:buNone/>
                      </a:pPr>
                      <a:r>
                        <a:rPr lang="en-GB" sz="1800">
                          <a:effectLst/>
                        </a:rPr>
                        <a:t>2. Flexible / Choice-Driven</a:t>
                      </a:r>
                      <a:endParaRPr lang="en-GB" sz="1800">
                        <a:effectLst/>
                        <a:latin typeface="Google Sans Text"/>
                      </a:endParaRPr>
                    </a:p>
                  </a:txBody>
                  <a:tcPr marL="91790" marR="91790" marT="61193" marB="61193" anchor="ctr"/>
                </a:tc>
                <a:tc>
                  <a:txBody>
                    <a:bodyPr/>
                    <a:lstStyle/>
                    <a:p>
                      <a:pPr marL="0" marR="0">
                        <a:spcAft>
                          <a:spcPts val="2400"/>
                        </a:spcAft>
                        <a:buNone/>
                      </a:pPr>
                      <a:r>
                        <a:rPr lang="en-GB" sz="1800" dirty="0">
                          <a:effectLst/>
                        </a:rPr>
                        <a:t>Employees decide when to work in the office vs. remotely, within loose organizational guidelines.</a:t>
                      </a:r>
                      <a:endParaRPr lang="en-GB" sz="1800" dirty="0">
                        <a:effectLst/>
                        <a:latin typeface="Google Sans Text"/>
                      </a:endParaRPr>
                    </a:p>
                  </a:txBody>
                  <a:tcPr marL="91790" marR="91790" marT="61193" marB="61193" anchor="ctr"/>
                </a:tc>
                <a:tc>
                  <a:txBody>
                    <a:bodyPr/>
                    <a:lstStyle/>
                    <a:p>
                      <a:pPr marL="0" marR="0">
                        <a:spcAft>
                          <a:spcPts val="2400"/>
                        </a:spcAft>
                        <a:buNone/>
                      </a:pPr>
                      <a:r>
                        <a:rPr lang="en-GB" sz="1800">
                          <a:effectLst/>
                        </a:rPr>
                        <a:t>High-trust cultures with autonomous individual contributors and mature asynchronous workflows.</a:t>
                      </a:r>
                      <a:endParaRPr lang="en-GB" sz="1800">
                        <a:effectLst/>
                        <a:latin typeface="Google Sans Text"/>
                      </a:endParaRPr>
                    </a:p>
                  </a:txBody>
                  <a:tcPr marL="91790" marR="91790" marT="61193" marB="61193" anchor="ctr"/>
                </a:tc>
                <a:extLst>
                  <a:ext uri="{0D108BD9-81ED-4DB2-BD59-A6C34878D82A}">
                    <a16:rowId xmlns:a16="http://schemas.microsoft.com/office/drawing/2014/main" val="2970204944"/>
                  </a:ext>
                </a:extLst>
              </a:tr>
              <a:tr h="1109217">
                <a:tc>
                  <a:txBody>
                    <a:bodyPr/>
                    <a:lstStyle/>
                    <a:p>
                      <a:pPr marL="0" marR="0">
                        <a:spcAft>
                          <a:spcPts val="2400"/>
                        </a:spcAft>
                        <a:buNone/>
                      </a:pPr>
                      <a:r>
                        <a:rPr lang="en-GB" sz="1800">
                          <a:effectLst/>
                        </a:rPr>
                        <a:t>3. Team-Led / Anchor Days</a:t>
                      </a:r>
                      <a:endParaRPr lang="en-GB" sz="1800">
                        <a:effectLst/>
                        <a:latin typeface="Google Sans Text"/>
                      </a:endParaRPr>
                    </a:p>
                  </a:txBody>
                  <a:tcPr marL="91790" marR="91790" marT="61193" marB="61193" anchor="ctr"/>
                </a:tc>
                <a:tc>
                  <a:txBody>
                    <a:bodyPr/>
                    <a:lstStyle/>
                    <a:p>
                      <a:pPr marL="0" marR="0">
                        <a:spcAft>
                          <a:spcPts val="2400"/>
                        </a:spcAft>
                        <a:buNone/>
                      </a:pPr>
                      <a:r>
                        <a:rPr lang="en-GB" sz="1800" dirty="0">
                          <a:effectLst/>
                        </a:rPr>
                        <a:t>Individual managers or project teams set their own required "anchor days" in the office based on workload sprints.</a:t>
                      </a:r>
                      <a:endParaRPr lang="en-GB" sz="1800" dirty="0">
                        <a:effectLst/>
                        <a:latin typeface="Google Sans Text"/>
                      </a:endParaRPr>
                    </a:p>
                  </a:txBody>
                  <a:tcPr marL="91790" marR="91790" marT="61193" marB="61193" anchor="ctr"/>
                </a:tc>
                <a:tc>
                  <a:txBody>
                    <a:bodyPr/>
                    <a:lstStyle/>
                    <a:p>
                      <a:pPr marL="0" marR="0">
                        <a:spcAft>
                          <a:spcPts val="2400"/>
                        </a:spcAft>
                        <a:buNone/>
                      </a:pPr>
                      <a:r>
                        <a:rPr lang="en-GB" sz="1800">
                          <a:effectLst/>
                        </a:rPr>
                        <a:t>Dynamic environments where project demands shift week-to-week.</a:t>
                      </a:r>
                      <a:endParaRPr lang="en-GB" sz="1800">
                        <a:effectLst/>
                        <a:latin typeface="Google Sans Text"/>
                      </a:endParaRPr>
                    </a:p>
                  </a:txBody>
                  <a:tcPr marL="91790" marR="91790" marT="61193" marB="61193" anchor="ctr"/>
                </a:tc>
                <a:extLst>
                  <a:ext uri="{0D108BD9-81ED-4DB2-BD59-A6C34878D82A}">
                    <a16:rowId xmlns:a16="http://schemas.microsoft.com/office/drawing/2014/main" val="1322351983"/>
                  </a:ext>
                </a:extLst>
              </a:tr>
              <a:tr h="865731">
                <a:tc>
                  <a:txBody>
                    <a:bodyPr/>
                    <a:lstStyle/>
                    <a:p>
                      <a:pPr marL="0" marR="0">
                        <a:spcAft>
                          <a:spcPts val="2400"/>
                        </a:spcAft>
                        <a:buNone/>
                      </a:pPr>
                      <a:r>
                        <a:rPr lang="en-GB" sz="1800">
                          <a:effectLst/>
                        </a:rPr>
                        <a:t>4. Rotational / Shift-Based</a:t>
                      </a:r>
                      <a:endParaRPr lang="en-GB" sz="1800">
                        <a:effectLst/>
                        <a:latin typeface="Google Sans Text"/>
                      </a:endParaRPr>
                    </a:p>
                  </a:txBody>
                  <a:tcPr marL="91790" marR="91790" marT="61193" marB="61193" anchor="ctr"/>
                </a:tc>
                <a:tc>
                  <a:txBody>
                    <a:bodyPr/>
                    <a:lstStyle/>
                    <a:p>
                      <a:pPr marL="0" marR="0">
                        <a:spcAft>
                          <a:spcPts val="2400"/>
                        </a:spcAft>
                        <a:buNone/>
                      </a:pPr>
                      <a:r>
                        <a:rPr lang="en-GB" sz="1800">
                          <a:effectLst/>
                        </a:rPr>
                        <a:t>Teams rotate on-site presence on alternating weeks or shifts to optimize physical space.</a:t>
                      </a:r>
                      <a:endParaRPr lang="en-GB" sz="1800">
                        <a:effectLst/>
                        <a:latin typeface="Google Sans Text"/>
                      </a:endParaRPr>
                    </a:p>
                  </a:txBody>
                  <a:tcPr marL="91790" marR="91790" marT="61193" marB="61193" anchor="ctr"/>
                </a:tc>
                <a:tc>
                  <a:txBody>
                    <a:bodyPr/>
                    <a:lstStyle/>
                    <a:p>
                      <a:pPr marL="0" marR="0">
                        <a:spcAft>
                          <a:spcPts val="2400"/>
                        </a:spcAft>
                        <a:buNone/>
                      </a:pPr>
                      <a:r>
                        <a:rPr lang="en-GB" sz="1800" dirty="0">
                          <a:effectLst/>
                        </a:rPr>
                        <a:t>Companies scaling down real estate or managing limited building capacities.</a:t>
                      </a:r>
                      <a:endParaRPr lang="en-GB" sz="1800" dirty="0">
                        <a:effectLst/>
                        <a:latin typeface="Google Sans Text"/>
                      </a:endParaRPr>
                    </a:p>
                  </a:txBody>
                  <a:tcPr marL="91790" marR="91790" marT="61193" marB="61193" anchor="ctr"/>
                </a:tc>
                <a:extLst>
                  <a:ext uri="{0D108BD9-81ED-4DB2-BD59-A6C34878D82A}">
                    <a16:rowId xmlns:a16="http://schemas.microsoft.com/office/drawing/2014/main" val="3820086075"/>
                  </a:ext>
                </a:extLst>
              </a:tr>
            </a:tbl>
          </a:graphicData>
        </a:graphic>
      </p:graphicFrame>
    </p:spTree>
    <p:extLst>
      <p:ext uri="{BB962C8B-B14F-4D97-AF65-F5344CB8AC3E}">
        <p14:creationId xmlns:p14="http://schemas.microsoft.com/office/powerpoint/2010/main" val="2622948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33BBF-88EE-CB1C-AE8F-3CADCA539886}"/>
              </a:ext>
            </a:extLst>
          </p:cNvPr>
          <p:cNvSpPr>
            <a:spLocks noGrp="1"/>
          </p:cNvSpPr>
          <p:nvPr>
            <p:ph type="title"/>
          </p:nvPr>
        </p:nvSpPr>
        <p:spPr/>
        <p:txBody>
          <a:bodyPr/>
          <a:lstStyle/>
          <a:p>
            <a:r>
              <a:rPr lang="en-GB" dirty="0"/>
              <a:t>Flexible Working Practices</a:t>
            </a:r>
          </a:p>
        </p:txBody>
      </p:sp>
      <p:sp>
        <p:nvSpPr>
          <p:cNvPr id="3" name="Content Placeholder 2">
            <a:extLst>
              <a:ext uri="{FF2B5EF4-FFF2-40B4-BE49-F238E27FC236}">
                <a16:creationId xmlns:a16="http://schemas.microsoft.com/office/drawing/2014/main" id="{6B7A89EA-8664-1FF4-B9E1-C188E4DDCBD3}"/>
              </a:ext>
            </a:extLst>
          </p:cNvPr>
          <p:cNvSpPr>
            <a:spLocks noGrp="1"/>
          </p:cNvSpPr>
          <p:nvPr>
            <p:ph idx="1"/>
          </p:nvPr>
        </p:nvSpPr>
        <p:spPr/>
        <p:txBody>
          <a:bodyPr/>
          <a:lstStyle/>
          <a:p>
            <a:r>
              <a:rPr lang="en-GB" sz="2000" dirty="0"/>
              <a:t>Flexible working arrangements generally fall into three main categories: time-based, location-based, and contract/pattern-based.</a:t>
            </a:r>
          </a:p>
          <a:p>
            <a:r>
              <a:rPr lang="en-GB" sz="2000" b="1" dirty="0"/>
              <a:t>Time-based: </a:t>
            </a:r>
            <a:r>
              <a:rPr lang="en-GB" sz="2000" dirty="0"/>
              <a:t>flexitime, compressed hours, staggered hours, annualized hours</a:t>
            </a:r>
          </a:p>
          <a:p>
            <a:r>
              <a:rPr lang="en-GB" sz="2000" b="1" dirty="0"/>
              <a:t>Location-based</a:t>
            </a:r>
            <a:r>
              <a:rPr lang="en-GB" sz="2000" dirty="0"/>
              <a:t>: remote working, hybrid working, smart-mobile working</a:t>
            </a:r>
          </a:p>
          <a:p>
            <a:r>
              <a:rPr lang="en-GB" sz="2000" b="1" dirty="0"/>
              <a:t>Contract/pattern-based: </a:t>
            </a:r>
            <a:r>
              <a:rPr lang="en-GB" sz="2000" dirty="0"/>
              <a:t>part-time work, job sharing, term-time working, phased retirement</a:t>
            </a:r>
          </a:p>
        </p:txBody>
      </p:sp>
      <p:sp>
        <p:nvSpPr>
          <p:cNvPr id="4" name="Slide Number Placeholder 3">
            <a:extLst>
              <a:ext uri="{FF2B5EF4-FFF2-40B4-BE49-F238E27FC236}">
                <a16:creationId xmlns:a16="http://schemas.microsoft.com/office/drawing/2014/main" id="{42AAB1BF-EF2B-6EA6-E53B-F31461D9962F}"/>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1307118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A27D3-6657-9F79-E412-234E23ABF0F2}"/>
              </a:ext>
            </a:extLst>
          </p:cNvPr>
          <p:cNvSpPr>
            <a:spLocks noGrp="1"/>
          </p:cNvSpPr>
          <p:nvPr>
            <p:ph type="title"/>
          </p:nvPr>
        </p:nvSpPr>
        <p:spPr/>
        <p:txBody>
          <a:bodyPr/>
          <a:lstStyle/>
          <a:p>
            <a:r>
              <a:rPr lang="en-GB" dirty="0"/>
              <a:t>Sociotechnical Systems (STS) theory</a:t>
            </a:r>
          </a:p>
        </p:txBody>
      </p:sp>
      <p:sp>
        <p:nvSpPr>
          <p:cNvPr id="3" name="Content Placeholder 2">
            <a:extLst>
              <a:ext uri="{FF2B5EF4-FFF2-40B4-BE49-F238E27FC236}">
                <a16:creationId xmlns:a16="http://schemas.microsoft.com/office/drawing/2014/main" id="{ABDA9450-BE78-F96E-98F5-A7C8B8DDC634}"/>
              </a:ext>
            </a:extLst>
          </p:cNvPr>
          <p:cNvSpPr>
            <a:spLocks noGrp="1"/>
          </p:cNvSpPr>
          <p:nvPr>
            <p:ph idx="1"/>
          </p:nvPr>
        </p:nvSpPr>
        <p:spPr/>
        <p:txBody>
          <a:bodyPr/>
          <a:lstStyle/>
          <a:p>
            <a:pPr lvl="0"/>
            <a:r>
              <a:rPr lang="en-GB" sz="2000" b="1" dirty="0"/>
              <a:t>The Technical System:</a:t>
            </a:r>
            <a:r>
              <a:rPr lang="en-GB" sz="2000" dirty="0"/>
              <a:t> The physical and digital infrastructure, operational processes, automation, equipment, and tasks required to convert inputs into outputs.</a:t>
            </a:r>
          </a:p>
          <a:p>
            <a:pPr lvl="0"/>
            <a:r>
              <a:rPr lang="en-GB" sz="2000" b="1" dirty="0"/>
              <a:t>The Social System:</a:t>
            </a:r>
            <a:r>
              <a:rPr lang="en-GB" sz="2000" dirty="0"/>
              <a:t> The people who execute the work—their attitudes, values, social interactions, team dynamics, communication networks, and psychological needs (such as autonomy and growth).</a:t>
            </a:r>
          </a:p>
          <a:p>
            <a:r>
              <a:rPr lang="en-GB" sz="2000" b="1" dirty="0"/>
              <a:t>Core Insight:</a:t>
            </a:r>
            <a:r>
              <a:rPr lang="en-GB" sz="2000" dirty="0"/>
              <a:t> Optimizing the technology without considering human social needs—or vice versa—leads to system failure, reduced productivity, employee resistance, or high turnover.</a:t>
            </a:r>
          </a:p>
        </p:txBody>
      </p:sp>
      <p:sp>
        <p:nvSpPr>
          <p:cNvPr id="4" name="Slide Number Placeholder 3">
            <a:extLst>
              <a:ext uri="{FF2B5EF4-FFF2-40B4-BE49-F238E27FC236}">
                <a16:creationId xmlns:a16="http://schemas.microsoft.com/office/drawing/2014/main" id="{4735BADB-12D3-552C-3D6C-9771741839A7}"/>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extLst>
      <p:ext uri="{BB962C8B-B14F-4D97-AF65-F5344CB8AC3E}">
        <p14:creationId xmlns:p14="http://schemas.microsoft.com/office/powerpoint/2010/main" val="1116909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41E1F-5B5A-6A81-15A2-063685E3A1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EBCE91-9AD6-FC83-0B4F-A430EE43296F}"/>
              </a:ext>
            </a:extLst>
          </p:cNvPr>
          <p:cNvSpPr>
            <a:spLocks noGrp="1"/>
          </p:cNvSpPr>
          <p:nvPr>
            <p:ph type="title"/>
          </p:nvPr>
        </p:nvSpPr>
        <p:spPr/>
        <p:txBody>
          <a:bodyPr/>
          <a:lstStyle/>
          <a:p>
            <a:r>
              <a:rPr lang="en-GB" dirty="0"/>
              <a:t>Sociotechnical Systems (STS) theory</a:t>
            </a:r>
          </a:p>
        </p:txBody>
      </p:sp>
      <p:sp>
        <p:nvSpPr>
          <p:cNvPr id="3" name="Content Placeholder 2">
            <a:extLst>
              <a:ext uri="{FF2B5EF4-FFF2-40B4-BE49-F238E27FC236}">
                <a16:creationId xmlns:a16="http://schemas.microsoft.com/office/drawing/2014/main" id="{D3E81452-DCF2-E461-96D6-8D1A343C0572}"/>
              </a:ext>
            </a:extLst>
          </p:cNvPr>
          <p:cNvSpPr>
            <a:spLocks noGrp="1"/>
          </p:cNvSpPr>
          <p:nvPr>
            <p:ph idx="1"/>
          </p:nvPr>
        </p:nvSpPr>
        <p:spPr/>
        <p:txBody>
          <a:bodyPr/>
          <a:lstStyle/>
          <a:p>
            <a:r>
              <a:rPr lang="en-GB" sz="2000" b="1" dirty="0"/>
              <a:t>Key Principles of STS</a:t>
            </a:r>
          </a:p>
          <a:p>
            <a:pPr lvl="1"/>
            <a:r>
              <a:rPr lang="en-GB" sz="1600" b="1" dirty="0"/>
              <a:t>Joint Optimization:</a:t>
            </a:r>
            <a:r>
              <a:rPr lang="en-GB" sz="1600" dirty="0"/>
              <a:t> Neither subsystem should be maximized at the expense of the other. Changes in technology must be designed </a:t>
            </a:r>
            <a:r>
              <a:rPr lang="en-GB" sz="1600" i="1" dirty="0"/>
              <a:t>with</a:t>
            </a:r>
            <a:r>
              <a:rPr lang="en-GB" sz="1600" dirty="0"/>
              <a:t> human factors in mind, and social structures must leverage technical capabilities.</a:t>
            </a:r>
          </a:p>
          <a:p>
            <a:pPr lvl="1"/>
            <a:r>
              <a:rPr lang="en-GB" sz="1600" b="1" dirty="0"/>
              <a:t>Autonomous / Self-Managed Work Teams:</a:t>
            </a:r>
            <a:r>
              <a:rPr lang="en-GB" sz="1600" dirty="0"/>
              <a:t> Groups of workers should be given the autonomy to self-organize, solve local problems, and manage their daily task distribution rather than being micro-managed.</a:t>
            </a:r>
          </a:p>
          <a:p>
            <a:pPr lvl="1"/>
            <a:r>
              <a:rPr lang="en-GB" sz="1600" b="1" dirty="0"/>
              <a:t>Minimum Critical Specification:</a:t>
            </a:r>
            <a:r>
              <a:rPr lang="en-GB" sz="1600" dirty="0"/>
              <a:t> Management should specify </a:t>
            </a:r>
            <a:r>
              <a:rPr lang="en-GB" sz="1600" i="1" dirty="0"/>
              <a:t>what</a:t>
            </a:r>
            <a:r>
              <a:rPr lang="en-GB" sz="1600" dirty="0"/>
              <a:t> needs to be accomplished and critical boundaries, but leave </a:t>
            </a:r>
            <a:r>
              <a:rPr lang="en-GB" sz="1600" i="1" dirty="0"/>
              <a:t>how</a:t>
            </a:r>
            <a:r>
              <a:rPr lang="en-GB" sz="1600" dirty="0"/>
              <a:t> to accomplish it to the team’s discretion.</a:t>
            </a:r>
          </a:p>
          <a:p>
            <a:pPr lvl="1"/>
            <a:r>
              <a:rPr lang="en-GB" sz="1600" b="1" dirty="0"/>
              <a:t>Multiskilling &amp; Flexibility:</a:t>
            </a:r>
            <a:r>
              <a:rPr lang="en-GB" sz="1600" dirty="0"/>
              <a:t> Workers should develop multiple skills so teams can flexibly adapt to unexpected breakdowns, workload shifts, or technological changes.</a:t>
            </a:r>
          </a:p>
          <a:p>
            <a:pPr lvl="1"/>
            <a:r>
              <a:rPr lang="en-GB" sz="1600" b="1" dirty="0"/>
              <a:t>Equifinality:</a:t>
            </a:r>
            <a:r>
              <a:rPr lang="en-GB" sz="1600" dirty="0"/>
              <a:t> There is no single "one best way" to organize work. The same goals can be achieved through different combinations of social structures and technical tools.</a:t>
            </a:r>
          </a:p>
          <a:p>
            <a:pPr lvl="1"/>
            <a:endParaRPr lang="en-GB" sz="1600" dirty="0"/>
          </a:p>
        </p:txBody>
      </p:sp>
      <p:sp>
        <p:nvSpPr>
          <p:cNvPr id="4" name="Slide Number Placeholder 3">
            <a:extLst>
              <a:ext uri="{FF2B5EF4-FFF2-40B4-BE49-F238E27FC236}">
                <a16:creationId xmlns:a16="http://schemas.microsoft.com/office/drawing/2014/main" id="{121118F7-5168-F915-A5E2-5C0EA3696505}"/>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2096823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E1A99-930C-5D60-6E2A-3AEB3D58C5F0}"/>
              </a:ext>
            </a:extLst>
          </p:cNvPr>
          <p:cNvSpPr>
            <a:spLocks noGrp="1"/>
          </p:cNvSpPr>
          <p:nvPr>
            <p:ph type="title"/>
          </p:nvPr>
        </p:nvSpPr>
        <p:spPr/>
        <p:txBody>
          <a:bodyPr/>
          <a:lstStyle/>
          <a:p>
            <a:r>
              <a:rPr lang="en-GB" dirty="0"/>
              <a:t>Job Characteristics Model (JCM)</a:t>
            </a:r>
          </a:p>
        </p:txBody>
      </p:sp>
      <p:sp>
        <p:nvSpPr>
          <p:cNvPr id="3" name="Content Placeholder 2">
            <a:extLst>
              <a:ext uri="{FF2B5EF4-FFF2-40B4-BE49-F238E27FC236}">
                <a16:creationId xmlns:a16="http://schemas.microsoft.com/office/drawing/2014/main" id="{065B2BA5-2B0C-D2CB-6EEE-D6E518AE4E56}"/>
              </a:ext>
            </a:extLst>
          </p:cNvPr>
          <p:cNvSpPr>
            <a:spLocks noGrp="1"/>
          </p:cNvSpPr>
          <p:nvPr>
            <p:ph idx="1"/>
          </p:nvPr>
        </p:nvSpPr>
        <p:spPr/>
        <p:txBody>
          <a:bodyPr/>
          <a:lstStyle/>
          <a:p>
            <a:r>
              <a:rPr lang="en-GB" sz="2000" dirty="0"/>
              <a:t>First developed by Richard Hackman and Greg R. Oldham (1975).</a:t>
            </a:r>
          </a:p>
          <a:p>
            <a:r>
              <a:rPr lang="en-GB" sz="2000" dirty="0"/>
              <a:t>Useful references:</a:t>
            </a:r>
          </a:p>
          <a:p>
            <a:pPr lvl="1"/>
            <a:r>
              <a:rPr lang="en-GB" sz="1600" dirty="0"/>
              <a:t>Garg, P. and Rastogi, R. (2006) ‘New model of job design: motivating employees' performance’, </a:t>
            </a:r>
            <a:r>
              <a:rPr lang="en-GB" sz="1600" i="1" dirty="0"/>
              <a:t>Journal of management Development</a:t>
            </a:r>
            <a:r>
              <a:rPr lang="en-GB" sz="1600" dirty="0"/>
              <a:t>, </a:t>
            </a:r>
            <a:r>
              <a:rPr lang="en-GB" sz="1600" i="1" dirty="0"/>
              <a:t>25</a:t>
            </a:r>
            <a:r>
              <a:rPr lang="en-GB" sz="1600" dirty="0"/>
              <a:t>(6), pp.572-587. Available at: </a:t>
            </a:r>
            <a:r>
              <a:rPr lang="en-GB" sz="1600" dirty="0">
                <a:hlinkClick r:id="rId2"/>
              </a:rPr>
              <a:t>https://www.academia.edu/download/51020649/New_model_of_job_design_motivating_emplo20161222-13114-1o6g6yt.pdf</a:t>
            </a:r>
            <a:r>
              <a:rPr lang="en-GB" sz="1600" dirty="0"/>
              <a:t> (Access: 26 October 2026)</a:t>
            </a:r>
          </a:p>
          <a:p>
            <a:pPr lvl="1"/>
            <a:r>
              <a:rPr lang="en-GB" sz="1600" dirty="0" err="1"/>
              <a:t>Cotič</a:t>
            </a:r>
            <a:r>
              <a:rPr lang="en-GB" sz="1600" dirty="0"/>
              <a:t>, L.P., Man, M.M.K., Soga, L.R., Konstantopoulou, A. and </a:t>
            </a:r>
            <a:r>
              <a:rPr lang="en-GB" sz="1600" dirty="0" err="1"/>
              <a:t>Lodorfos</a:t>
            </a:r>
            <a:r>
              <a:rPr lang="en-GB" sz="1600" dirty="0"/>
              <a:t>, G. (2025) ‘Job characteristics for work engagement: Autonomy, feedback, skill variety, task identity, and task significance’, </a:t>
            </a:r>
            <a:r>
              <a:rPr lang="en-GB" sz="1600" i="1" dirty="0"/>
              <a:t>Global Business and Organizational Excellence</a:t>
            </a:r>
            <a:r>
              <a:rPr lang="en-GB" sz="1600" dirty="0"/>
              <a:t>, </a:t>
            </a:r>
            <a:r>
              <a:rPr lang="en-GB" sz="1600" i="1" dirty="0"/>
              <a:t>44</a:t>
            </a:r>
            <a:r>
              <a:rPr lang="en-GB" sz="1600" dirty="0"/>
              <a:t>(5), pp.75-85. Available at: </a:t>
            </a:r>
            <a:r>
              <a:rPr lang="en-GB" sz="1600" dirty="0">
                <a:hlinkClick r:id="rId3"/>
              </a:rPr>
              <a:t>https://onlinelibrary.wiley.com/doi/pdf/10.1002/joe.22295</a:t>
            </a:r>
            <a:r>
              <a:rPr lang="en-GB" sz="1600" dirty="0"/>
              <a:t>  (Access: 26 October 2026)</a:t>
            </a:r>
          </a:p>
          <a:p>
            <a:pPr lvl="1"/>
            <a:r>
              <a:rPr lang="en-GB" sz="1600" dirty="0"/>
              <a:t>Fried, Y. and Ferris, G.R. (1987) ‘The validity of the job characteristics model: A review and meta‐analysis’. </a:t>
            </a:r>
            <a:r>
              <a:rPr lang="en-GB" sz="1600" i="1" dirty="0"/>
              <a:t>Personnel psychology</a:t>
            </a:r>
            <a:r>
              <a:rPr lang="en-GB" sz="1600" dirty="0"/>
              <a:t>, </a:t>
            </a:r>
            <a:r>
              <a:rPr lang="en-GB" sz="1600" i="1" dirty="0"/>
              <a:t>40</a:t>
            </a:r>
            <a:r>
              <a:rPr lang="en-GB" sz="1600" dirty="0"/>
              <a:t>(2), pp.287-322. Available at: </a:t>
            </a:r>
            <a:r>
              <a:rPr lang="en-GB" sz="1600" dirty="0">
                <a:hlinkClick r:id="rId4"/>
              </a:rPr>
              <a:t>https://ieeexplore.ieee.org/iel7/6287639/10005208/10274978.pdf</a:t>
            </a:r>
            <a:r>
              <a:rPr lang="en-GB" sz="1600" dirty="0"/>
              <a:t> (Access: 26 October 2026)</a:t>
            </a:r>
          </a:p>
          <a:p>
            <a:endParaRPr lang="en-GB" dirty="0"/>
          </a:p>
        </p:txBody>
      </p:sp>
      <p:sp>
        <p:nvSpPr>
          <p:cNvPr id="4" name="Slide Number Placeholder 3">
            <a:extLst>
              <a:ext uri="{FF2B5EF4-FFF2-40B4-BE49-F238E27FC236}">
                <a16:creationId xmlns:a16="http://schemas.microsoft.com/office/drawing/2014/main" id="{8E720C9A-6909-F113-F1CE-FD9267AC5E48}"/>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4140625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0FF51-6B7B-BF0E-9971-4CA48EF96371}"/>
              </a:ext>
            </a:extLst>
          </p:cNvPr>
          <p:cNvSpPr>
            <a:spLocks noGrp="1"/>
          </p:cNvSpPr>
          <p:nvPr>
            <p:ph type="title"/>
          </p:nvPr>
        </p:nvSpPr>
        <p:spPr>
          <a:solidFill>
            <a:schemeClr val="accent1">
              <a:lumMod val="40000"/>
              <a:lumOff val="60000"/>
            </a:schemeClr>
          </a:solidFill>
        </p:spPr>
        <p:txBody>
          <a:bodyPr/>
          <a:lstStyle/>
          <a:p>
            <a:r>
              <a:rPr lang="en-GB" dirty="0"/>
              <a:t>Part A – Innovative working practices</a:t>
            </a:r>
          </a:p>
        </p:txBody>
      </p:sp>
      <p:sp>
        <p:nvSpPr>
          <p:cNvPr id="3" name="Content Placeholder 2">
            <a:extLst>
              <a:ext uri="{FF2B5EF4-FFF2-40B4-BE49-F238E27FC236}">
                <a16:creationId xmlns:a16="http://schemas.microsoft.com/office/drawing/2014/main" id="{1D77A6B0-21D0-6276-96C9-ADBFDB9E1BC8}"/>
              </a:ext>
            </a:extLst>
          </p:cNvPr>
          <p:cNvSpPr>
            <a:spLocks noGrp="1"/>
          </p:cNvSpPr>
          <p:nvPr>
            <p:ph idx="1"/>
          </p:nvPr>
        </p:nvSpPr>
        <p:spPr/>
        <p:txBody>
          <a:bodyPr/>
          <a:lstStyle/>
          <a:p>
            <a:r>
              <a:rPr lang="en-GB" sz="2400" b="1" dirty="0"/>
              <a:t>A. Designing Innovative Working Practices (≈1,000 words)</a:t>
            </a:r>
            <a:endParaRPr lang="en-GB" sz="2400" dirty="0"/>
          </a:p>
          <a:p>
            <a:r>
              <a:rPr lang="en-GB" sz="2400" dirty="0"/>
              <a:t>Develop an integrated framework that redesigns how employees work to stimulate innovation, collaboration and organisational agility.</a:t>
            </a:r>
          </a:p>
          <a:p>
            <a:r>
              <a:rPr lang="en-GB" sz="2400" b="1" dirty="0"/>
              <a:t>A1. </a:t>
            </a:r>
            <a:r>
              <a:rPr lang="en-GB" sz="2400" dirty="0"/>
              <a:t>Critically evaluate traditional work design versus contemporary innovative working practices.</a:t>
            </a:r>
          </a:p>
          <a:p>
            <a:r>
              <a:rPr lang="en-GB" sz="2400" b="1" dirty="0">
                <a:solidFill>
                  <a:srgbClr val="FF0000"/>
                </a:solidFill>
              </a:rPr>
              <a:t>A2. </a:t>
            </a:r>
            <a:r>
              <a:rPr lang="en-GB" sz="2400" dirty="0">
                <a:solidFill>
                  <a:srgbClr val="FF0000"/>
                </a:solidFill>
              </a:rPr>
              <a:t>Recommend innovative working practices suitable for </a:t>
            </a:r>
            <a:r>
              <a:rPr lang="en-GB" sz="2400" dirty="0" err="1">
                <a:solidFill>
                  <a:srgbClr val="FF0000"/>
                </a:solidFill>
              </a:rPr>
              <a:t>NexSpace</a:t>
            </a:r>
            <a:r>
              <a:rPr lang="en-GB" sz="2400" dirty="0">
                <a:solidFill>
                  <a:srgbClr val="FF0000"/>
                </a:solidFill>
              </a:rPr>
              <a:t> Health Systems. </a:t>
            </a:r>
            <a:r>
              <a:rPr lang="en-GB" sz="2400" b="1" dirty="0">
                <a:solidFill>
                  <a:srgbClr val="FF0000"/>
                </a:solidFill>
              </a:rPr>
              <a:t>– How to implement the theory onto this company.</a:t>
            </a:r>
          </a:p>
          <a:p>
            <a:endParaRPr lang="en-GB" sz="2400" dirty="0"/>
          </a:p>
          <a:p>
            <a:endParaRPr lang="en-GB" sz="2400" dirty="0"/>
          </a:p>
          <a:p>
            <a:endParaRPr lang="en-GB" sz="2400" dirty="0"/>
          </a:p>
        </p:txBody>
      </p:sp>
      <p:sp>
        <p:nvSpPr>
          <p:cNvPr id="4" name="Slide Number Placeholder 3">
            <a:extLst>
              <a:ext uri="{FF2B5EF4-FFF2-40B4-BE49-F238E27FC236}">
                <a16:creationId xmlns:a16="http://schemas.microsoft.com/office/drawing/2014/main" id="{6C3B9634-9D1F-8937-318D-AA1032D5F067}"/>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extLst>
      <p:ext uri="{BB962C8B-B14F-4D97-AF65-F5344CB8AC3E}">
        <p14:creationId xmlns:p14="http://schemas.microsoft.com/office/powerpoint/2010/main" val="671952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256FB-02B2-0B3F-1B10-4502049B9C82}"/>
              </a:ext>
            </a:extLst>
          </p:cNvPr>
          <p:cNvSpPr>
            <a:spLocks noGrp="1"/>
          </p:cNvSpPr>
          <p:nvPr>
            <p:ph type="title"/>
          </p:nvPr>
        </p:nvSpPr>
        <p:spPr/>
        <p:txBody>
          <a:bodyPr/>
          <a:lstStyle/>
          <a:p>
            <a:r>
              <a:rPr lang="en-GB" dirty="0"/>
              <a:t>Cross functional collaboration</a:t>
            </a:r>
          </a:p>
        </p:txBody>
      </p:sp>
      <p:sp>
        <p:nvSpPr>
          <p:cNvPr id="3" name="Content Placeholder 2">
            <a:extLst>
              <a:ext uri="{FF2B5EF4-FFF2-40B4-BE49-F238E27FC236}">
                <a16:creationId xmlns:a16="http://schemas.microsoft.com/office/drawing/2014/main" id="{3D614731-C650-39D0-A9AB-40E9E2E5F5F9}"/>
              </a:ext>
            </a:extLst>
          </p:cNvPr>
          <p:cNvSpPr>
            <a:spLocks noGrp="1"/>
          </p:cNvSpPr>
          <p:nvPr>
            <p:ph idx="1"/>
          </p:nvPr>
        </p:nvSpPr>
        <p:spPr/>
        <p:txBody>
          <a:bodyPr/>
          <a:lstStyle/>
          <a:p>
            <a:pPr marL="0" indent="0">
              <a:buNone/>
            </a:pPr>
            <a:r>
              <a:rPr lang="en-GB" b="1" dirty="0"/>
              <a:t>Key Structures</a:t>
            </a:r>
          </a:p>
          <a:p>
            <a:pPr lvl="0"/>
            <a:r>
              <a:rPr lang="en-GB" sz="2400" b="1" dirty="0"/>
              <a:t>Dedicated Project Teams:</a:t>
            </a:r>
            <a:r>
              <a:rPr lang="en-GB" sz="2400" dirty="0"/>
              <a:t> Temporary or permanent task forces assembled for specific initiatives (e.g., launching a new product line).</a:t>
            </a:r>
          </a:p>
          <a:p>
            <a:pPr lvl="0"/>
            <a:r>
              <a:rPr lang="en-GB" sz="2400" b="1" dirty="0"/>
              <a:t>Agile / Scrum Squads:</a:t>
            </a:r>
            <a:r>
              <a:rPr lang="en-GB" sz="2400" dirty="0"/>
              <a:t> Multidisciplinary teams (product owner, software developers, UI/UX designers, QA testers) working together in continuous delivery sprints.</a:t>
            </a:r>
          </a:p>
          <a:p>
            <a:pPr lvl="0"/>
            <a:r>
              <a:rPr lang="en-GB" sz="2400" b="1" dirty="0"/>
              <a:t>Matrix Organizations:</a:t>
            </a:r>
            <a:r>
              <a:rPr lang="en-GB" sz="2400" dirty="0"/>
              <a:t> Employees maintain a functional home manager (e.g., Head of Design) while being assigned to cross-functional product or client units.</a:t>
            </a:r>
          </a:p>
          <a:p>
            <a:endParaRPr lang="en-GB" sz="2400" dirty="0"/>
          </a:p>
        </p:txBody>
      </p:sp>
      <p:sp>
        <p:nvSpPr>
          <p:cNvPr id="4" name="Slide Number Placeholder 3">
            <a:extLst>
              <a:ext uri="{FF2B5EF4-FFF2-40B4-BE49-F238E27FC236}">
                <a16:creationId xmlns:a16="http://schemas.microsoft.com/office/drawing/2014/main" id="{F0165A92-6089-2B71-4344-2BDA268E92AC}"/>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1414366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E9D3B-9CC8-4375-0DF7-24940D8291FF}"/>
              </a:ext>
            </a:extLst>
          </p:cNvPr>
          <p:cNvSpPr>
            <a:spLocks noGrp="1"/>
          </p:cNvSpPr>
          <p:nvPr>
            <p:ph type="title"/>
          </p:nvPr>
        </p:nvSpPr>
        <p:spPr/>
        <p:txBody>
          <a:bodyPr/>
          <a:lstStyle/>
          <a:p>
            <a:r>
              <a:rPr lang="en-GB" dirty="0"/>
              <a:t>Hybrid and flexible working arrangement</a:t>
            </a:r>
          </a:p>
        </p:txBody>
      </p:sp>
      <p:sp>
        <p:nvSpPr>
          <p:cNvPr id="3" name="Content Placeholder 2">
            <a:extLst>
              <a:ext uri="{FF2B5EF4-FFF2-40B4-BE49-F238E27FC236}">
                <a16:creationId xmlns:a16="http://schemas.microsoft.com/office/drawing/2014/main" id="{B8C36B3B-624B-7C0B-FE6C-8670B6B424B6}"/>
              </a:ext>
            </a:extLst>
          </p:cNvPr>
          <p:cNvSpPr>
            <a:spLocks noGrp="1"/>
          </p:cNvSpPr>
          <p:nvPr>
            <p:ph idx="1"/>
          </p:nvPr>
        </p:nvSpPr>
        <p:spPr/>
        <p:txBody>
          <a:bodyPr/>
          <a:lstStyle/>
          <a:p>
            <a:r>
              <a:rPr lang="en-GB" sz="2800" dirty="0"/>
              <a:t>A </a:t>
            </a:r>
            <a:r>
              <a:rPr lang="en-GB" sz="2800" b="1" dirty="0"/>
              <a:t>Hybrid and Flexible Working Arrangement</a:t>
            </a:r>
            <a:r>
              <a:rPr lang="en-GB" sz="2800" dirty="0"/>
              <a:t> is a workplace model that combines location flexibility (where work is done) with schedule flexibility (when and how work is done).</a:t>
            </a:r>
          </a:p>
        </p:txBody>
      </p:sp>
      <p:sp>
        <p:nvSpPr>
          <p:cNvPr id="4" name="Slide Number Placeholder 3">
            <a:extLst>
              <a:ext uri="{FF2B5EF4-FFF2-40B4-BE49-F238E27FC236}">
                <a16:creationId xmlns:a16="http://schemas.microsoft.com/office/drawing/2014/main" id="{85C54827-FD95-3B49-E830-EDA3D1AA2593}"/>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3733920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5DA55-CF0B-5212-A131-2C63F9A5E075}"/>
              </a:ext>
            </a:extLst>
          </p:cNvPr>
          <p:cNvSpPr>
            <a:spLocks noGrp="1"/>
          </p:cNvSpPr>
          <p:nvPr>
            <p:ph type="title"/>
          </p:nvPr>
        </p:nvSpPr>
        <p:spPr/>
        <p:txBody>
          <a:bodyPr/>
          <a:lstStyle/>
          <a:p>
            <a:r>
              <a:rPr lang="en-GB" dirty="0"/>
              <a:t>Employee autonomy</a:t>
            </a:r>
          </a:p>
        </p:txBody>
      </p:sp>
      <p:sp>
        <p:nvSpPr>
          <p:cNvPr id="3" name="Content Placeholder 2">
            <a:extLst>
              <a:ext uri="{FF2B5EF4-FFF2-40B4-BE49-F238E27FC236}">
                <a16:creationId xmlns:a16="http://schemas.microsoft.com/office/drawing/2014/main" id="{EBD04C10-E284-BB30-F703-FDF75EA0B32B}"/>
              </a:ext>
            </a:extLst>
          </p:cNvPr>
          <p:cNvSpPr>
            <a:spLocks noGrp="1"/>
          </p:cNvSpPr>
          <p:nvPr>
            <p:ph idx="1"/>
          </p:nvPr>
        </p:nvSpPr>
        <p:spPr/>
        <p:txBody>
          <a:bodyPr/>
          <a:lstStyle/>
          <a:p>
            <a:r>
              <a:rPr lang="en-GB" sz="2800" b="1" dirty="0"/>
              <a:t>Employee autonomy</a:t>
            </a:r>
            <a:r>
              <a:rPr lang="en-GB" sz="2800" dirty="0"/>
              <a:t> refers to the degree of freedom, discretion, and self-direction an organization gives its workers to decide how, when, where, and in what order they complete their tasks.</a:t>
            </a:r>
          </a:p>
        </p:txBody>
      </p:sp>
      <p:sp>
        <p:nvSpPr>
          <p:cNvPr id="4" name="Slide Number Placeholder 3">
            <a:extLst>
              <a:ext uri="{FF2B5EF4-FFF2-40B4-BE49-F238E27FC236}">
                <a16:creationId xmlns:a16="http://schemas.microsoft.com/office/drawing/2014/main" id="{FF48127C-64BF-945C-8EC5-4ED46ABF0419}"/>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14887918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15EB-7754-96FE-CA5E-298A7BB321DB}"/>
              </a:ext>
            </a:extLst>
          </p:cNvPr>
          <p:cNvSpPr>
            <a:spLocks noGrp="1"/>
          </p:cNvSpPr>
          <p:nvPr>
            <p:ph type="title"/>
          </p:nvPr>
        </p:nvSpPr>
        <p:spPr/>
        <p:txBody>
          <a:bodyPr/>
          <a:lstStyle/>
          <a:p>
            <a:r>
              <a:rPr lang="en-GB" dirty="0"/>
              <a:t>Agile project teams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26A1551-5C2F-E22A-5EBC-8E2BF1C31E82}"/>
                  </a:ext>
                </a:extLst>
              </p:cNvPr>
              <p:cNvSpPr>
                <a:spLocks noGrp="1"/>
              </p:cNvSpPr>
              <p:nvPr>
                <p:ph idx="1"/>
              </p:nvPr>
            </p:nvSpPr>
            <p:spPr/>
            <p:txBody>
              <a:bodyPr/>
              <a:lstStyle/>
              <a:p>
                <a:r>
                  <a:rPr lang="en-GB" sz="2800" dirty="0"/>
                  <a:t>An </a:t>
                </a:r>
                <a:r>
                  <a:rPr lang="en-GB" sz="2800" b="1" dirty="0"/>
                  <a:t>Agile project team</a:t>
                </a:r>
                <a:r>
                  <a:rPr lang="en-GB" sz="2800" dirty="0"/>
                  <a:t> is a small, cross-functional, and self-organizing group of professionals that works collaboratively to deliver projects in short, iterative cycles (often called "sprints" or "iterations").</a:t>
                </a:r>
              </a:p>
              <a:p>
                <a:r>
                  <a:rPr lang="en-GB" sz="2800" dirty="0"/>
                  <a:t>Unlike traditional project teams that follow a linear, step-by-step waterfall model (Planning </a:t>
                </a:r>
                <a14:m>
                  <m:oMath xmlns:m="http://schemas.openxmlformats.org/officeDocument/2006/math">
                    <m:r>
                      <a:rPr lang="en-GB" sz="2800">
                        <a:latin typeface="Cambria Math" panose="02040503050406030204" pitchFamily="18" charset="0"/>
                      </a:rPr>
                      <m:t>→</m:t>
                    </m:r>
                  </m:oMath>
                </a14:m>
                <a:r>
                  <a:rPr lang="en-GB" sz="2800" dirty="0"/>
                  <a:t>Design </a:t>
                </a:r>
                <a14:m>
                  <m:oMath xmlns:m="http://schemas.openxmlformats.org/officeDocument/2006/math">
                    <m:r>
                      <a:rPr lang="en-GB" sz="2800">
                        <a:latin typeface="Cambria Math" panose="02040503050406030204" pitchFamily="18" charset="0"/>
                      </a:rPr>
                      <m:t>→</m:t>
                    </m:r>
                  </m:oMath>
                </a14:m>
                <a:r>
                  <a:rPr lang="en-GB" sz="2800" dirty="0"/>
                  <a:t>Build </a:t>
                </a:r>
                <a14:m>
                  <m:oMath xmlns:m="http://schemas.openxmlformats.org/officeDocument/2006/math">
                    <m:r>
                      <a:rPr lang="en-GB" sz="2800">
                        <a:latin typeface="Cambria Math" panose="02040503050406030204" pitchFamily="18" charset="0"/>
                      </a:rPr>
                      <m:t>→</m:t>
                    </m:r>
                  </m:oMath>
                </a14:m>
                <a:r>
                  <a:rPr lang="en-GB" sz="2800" dirty="0"/>
                  <a:t>Test </a:t>
                </a:r>
                <a14:m>
                  <m:oMath xmlns:m="http://schemas.openxmlformats.org/officeDocument/2006/math">
                    <m:r>
                      <a:rPr lang="en-GB" sz="2800">
                        <a:latin typeface="Cambria Math" panose="02040503050406030204" pitchFamily="18" charset="0"/>
                      </a:rPr>
                      <m:t>→</m:t>
                    </m:r>
                  </m:oMath>
                </a14:m>
                <a:r>
                  <a:rPr lang="en-GB" sz="2800" dirty="0"/>
                  <a:t>Deploy), an Agile project team breaks work down into small, manageable increments and continuously adapts based on direct feedback and changing requirements.</a:t>
                </a:r>
              </a:p>
              <a:p>
                <a:pPr marL="0" indent="0">
                  <a:buNone/>
                </a:pPr>
                <a:endParaRPr lang="en-GB" sz="2800" dirty="0"/>
              </a:p>
            </p:txBody>
          </p:sp>
        </mc:Choice>
        <mc:Fallback xmlns="">
          <p:sp>
            <p:nvSpPr>
              <p:cNvPr id="3" name="Content Placeholder 2">
                <a:extLst>
                  <a:ext uri="{FF2B5EF4-FFF2-40B4-BE49-F238E27FC236}">
                    <a16:creationId xmlns:a16="http://schemas.microsoft.com/office/drawing/2014/main" id="{726A1551-5C2F-E22A-5EBC-8E2BF1C31E82}"/>
                  </a:ext>
                </a:extLst>
              </p:cNvPr>
              <p:cNvSpPr>
                <a:spLocks noGrp="1" noRot="1" noChangeAspect="1" noMove="1" noResize="1" noEditPoints="1" noAdjustHandles="1" noChangeArrowheads="1" noChangeShapeType="1" noTextEdit="1"/>
              </p:cNvSpPr>
              <p:nvPr>
                <p:ph idx="1"/>
              </p:nvPr>
            </p:nvSpPr>
            <p:spPr>
              <a:blipFill>
                <a:blip r:embed="rId3"/>
                <a:stretch>
                  <a:fillRect l="-1000" t="-1713" r="-1333" b="-6854"/>
                </a:stretch>
              </a:blipFill>
            </p:spPr>
            <p:txBody>
              <a:bodyPr/>
              <a:lstStyle/>
              <a:p>
                <a:r>
                  <a:rPr lang="en-GB">
                    <a:noFill/>
                  </a:rPr>
                  <a:t> </a:t>
                </a:r>
              </a:p>
            </p:txBody>
          </p:sp>
        </mc:Fallback>
      </mc:AlternateContent>
      <p:sp>
        <p:nvSpPr>
          <p:cNvPr id="4" name="Slide Number Placeholder 3">
            <a:extLst>
              <a:ext uri="{FF2B5EF4-FFF2-40B4-BE49-F238E27FC236}">
                <a16:creationId xmlns:a16="http://schemas.microsoft.com/office/drawing/2014/main" id="{021C385F-AD30-C9D3-ECC3-7564C9A0336E}"/>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20399438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F41B1-25AD-680E-E518-5BAE361E7C0E}"/>
              </a:ext>
            </a:extLst>
          </p:cNvPr>
          <p:cNvSpPr>
            <a:spLocks noGrp="1"/>
          </p:cNvSpPr>
          <p:nvPr>
            <p:ph type="title"/>
          </p:nvPr>
        </p:nvSpPr>
        <p:spPr/>
        <p:txBody>
          <a:bodyPr/>
          <a:lstStyle/>
          <a:p>
            <a:r>
              <a:rPr lang="en-GB" dirty="0"/>
              <a:t>Digital collaboration technologies </a:t>
            </a:r>
          </a:p>
        </p:txBody>
      </p:sp>
      <p:sp>
        <p:nvSpPr>
          <p:cNvPr id="3" name="Content Placeholder 2">
            <a:extLst>
              <a:ext uri="{FF2B5EF4-FFF2-40B4-BE49-F238E27FC236}">
                <a16:creationId xmlns:a16="http://schemas.microsoft.com/office/drawing/2014/main" id="{775F4014-A442-D186-BE44-F5157AAD7381}"/>
              </a:ext>
            </a:extLst>
          </p:cNvPr>
          <p:cNvSpPr>
            <a:spLocks noGrp="1"/>
          </p:cNvSpPr>
          <p:nvPr>
            <p:ph idx="1"/>
          </p:nvPr>
        </p:nvSpPr>
        <p:spPr/>
        <p:txBody>
          <a:bodyPr/>
          <a:lstStyle/>
          <a:p>
            <a:r>
              <a:rPr lang="en-GB" sz="2800" b="1" dirty="0"/>
              <a:t>Digital collaboration technologies</a:t>
            </a:r>
            <a:r>
              <a:rPr lang="en-GB" sz="2800" dirty="0"/>
              <a:t> are software platforms, cloud applications, and hardware tools designed to help individuals and teams work together seamlessly—regardless of physical location or work schedule. </a:t>
            </a:r>
          </a:p>
          <a:p>
            <a:r>
              <a:rPr lang="en-GB" sz="2800" dirty="0"/>
              <a:t>They serve as the technological backbone for modern hybrid, remote, and flexible work models, replacing manual processes and localized file storage with real-time, cloud-connected environments. </a:t>
            </a:r>
          </a:p>
          <a:p>
            <a:endParaRPr lang="en-GB" sz="2800" dirty="0"/>
          </a:p>
        </p:txBody>
      </p:sp>
      <p:sp>
        <p:nvSpPr>
          <p:cNvPr id="4" name="Slide Number Placeholder 3">
            <a:extLst>
              <a:ext uri="{FF2B5EF4-FFF2-40B4-BE49-F238E27FC236}">
                <a16:creationId xmlns:a16="http://schemas.microsoft.com/office/drawing/2014/main" id="{1A6E20DC-4CA6-0275-6B95-6299D848C75D}"/>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extLst>
      <p:ext uri="{BB962C8B-B14F-4D97-AF65-F5344CB8AC3E}">
        <p14:creationId xmlns:p14="http://schemas.microsoft.com/office/powerpoint/2010/main" val="1454140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4D2F8-7D6D-8ECA-500A-C6A19A17CE8A}"/>
              </a:ext>
            </a:extLst>
          </p:cNvPr>
          <p:cNvSpPr>
            <a:spLocks noGrp="1"/>
          </p:cNvSpPr>
          <p:nvPr>
            <p:ph type="title"/>
          </p:nvPr>
        </p:nvSpPr>
        <p:spPr>
          <a:solidFill>
            <a:schemeClr val="accent1">
              <a:lumMod val="40000"/>
              <a:lumOff val="60000"/>
            </a:schemeClr>
          </a:solidFill>
        </p:spPr>
        <p:txBody>
          <a:bodyPr/>
          <a:lstStyle/>
          <a:p>
            <a:r>
              <a:rPr lang="en-GB" dirty="0"/>
              <a:t>Part B – Talent development environment</a:t>
            </a:r>
          </a:p>
        </p:txBody>
      </p:sp>
      <p:sp>
        <p:nvSpPr>
          <p:cNvPr id="3" name="Content Placeholder 2">
            <a:extLst>
              <a:ext uri="{FF2B5EF4-FFF2-40B4-BE49-F238E27FC236}">
                <a16:creationId xmlns:a16="http://schemas.microsoft.com/office/drawing/2014/main" id="{32210AC4-7D45-EC52-8912-0EB70FC8D9FA}"/>
              </a:ext>
            </a:extLst>
          </p:cNvPr>
          <p:cNvSpPr>
            <a:spLocks noGrp="1"/>
          </p:cNvSpPr>
          <p:nvPr>
            <p:ph idx="1"/>
          </p:nvPr>
        </p:nvSpPr>
        <p:spPr/>
        <p:txBody>
          <a:bodyPr/>
          <a:lstStyle/>
          <a:p>
            <a:r>
              <a:rPr lang="en-GB" sz="2800" b="1" dirty="0"/>
              <a:t>Breeding an Environment Where Talent May Grow (≈1,000 words)</a:t>
            </a:r>
            <a:endParaRPr lang="en-GB" sz="2800" dirty="0"/>
          </a:p>
          <a:p>
            <a:r>
              <a:rPr lang="en-GB" sz="2800" dirty="0"/>
              <a:t>Design a strategic talent ecosystem that enables employees to continuously develop and perform at their highest potential.</a:t>
            </a:r>
          </a:p>
          <a:p>
            <a:r>
              <a:rPr lang="en-GB" sz="2800" b="1" dirty="0">
                <a:solidFill>
                  <a:srgbClr val="FF0000"/>
                </a:solidFill>
              </a:rPr>
              <a:t>B1. </a:t>
            </a:r>
            <a:r>
              <a:rPr lang="en-GB" sz="2800" dirty="0">
                <a:solidFill>
                  <a:srgbClr val="FF0000"/>
                </a:solidFill>
              </a:rPr>
              <a:t>Critically evaluate how organisations create environments where talent flourishes. </a:t>
            </a:r>
            <a:r>
              <a:rPr lang="en-GB" sz="2800" b="1" dirty="0">
                <a:solidFill>
                  <a:srgbClr val="FF0000"/>
                </a:solidFill>
              </a:rPr>
              <a:t>– Literature review(What we know about the current situation).</a:t>
            </a:r>
            <a:endParaRPr lang="en-GB" sz="2800" b="1" dirty="0"/>
          </a:p>
        </p:txBody>
      </p:sp>
      <p:sp>
        <p:nvSpPr>
          <p:cNvPr id="4" name="Slide Number Placeholder 3">
            <a:extLst>
              <a:ext uri="{FF2B5EF4-FFF2-40B4-BE49-F238E27FC236}">
                <a16:creationId xmlns:a16="http://schemas.microsoft.com/office/drawing/2014/main" id="{6EB3A8F1-E4A5-E9C4-6837-7D1A60E03DF6}"/>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extLst>
      <p:ext uri="{BB962C8B-B14F-4D97-AF65-F5344CB8AC3E}">
        <p14:creationId xmlns:p14="http://schemas.microsoft.com/office/powerpoint/2010/main" val="3997118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58F9A-BB56-377E-E64B-663046312135}"/>
              </a:ext>
            </a:extLst>
          </p:cNvPr>
          <p:cNvSpPr>
            <a:spLocks noGrp="1"/>
          </p:cNvSpPr>
          <p:nvPr>
            <p:ph type="title"/>
          </p:nvPr>
        </p:nvSpPr>
        <p:spPr/>
        <p:txBody>
          <a:bodyPr/>
          <a:lstStyle/>
          <a:p>
            <a:r>
              <a:rPr lang="en-GB" dirty="0"/>
              <a:t>Learning organization</a:t>
            </a:r>
          </a:p>
        </p:txBody>
      </p:sp>
      <p:sp>
        <p:nvSpPr>
          <p:cNvPr id="3" name="Content Placeholder 2">
            <a:extLst>
              <a:ext uri="{FF2B5EF4-FFF2-40B4-BE49-F238E27FC236}">
                <a16:creationId xmlns:a16="http://schemas.microsoft.com/office/drawing/2014/main" id="{85D7C493-77DF-12D9-8D98-80F8093AEDCD}"/>
              </a:ext>
            </a:extLst>
          </p:cNvPr>
          <p:cNvSpPr>
            <a:spLocks noGrp="1"/>
          </p:cNvSpPr>
          <p:nvPr>
            <p:ph idx="1"/>
          </p:nvPr>
        </p:nvSpPr>
        <p:spPr/>
        <p:txBody>
          <a:bodyPr/>
          <a:lstStyle/>
          <a:p>
            <a:r>
              <a:rPr lang="en-GB" sz="2000" dirty="0"/>
              <a:t>A </a:t>
            </a:r>
            <a:r>
              <a:rPr lang="en-GB" sz="2000" b="1" dirty="0"/>
              <a:t>learning organization</a:t>
            </a:r>
            <a:r>
              <a:rPr lang="en-GB" sz="2000" dirty="0"/>
              <a:t> is a company that continually transforms itself by facilitating the learning of its members and adapting continuously to change.</a:t>
            </a:r>
          </a:p>
          <a:p>
            <a:r>
              <a:rPr lang="en-GB" sz="2000" dirty="0"/>
              <a:t>The concept was popularized by systems scientist Peter Senge in his landmark 1990 book, </a:t>
            </a:r>
            <a:r>
              <a:rPr lang="en-GB" sz="2000" i="1" dirty="0"/>
              <a:t>The Fifth Discipline</a:t>
            </a:r>
            <a:r>
              <a:rPr lang="en-GB" sz="2000" dirty="0"/>
              <a:t>. Senge defined learning organizations as </a:t>
            </a:r>
            <a:r>
              <a:rPr lang="en-GB" sz="2000" i="1" dirty="0"/>
              <a:t>"organizations where people continually expand their capacity to create the results they truly desire, where new and expansive patterns of thinking are nurtured, where collective aspiration is set free, and where people are continually learning how to learn together.“</a:t>
            </a:r>
          </a:p>
          <a:p>
            <a:r>
              <a:rPr lang="en-GB" sz="2000" dirty="0"/>
              <a:t>According to Senge, building a learning organization requires mastering five interdependent "disciplines"—practices and habits that organizations must cultivate:</a:t>
            </a:r>
          </a:p>
          <a:p>
            <a:pPr marL="0" indent="0">
              <a:buNone/>
            </a:pPr>
            <a:endParaRPr lang="en-GB" sz="2000" dirty="0"/>
          </a:p>
          <a:p>
            <a:endParaRPr lang="en-GB" sz="2000" dirty="0"/>
          </a:p>
        </p:txBody>
      </p:sp>
      <p:sp>
        <p:nvSpPr>
          <p:cNvPr id="4" name="Slide Number Placeholder 3">
            <a:extLst>
              <a:ext uri="{FF2B5EF4-FFF2-40B4-BE49-F238E27FC236}">
                <a16:creationId xmlns:a16="http://schemas.microsoft.com/office/drawing/2014/main" id="{C711D377-9798-1F8F-414A-FFD3FA15A159}"/>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extLst>
      <p:ext uri="{BB962C8B-B14F-4D97-AF65-F5344CB8AC3E}">
        <p14:creationId xmlns:p14="http://schemas.microsoft.com/office/powerpoint/2010/main" val="2065010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961AC-362B-FF02-381E-A0F2C020C1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BC2CBF-0B6E-7176-2032-F732E6117CF6}"/>
              </a:ext>
            </a:extLst>
          </p:cNvPr>
          <p:cNvSpPr>
            <a:spLocks noGrp="1"/>
          </p:cNvSpPr>
          <p:nvPr>
            <p:ph type="title"/>
          </p:nvPr>
        </p:nvSpPr>
        <p:spPr/>
        <p:txBody>
          <a:bodyPr/>
          <a:lstStyle/>
          <a:p>
            <a:r>
              <a:rPr lang="en-GB" dirty="0"/>
              <a:t>Learning organization: the five disciplines</a:t>
            </a:r>
          </a:p>
        </p:txBody>
      </p:sp>
      <p:sp>
        <p:nvSpPr>
          <p:cNvPr id="3" name="Content Placeholder 2">
            <a:extLst>
              <a:ext uri="{FF2B5EF4-FFF2-40B4-BE49-F238E27FC236}">
                <a16:creationId xmlns:a16="http://schemas.microsoft.com/office/drawing/2014/main" id="{380FFE72-65A8-EFAA-E593-21836F171353}"/>
              </a:ext>
            </a:extLst>
          </p:cNvPr>
          <p:cNvSpPr>
            <a:spLocks noGrp="1"/>
          </p:cNvSpPr>
          <p:nvPr>
            <p:ph idx="1"/>
          </p:nvPr>
        </p:nvSpPr>
        <p:spPr/>
        <p:txBody>
          <a:bodyPr/>
          <a:lstStyle/>
          <a:p>
            <a:pPr marL="0" lvl="0" indent="0">
              <a:buNone/>
            </a:pPr>
            <a:r>
              <a:rPr lang="en-GB" sz="1800" b="1" dirty="0"/>
              <a:t>1. Personal Mastery:</a:t>
            </a:r>
            <a:endParaRPr lang="en-GB" sz="1800" dirty="0"/>
          </a:p>
          <a:p>
            <a:pPr lvl="1"/>
            <a:r>
              <a:rPr lang="en-GB" sz="1600" i="1" dirty="0"/>
              <a:t>What it is:</a:t>
            </a:r>
            <a:r>
              <a:rPr lang="en-GB" sz="1600" dirty="0"/>
              <a:t> The discipline of continually clarifying and deepening our personal vision, focusing our energies, and seeing reality objectively.</a:t>
            </a:r>
          </a:p>
          <a:p>
            <a:pPr lvl="1"/>
            <a:r>
              <a:rPr lang="en-GB" sz="1600" i="1" dirty="0"/>
              <a:t>Why it matters:</a:t>
            </a:r>
            <a:r>
              <a:rPr lang="en-GB" sz="1600" dirty="0"/>
              <a:t> Organizations only learn through individuals who learn. Committed, self-aware individuals drive organizational growth.</a:t>
            </a:r>
          </a:p>
          <a:p>
            <a:pPr marL="0" lvl="0" indent="0">
              <a:buNone/>
            </a:pPr>
            <a:r>
              <a:rPr lang="en-GB" sz="1800" b="1" dirty="0"/>
              <a:t>2. Mental Models:</a:t>
            </a:r>
            <a:endParaRPr lang="en-GB" sz="1800" dirty="0"/>
          </a:p>
          <a:p>
            <a:pPr lvl="1"/>
            <a:r>
              <a:rPr lang="en-GB" sz="1600" i="1" dirty="0"/>
              <a:t>What it is:</a:t>
            </a:r>
            <a:r>
              <a:rPr lang="en-GB" sz="1600" dirty="0"/>
              <a:t> Reflecting upon, continually clarifying, and improving our internal pictures of the world (assumptions, generalizations, and biases) and seeing how they shape our actions.</a:t>
            </a:r>
          </a:p>
          <a:p>
            <a:pPr lvl="1"/>
            <a:r>
              <a:rPr lang="en-GB" sz="1600" i="1" dirty="0"/>
              <a:t>Why it matters:</a:t>
            </a:r>
            <a:r>
              <a:rPr lang="en-GB" sz="1600" dirty="0"/>
              <a:t> Outdated mental models ("We've always done it this way") blind companies to market shifts.</a:t>
            </a:r>
          </a:p>
          <a:p>
            <a:pPr marL="0" indent="0">
              <a:buNone/>
            </a:pPr>
            <a:r>
              <a:rPr lang="en-GB" sz="1800" b="1" dirty="0"/>
              <a:t>3. Shared Vision:</a:t>
            </a:r>
            <a:endParaRPr lang="en-GB" sz="1800" dirty="0"/>
          </a:p>
          <a:p>
            <a:pPr lvl="1"/>
            <a:r>
              <a:rPr lang="en-GB" sz="1600" i="1" dirty="0"/>
              <a:t>What it is:</a:t>
            </a:r>
            <a:r>
              <a:rPr lang="en-GB" sz="1600" dirty="0"/>
              <a:t> Unearthing shared pictures of the future that foster genuine commitment and </a:t>
            </a:r>
            <a:r>
              <a:rPr lang="en-GB" sz="1600" dirty="0" err="1"/>
              <a:t>enrollment</a:t>
            </a:r>
            <a:r>
              <a:rPr lang="en-GB" sz="1600" dirty="0"/>
              <a:t> rather than mere compliance.</a:t>
            </a:r>
          </a:p>
          <a:p>
            <a:pPr lvl="1"/>
            <a:r>
              <a:rPr lang="en-GB" sz="1600" i="1" dirty="0"/>
              <a:t>Why it matters:</a:t>
            </a:r>
            <a:r>
              <a:rPr lang="en-GB" sz="1600" dirty="0"/>
              <a:t> When people share a common vision, they pull together because they </a:t>
            </a:r>
            <a:r>
              <a:rPr lang="en-GB" sz="1600" i="1" dirty="0"/>
              <a:t>want</a:t>
            </a:r>
            <a:r>
              <a:rPr lang="en-GB" sz="1600" dirty="0"/>
              <a:t> to, not because they are told to.</a:t>
            </a:r>
          </a:p>
          <a:p>
            <a:pPr lvl="1"/>
            <a:endParaRPr lang="en-GB" sz="1600" dirty="0"/>
          </a:p>
        </p:txBody>
      </p:sp>
      <p:sp>
        <p:nvSpPr>
          <p:cNvPr id="4" name="Slide Number Placeholder 3">
            <a:extLst>
              <a:ext uri="{FF2B5EF4-FFF2-40B4-BE49-F238E27FC236}">
                <a16:creationId xmlns:a16="http://schemas.microsoft.com/office/drawing/2014/main" id="{56BBCBE2-4E9E-76FA-E83F-E2ED7B562977}"/>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spTree>
    <p:extLst>
      <p:ext uri="{BB962C8B-B14F-4D97-AF65-F5344CB8AC3E}">
        <p14:creationId xmlns:p14="http://schemas.microsoft.com/office/powerpoint/2010/main" val="59356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7697D-075C-37AC-EBA1-9D03DA4C0E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DD609F-9DA4-F8F0-F209-5A6BF494F1DF}"/>
              </a:ext>
            </a:extLst>
          </p:cNvPr>
          <p:cNvSpPr>
            <a:spLocks noGrp="1"/>
          </p:cNvSpPr>
          <p:nvPr>
            <p:ph type="title"/>
          </p:nvPr>
        </p:nvSpPr>
        <p:spPr/>
        <p:txBody>
          <a:bodyPr/>
          <a:lstStyle/>
          <a:p>
            <a:r>
              <a:rPr lang="en-GB" dirty="0"/>
              <a:t>Learning organization</a:t>
            </a:r>
          </a:p>
        </p:txBody>
      </p:sp>
      <p:sp>
        <p:nvSpPr>
          <p:cNvPr id="3" name="Content Placeholder 2">
            <a:extLst>
              <a:ext uri="{FF2B5EF4-FFF2-40B4-BE49-F238E27FC236}">
                <a16:creationId xmlns:a16="http://schemas.microsoft.com/office/drawing/2014/main" id="{FF793B59-1948-F0FA-0613-8218FF9E073C}"/>
              </a:ext>
            </a:extLst>
          </p:cNvPr>
          <p:cNvSpPr>
            <a:spLocks noGrp="1"/>
          </p:cNvSpPr>
          <p:nvPr>
            <p:ph idx="1"/>
          </p:nvPr>
        </p:nvSpPr>
        <p:spPr/>
        <p:txBody>
          <a:bodyPr/>
          <a:lstStyle/>
          <a:p>
            <a:pPr marL="0" indent="0">
              <a:buNone/>
            </a:pPr>
            <a:r>
              <a:rPr lang="en-GB" sz="2000" b="1" dirty="0"/>
              <a:t>4. Team Learning:</a:t>
            </a:r>
            <a:endParaRPr lang="en-GB" sz="2000" dirty="0"/>
          </a:p>
          <a:p>
            <a:pPr lvl="1"/>
            <a:r>
              <a:rPr lang="en-GB" sz="1800" i="1" dirty="0"/>
              <a:t>What it is:</a:t>
            </a:r>
            <a:r>
              <a:rPr lang="en-GB" sz="1800" dirty="0"/>
              <a:t> Starting with dialogue—the capacity of members to suspend assumptions and enter into a genuine thinking together—rather than simple debate or argument.</a:t>
            </a:r>
          </a:p>
          <a:p>
            <a:pPr lvl="1"/>
            <a:r>
              <a:rPr lang="en-GB" sz="1800" i="1" dirty="0"/>
              <a:t>Why it matters:</a:t>
            </a:r>
            <a:r>
              <a:rPr lang="en-GB" sz="1800" dirty="0"/>
              <a:t> The intelligence of a team exceeds the intelligence of its individual members; teams can achieve extraordinary alignment and collective insight.</a:t>
            </a:r>
          </a:p>
          <a:p>
            <a:pPr marL="0" indent="0">
              <a:buNone/>
            </a:pPr>
            <a:r>
              <a:rPr lang="en-GB" sz="2000" b="1" dirty="0"/>
              <a:t>5. Systems Thinking (The Fifth Discipline):</a:t>
            </a:r>
            <a:endParaRPr lang="en-GB" sz="2000" dirty="0"/>
          </a:p>
          <a:p>
            <a:pPr lvl="1"/>
            <a:r>
              <a:rPr lang="en-GB" sz="1800" i="1" dirty="0"/>
              <a:t>What it is:</a:t>
            </a:r>
            <a:r>
              <a:rPr lang="en-GB" sz="1800" dirty="0"/>
              <a:t> A conceptual framework and body of knowledge that makes the full patterns clearer, helping us see </a:t>
            </a:r>
            <a:r>
              <a:rPr lang="en-GB" sz="1800" i="1" dirty="0"/>
              <a:t>interrelationships</a:t>
            </a:r>
            <a:r>
              <a:rPr lang="en-GB" sz="1800" dirty="0"/>
              <a:t> rather than isolated things, and </a:t>
            </a:r>
            <a:r>
              <a:rPr lang="en-GB" sz="1800" i="1" dirty="0"/>
              <a:t>processes</a:t>
            </a:r>
            <a:r>
              <a:rPr lang="en-GB" sz="1800" dirty="0"/>
              <a:t> rather than static snapshots.</a:t>
            </a:r>
          </a:p>
          <a:p>
            <a:pPr lvl="1"/>
            <a:r>
              <a:rPr lang="en-GB" sz="1800" i="1" dirty="0"/>
              <a:t>Why it matters:</a:t>
            </a:r>
            <a:r>
              <a:rPr lang="en-GB" sz="1800" dirty="0"/>
              <a:t> Senge called this the "fifth discipline" because it integrates the other four. It recognizes that cause and effect are often not closely related in time and space, and that quick fixes often backfire.</a:t>
            </a:r>
          </a:p>
          <a:p>
            <a:endParaRPr lang="en-GB" sz="1600" dirty="0"/>
          </a:p>
        </p:txBody>
      </p:sp>
      <p:sp>
        <p:nvSpPr>
          <p:cNvPr id="4" name="Slide Number Placeholder 3">
            <a:extLst>
              <a:ext uri="{FF2B5EF4-FFF2-40B4-BE49-F238E27FC236}">
                <a16:creationId xmlns:a16="http://schemas.microsoft.com/office/drawing/2014/main" id="{FAFF924A-53E7-F856-4653-A7754A4738F1}"/>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extLst>
      <p:ext uri="{BB962C8B-B14F-4D97-AF65-F5344CB8AC3E}">
        <p14:creationId xmlns:p14="http://schemas.microsoft.com/office/powerpoint/2010/main" val="7234376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2EE21-5EAF-6780-800B-E7A7352B9649}"/>
              </a:ext>
            </a:extLst>
          </p:cNvPr>
          <p:cNvSpPr>
            <a:spLocks noGrp="1"/>
          </p:cNvSpPr>
          <p:nvPr>
            <p:ph type="title"/>
          </p:nvPr>
        </p:nvSpPr>
        <p:spPr/>
        <p:txBody>
          <a:bodyPr/>
          <a:lstStyle/>
          <a:p>
            <a:r>
              <a:rPr lang="en-GB" dirty="0"/>
              <a:t>Growth mindset (Dweck)</a:t>
            </a:r>
          </a:p>
        </p:txBody>
      </p:sp>
      <p:sp>
        <p:nvSpPr>
          <p:cNvPr id="3" name="Content Placeholder 2">
            <a:extLst>
              <a:ext uri="{FF2B5EF4-FFF2-40B4-BE49-F238E27FC236}">
                <a16:creationId xmlns:a16="http://schemas.microsoft.com/office/drawing/2014/main" id="{01A97FDB-12AB-39F5-AFF3-440520E93FEF}"/>
              </a:ext>
            </a:extLst>
          </p:cNvPr>
          <p:cNvSpPr>
            <a:spLocks noGrp="1"/>
          </p:cNvSpPr>
          <p:nvPr>
            <p:ph idx="1"/>
          </p:nvPr>
        </p:nvSpPr>
        <p:spPr/>
        <p:txBody>
          <a:bodyPr/>
          <a:lstStyle/>
          <a:p>
            <a:r>
              <a:rPr lang="en-GB" sz="2400" b="1" dirty="0"/>
              <a:t>Growth mindset</a:t>
            </a:r>
            <a:r>
              <a:rPr lang="en-GB" sz="2400" dirty="0"/>
              <a:t> is a psychological concept developed by Stanford University psychologist Carol Dweck. It is the belief that a person’s intelligence, talents, and abilities are not fixed traits, but rather capabilities that can be developed over time through dedication, effective strategies, continuous practice, and learning from failure.</a:t>
            </a:r>
          </a:p>
          <a:p>
            <a:r>
              <a:rPr lang="en-GB" sz="2400" dirty="0"/>
              <a:t>Dweck introduced this idea in her research and popular 2006 book, </a:t>
            </a:r>
            <a:r>
              <a:rPr lang="en-GB" sz="2400" i="1" dirty="0"/>
              <a:t>Mindset: The New Psychology of Success</a:t>
            </a:r>
            <a:r>
              <a:rPr lang="en-GB" sz="2400" dirty="0"/>
              <a:t>, contrasting it with a Fixed Mindset.</a:t>
            </a:r>
          </a:p>
          <a:p>
            <a:r>
              <a:rPr lang="en-GB" sz="2400" dirty="0"/>
              <a:t>How an individual views their abilities fundamentally shapes their </a:t>
            </a:r>
            <a:r>
              <a:rPr lang="en-GB" sz="2400" dirty="0" err="1"/>
              <a:t>behavior</a:t>
            </a:r>
            <a:r>
              <a:rPr lang="en-GB" sz="2400" dirty="0"/>
              <a:t>, reaction to failure, and long-term achievement:</a:t>
            </a:r>
          </a:p>
          <a:p>
            <a:endParaRPr lang="en-GB" sz="2400" dirty="0"/>
          </a:p>
        </p:txBody>
      </p:sp>
      <p:sp>
        <p:nvSpPr>
          <p:cNvPr id="4" name="Slide Number Placeholder 3">
            <a:extLst>
              <a:ext uri="{FF2B5EF4-FFF2-40B4-BE49-F238E27FC236}">
                <a16:creationId xmlns:a16="http://schemas.microsoft.com/office/drawing/2014/main" id="{7EFA2DE2-0371-D63C-F2D0-1FECBDAB91A7}"/>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1773765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72C4F-54C8-FA55-64F7-5295C18C5891}"/>
              </a:ext>
            </a:extLst>
          </p:cNvPr>
          <p:cNvSpPr>
            <a:spLocks noGrp="1"/>
          </p:cNvSpPr>
          <p:nvPr>
            <p:ph type="title"/>
          </p:nvPr>
        </p:nvSpPr>
        <p:spPr/>
        <p:txBody>
          <a:bodyPr/>
          <a:lstStyle/>
          <a:p>
            <a:r>
              <a:rPr lang="en-GB" dirty="0"/>
              <a:t>Growth mindset (Dweck)</a:t>
            </a:r>
          </a:p>
        </p:txBody>
      </p:sp>
      <p:sp>
        <p:nvSpPr>
          <p:cNvPr id="4" name="Slide Number Placeholder 3">
            <a:extLst>
              <a:ext uri="{FF2B5EF4-FFF2-40B4-BE49-F238E27FC236}">
                <a16:creationId xmlns:a16="http://schemas.microsoft.com/office/drawing/2014/main" id="{07D867DC-B0B0-1350-C69F-635061E19621}"/>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graphicFrame>
        <p:nvGraphicFramePr>
          <p:cNvPr id="5" name="Table 4">
            <a:extLst>
              <a:ext uri="{FF2B5EF4-FFF2-40B4-BE49-F238E27FC236}">
                <a16:creationId xmlns:a16="http://schemas.microsoft.com/office/drawing/2014/main" id="{EE57E8E4-9450-8343-654C-ABD8EE296C0F}"/>
              </a:ext>
            </a:extLst>
          </p:cNvPr>
          <p:cNvGraphicFramePr>
            <a:graphicFrameLocks noGrp="1"/>
          </p:cNvGraphicFramePr>
          <p:nvPr>
            <p:extLst>
              <p:ext uri="{D42A27DB-BD31-4B8C-83A1-F6EECF244321}">
                <p14:modId xmlns:p14="http://schemas.microsoft.com/office/powerpoint/2010/main" val="1849388295"/>
              </p:ext>
            </p:extLst>
          </p:nvPr>
        </p:nvGraphicFramePr>
        <p:xfrm>
          <a:off x="167149" y="1581610"/>
          <a:ext cx="11798709" cy="4783776"/>
        </p:xfrm>
        <a:graphic>
          <a:graphicData uri="http://schemas.openxmlformats.org/drawingml/2006/table">
            <a:tbl>
              <a:tblPr>
                <a:tableStyleId>{5C22544A-7EE6-4342-B048-85BDC9FD1C3A}</a:tableStyleId>
              </a:tblPr>
              <a:tblGrid>
                <a:gridCol w="1789470">
                  <a:extLst>
                    <a:ext uri="{9D8B030D-6E8A-4147-A177-3AD203B41FA5}">
                      <a16:colId xmlns:a16="http://schemas.microsoft.com/office/drawing/2014/main" val="713968139"/>
                    </a:ext>
                  </a:extLst>
                </a:gridCol>
                <a:gridCol w="5506065">
                  <a:extLst>
                    <a:ext uri="{9D8B030D-6E8A-4147-A177-3AD203B41FA5}">
                      <a16:colId xmlns:a16="http://schemas.microsoft.com/office/drawing/2014/main" val="2106417953"/>
                    </a:ext>
                  </a:extLst>
                </a:gridCol>
                <a:gridCol w="4503174">
                  <a:extLst>
                    <a:ext uri="{9D8B030D-6E8A-4147-A177-3AD203B41FA5}">
                      <a16:colId xmlns:a16="http://schemas.microsoft.com/office/drawing/2014/main" val="530371474"/>
                    </a:ext>
                  </a:extLst>
                </a:gridCol>
              </a:tblGrid>
              <a:tr h="351468">
                <a:tc>
                  <a:txBody>
                    <a:bodyPr/>
                    <a:lstStyle/>
                    <a:p>
                      <a:pPr marL="0" marR="0" algn="ctr">
                        <a:spcAft>
                          <a:spcPts val="2400"/>
                        </a:spcAft>
                        <a:buNone/>
                      </a:pPr>
                      <a:r>
                        <a:rPr lang="en-GB" sz="2000" b="1" dirty="0">
                          <a:effectLst/>
                        </a:rPr>
                        <a:t>Dimension</a:t>
                      </a:r>
                      <a:endParaRPr lang="en-GB" sz="2000" b="1" dirty="0">
                        <a:effectLst/>
                        <a:latin typeface="Google Sans Text"/>
                      </a:endParaRPr>
                    </a:p>
                  </a:txBody>
                  <a:tcPr marL="94143" marR="94143" marT="62762" marB="62762" anchor="ctr">
                    <a:solidFill>
                      <a:schemeClr val="accent1">
                        <a:lumMod val="40000"/>
                        <a:lumOff val="60000"/>
                      </a:schemeClr>
                    </a:solidFill>
                  </a:tcPr>
                </a:tc>
                <a:tc>
                  <a:txBody>
                    <a:bodyPr/>
                    <a:lstStyle/>
                    <a:p>
                      <a:pPr marL="0" marR="0" algn="ctr">
                        <a:spcAft>
                          <a:spcPts val="2400"/>
                        </a:spcAft>
                        <a:buNone/>
                      </a:pPr>
                      <a:r>
                        <a:rPr lang="en-GB" sz="2000" b="1">
                          <a:effectLst/>
                        </a:rPr>
                        <a:t>Fixed Mindset</a:t>
                      </a:r>
                      <a:endParaRPr lang="en-GB" sz="2000" b="1">
                        <a:effectLst/>
                        <a:latin typeface="Google Sans Text"/>
                      </a:endParaRPr>
                    </a:p>
                  </a:txBody>
                  <a:tcPr marL="94143" marR="94143" marT="62762" marB="62762" anchor="ctr">
                    <a:solidFill>
                      <a:schemeClr val="accent1">
                        <a:lumMod val="40000"/>
                        <a:lumOff val="60000"/>
                      </a:schemeClr>
                    </a:solidFill>
                  </a:tcPr>
                </a:tc>
                <a:tc>
                  <a:txBody>
                    <a:bodyPr/>
                    <a:lstStyle/>
                    <a:p>
                      <a:pPr marL="0" marR="0" algn="ctr">
                        <a:spcAft>
                          <a:spcPts val="2400"/>
                        </a:spcAft>
                        <a:buNone/>
                      </a:pPr>
                      <a:r>
                        <a:rPr lang="en-GB" sz="2000" b="1" dirty="0">
                          <a:effectLst/>
                        </a:rPr>
                        <a:t>Growth Mindset</a:t>
                      </a:r>
                      <a:endParaRPr lang="en-GB" sz="2000" b="1" dirty="0">
                        <a:effectLst/>
                        <a:latin typeface="Google Sans Text"/>
                      </a:endParaRPr>
                    </a:p>
                  </a:txBody>
                  <a:tcPr marL="94143" marR="94143" marT="62762" marB="62762" anchor="ctr">
                    <a:solidFill>
                      <a:schemeClr val="accent1">
                        <a:lumMod val="40000"/>
                        <a:lumOff val="60000"/>
                      </a:schemeClr>
                    </a:solidFill>
                  </a:tcPr>
                </a:tc>
                <a:extLst>
                  <a:ext uri="{0D108BD9-81ED-4DB2-BD59-A6C34878D82A}">
                    <a16:rowId xmlns:a16="http://schemas.microsoft.com/office/drawing/2014/main" val="877469358"/>
                  </a:ext>
                </a:extLst>
              </a:tr>
              <a:tr h="803356">
                <a:tc>
                  <a:txBody>
                    <a:bodyPr/>
                    <a:lstStyle/>
                    <a:p>
                      <a:pPr marL="0" marR="0">
                        <a:spcAft>
                          <a:spcPts val="2400"/>
                        </a:spcAft>
                        <a:buNone/>
                      </a:pPr>
                      <a:r>
                        <a:rPr lang="en-GB" sz="2000">
                          <a:effectLst/>
                        </a:rPr>
                        <a:t>Core Belief</a:t>
                      </a:r>
                      <a:endParaRPr lang="en-GB" sz="2000">
                        <a:effectLst/>
                        <a:latin typeface="Google Sans Text"/>
                      </a:endParaRPr>
                    </a:p>
                  </a:txBody>
                  <a:tcPr marL="94143" marR="94143" marT="62762" marB="62762" anchor="ctr"/>
                </a:tc>
                <a:tc>
                  <a:txBody>
                    <a:bodyPr/>
                    <a:lstStyle/>
                    <a:p>
                      <a:pPr marL="0" marR="0">
                        <a:spcAft>
                          <a:spcPts val="2400"/>
                        </a:spcAft>
                        <a:buNone/>
                      </a:pPr>
                      <a:r>
                        <a:rPr lang="en-GB" sz="2000" dirty="0">
                          <a:effectLst/>
                        </a:rPr>
                        <a:t>Intelligence and talent are static ("You either have it or you don't").</a:t>
                      </a:r>
                      <a:endParaRPr lang="en-GB" sz="2000" dirty="0">
                        <a:effectLst/>
                        <a:latin typeface="Google Sans Text"/>
                      </a:endParaRPr>
                    </a:p>
                  </a:txBody>
                  <a:tcPr marL="94143" marR="94143" marT="62762" marB="62762" anchor="ctr"/>
                </a:tc>
                <a:tc>
                  <a:txBody>
                    <a:bodyPr/>
                    <a:lstStyle/>
                    <a:p>
                      <a:pPr marL="0" marR="0">
                        <a:spcAft>
                          <a:spcPts val="2400"/>
                        </a:spcAft>
                        <a:buNone/>
                      </a:pPr>
                      <a:r>
                        <a:rPr lang="en-GB" sz="2000">
                          <a:effectLst/>
                        </a:rPr>
                        <a:t>Intelligence and talent can be developed ("Effort and learning expand ability").</a:t>
                      </a:r>
                      <a:endParaRPr lang="en-GB" sz="2000">
                        <a:effectLst/>
                        <a:latin typeface="Google Sans Text"/>
                      </a:endParaRPr>
                    </a:p>
                  </a:txBody>
                  <a:tcPr marL="94143" marR="94143" marT="62762" marB="62762" anchor="ctr"/>
                </a:tc>
                <a:extLst>
                  <a:ext uri="{0D108BD9-81ED-4DB2-BD59-A6C34878D82A}">
                    <a16:rowId xmlns:a16="http://schemas.microsoft.com/office/drawing/2014/main" val="2091283406"/>
                  </a:ext>
                </a:extLst>
              </a:tr>
              <a:tr h="803356">
                <a:tc>
                  <a:txBody>
                    <a:bodyPr/>
                    <a:lstStyle/>
                    <a:p>
                      <a:pPr marL="0" marR="0">
                        <a:spcAft>
                          <a:spcPts val="2400"/>
                        </a:spcAft>
                        <a:buNone/>
                      </a:pPr>
                      <a:r>
                        <a:rPr lang="en-GB" sz="2000">
                          <a:effectLst/>
                        </a:rPr>
                        <a:t>View of Effort</a:t>
                      </a:r>
                      <a:endParaRPr lang="en-GB" sz="2000">
                        <a:effectLst/>
                        <a:latin typeface="Google Sans Text"/>
                      </a:endParaRPr>
                    </a:p>
                  </a:txBody>
                  <a:tcPr marL="94143" marR="94143" marT="62762" marB="62762" anchor="ctr"/>
                </a:tc>
                <a:tc>
                  <a:txBody>
                    <a:bodyPr/>
                    <a:lstStyle/>
                    <a:p>
                      <a:pPr marL="0" marR="0">
                        <a:spcAft>
                          <a:spcPts val="2400"/>
                        </a:spcAft>
                        <a:buNone/>
                      </a:pPr>
                      <a:r>
                        <a:rPr lang="en-GB" sz="2000" dirty="0">
                          <a:effectLst/>
                        </a:rPr>
                        <a:t>Effort is seen as fruitless; if you have to work hard, you aren't naturally smart.</a:t>
                      </a:r>
                      <a:endParaRPr lang="en-GB" sz="2000" dirty="0">
                        <a:effectLst/>
                        <a:latin typeface="Google Sans Text"/>
                      </a:endParaRPr>
                    </a:p>
                  </a:txBody>
                  <a:tcPr marL="94143" marR="94143" marT="62762" marB="62762" anchor="ctr"/>
                </a:tc>
                <a:tc>
                  <a:txBody>
                    <a:bodyPr/>
                    <a:lstStyle/>
                    <a:p>
                      <a:pPr marL="0" marR="0">
                        <a:spcAft>
                          <a:spcPts val="2400"/>
                        </a:spcAft>
                        <a:buNone/>
                      </a:pPr>
                      <a:r>
                        <a:rPr lang="en-GB" sz="2000">
                          <a:effectLst/>
                        </a:rPr>
                        <a:t>Effort is seen as the path to mastery and skill building.</a:t>
                      </a:r>
                      <a:endParaRPr lang="en-GB" sz="2000">
                        <a:effectLst/>
                        <a:latin typeface="Google Sans Text"/>
                      </a:endParaRPr>
                    </a:p>
                  </a:txBody>
                  <a:tcPr marL="94143" marR="94143" marT="62762" marB="62762" anchor="ctr"/>
                </a:tc>
                <a:extLst>
                  <a:ext uri="{0D108BD9-81ED-4DB2-BD59-A6C34878D82A}">
                    <a16:rowId xmlns:a16="http://schemas.microsoft.com/office/drawing/2014/main" val="2902170445"/>
                  </a:ext>
                </a:extLst>
              </a:tr>
              <a:tr h="803356">
                <a:tc>
                  <a:txBody>
                    <a:bodyPr/>
                    <a:lstStyle/>
                    <a:p>
                      <a:pPr marL="0" marR="0">
                        <a:spcAft>
                          <a:spcPts val="2400"/>
                        </a:spcAft>
                        <a:buNone/>
                      </a:pPr>
                      <a:r>
                        <a:rPr lang="en-GB" sz="2000">
                          <a:effectLst/>
                        </a:rPr>
                        <a:t>Response to Setbacks</a:t>
                      </a:r>
                      <a:endParaRPr lang="en-GB" sz="2000">
                        <a:effectLst/>
                        <a:latin typeface="Google Sans Text"/>
                      </a:endParaRPr>
                    </a:p>
                  </a:txBody>
                  <a:tcPr marL="94143" marR="94143" marT="62762" marB="62762" anchor="ctr"/>
                </a:tc>
                <a:tc>
                  <a:txBody>
                    <a:bodyPr/>
                    <a:lstStyle/>
                    <a:p>
                      <a:pPr marL="0" marR="0">
                        <a:spcAft>
                          <a:spcPts val="2400"/>
                        </a:spcAft>
                        <a:buNone/>
                      </a:pPr>
                      <a:r>
                        <a:rPr lang="en-GB" sz="2000" dirty="0">
                          <a:effectLst/>
                        </a:rPr>
                        <a:t>Rejection, failure, or mistakes prove a lack of capability; causes giving up or getting defensive.</a:t>
                      </a:r>
                      <a:endParaRPr lang="en-GB" sz="2000" dirty="0">
                        <a:effectLst/>
                        <a:latin typeface="Google Sans Text"/>
                      </a:endParaRPr>
                    </a:p>
                  </a:txBody>
                  <a:tcPr marL="94143" marR="94143" marT="62762" marB="62762" anchor="ctr"/>
                </a:tc>
                <a:tc>
                  <a:txBody>
                    <a:bodyPr/>
                    <a:lstStyle/>
                    <a:p>
                      <a:pPr marL="0" marR="0">
                        <a:spcAft>
                          <a:spcPts val="2400"/>
                        </a:spcAft>
                        <a:buNone/>
                      </a:pPr>
                      <a:r>
                        <a:rPr lang="en-GB" sz="2000">
                          <a:effectLst/>
                        </a:rPr>
                        <a:t>Failure is seen as valuable feedback and a natural part of the learning process.</a:t>
                      </a:r>
                      <a:endParaRPr lang="en-GB" sz="2000">
                        <a:effectLst/>
                        <a:latin typeface="Google Sans Text"/>
                      </a:endParaRPr>
                    </a:p>
                  </a:txBody>
                  <a:tcPr marL="94143" marR="94143" marT="62762" marB="62762" anchor="ctr"/>
                </a:tc>
                <a:extLst>
                  <a:ext uri="{0D108BD9-81ED-4DB2-BD59-A6C34878D82A}">
                    <a16:rowId xmlns:a16="http://schemas.microsoft.com/office/drawing/2014/main" val="3074366478"/>
                  </a:ext>
                </a:extLst>
              </a:tr>
              <a:tr h="577412">
                <a:tc>
                  <a:txBody>
                    <a:bodyPr/>
                    <a:lstStyle/>
                    <a:p>
                      <a:pPr marL="0" marR="0">
                        <a:spcAft>
                          <a:spcPts val="2400"/>
                        </a:spcAft>
                        <a:buNone/>
                      </a:pPr>
                      <a:r>
                        <a:rPr lang="en-GB" sz="2000">
                          <a:effectLst/>
                        </a:rPr>
                        <a:t>Handling Criticism</a:t>
                      </a:r>
                      <a:endParaRPr lang="en-GB" sz="2000">
                        <a:effectLst/>
                        <a:latin typeface="Google Sans Text"/>
                      </a:endParaRPr>
                    </a:p>
                  </a:txBody>
                  <a:tcPr marL="94143" marR="94143" marT="62762" marB="62762" anchor="ctr"/>
                </a:tc>
                <a:tc>
                  <a:txBody>
                    <a:bodyPr/>
                    <a:lstStyle/>
                    <a:p>
                      <a:pPr marL="0" marR="0">
                        <a:spcAft>
                          <a:spcPts val="2400"/>
                        </a:spcAft>
                        <a:buNone/>
                      </a:pPr>
                      <a:r>
                        <a:rPr lang="en-GB" sz="2000" dirty="0">
                          <a:effectLst/>
                        </a:rPr>
                        <a:t>Ignores or takes feedback personally as a attack on character.</a:t>
                      </a:r>
                      <a:endParaRPr lang="en-GB" sz="2000" dirty="0">
                        <a:effectLst/>
                        <a:latin typeface="Google Sans Text"/>
                      </a:endParaRPr>
                    </a:p>
                  </a:txBody>
                  <a:tcPr marL="94143" marR="94143" marT="62762" marB="62762" anchor="ctr"/>
                </a:tc>
                <a:tc>
                  <a:txBody>
                    <a:bodyPr/>
                    <a:lstStyle/>
                    <a:p>
                      <a:pPr marL="0" marR="0">
                        <a:spcAft>
                          <a:spcPts val="2400"/>
                        </a:spcAft>
                        <a:buNone/>
                      </a:pPr>
                      <a:r>
                        <a:rPr lang="en-GB" sz="2000" dirty="0">
                          <a:effectLst/>
                        </a:rPr>
                        <a:t>Welcomes constructive feedback as a tool for improvement.</a:t>
                      </a:r>
                      <a:endParaRPr lang="en-GB" sz="2000" dirty="0">
                        <a:effectLst/>
                        <a:latin typeface="Google Sans Text"/>
                      </a:endParaRPr>
                    </a:p>
                  </a:txBody>
                  <a:tcPr marL="94143" marR="94143" marT="62762" marB="62762" anchor="ctr"/>
                </a:tc>
                <a:extLst>
                  <a:ext uri="{0D108BD9-81ED-4DB2-BD59-A6C34878D82A}">
                    <a16:rowId xmlns:a16="http://schemas.microsoft.com/office/drawing/2014/main" val="3679355905"/>
                  </a:ext>
                </a:extLst>
              </a:tr>
              <a:tr h="577412">
                <a:tc>
                  <a:txBody>
                    <a:bodyPr/>
                    <a:lstStyle/>
                    <a:p>
                      <a:pPr marL="0" marR="0">
                        <a:spcAft>
                          <a:spcPts val="2400"/>
                        </a:spcAft>
                        <a:buNone/>
                      </a:pPr>
                      <a:r>
                        <a:rPr lang="en-GB" sz="2000">
                          <a:effectLst/>
                        </a:rPr>
                        <a:t>Success of Others</a:t>
                      </a:r>
                      <a:endParaRPr lang="en-GB" sz="2000">
                        <a:effectLst/>
                        <a:latin typeface="Google Sans Text"/>
                      </a:endParaRPr>
                    </a:p>
                  </a:txBody>
                  <a:tcPr marL="94143" marR="94143" marT="62762" marB="62762" anchor="ctr"/>
                </a:tc>
                <a:tc>
                  <a:txBody>
                    <a:bodyPr/>
                    <a:lstStyle/>
                    <a:p>
                      <a:pPr marL="0" marR="0">
                        <a:spcAft>
                          <a:spcPts val="2400"/>
                        </a:spcAft>
                        <a:buNone/>
                      </a:pPr>
                      <a:r>
                        <a:rPr lang="en-GB" sz="2000">
                          <a:effectLst/>
                        </a:rPr>
                        <a:t>Feels threatened or envious of others' achievements.</a:t>
                      </a:r>
                      <a:endParaRPr lang="en-GB" sz="2000">
                        <a:effectLst/>
                        <a:latin typeface="Google Sans Text"/>
                      </a:endParaRPr>
                    </a:p>
                  </a:txBody>
                  <a:tcPr marL="94143" marR="94143" marT="62762" marB="62762" anchor="ctr"/>
                </a:tc>
                <a:tc>
                  <a:txBody>
                    <a:bodyPr/>
                    <a:lstStyle/>
                    <a:p>
                      <a:pPr marL="0" marR="0">
                        <a:spcAft>
                          <a:spcPts val="2400"/>
                        </a:spcAft>
                        <a:buNone/>
                      </a:pPr>
                      <a:r>
                        <a:rPr lang="en-GB" sz="2000" dirty="0">
                          <a:effectLst/>
                        </a:rPr>
                        <a:t>Finds inspiration, insights, and lessons in the success of others.</a:t>
                      </a:r>
                      <a:endParaRPr lang="en-GB" sz="2000" dirty="0">
                        <a:effectLst/>
                        <a:latin typeface="Google Sans Text"/>
                      </a:endParaRPr>
                    </a:p>
                  </a:txBody>
                  <a:tcPr marL="94143" marR="94143" marT="62762" marB="62762" anchor="ctr"/>
                </a:tc>
                <a:extLst>
                  <a:ext uri="{0D108BD9-81ED-4DB2-BD59-A6C34878D82A}">
                    <a16:rowId xmlns:a16="http://schemas.microsoft.com/office/drawing/2014/main" val="2034154847"/>
                  </a:ext>
                </a:extLst>
              </a:tr>
            </a:tbl>
          </a:graphicData>
        </a:graphic>
      </p:graphicFrame>
    </p:spTree>
    <p:extLst>
      <p:ext uri="{BB962C8B-B14F-4D97-AF65-F5344CB8AC3E}">
        <p14:creationId xmlns:p14="http://schemas.microsoft.com/office/powerpoint/2010/main" val="32098627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3B43-06E6-7CA8-F620-D9AEDCE1C6A8}"/>
              </a:ext>
            </a:extLst>
          </p:cNvPr>
          <p:cNvSpPr>
            <a:spLocks noGrp="1"/>
          </p:cNvSpPr>
          <p:nvPr>
            <p:ph type="title"/>
          </p:nvPr>
        </p:nvSpPr>
        <p:spPr/>
        <p:txBody>
          <a:bodyPr/>
          <a:lstStyle/>
          <a:p>
            <a:r>
              <a:rPr lang="en-GB" dirty="0"/>
              <a:t>Psychological Safety (Edmondson) </a:t>
            </a:r>
          </a:p>
        </p:txBody>
      </p:sp>
      <p:sp>
        <p:nvSpPr>
          <p:cNvPr id="3" name="Content Placeholder 2">
            <a:extLst>
              <a:ext uri="{FF2B5EF4-FFF2-40B4-BE49-F238E27FC236}">
                <a16:creationId xmlns:a16="http://schemas.microsoft.com/office/drawing/2014/main" id="{076F07E2-5247-8F66-7B0A-3C488D7662A0}"/>
              </a:ext>
            </a:extLst>
          </p:cNvPr>
          <p:cNvSpPr>
            <a:spLocks noGrp="1"/>
          </p:cNvSpPr>
          <p:nvPr>
            <p:ph idx="1"/>
          </p:nvPr>
        </p:nvSpPr>
        <p:spPr/>
        <p:txBody>
          <a:bodyPr/>
          <a:lstStyle/>
          <a:p>
            <a:r>
              <a:rPr lang="en-GB" sz="1800" b="1" dirty="0"/>
              <a:t>Psychological safety</a:t>
            </a:r>
            <a:r>
              <a:rPr lang="en-GB" sz="1800" dirty="0"/>
              <a:t> is a team-level climate characterized by a shared belief that the team environment is safe for interpersonal risk-taking.</a:t>
            </a:r>
          </a:p>
          <a:p>
            <a:r>
              <a:rPr lang="en-GB" sz="1800" dirty="0"/>
              <a:t>Pioneered by Harvard Business School professor Amy Edmondson in her foundational 1999 study and further expanded in her book </a:t>
            </a:r>
            <a:r>
              <a:rPr lang="en-GB" sz="1800" i="1" dirty="0"/>
              <a:t>The Fearless Organization</a:t>
            </a:r>
            <a:r>
              <a:rPr lang="en-GB" sz="1800" dirty="0"/>
              <a:t> (2018), psychological safety means team members feel confident that no one will embarrass, reject, punish, or humiliate someone for speaking up, asking questions, posing concerns, admitting mistakes, or proposing new ideas.</a:t>
            </a:r>
          </a:p>
          <a:p>
            <a:pPr lvl="0"/>
            <a:r>
              <a:rPr lang="en-GB" sz="1800" b="1" dirty="0"/>
              <a:t>The Paradox:</a:t>
            </a:r>
            <a:r>
              <a:rPr lang="en-GB" sz="1800" dirty="0"/>
              <a:t> Highly effective medical teams appeared to report more treatment errors than lower-performing teams.</a:t>
            </a:r>
          </a:p>
          <a:p>
            <a:pPr lvl="0"/>
            <a:r>
              <a:rPr lang="en-GB" sz="1800" b="1" dirty="0"/>
              <a:t>The Realization:</a:t>
            </a:r>
            <a:r>
              <a:rPr lang="en-GB" sz="1800" dirty="0"/>
              <a:t> High-performing teams were not actually making more mistakes—they felt safe enough to openly admit, report, and discuss errors, allowing them to learn and fix system vulnerabilities. Low-performing teams hid their mistakes out of fear of punishment or blame.</a:t>
            </a:r>
          </a:p>
          <a:p>
            <a:endParaRPr lang="en-GB" sz="1800" dirty="0"/>
          </a:p>
          <a:p>
            <a:endParaRPr lang="en-GB" sz="1800" dirty="0"/>
          </a:p>
        </p:txBody>
      </p:sp>
      <p:sp>
        <p:nvSpPr>
          <p:cNvPr id="4" name="Slide Number Placeholder 3">
            <a:extLst>
              <a:ext uri="{FF2B5EF4-FFF2-40B4-BE49-F238E27FC236}">
                <a16:creationId xmlns:a16="http://schemas.microsoft.com/office/drawing/2014/main" id="{1CD74A82-99FB-99AC-0C45-9A04A88FFF6D}"/>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11773168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C9FD2-62CD-DE33-ECC6-52C5002F7E9B}"/>
              </a:ext>
            </a:extLst>
          </p:cNvPr>
          <p:cNvSpPr>
            <a:spLocks noGrp="1"/>
          </p:cNvSpPr>
          <p:nvPr>
            <p:ph type="title"/>
          </p:nvPr>
        </p:nvSpPr>
        <p:spPr/>
        <p:txBody>
          <a:bodyPr/>
          <a:lstStyle/>
          <a:p>
            <a:r>
              <a:rPr lang="en-GB" dirty="0"/>
              <a:t>Psychological Safety (Edmondson) </a:t>
            </a:r>
          </a:p>
        </p:txBody>
      </p:sp>
      <p:sp>
        <p:nvSpPr>
          <p:cNvPr id="4" name="Slide Number Placeholder 3">
            <a:extLst>
              <a:ext uri="{FF2B5EF4-FFF2-40B4-BE49-F238E27FC236}">
                <a16:creationId xmlns:a16="http://schemas.microsoft.com/office/drawing/2014/main" id="{B18B7162-8A04-434D-38AC-0B4EF03D2F8C}"/>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pic>
        <p:nvPicPr>
          <p:cNvPr id="6" name="Picture 5">
            <a:extLst>
              <a:ext uri="{FF2B5EF4-FFF2-40B4-BE49-F238E27FC236}">
                <a16:creationId xmlns:a16="http://schemas.microsoft.com/office/drawing/2014/main" id="{C10DE738-F928-0FDA-61B4-D645FB0FB461}"/>
              </a:ext>
            </a:extLst>
          </p:cNvPr>
          <p:cNvPicPr>
            <a:picLocks noChangeAspect="1"/>
          </p:cNvPicPr>
          <p:nvPr/>
        </p:nvPicPr>
        <p:blipFill>
          <a:blip r:embed="rId2"/>
          <a:stretch>
            <a:fillRect/>
          </a:stretch>
        </p:blipFill>
        <p:spPr>
          <a:xfrm>
            <a:off x="1866059" y="1349289"/>
            <a:ext cx="8459881" cy="5100811"/>
          </a:xfrm>
          <a:prstGeom prst="rect">
            <a:avLst/>
          </a:prstGeom>
        </p:spPr>
      </p:pic>
    </p:spTree>
    <p:extLst>
      <p:ext uri="{BB962C8B-B14F-4D97-AF65-F5344CB8AC3E}">
        <p14:creationId xmlns:p14="http://schemas.microsoft.com/office/powerpoint/2010/main" val="2690985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03CD7-D989-7ABB-07FB-F90371DC2124}"/>
              </a:ext>
            </a:extLst>
          </p:cNvPr>
          <p:cNvSpPr>
            <a:spLocks noGrp="1"/>
          </p:cNvSpPr>
          <p:nvPr>
            <p:ph type="title"/>
          </p:nvPr>
        </p:nvSpPr>
        <p:spPr/>
        <p:txBody>
          <a:bodyPr/>
          <a:lstStyle/>
          <a:p>
            <a:r>
              <a:rPr lang="en-GB" dirty="0"/>
              <a:t>Psychological Safety (Edmondson) </a:t>
            </a:r>
          </a:p>
        </p:txBody>
      </p:sp>
      <p:sp>
        <p:nvSpPr>
          <p:cNvPr id="3" name="Content Placeholder 2">
            <a:extLst>
              <a:ext uri="{FF2B5EF4-FFF2-40B4-BE49-F238E27FC236}">
                <a16:creationId xmlns:a16="http://schemas.microsoft.com/office/drawing/2014/main" id="{F6C788DA-7149-070E-8DB0-07F2C851FEF9}"/>
              </a:ext>
            </a:extLst>
          </p:cNvPr>
          <p:cNvSpPr>
            <a:spLocks noGrp="1"/>
          </p:cNvSpPr>
          <p:nvPr>
            <p:ph idx="1"/>
          </p:nvPr>
        </p:nvSpPr>
        <p:spPr/>
        <p:txBody>
          <a:bodyPr/>
          <a:lstStyle/>
          <a:p>
            <a:pPr marL="0" indent="0">
              <a:buNone/>
            </a:pPr>
            <a:r>
              <a:rPr lang="en-GB" sz="2400" b="1" dirty="0"/>
              <a:t>How Leaders Build Psychological Safety: 3 practices:</a:t>
            </a:r>
          </a:p>
          <a:p>
            <a:pPr marL="0" lvl="0" indent="0">
              <a:buNone/>
            </a:pPr>
            <a:endParaRPr lang="en-GB" sz="1800" b="1" dirty="0"/>
          </a:p>
          <a:p>
            <a:pPr marL="0" lvl="0" indent="0">
              <a:buNone/>
            </a:pPr>
            <a:r>
              <a:rPr lang="en-GB" sz="1800" b="1" dirty="0"/>
              <a:t>1. Frame the Work as a Learning Problem (Not an Execution Problem):</a:t>
            </a:r>
            <a:endParaRPr lang="en-GB" sz="1800" dirty="0"/>
          </a:p>
          <a:p>
            <a:pPr lvl="1"/>
            <a:r>
              <a:rPr lang="en-GB" sz="1600" dirty="0"/>
              <a:t>Emphasize that outcomes involve uncertainty and complexity.</a:t>
            </a:r>
          </a:p>
          <a:p>
            <a:pPr lvl="1"/>
            <a:r>
              <a:rPr lang="en-GB" sz="1600" dirty="0"/>
              <a:t>Frame challenges around </a:t>
            </a:r>
            <a:r>
              <a:rPr lang="en-GB" sz="1600" i="1" dirty="0"/>
              <a:t>"We need everyone's brain in the game"</a:t>
            </a:r>
            <a:r>
              <a:rPr lang="en-GB" sz="1600" dirty="0"/>
              <a:t> rather than </a:t>
            </a:r>
            <a:r>
              <a:rPr lang="en-GB" sz="1600" i="1" dirty="0"/>
              <a:t>"Just follow instructions."</a:t>
            </a:r>
            <a:endParaRPr lang="en-GB" sz="1600" dirty="0"/>
          </a:p>
          <a:p>
            <a:pPr marL="0" lvl="0" indent="0">
              <a:buNone/>
            </a:pPr>
            <a:r>
              <a:rPr lang="en-GB" sz="1800" b="1" dirty="0"/>
              <a:t>2. Acknowledge Fallibility:</a:t>
            </a:r>
            <a:endParaRPr lang="en-GB" sz="1800" dirty="0"/>
          </a:p>
          <a:p>
            <a:pPr lvl="1"/>
            <a:r>
              <a:rPr lang="en-GB" sz="1600" dirty="0"/>
              <a:t>Leaders should explicitly state their own limits (e.g., </a:t>
            </a:r>
            <a:r>
              <a:rPr lang="en-GB" sz="1600" i="1" dirty="0"/>
              <a:t>"I may be missing something here—I need your input"</a:t>
            </a:r>
            <a:r>
              <a:rPr lang="en-GB" sz="1600" dirty="0"/>
              <a:t> or </a:t>
            </a:r>
            <a:r>
              <a:rPr lang="en-GB" sz="1600" i="1" dirty="0"/>
              <a:t>"I made a mistake in that projection"</a:t>
            </a:r>
            <a:r>
              <a:rPr lang="en-GB" sz="1600" dirty="0"/>
              <a:t>).</a:t>
            </a:r>
          </a:p>
          <a:p>
            <a:pPr marL="0" lvl="0" indent="0">
              <a:buNone/>
            </a:pPr>
            <a:r>
              <a:rPr lang="en-GB" sz="1800" b="1" dirty="0"/>
              <a:t>3. Model Curiosity &amp; Respond Productively:</a:t>
            </a:r>
            <a:endParaRPr lang="en-GB" sz="1800" dirty="0"/>
          </a:p>
          <a:p>
            <a:pPr lvl="1"/>
            <a:r>
              <a:rPr lang="en-GB" sz="1600" dirty="0"/>
              <a:t>Ask open-ended questions to invite input (</a:t>
            </a:r>
            <a:r>
              <a:rPr lang="en-GB" sz="1600" i="1" dirty="0"/>
              <a:t>"What are we failing to consider?"</a:t>
            </a:r>
            <a:r>
              <a:rPr lang="en-GB" sz="1600" dirty="0"/>
              <a:t>).</a:t>
            </a:r>
          </a:p>
          <a:p>
            <a:pPr lvl="1"/>
            <a:r>
              <a:rPr lang="en-GB" sz="1600" b="1" dirty="0"/>
              <a:t>Productive Responses:</a:t>
            </a:r>
            <a:r>
              <a:rPr lang="en-GB" sz="1600" dirty="0"/>
              <a:t> When someone brings bad news or admits a mistake, respond with appreciation and learning inquiries rather than anger or blame (</a:t>
            </a:r>
            <a:r>
              <a:rPr lang="en-GB" sz="1600" i="1" dirty="0"/>
              <a:t>"Thank you for raising this early—what can we learn from this?"</a:t>
            </a:r>
            <a:r>
              <a:rPr lang="en-GB" sz="1600" dirty="0"/>
              <a:t>).</a:t>
            </a:r>
          </a:p>
        </p:txBody>
      </p:sp>
      <p:sp>
        <p:nvSpPr>
          <p:cNvPr id="4" name="Slide Number Placeholder 3">
            <a:extLst>
              <a:ext uri="{FF2B5EF4-FFF2-40B4-BE49-F238E27FC236}">
                <a16:creationId xmlns:a16="http://schemas.microsoft.com/office/drawing/2014/main" id="{ACC29D6C-76EB-1899-7CCD-9E41FED15D67}"/>
              </a:ext>
            </a:extLst>
          </p:cNvPr>
          <p:cNvSpPr>
            <a:spLocks noGrp="1"/>
          </p:cNvSpPr>
          <p:nvPr>
            <p:ph type="sldNum" sz="quarter" idx="12"/>
          </p:nvPr>
        </p:nvSpPr>
        <p:spPr/>
        <p:txBody>
          <a:bodyPr/>
          <a:lstStyle/>
          <a:p>
            <a:pPr>
              <a:defRPr/>
            </a:pPr>
            <a:fld id="{6B9CAAEB-5DD4-4716-AEA0-BEF1B1D22BD1}" type="slidenum">
              <a:rPr lang="en-US" altLang="en-US" smtClean="0"/>
              <a:pPr>
                <a:defRPr/>
              </a:pPr>
              <a:t>30</a:t>
            </a:fld>
            <a:endParaRPr lang="en-US" altLang="en-US"/>
          </a:p>
        </p:txBody>
      </p:sp>
    </p:spTree>
    <p:extLst>
      <p:ext uri="{BB962C8B-B14F-4D97-AF65-F5344CB8AC3E}">
        <p14:creationId xmlns:p14="http://schemas.microsoft.com/office/powerpoint/2010/main" val="40701117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A6000-256A-533D-1287-EEB9684575B1}"/>
              </a:ext>
            </a:extLst>
          </p:cNvPr>
          <p:cNvSpPr>
            <a:spLocks noGrp="1"/>
          </p:cNvSpPr>
          <p:nvPr>
            <p:ph type="title"/>
          </p:nvPr>
        </p:nvSpPr>
        <p:spPr/>
        <p:txBody>
          <a:bodyPr/>
          <a:lstStyle/>
          <a:p>
            <a:r>
              <a:rPr lang="en-GB" dirty="0"/>
              <a:t>Talent Management Frameworks</a:t>
            </a:r>
          </a:p>
        </p:txBody>
      </p:sp>
      <p:sp>
        <p:nvSpPr>
          <p:cNvPr id="3" name="Content Placeholder 2">
            <a:extLst>
              <a:ext uri="{FF2B5EF4-FFF2-40B4-BE49-F238E27FC236}">
                <a16:creationId xmlns:a16="http://schemas.microsoft.com/office/drawing/2014/main" id="{D0240829-F2B1-3BA1-8044-1FD440EA7A10}"/>
              </a:ext>
            </a:extLst>
          </p:cNvPr>
          <p:cNvSpPr>
            <a:spLocks noGrp="1"/>
          </p:cNvSpPr>
          <p:nvPr>
            <p:ph idx="1"/>
          </p:nvPr>
        </p:nvSpPr>
        <p:spPr/>
        <p:txBody>
          <a:bodyPr/>
          <a:lstStyle/>
          <a:p>
            <a:r>
              <a:rPr lang="en-GB" sz="2800" b="1" dirty="0"/>
              <a:t>Talent Management Frameworks</a:t>
            </a:r>
            <a:r>
              <a:rPr lang="en-GB" sz="2800" dirty="0"/>
              <a:t> are structured, end-to-end organizational strategies designed to attract, develop, retain, and deploy high-performing employees.</a:t>
            </a:r>
          </a:p>
          <a:p>
            <a:r>
              <a:rPr lang="en-GB" sz="2800" dirty="0"/>
              <a:t>Rather than managing human resources as isolated administrative tasks (e.g., hiring when there is a vacancy, running annual performance reviews), a talent management framework aligns every stage of the employee lifecycle directly with the organization’s strategic business goals.</a:t>
            </a:r>
          </a:p>
          <a:p>
            <a:endParaRPr lang="en-GB" sz="2800" dirty="0"/>
          </a:p>
        </p:txBody>
      </p:sp>
      <p:sp>
        <p:nvSpPr>
          <p:cNvPr id="4" name="Slide Number Placeholder 3">
            <a:extLst>
              <a:ext uri="{FF2B5EF4-FFF2-40B4-BE49-F238E27FC236}">
                <a16:creationId xmlns:a16="http://schemas.microsoft.com/office/drawing/2014/main" id="{97F12D85-5C93-B634-234B-3A8EB03233F6}"/>
              </a:ext>
            </a:extLst>
          </p:cNvPr>
          <p:cNvSpPr>
            <a:spLocks noGrp="1"/>
          </p:cNvSpPr>
          <p:nvPr>
            <p:ph type="sldNum" sz="quarter" idx="12"/>
          </p:nvPr>
        </p:nvSpPr>
        <p:spPr/>
        <p:txBody>
          <a:bodyPr/>
          <a:lstStyle/>
          <a:p>
            <a:pPr>
              <a:defRPr/>
            </a:pPr>
            <a:fld id="{6B9CAAEB-5DD4-4716-AEA0-BEF1B1D22BD1}" type="slidenum">
              <a:rPr lang="en-US" altLang="en-US" smtClean="0"/>
              <a:pPr>
                <a:defRPr/>
              </a:pPr>
              <a:t>31</a:t>
            </a:fld>
            <a:endParaRPr lang="en-US" altLang="en-US"/>
          </a:p>
        </p:txBody>
      </p:sp>
    </p:spTree>
    <p:extLst>
      <p:ext uri="{BB962C8B-B14F-4D97-AF65-F5344CB8AC3E}">
        <p14:creationId xmlns:p14="http://schemas.microsoft.com/office/powerpoint/2010/main" val="834010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61BD5-6F36-503B-ABB9-241C6113207F}"/>
              </a:ext>
            </a:extLst>
          </p:cNvPr>
          <p:cNvSpPr>
            <a:spLocks noGrp="1"/>
          </p:cNvSpPr>
          <p:nvPr>
            <p:ph type="title"/>
          </p:nvPr>
        </p:nvSpPr>
        <p:spPr/>
        <p:txBody>
          <a:bodyPr/>
          <a:lstStyle/>
          <a:p>
            <a:r>
              <a:rPr lang="en-GB" dirty="0"/>
              <a:t>Talent Management Frameworks</a:t>
            </a:r>
          </a:p>
        </p:txBody>
      </p:sp>
      <p:sp>
        <p:nvSpPr>
          <p:cNvPr id="4" name="Slide Number Placeholder 3">
            <a:extLst>
              <a:ext uri="{FF2B5EF4-FFF2-40B4-BE49-F238E27FC236}">
                <a16:creationId xmlns:a16="http://schemas.microsoft.com/office/drawing/2014/main" id="{6C92BAB2-E086-498B-F3F3-CBD339A114A9}"/>
              </a:ext>
            </a:extLst>
          </p:cNvPr>
          <p:cNvSpPr>
            <a:spLocks noGrp="1"/>
          </p:cNvSpPr>
          <p:nvPr>
            <p:ph type="sldNum" sz="quarter" idx="12"/>
          </p:nvPr>
        </p:nvSpPr>
        <p:spPr/>
        <p:txBody>
          <a:bodyPr/>
          <a:lstStyle/>
          <a:p>
            <a:pPr>
              <a:defRPr/>
            </a:pPr>
            <a:fld id="{6B9CAAEB-5DD4-4716-AEA0-BEF1B1D22BD1}" type="slidenum">
              <a:rPr lang="en-US" altLang="en-US" smtClean="0"/>
              <a:pPr>
                <a:defRPr/>
              </a:pPr>
              <a:t>32</a:t>
            </a:fld>
            <a:endParaRPr lang="en-US" altLang="en-US"/>
          </a:p>
        </p:txBody>
      </p:sp>
      <p:pic>
        <p:nvPicPr>
          <p:cNvPr id="6" name="Picture 5">
            <a:extLst>
              <a:ext uri="{FF2B5EF4-FFF2-40B4-BE49-F238E27FC236}">
                <a16:creationId xmlns:a16="http://schemas.microsoft.com/office/drawing/2014/main" id="{44882B36-A394-26C0-3D56-30A39C82A2D8}"/>
              </a:ext>
            </a:extLst>
          </p:cNvPr>
          <p:cNvPicPr>
            <a:picLocks noChangeAspect="1"/>
          </p:cNvPicPr>
          <p:nvPr/>
        </p:nvPicPr>
        <p:blipFill>
          <a:blip r:embed="rId3"/>
          <a:stretch>
            <a:fillRect/>
          </a:stretch>
        </p:blipFill>
        <p:spPr>
          <a:xfrm>
            <a:off x="2163032" y="1378103"/>
            <a:ext cx="7865936" cy="5479897"/>
          </a:xfrm>
          <a:prstGeom prst="rect">
            <a:avLst/>
          </a:prstGeom>
        </p:spPr>
      </p:pic>
    </p:spTree>
    <p:extLst>
      <p:ext uri="{BB962C8B-B14F-4D97-AF65-F5344CB8AC3E}">
        <p14:creationId xmlns:p14="http://schemas.microsoft.com/office/powerpoint/2010/main" val="21617791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0BACC-B134-C812-1E68-489FB038D6E7}"/>
              </a:ext>
            </a:extLst>
          </p:cNvPr>
          <p:cNvSpPr>
            <a:spLocks noGrp="1"/>
          </p:cNvSpPr>
          <p:nvPr>
            <p:ph type="title"/>
          </p:nvPr>
        </p:nvSpPr>
        <p:spPr/>
        <p:txBody>
          <a:bodyPr/>
          <a:lstStyle/>
          <a:p>
            <a:r>
              <a:rPr lang="en-GB" dirty="0"/>
              <a:t>Talent Management Frameworks</a:t>
            </a:r>
          </a:p>
        </p:txBody>
      </p:sp>
      <p:sp>
        <p:nvSpPr>
          <p:cNvPr id="3" name="Content Placeholder 2">
            <a:extLst>
              <a:ext uri="{FF2B5EF4-FFF2-40B4-BE49-F238E27FC236}">
                <a16:creationId xmlns:a16="http://schemas.microsoft.com/office/drawing/2014/main" id="{210699C3-1B20-C086-3B93-85B4681F8F3D}"/>
              </a:ext>
            </a:extLst>
          </p:cNvPr>
          <p:cNvSpPr>
            <a:spLocks noGrp="1"/>
          </p:cNvSpPr>
          <p:nvPr>
            <p:ph idx="1"/>
          </p:nvPr>
        </p:nvSpPr>
        <p:spPr/>
        <p:txBody>
          <a:bodyPr/>
          <a:lstStyle/>
          <a:p>
            <a:pPr marL="0" indent="0">
              <a:buNone/>
            </a:pPr>
            <a:r>
              <a:rPr lang="en-GB" sz="2000" dirty="0"/>
              <a:t>Organizations use specific models within their frameworks to categorize and manage workforce capabilities:</a:t>
            </a:r>
          </a:p>
          <a:p>
            <a:pPr marL="0" indent="0">
              <a:buNone/>
            </a:pPr>
            <a:r>
              <a:rPr lang="en-GB" sz="2000" b="1" dirty="0"/>
              <a:t>1. The 9-Box Talent Matrix: </a:t>
            </a:r>
            <a:r>
              <a:rPr lang="en-GB" sz="2000" dirty="0"/>
              <a:t>One of the most widely used tools for succession planning, assessing employees across two axes: Performance (past achievement) vs. Potential (future growth capacity).</a:t>
            </a:r>
          </a:p>
          <a:p>
            <a:pPr marL="0" indent="0">
              <a:buNone/>
            </a:pPr>
            <a:r>
              <a:rPr lang="en-GB" sz="2000" dirty="0"/>
              <a:t>2. </a:t>
            </a:r>
            <a:r>
              <a:rPr lang="en-GB" sz="2000" b="1" dirty="0"/>
              <a:t>The Integrated Talent Management (ITM) Model</a:t>
            </a:r>
            <a:r>
              <a:rPr lang="en-GB" sz="2000" dirty="0"/>
              <a:t>: Developed by Josh Bersin and Bersin by Deloitte, this model emphasizes that talent processes cannot sit in functional silos. Recruiting, learning, leadership development, and performance data must flow through a centralized digital system (e.g., HR technology suites like Workday or SAP SuccessFactors) to drive workforce decisions.</a:t>
            </a:r>
          </a:p>
        </p:txBody>
      </p:sp>
      <p:sp>
        <p:nvSpPr>
          <p:cNvPr id="4" name="Slide Number Placeholder 3">
            <a:extLst>
              <a:ext uri="{FF2B5EF4-FFF2-40B4-BE49-F238E27FC236}">
                <a16:creationId xmlns:a16="http://schemas.microsoft.com/office/drawing/2014/main" id="{3047959F-F926-9599-3293-44DB9F5BE61A}"/>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Tree>
    <p:extLst>
      <p:ext uri="{BB962C8B-B14F-4D97-AF65-F5344CB8AC3E}">
        <p14:creationId xmlns:p14="http://schemas.microsoft.com/office/powerpoint/2010/main" val="3110214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35348-2EC4-4E77-6060-CC5F35181A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C8BC39-3AF3-73CF-F4DB-B6C24307301F}"/>
              </a:ext>
            </a:extLst>
          </p:cNvPr>
          <p:cNvSpPr>
            <a:spLocks noGrp="1"/>
          </p:cNvSpPr>
          <p:nvPr>
            <p:ph type="title"/>
          </p:nvPr>
        </p:nvSpPr>
        <p:spPr/>
        <p:txBody>
          <a:bodyPr/>
          <a:lstStyle/>
          <a:p>
            <a:r>
              <a:rPr lang="en-GB" dirty="0"/>
              <a:t>Talent Management Frameworks</a:t>
            </a:r>
          </a:p>
        </p:txBody>
      </p:sp>
      <p:sp>
        <p:nvSpPr>
          <p:cNvPr id="3" name="Content Placeholder 2">
            <a:extLst>
              <a:ext uri="{FF2B5EF4-FFF2-40B4-BE49-F238E27FC236}">
                <a16:creationId xmlns:a16="http://schemas.microsoft.com/office/drawing/2014/main" id="{874D7B3C-CFF7-01A6-6DD8-657DA05FFCA6}"/>
              </a:ext>
            </a:extLst>
          </p:cNvPr>
          <p:cNvSpPr>
            <a:spLocks noGrp="1"/>
          </p:cNvSpPr>
          <p:nvPr>
            <p:ph idx="1"/>
          </p:nvPr>
        </p:nvSpPr>
        <p:spPr/>
        <p:txBody>
          <a:bodyPr/>
          <a:lstStyle/>
          <a:p>
            <a:pPr marL="0" indent="0">
              <a:buNone/>
            </a:pPr>
            <a:r>
              <a:rPr lang="en-GB" sz="2000" b="1" dirty="0"/>
              <a:t>1. The 9-Box Talent Matrix</a:t>
            </a:r>
            <a:endParaRPr lang="en-GB" sz="2000" dirty="0"/>
          </a:p>
        </p:txBody>
      </p:sp>
      <p:sp>
        <p:nvSpPr>
          <p:cNvPr id="4" name="Slide Number Placeholder 3">
            <a:extLst>
              <a:ext uri="{FF2B5EF4-FFF2-40B4-BE49-F238E27FC236}">
                <a16:creationId xmlns:a16="http://schemas.microsoft.com/office/drawing/2014/main" id="{71049AED-E5FA-AB41-D754-DE22D3593AC9}"/>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pic>
        <p:nvPicPr>
          <p:cNvPr id="6" name="Picture 5">
            <a:extLst>
              <a:ext uri="{FF2B5EF4-FFF2-40B4-BE49-F238E27FC236}">
                <a16:creationId xmlns:a16="http://schemas.microsoft.com/office/drawing/2014/main" id="{0EC11DBB-E6ED-DD7B-ED6F-7A77E246BED1}"/>
              </a:ext>
            </a:extLst>
          </p:cNvPr>
          <p:cNvPicPr>
            <a:picLocks noChangeAspect="1"/>
          </p:cNvPicPr>
          <p:nvPr/>
        </p:nvPicPr>
        <p:blipFill>
          <a:blip r:embed="rId3"/>
          <a:stretch>
            <a:fillRect/>
          </a:stretch>
        </p:blipFill>
        <p:spPr>
          <a:xfrm>
            <a:off x="1481891" y="2221123"/>
            <a:ext cx="9011908" cy="3296110"/>
          </a:xfrm>
          <a:prstGeom prst="rect">
            <a:avLst/>
          </a:prstGeom>
        </p:spPr>
      </p:pic>
    </p:spTree>
    <p:extLst>
      <p:ext uri="{BB962C8B-B14F-4D97-AF65-F5344CB8AC3E}">
        <p14:creationId xmlns:p14="http://schemas.microsoft.com/office/powerpoint/2010/main" val="12160565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D365A-B976-62F0-21C6-F450433AECB4}"/>
              </a:ext>
            </a:extLst>
          </p:cNvPr>
          <p:cNvSpPr>
            <a:spLocks noGrp="1"/>
          </p:cNvSpPr>
          <p:nvPr>
            <p:ph type="title"/>
          </p:nvPr>
        </p:nvSpPr>
        <p:spPr/>
        <p:txBody>
          <a:bodyPr/>
          <a:lstStyle/>
          <a:p>
            <a:r>
              <a:rPr lang="en-GB" dirty="0"/>
              <a:t>Job crafting theory</a:t>
            </a:r>
          </a:p>
        </p:txBody>
      </p:sp>
      <p:sp>
        <p:nvSpPr>
          <p:cNvPr id="3" name="Content Placeholder 2">
            <a:extLst>
              <a:ext uri="{FF2B5EF4-FFF2-40B4-BE49-F238E27FC236}">
                <a16:creationId xmlns:a16="http://schemas.microsoft.com/office/drawing/2014/main" id="{0232A9D6-3B9E-3D84-389C-CA9A90346A22}"/>
              </a:ext>
            </a:extLst>
          </p:cNvPr>
          <p:cNvSpPr>
            <a:spLocks noGrp="1"/>
          </p:cNvSpPr>
          <p:nvPr>
            <p:ph idx="1"/>
          </p:nvPr>
        </p:nvSpPr>
        <p:spPr/>
        <p:txBody>
          <a:bodyPr/>
          <a:lstStyle/>
          <a:p>
            <a:r>
              <a:rPr lang="en-GB" sz="2800" b="1" dirty="0"/>
              <a:t>Job crafting theory</a:t>
            </a:r>
            <a:r>
              <a:rPr lang="en-GB" sz="2800" dirty="0"/>
              <a:t> is an employee-initiated approach to work design, developed in 2001 by organizational psychologists Amy </a:t>
            </a:r>
            <a:r>
              <a:rPr lang="en-GB" sz="2800" dirty="0" err="1"/>
              <a:t>Wrzesniewski</a:t>
            </a:r>
            <a:r>
              <a:rPr lang="en-GB" sz="2800" dirty="0"/>
              <a:t> (Yale University) and Jane E. Dutton (University of Michigan).</a:t>
            </a:r>
          </a:p>
          <a:p>
            <a:r>
              <a:rPr lang="en-GB" sz="2800" dirty="0"/>
              <a:t>Unlike traditional "top-down" job design—where managers write fixed job descriptions and assign tasks—job crafting is a bottom-up process. It occurs when employees proactively customize, tweak, and redefine their work roles to better align with their personal strengths, passions, values, and motives.</a:t>
            </a:r>
          </a:p>
          <a:p>
            <a:endParaRPr lang="en-GB" sz="2800" dirty="0"/>
          </a:p>
        </p:txBody>
      </p:sp>
      <p:sp>
        <p:nvSpPr>
          <p:cNvPr id="4" name="Slide Number Placeholder 3">
            <a:extLst>
              <a:ext uri="{FF2B5EF4-FFF2-40B4-BE49-F238E27FC236}">
                <a16:creationId xmlns:a16="http://schemas.microsoft.com/office/drawing/2014/main" id="{F9E37CB2-13C3-A954-4234-D5616DFF54F6}"/>
              </a:ext>
            </a:extLst>
          </p:cNvPr>
          <p:cNvSpPr>
            <a:spLocks noGrp="1"/>
          </p:cNvSpPr>
          <p:nvPr>
            <p:ph type="sldNum" sz="quarter" idx="12"/>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2853152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BE026-B64B-1D20-EA47-7A2574C1C5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04256C-328F-E101-D509-7C9085831CCD}"/>
              </a:ext>
            </a:extLst>
          </p:cNvPr>
          <p:cNvSpPr>
            <a:spLocks noGrp="1"/>
          </p:cNvSpPr>
          <p:nvPr>
            <p:ph type="title"/>
          </p:nvPr>
        </p:nvSpPr>
        <p:spPr/>
        <p:txBody>
          <a:bodyPr/>
          <a:lstStyle/>
          <a:p>
            <a:r>
              <a:rPr lang="en-GB" dirty="0"/>
              <a:t>Job crafting theory</a:t>
            </a:r>
          </a:p>
        </p:txBody>
      </p:sp>
      <p:sp>
        <p:nvSpPr>
          <p:cNvPr id="3" name="Content Placeholder 2">
            <a:extLst>
              <a:ext uri="{FF2B5EF4-FFF2-40B4-BE49-F238E27FC236}">
                <a16:creationId xmlns:a16="http://schemas.microsoft.com/office/drawing/2014/main" id="{B7438C2B-0690-DC79-153B-61FEC2DA9D54}"/>
              </a:ext>
            </a:extLst>
          </p:cNvPr>
          <p:cNvSpPr>
            <a:spLocks noGrp="1"/>
          </p:cNvSpPr>
          <p:nvPr>
            <p:ph idx="1"/>
          </p:nvPr>
        </p:nvSpPr>
        <p:spPr/>
        <p:txBody>
          <a:bodyPr/>
          <a:lstStyle/>
          <a:p>
            <a:r>
              <a:rPr lang="en-GB" sz="2800" dirty="0" err="1"/>
              <a:t>Wrzesniewski</a:t>
            </a:r>
            <a:r>
              <a:rPr lang="en-GB" sz="2800" dirty="0"/>
              <a:t> and Dutton identified three core ways employees alter their work:</a:t>
            </a:r>
          </a:p>
          <a:p>
            <a:pPr marL="0" lvl="0" indent="0">
              <a:buNone/>
            </a:pPr>
            <a:r>
              <a:rPr lang="en-GB" sz="2000" b="1" dirty="0"/>
              <a:t>1. Task Crafting:</a:t>
            </a:r>
            <a:r>
              <a:rPr lang="en-GB" sz="2000" dirty="0"/>
              <a:t> Changing the boundaries, execution, or number of daily tasks.</a:t>
            </a:r>
          </a:p>
          <a:p>
            <a:pPr lvl="1"/>
            <a:r>
              <a:rPr lang="en-GB" sz="1800" i="1" dirty="0"/>
              <a:t>Example:</a:t>
            </a:r>
            <a:r>
              <a:rPr lang="en-GB" sz="1800" dirty="0"/>
              <a:t> A software engineer interested in user experience design takes on the extra task of designing UI prototypes, going beyond standard back-end coding.</a:t>
            </a:r>
          </a:p>
          <a:p>
            <a:pPr marL="0" lvl="0" indent="0">
              <a:buNone/>
            </a:pPr>
            <a:r>
              <a:rPr lang="en-GB" sz="2000" b="1" dirty="0"/>
              <a:t>2. Relational Crafting:</a:t>
            </a:r>
            <a:r>
              <a:rPr lang="en-GB" sz="2000" dirty="0"/>
              <a:t> Altering the nature, depth, or frequency of relationships and interactions at work.</a:t>
            </a:r>
          </a:p>
          <a:p>
            <a:pPr lvl="1"/>
            <a:r>
              <a:rPr lang="en-GB" sz="1800" i="1" dirty="0"/>
              <a:t>Example:</a:t>
            </a:r>
            <a:r>
              <a:rPr lang="en-GB" sz="1800" dirty="0"/>
              <a:t> A finance analyst sets up regular coffee check-ins with the marketing team to understand how financial data is used in commercial campaigns.</a:t>
            </a:r>
          </a:p>
          <a:p>
            <a:pPr marL="0" lvl="0" indent="0">
              <a:buNone/>
            </a:pPr>
            <a:r>
              <a:rPr lang="en-GB" sz="2000" b="1" dirty="0"/>
              <a:t>3. Cognitive Crafting:</a:t>
            </a:r>
            <a:r>
              <a:rPr lang="en-GB" sz="2000" dirty="0"/>
              <a:t> Changing how one views the purpose and meaning of their job.</a:t>
            </a:r>
          </a:p>
          <a:p>
            <a:pPr lvl="1"/>
            <a:r>
              <a:rPr lang="en-GB" sz="1800" i="1" dirty="0"/>
              <a:t>Example:</a:t>
            </a:r>
            <a:r>
              <a:rPr lang="en-GB" sz="1800" dirty="0"/>
              <a:t> A hospital cleaner reframes their role from </a:t>
            </a:r>
            <a:r>
              <a:rPr lang="en-GB" sz="1800" i="1" dirty="0"/>
              <a:t>"cleaning floors"</a:t>
            </a:r>
            <a:r>
              <a:rPr lang="en-GB" sz="1800" dirty="0"/>
              <a:t> to </a:t>
            </a:r>
            <a:r>
              <a:rPr lang="en-GB" sz="1800" i="1" dirty="0"/>
              <a:t>"maintaining a safe, sterile environment that saves patient lives"</a:t>
            </a:r>
            <a:r>
              <a:rPr lang="en-GB" sz="1800" dirty="0"/>
              <a:t> (a key observation in </a:t>
            </a:r>
            <a:r>
              <a:rPr lang="en-GB" sz="1800" dirty="0" err="1"/>
              <a:t>Wrzesniewski’s</a:t>
            </a:r>
            <a:r>
              <a:rPr lang="en-GB" sz="1800" dirty="0"/>
              <a:t> original research).</a:t>
            </a:r>
          </a:p>
          <a:p>
            <a:endParaRPr lang="en-GB" sz="2800" dirty="0"/>
          </a:p>
        </p:txBody>
      </p:sp>
      <p:sp>
        <p:nvSpPr>
          <p:cNvPr id="4" name="Slide Number Placeholder 3">
            <a:extLst>
              <a:ext uri="{FF2B5EF4-FFF2-40B4-BE49-F238E27FC236}">
                <a16:creationId xmlns:a16="http://schemas.microsoft.com/office/drawing/2014/main" id="{82170FB1-04FD-3D9E-232B-F99575129014}"/>
              </a:ext>
            </a:extLst>
          </p:cNvPr>
          <p:cNvSpPr>
            <a:spLocks noGrp="1"/>
          </p:cNvSpPr>
          <p:nvPr>
            <p:ph type="sldNum" sz="quarter" idx="12"/>
          </p:nvPr>
        </p:nvSpPr>
        <p:spPr/>
        <p:txBody>
          <a:bodyPr/>
          <a:lstStyle/>
          <a:p>
            <a:pPr>
              <a:defRPr/>
            </a:pPr>
            <a:fld id="{6B9CAAEB-5DD4-4716-AEA0-BEF1B1D22BD1}" type="slidenum">
              <a:rPr lang="en-US" altLang="en-US" smtClean="0"/>
              <a:pPr>
                <a:defRPr/>
              </a:pPr>
              <a:t>36</a:t>
            </a:fld>
            <a:endParaRPr lang="en-US" altLang="en-US"/>
          </a:p>
        </p:txBody>
      </p:sp>
    </p:spTree>
    <p:extLst>
      <p:ext uri="{BB962C8B-B14F-4D97-AF65-F5344CB8AC3E}">
        <p14:creationId xmlns:p14="http://schemas.microsoft.com/office/powerpoint/2010/main" val="3926896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30B56-A3C2-88C4-D70C-F85F403AE2DC}"/>
              </a:ext>
            </a:extLst>
          </p:cNvPr>
          <p:cNvSpPr>
            <a:spLocks noGrp="1"/>
          </p:cNvSpPr>
          <p:nvPr>
            <p:ph type="title"/>
          </p:nvPr>
        </p:nvSpPr>
        <p:spPr/>
        <p:txBody>
          <a:bodyPr/>
          <a:lstStyle/>
          <a:p>
            <a:r>
              <a:rPr lang="en-GB" dirty="0"/>
              <a:t>Self-determination theory (SDT)</a:t>
            </a:r>
          </a:p>
        </p:txBody>
      </p:sp>
      <p:sp>
        <p:nvSpPr>
          <p:cNvPr id="3" name="Content Placeholder 2">
            <a:extLst>
              <a:ext uri="{FF2B5EF4-FFF2-40B4-BE49-F238E27FC236}">
                <a16:creationId xmlns:a16="http://schemas.microsoft.com/office/drawing/2014/main" id="{E93E02F5-E98A-96BC-6EC1-17DDB03A6572}"/>
              </a:ext>
            </a:extLst>
          </p:cNvPr>
          <p:cNvSpPr>
            <a:spLocks noGrp="1"/>
          </p:cNvSpPr>
          <p:nvPr>
            <p:ph idx="1"/>
          </p:nvPr>
        </p:nvSpPr>
        <p:spPr/>
        <p:txBody>
          <a:bodyPr/>
          <a:lstStyle/>
          <a:p>
            <a:r>
              <a:rPr lang="en-GB" sz="2400" b="1" dirty="0"/>
              <a:t>Self-Determination Theory (SDT)</a:t>
            </a:r>
            <a:r>
              <a:rPr lang="en-GB" sz="2400" dirty="0"/>
              <a:t> is a macro-theory of human motivation, personality development, and psychological well-being. Developed by psychologists Edward L. Deci and Richard M. Ryan at the University of Rochester in the 1970s and 1980s (and expanded in their 2000 book), SDT focuses on the degree to which human </a:t>
            </a:r>
            <a:r>
              <a:rPr lang="en-GB" sz="2400" dirty="0" err="1"/>
              <a:t>behavior</a:t>
            </a:r>
            <a:r>
              <a:rPr lang="en-GB" sz="2400" dirty="0"/>
              <a:t> is self-motivated and self-determined.</a:t>
            </a:r>
          </a:p>
          <a:p>
            <a:r>
              <a:rPr lang="en-GB" sz="2400" dirty="0"/>
              <a:t>Unlike traditional </a:t>
            </a:r>
            <a:r>
              <a:rPr lang="en-GB" sz="2400" dirty="0" err="1"/>
              <a:t>behavioral</a:t>
            </a:r>
            <a:r>
              <a:rPr lang="en-GB" sz="2400" dirty="0"/>
              <a:t> theories that rely primarily on external rewards and punishments (carrots and sticks), SDT posits that human beings are naturally active, growth-oriented organisms with an innate desire to learn, grow, and master new skills.</a:t>
            </a:r>
          </a:p>
          <a:p>
            <a:endParaRPr lang="en-GB" sz="2400" dirty="0"/>
          </a:p>
        </p:txBody>
      </p:sp>
      <p:sp>
        <p:nvSpPr>
          <p:cNvPr id="4" name="Slide Number Placeholder 3">
            <a:extLst>
              <a:ext uri="{FF2B5EF4-FFF2-40B4-BE49-F238E27FC236}">
                <a16:creationId xmlns:a16="http://schemas.microsoft.com/office/drawing/2014/main" id="{25452329-089C-693F-0AA9-CF551D334ABB}"/>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1852249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5F013-5AD7-05AE-28B4-081B1D6D5BFF}"/>
              </a:ext>
            </a:extLst>
          </p:cNvPr>
          <p:cNvSpPr>
            <a:spLocks noGrp="1"/>
          </p:cNvSpPr>
          <p:nvPr>
            <p:ph type="title"/>
          </p:nvPr>
        </p:nvSpPr>
        <p:spPr/>
        <p:txBody>
          <a:bodyPr/>
          <a:lstStyle/>
          <a:p>
            <a:r>
              <a:rPr lang="en-GB" dirty="0"/>
              <a:t>Self-determination theory (SDT)</a:t>
            </a:r>
          </a:p>
        </p:txBody>
      </p:sp>
      <p:sp>
        <p:nvSpPr>
          <p:cNvPr id="3" name="Content Placeholder 2">
            <a:extLst>
              <a:ext uri="{FF2B5EF4-FFF2-40B4-BE49-F238E27FC236}">
                <a16:creationId xmlns:a16="http://schemas.microsoft.com/office/drawing/2014/main" id="{121ECF0B-1F7A-F4DF-6071-E1D99F54F063}"/>
              </a:ext>
            </a:extLst>
          </p:cNvPr>
          <p:cNvSpPr>
            <a:spLocks noGrp="1"/>
          </p:cNvSpPr>
          <p:nvPr>
            <p:ph idx="1"/>
          </p:nvPr>
        </p:nvSpPr>
        <p:spPr/>
        <p:txBody>
          <a:bodyPr/>
          <a:lstStyle/>
          <a:p>
            <a:r>
              <a:rPr lang="en-GB" sz="2000" dirty="0"/>
              <a:t>SDT argues that for individuals to thrive, maintain high intrinsic motivation, and experience optimal psychological health, three universal, basic psychological needs must be continuously satisfied:</a:t>
            </a:r>
          </a:p>
          <a:p>
            <a:pPr lvl="0"/>
            <a:r>
              <a:rPr lang="en-GB" sz="2000" b="1" dirty="0"/>
              <a:t>Autonomy:</a:t>
            </a:r>
            <a:r>
              <a:rPr lang="en-GB" sz="2000" dirty="0"/>
              <a:t> The psychological need to experience </a:t>
            </a:r>
            <a:r>
              <a:rPr lang="en-GB" sz="2000" dirty="0" err="1"/>
              <a:t>behavior</a:t>
            </a:r>
            <a:r>
              <a:rPr lang="en-GB" sz="2000" dirty="0"/>
              <a:t> as self-endorsed, volitional, and aligned with one’s values. (It is not working in total isolation, but rather having agency and choice).</a:t>
            </a:r>
          </a:p>
          <a:p>
            <a:pPr lvl="0"/>
            <a:r>
              <a:rPr lang="en-GB" sz="2000" b="1" dirty="0"/>
              <a:t>Competence:</a:t>
            </a:r>
            <a:r>
              <a:rPr lang="en-GB" sz="2000" dirty="0"/>
              <a:t> The need to feel effective in interacting with the environment, experiencing opportunities to exercise and express one's capacities and grow skills.</a:t>
            </a:r>
          </a:p>
          <a:p>
            <a:pPr lvl="0"/>
            <a:r>
              <a:rPr lang="en-GB" sz="2000" b="1" dirty="0"/>
              <a:t>Relatedness:</a:t>
            </a:r>
            <a:r>
              <a:rPr lang="en-GB" sz="2000" dirty="0"/>
              <a:t> The need to feel a sense of belonging, care, and mutual connection with others in a group or community.</a:t>
            </a:r>
          </a:p>
        </p:txBody>
      </p:sp>
      <p:sp>
        <p:nvSpPr>
          <p:cNvPr id="4" name="Slide Number Placeholder 3">
            <a:extLst>
              <a:ext uri="{FF2B5EF4-FFF2-40B4-BE49-F238E27FC236}">
                <a16:creationId xmlns:a16="http://schemas.microsoft.com/office/drawing/2014/main" id="{405A63C1-E6F8-12F4-95FD-E6B5CB09C540}"/>
              </a:ext>
            </a:extLst>
          </p:cNvPr>
          <p:cNvSpPr>
            <a:spLocks noGrp="1"/>
          </p:cNvSpPr>
          <p:nvPr>
            <p:ph type="sldNum" sz="quarter" idx="12"/>
          </p:nvPr>
        </p:nvSpPr>
        <p:spPr/>
        <p:txBody>
          <a:bodyPr/>
          <a:lstStyle/>
          <a:p>
            <a:pPr>
              <a:defRPr/>
            </a:pPr>
            <a:fld id="{6B9CAAEB-5DD4-4716-AEA0-BEF1B1D22BD1}" type="slidenum">
              <a:rPr lang="en-US" altLang="en-US" smtClean="0"/>
              <a:pPr>
                <a:defRPr/>
              </a:pPr>
              <a:t>38</a:t>
            </a:fld>
            <a:endParaRPr lang="en-US" altLang="en-US"/>
          </a:p>
        </p:txBody>
      </p:sp>
    </p:spTree>
    <p:extLst>
      <p:ext uri="{BB962C8B-B14F-4D97-AF65-F5344CB8AC3E}">
        <p14:creationId xmlns:p14="http://schemas.microsoft.com/office/powerpoint/2010/main" val="12802692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B843-3225-176E-B6E4-85E0CE446B16}"/>
              </a:ext>
            </a:extLst>
          </p:cNvPr>
          <p:cNvSpPr>
            <a:spLocks noGrp="1"/>
          </p:cNvSpPr>
          <p:nvPr>
            <p:ph type="title"/>
          </p:nvPr>
        </p:nvSpPr>
        <p:spPr/>
        <p:txBody>
          <a:bodyPr/>
          <a:lstStyle/>
          <a:p>
            <a:r>
              <a:rPr lang="en-GB" dirty="0"/>
              <a:t>Employee Experience (EX)</a:t>
            </a:r>
          </a:p>
        </p:txBody>
      </p:sp>
      <p:sp>
        <p:nvSpPr>
          <p:cNvPr id="3" name="Content Placeholder 2">
            <a:extLst>
              <a:ext uri="{FF2B5EF4-FFF2-40B4-BE49-F238E27FC236}">
                <a16:creationId xmlns:a16="http://schemas.microsoft.com/office/drawing/2014/main" id="{3506D491-B941-9312-F592-536E53AEA782}"/>
              </a:ext>
            </a:extLst>
          </p:cNvPr>
          <p:cNvSpPr>
            <a:spLocks noGrp="1"/>
          </p:cNvSpPr>
          <p:nvPr>
            <p:ph idx="1"/>
          </p:nvPr>
        </p:nvSpPr>
        <p:spPr/>
        <p:txBody>
          <a:bodyPr/>
          <a:lstStyle/>
          <a:p>
            <a:r>
              <a:rPr lang="en-GB" sz="2400" b="1" dirty="0"/>
              <a:t>Employee Experience (EX)</a:t>
            </a:r>
            <a:r>
              <a:rPr lang="en-GB" sz="2400" dirty="0"/>
              <a:t> refers to the holistic, end-to-end journey an employee has with an organization. It encompasses every interaction, observation, and emotion an individual experiences from their initial job application all the way through to their exit interview and post-employment relationship.</a:t>
            </a:r>
          </a:p>
          <a:p>
            <a:r>
              <a:rPr lang="en-GB" sz="2400" dirty="0"/>
              <a:t>Rather than viewing employees merely as workers performing tasks, EX treats employees as internal customers—applying user-</a:t>
            </a:r>
            <a:r>
              <a:rPr lang="en-GB" sz="2400" dirty="0" err="1"/>
              <a:t>centered</a:t>
            </a:r>
            <a:r>
              <a:rPr lang="en-GB" sz="2400" dirty="0"/>
              <a:t> design principles to workplace culture, environment, and operations.</a:t>
            </a:r>
          </a:p>
          <a:p>
            <a:endParaRPr lang="en-GB" sz="2400" dirty="0"/>
          </a:p>
        </p:txBody>
      </p:sp>
      <p:sp>
        <p:nvSpPr>
          <p:cNvPr id="4" name="Slide Number Placeholder 3">
            <a:extLst>
              <a:ext uri="{FF2B5EF4-FFF2-40B4-BE49-F238E27FC236}">
                <a16:creationId xmlns:a16="http://schemas.microsoft.com/office/drawing/2014/main" id="{1E4B4123-DADC-0FA6-899F-28C2E19EA58A}"/>
              </a:ext>
            </a:extLst>
          </p:cNvPr>
          <p:cNvSpPr>
            <a:spLocks noGrp="1"/>
          </p:cNvSpPr>
          <p:nvPr>
            <p:ph type="sldNum" sz="quarter" idx="12"/>
          </p:nvPr>
        </p:nvSpPr>
        <p:spPr/>
        <p:txBody>
          <a:bodyPr/>
          <a:lstStyle/>
          <a:p>
            <a:pPr>
              <a:defRPr/>
            </a:pPr>
            <a:fld id="{6B9CAAEB-5DD4-4716-AEA0-BEF1B1D22BD1}" type="slidenum">
              <a:rPr lang="en-US" altLang="en-US" smtClean="0"/>
              <a:pPr>
                <a:defRPr/>
              </a:pPr>
              <a:t>39</a:t>
            </a:fld>
            <a:endParaRPr lang="en-US" altLang="en-US"/>
          </a:p>
        </p:txBody>
      </p:sp>
    </p:spTree>
    <p:extLst>
      <p:ext uri="{BB962C8B-B14F-4D97-AF65-F5344CB8AC3E}">
        <p14:creationId xmlns:p14="http://schemas.microsoft.com/office/powerpoint/2010/main" val="34917737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26D9A-927E-6099-943E-19BE8EE5E3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46EDAE-5952-A65E-27D9-B67BED9284D0}"/>
              </a:ext>
            </a:extLst>
          </p:cNvPr>
          <p:cNvSpPr>
            <a:spLocks noGrp="1"/>
          </p:cNvSpPr>
          <p:nvPr>
            <p:ph type="title"/>
          </p:nvPr>
        </p:nvSpPr>
        <p:spPr/>
        <p:txBody>
          <a:bodyPr/>
          <a:lstStyle/>
          <a:p>
            <a:r>
              <a:rPr lang="en-GB" dirty="0"/>
              <a:t>Employee Experience (EX)</a:t>
            </a:r>
          </a:p>
        </p:txBody>
      </p:sp>
      <p:sp>
        <p:nvSpPr>
          <p:cNvPr id="3" name="Content Placeholder 2">
            <a:extLst>
              <a:ext uri="{FF2B5EF4-FFF2-40B4-BE49-F238E27FC236}">
                <a16:creationId xmlns:a16="http://schemas.microsoft.com/office/drawing/2014/main" id="{F947F611-14ED-F946-F392-CA088C254B4D}"/>
              </a:ext>
            </a:extLst>
          </p:cNvPr>
          <p:cNvSpPr>
            <a:spLocks noGrp="1"/>
          </p:cNvSpPr>
          <p:nvPr>
            <p:ph idx="1"/>
          </p:nvPr>
        </p:nvSpPr>
        <p:spPr/>
        <p:txBody>
          <a:bodyPr/>
          <a:lstStyle/>
          <a:p>
            <a:r>
              <a:rPr lang="en-GB" sz="2400" dirty="0"/>
              <a:t>Organisational expert Jacob Morgan popularized a widely used framework that breaks EX down into three distinct, overlapping environments:</a:t>
            </a:r>
          </a:p>
          <a:p>
            <a:pPr lvl="1"/>
            <a:r>
              <a:rPr lang="en-GB" sz="2000" b="1" dirty="0"/>
              <a:t>Cultural Environment (~50% of EX):</a:t>
            </a:r>
            <a:r>
              <a:rPr lang="en-GB" sz="2000" dirty="0"/>
              <a:t> The psychological climate, leadership style, organizational values, sense of purpose, level of psychological safety, and relationships between peers.</a:t>
            </a:r>
          </a:p>
          <a:p>
            <a:pPr lvl="1"/>
            <a:r>
              <a:rPr lang="en-GB" sz="2000" b="1" dirty="0"/>
              <a:t>Technological Environment (~30% of EX):</a:t>
            </a:r>
            <a:r>
              <a:rPr lang="en-GB" sz="2000" dirty="0"/>
              <a:t> The quality, speed, and usability of digital collaboration tools, devices, software platforms, and IT support provided to get work done efficiently.</a:t>
            </a:r>
          </a:p>
          <a:p>
            <a:pPr lvl="1"/>
            <a:r>
              <a:rPr lang="en-GB" sz="2000" b="1" dirty="0"/>
              <a:t>Physical Environment (~20% of EX):</a:t>
            </a:r>
            <a:r>
              <a:rPr lang="en-GB" sz="2000" dirty="0"/>
              <a:t> The tangible workplace—whether an office layout, remote home-office stipend, desk ergonomics, lighting, or quiet rooms for focused work.</a:t>
            </a:r>
          </a:p>
          <a:p>
            <a:endParaRPr lang="en-GB" sz="2400" dirty="0"/>
          </a:p>
        </p:txBody>
      </p:sp>
      <p:sp>
        <p:nvSpPr>
          <p:cNvPr id="4" name="Slide Number Placeholder 3">
            <a:extLst>
              <a:ext uri="{FF2B5EF4-FFF2-40B4-BE49-F238E27FC236}">
                <a16:creationId xmlns:a16="http://schemas.microsoft.com/office/drawing/2014/main" id="{86804480-8615-733D-A0E9-0EAD9363B551}"/>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2386152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0442E-22DD-EF2D-EADF-BB7D854D4DC9}"/>
              </a:ext>
            </a:extLst>
          </p:cNvPr>
          <p:cNvSpPr>
            <a:spLocks noGrp="1"/>
          </p:cNvSpPr>
          <p:nvPr>
            <p:ph type="title"/>
          </p:nvPr>
        </p:nvSpPr>
        <p:spPr/>
        <p:txBody>
          <a:bodyPr/>
          <a:lstStyle/>
          <a:p>
            <a:r>
              <a:rPr lang="en-GB" dirty="0"/>
              <a:t>Employee Experience (EX)</a:t>
            </a:r>
          </a:p>
        </p:txBody>
      </p:sp>
      <p:sp>
        <p:nvSpPr>
          <p:cNvPr id="3" name="Content Placeholder 2">
            <a:extLst>
              <a:ext uri="{FF2B5EF4-FFF2-40B4-BE49-F238E27FC236}">
                <a16:creationId xmlns:a16="http://schemas.microsoft.com/office/drawing/2014/main" id="{0C2E6B2D-2EDA-EFA1-5B68-7E2835653BB9}"/>
              </a:ext>
            </a:extLst>
          </p:cNvPr>
          <p:cNvSpPr>
            <a:spLocks noGrp="1"/>
          </p:cNvSpPr>
          <p:nvPr>
            <p:ph idx="1"/>
          </p:nvPr>
        </p:nvSpPr>
        <p:spPr/>
        <p:txBody>
          <a:bodyPr/>
          <a:lstStyle/>
          <a:p>
            <a:r>
              <a:rPr lang="en-GB" dirty="0"/>
              <a:t>EX focuses on moments that matter across key touchpoints in the talent lifecycle:</a:t>
            </a:r>
          </a:p>
          <a:p>
            <a:pPr lvl="1"/>
            <a:r>
              <a:rPr lang="en-GB" sz="2400" b="1" dirty="0"/>
              <a:t>Attract:</a:t>
            </a:r>
            <a:r>
              <a:rPr lang="en-GB" sz="2400" dirty="0"/>
              <a:t> Initial impressions through employer branding, career site design, and recruitment communications.</a:t>
            </a:r>
          </a:p>
          <a:p>
            <a:pPr lvl="1"/>
            <a:r>
              <a:rPr lang="en-GB" sz="2400" b="1" dirty="0"/>
              <a:t>Onboard:</a:t>
            </a:r>
            <a:r>
              <a:rPr lang="en-GB" sz="2400" dirty="0"/>
              <a:t> The ease, clarity, and social welcome during the first 90 days.</a:t>
            </a:r>
          </a:p>
          <a:p>
            <a:pPr lvl="1"/>
            <a:r>
              <a:rPr lang="en-GB" sz="2400" dirty="0"/>
              <a:t>Develop: Access to continuous learning, job crafting, mentoring, and clear promotion pathways.</a:t>
            </a:r>
          </a:p>
          <a:p>
            <a:pPr lvl="1"/>
            <a:r>
              <a:rPr lang="en-GB" sz="2400" b="1" dirty="0"/>
              <a:t>Separate:</a:t>
            </a:r>
            <a:r>
              <a:rPr lang="en-GB" sz="2400" dirty="0"/>
              <a:t> A respectful, supportive exit process that turns departing workers into brand advocates/alumni.</a:t>
            </a:r>
          </a:p>
          <a:p>
            <a:endParaRPr lang="en-GB" dirty="0"/>
          </a:p>
        </p:txBody>
      </p:sp>
      <p:sp>
        <p:nvSpPr>
          <p:cNvPr id="4" name="Slide Number Placeholder 3">
            <a:extLst>
              <a:ext uri="{FF2B5EF4-FFF2-40B4-BE49-F238E27FC236}">
                <a16:creationId xmlns:a16="http://schemas.microsoft.com/office/drawing/2014/main" id="{9221F52F-7462-4B4C-DDDF-899BA8BA09C8}"/>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2601551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91492-871F-BFA7-CF76-89436EE059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824495-6210-5928-2334-AB40F7140864}"/>
              </a:ext>
            </a:extLst>
          </p:cNvPr>
          <p:cNvSpPr>
            <a:spLocks noGrp="1"/>
          </p:cNvSpPr>
          <p:nvPr>
            <p:ph type="title"/>
          </p:nvPr>
        </p:nvSpPr>
        <p:spPr>
          <a:solidFill>
            <a:schemeClr val="accent1">
              <a:lumMod val="40000"/>
              <a:lumOff val="60000"/>
            </a:schemeClr>
          </a:solidFill>
        </p:spPr>
        <p:txBody>
          <a:bodyPr/>
          <a:lstStyle/>
          <a:p>
            <a:r>
              <a:rPr lang="en-GB" dirty="0"/>
              <a:t>Part B – Talent development environment</a:t>
            </a:r>
          </a:p>
        </p:txBody>
      </p:sp>
      <p:sp>
        <p:nvSpPr>
          <p:cNvPr id="3" name="Content Placeholder 2">
            <a:extLst>
              <a:ext uri="{FF2B5EF4-FFF2-40B4-BE49-F238E27FC236}">
                <a16:creationId xmlns:a16="http://schemas.microsoft.com/office/drawing/2014/main" id="{266CEA97-018F-96FB-F27C-EB7E306E5B7E}"/>
              </a:ext>
            </a:extLst>
          </p:cNvPr>
          <p:cNvSpPr>
            <a:spLocks noGrp="1"/>
          </p:cNvSpPr>
          <p:nvPr>
            <p:ph idx="1"/>
          </p:nvPr>
        </p:nvSpPr>
        <p:spPr/>
        <p:txBody>
          <a:bodyPr/>
          <a:lstStyle/>
          <a:p>
            <a:r>
              <a:rPr lang="en-GB" sz="2800" b="1" dirty="0"/>
              <a:t>Breeding an Environment Where Talent May Grow (≈1,000 words)</a:t>
            </a:r>
            <a:endParaRPr lang="en-GB" sz="2800" dirty="0"/>
          </a:p>
          <a:p>
            <a:r>
              <a:rPr lang="en-GB" sz="2800" dirty="0"/>
              <a:t>Design a strategic talent ecosystem that enables employees to continuously develop and perform at their highest potential.</a:t>
            </a:r>
          </a:p>
          <a:p>
            <a:r>
              <a:rPr lang="en-GB" sz="2800" dirty="0"/>
              <a:t>B1. Critically evaluate how organisations create environments where talent flourishes. </a:t>
            </a:r>
          </a:p>
          <a:p>
            <a:r>
              <a:rPr lang="en-GB" sz="2800" b="1" dirty="0">
                <a:solidFill>
                  <a:srgbClr val="FF0000"/>
                </a:solidFill>
              </a:rPr>
              <a:t>B2. </a:t>
            </a:r>
            <a:r>
              <a:rPr lang="en-GB" sz="2800" dirty="0">
                <a:solidFill>
                  <a:srgbClr val="FF0000"/>
                </a:solidFill>
              </a:rPr>
              <a:t>Develop a comprehensive talent growth strategy for </a:t>
            </a:r>
            <a:r>
              <a:rPr lang="en-GB" sz="2800" dirty="0" err="1">
                <a:solidFill>
                  <a:srgbClr val="FF0000"/>
                </a:solidFill>
              </a:rPr>
              <a:t>NexSpace</a:t>
            </a:r>
            <a:r>
              <a:rPr lang="en-GB" sz="2800" dirty="0">
                <a:solidFill>
                  <a:srgbClr val="FF0000"/>
                </a:solidFill>
              </a:rPr>
              <a:t> Health Systems. </a:t>
            </a:r>
            <a:r>
              <a:rPr lang="en-GB" sz="2800" b="1" dirty="0">
                <a:solidFill>
                  <a:srgbClr val="FF0000"/>
                </a:solidFill>
              </a:rPr>
              <a:t>– How to implement the theory onto this company.</a:t>
            </a:r>
          </a:p>
          <a:p>
            <a:endParaRPr lang="en-GB" sz="2800" dirty="0">
              <a:solidFill>
                <a:srgbClr val="FF0000"/>
              </a:solidFill>
            </a:endParaRPr>
          </a:p>
          <a:p>
            <a:endParaRPr lang="en-GB" sz="2800" dirty="0"/>
          </a:p>
        </p:txBody>
      </p:sp>
      <p:sp>
        <p:nvSpPr>
          <p:cNvPr id="4" name="Slide Number Placeholder 3">
            <a:extLst>
              <a:ext uri="{FF2B5EF4-FFF2-40B4-BE49-F238E27FC236}">
                <a16:creationId xmlns:a16="http://schemas.microsoft.com/office/drawing/2014/main" id="{AAA7CE68-7675-510C-9725-1783E8D12D7A}"/>
              </a:ext>
            </a:extLst>
          </p:cNvPr>
          <p:cNvSpPr>
            <a:spLocks noGrp="1"/>
          </p:cNvSpPr>
          <p:nvPr>
            <p:ph type="sldNum" sz="quarter" idx="12"/>
          </p:nvPr>
        </p:nvSpPr>
        <p:spPr/>
        <p:txBody>
          <a:bodyPr/>
          <a:lstStyle/>
          <a:p>
            <a:pPr>
              <a:defRPr/>
            </a:pPr>
            <a:fld id="{6B9CAAEB-5DD4-4716-AEA0-BEF1B1D22BD1}" type="slidenum">
              <a:rPr lang="en-US" altLang="en-US" smtClean="0"/>
              <a:pPr>
                <a:defRPr/>
              </a:pPr>
              <a:t>42</a:t>
            </a:fld>
            <a:endParaRPr lang="en-US" altLang="en-US"/>
          </a:p>
        </p:txBody>
      </p:sp>
    </p:spTree>
    <p:extLst>
      <p:ext uri="{BB962C8B-B14F-4D97-AF65-F5344CB8AC3E}">
        <p14:creationId xmlns:p14="http://schemas.microsoft.com/office/powerpoint/2010/main" val="12684242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24FA5-0486-59C1-CF5E-9302C98785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D44BE1-718D-9399-12B7-75EF4A3F8512}"/>
              </a:ext>
            </a:extLst>
          </p:cNvPr>
          <p:cNvSpPr>
            <a:spLocks noGrp="1"/>
          </p:cNvSpPr>
          <p:nvPr>
            <p:ph type="title"/>
          </p:nvPr>
        </p:nvSpPr>
        <p:spPr/>
        <p:txBody>
          <a:bodyPr/>
          <a:lstStyle/>
          <a:p>
            <a:r>
              <a:rPr lang="en-GB" dirty="0"/>
              <a:t>A comprehensive talent growth strategy for </a:t>
            </a:r>
            <a:r>
              <a:rPr lang="en-GB" dirty="0" err="1"/>
              <a:t>NexSpace</a:t>
            </a:r>
            <a:r>
              <a:rPr lang="en-GB" dirty="0"/>
              <a:t> Health Systems</a:t>
            </a:r>
          </a:p>
        </p:txBody>
      </p:sp>
      <p:sp>
        <p:nvSpPr>
          <p:cNvPr id="3" name="Content Placeholder 2">
            <a:extLst>
              <a:ext uri="{FF2B5EF4-FFF2-40B4-BE49-F238E27FC236}">
                <a16:creationId xmlns:a16="http://schemas.microsoft.com/office/drawing/2014/main" id="{D31FA623-0DA0-AA3C-2BF8-1EC2BBE5420A}"/>
              </a:ext>
            </a:extLst>
          </p:cNvPr>
          <p:cNvSpPr>
            <a:spLocks noGrp="1"/>
          </p:cNvSpPr>
          <p:nvPr>
            <p:ph idx="1"/>
          </p:nvPr>
        </p:nvSpPr>
        <p:spPr/>
        <p:txBody>
          <a:bodyPr/>
          <a:lstStyle/>
          <a:p>
            <a:r>
              <a:rPr lang="en-GB" dirty="0"/>
              <a:t>Examine the internal and external situation of the selected company</a:t>
            </a:r>
          </a:p>
          <a:p>
            <a:r>
              <a:rPr lang="en-GB" dirty="0"/>
              <a:t>Identify the most suitable combination of approaches identified in the previous section. Justify your choices.</a:t>
            </a:r>
          </a:p>
        </p:txBody>
      </p:sp>
      <p:sp>
        <p:nvSpPr>
          <p:cNvPr id="4" name="Slide Number Placeholder 3">
            <a:extLst>
              <a:ext uri="{FF2B5EF4-FFF2-40B4-BE49-F238E27FC236}">
                <a16:creationId xmlns:a16="http://schemas.microsoft.com/office/drawing/2014/main" id="{5FF7547C-37FF-6EE3-94BD-8CC2E17C0C64}"/>
              </a:ext>
            </a:extLst>
          </p:cNvPr>
          <p:cNvSpPr>
            <a:spLocks noGrp="1"/>
          </p:cNvSpPr>
          <p:nvPr>
            <p:ph type="sldNum" sz="quarter" idx="12"/>
          </p:nvPr>
        </p:nvSpPr>
        <p:spPr/>
        <p:txBody>
          <a:bodyPr/>
          <a:lstStyle/>
          <a:p>
            <a:pPr>
              <a:defRPr/>
            </a:pPr>
            <a:fld id="{6B9CAAEB-5DD4-4716-AEA0-BEF1B1D22BD1}" type="slidenum">
              <a:rPr lang="en-US" altLang="en-US" smtClean="0"/>
              <a:pPr>
                <a:defRPr/>
              </a:pPr>
              <a:t>43</a:t>
            </a:fld>
            <a:endParaRPr lang="en-US" altLang="en-US"/>
          </a:p>
        </p:txBody>
      </p:sp>
    </p:spTree>
    <p:extLst>
      <p:ext uri="{BB962C8B-B14F-4D97-AF65-F5344CB8AC3E}">
        <p14:creationId xmlns:p14="http://schemas.microsoft.com/office/powerpoint/2010/main" val="35615128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A92AD-A5A1-EADF-56AC-6653FC2789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A9DE76-EB6D-0AB1-1FD4-B8F971A60239}"/>
              </a:ext>
            </a:extLst>
          </p:cNvPr>
          <p:cNvSpPr>
            <a:spLocks noGrp="1"/>
          </p:cNvSpPr>
          <p:nvPr>
            <p:ph type="title"/>
          </p:nvPr>
        </p:nvSpPr>
        <p:spPr>
          <a:solidFill>
            <a:schemeClr val="accent1">
              <a:lumMod val="40000"/>
              <a:lumOff val="60000"/>
            </a:schemeClr>
          </a:solidFill>
        </p:spPr>
        <p:txBody>
          <a:bodyPr/>
          <a:lstStyle/>
          <a:p>
            <a:r>
              <a:rPr lang="en-GB" dirty="0"/>
              <a:t>Part C – Reflective report</a:t>
            </a:r>
          </a:p>
        </p:txBody>
      </p:sp>
      <p:sp>
        <p:nvSpPr>
          <p:cNvPr id="3" name="Content Placeholder 2">
            <a:extLst>
              <a:ext uri="{FF2B5EF4-FFF2-40B4-BE49-F238E27FC236}">
                <a16:creationId xmlns:a16="http://schemas.microsoft.com/office/drawing/2014/main" id="{671B6B0B-00AB-9849-60B3-72C0000D5AC4}"/>
              </a:ext>
            </a:extLst>
          </p:cNvPr>
          <p:cNvSpPr>
            <a:spLocks noGrp="1"/>
          </p:cNvSpPr>
          <p:nvPr>
            <p:ph idx="1"/>
          </p:nvPr>
        </p:nvSpPr>
        <p:spPr/>
        <p:txBody>
          <a:bodyPr/>
          <a:lstStyle/>
          <a:p>
            <a:r>
              <a:rPr lang="en-GB" sz="2000" dirty="0"/>
              <a:t>As a future Human Resource Management professional, reflect upon your own capability development.</a:t>
            </a:r>
          </a:p>
          <a:p>
            <a:pPr lvl="0"/>
            <a:r>
              <a:rPr lang="en-GB" sz="2000" b="1" dirty="0"/>
              <a:t>AI as a Strategic Tool:</a:t>
            </a:r>
            <a:r>
              <a:rPr lang="en-GB" sz="2000" dirty="0"/>
              <a:t> Critically discuss how Artificial Intelligence can be used as a strategic decision-support tool within Human Resource Management while maintaining ethical judgment, human empathy, and professional responsibility.</a:t>
            </a:r>
          </a:p>
          <a:p>
            <a:pPr lvl="0"/>
            <a:r>
              <a:rPr lang="en-GB" sz="2000" b="1" dirty="0"/>
              <a:t>Reflective Analysis:</a:t>
            </a:r>
            <a:r>
              <a:rPr lang="en-GB" sz="2000" dirty="0"/>
              <a:t> Provide three specific examples where you used AI, commenting on how it helped or hindered the development of your professional capabilities.</a:t>
            </a:r>
          </a:p>
          <a:p>
            <a:pPr lvl="0"/>
            <a:r>
              <a:rPr lang="en-GB" sz="2000" b="1" dirty="0"/>
              <a:t>Personal Action Plan:</a:t>
            </a:r>
            <a:r>
              <a:rPr lang="en-GB" sz="2000" dirty="0"/>
              <a:t> Develop a personal capability development plan outlining how you intend to strengthen your future employability by building your skills and competencies.</a:t>
            </a:r>
          </a:p>
          <a:p>
            <a:endParaRPr lang="en-GB" sz="2000" dirty="0">
              <a:solidFill>
                <a:srgbClr val="FF0000"/>
              </a:solidFill>
            </a:endParaRPr>
          </a:p>
          <a:p>
            <a:endParaRPr lang="en-GB" sz="2000" dirty="0"/>
          </a:p>
        </p:txBody>
      </p:sp>
      <p:sp>
        <p:nvSpPr>
          <p:cNvPr id="4" name="Slide Number Placeholder 3">
            <a:extLst>
              <a:ext uri="{FF2B5EF4-FFF2-40B4-BE49-F238E27FC236}">
                <a16:creationId xmlns:a16="http://schemas.microsoft.com/office/drawing/2014/main" id="{63134C43-6E49-8FFC-A753-9ED5907FB6EA}"/>
              </a:ext>
            </a:extLst>
          </p:cNvPr>
          <p:cNvSpPr>
            <a:spLocks noGrp="1"/>
          </p:cNvSpPr>
          <p:nvPr>
            <p:ph type="sldNum" sz="quarter" idx="12"/>
          </p:nvPr>
        </p:nvSpPr>
        <p:spPr/>
        <p:txBody>
          <a:bodyPr/>
          <a:lstStyle/>
          <a:p>
            <a:pPr>
              <a:defRPr/>
            </a:pPr>
            <a:fld id="{6B9CAAEB-5DD4-4716-AEA0-BEF1B1D22BD1}" type="slidenum">
              <a:rPr lang="en-US" altLang="en-US" smtClean="0"/>
              <a:pPr>
                <a:defRPr/>
              </a:pPr>
              <a:t>44</a:t>
            </a:fld>
            <a:endParaRPr lang="en-US" altLang="en-US"/>
          </a:p>
        </p:txBody>
      </p:sp>
    </p:spTree>
    <p:extLst>
      <p:ext uri="{BB962C8B-B14F-4D97-AF65-F5344CB8AC3E}">
        <p14:creationId xmlns:p14="http://schemas.microsoft.com/office/powerpoint/2010/main" val="41249691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96303-BA98-9C45-11BF-AAE783DC8604}"/>
              </a:ext>
            </a:extLst>
          </p:cNvPr>
          <p:cNvSpPr>
            <a:spLocks noGrp="1"/>
          </p:cNvSpPr>
          <p:nvPr>
            <p:ph type="title"/>
          </p:nvPr>
        </p:nvSpPr>
        <p:spPr>
          <a:solidFill>
            <a:schemeClr val="accent1">
              <a:lumMod val="40000"/>
              <a:lumOff val="60000"/>
            </a:schemeClr>
          </a:solidFill>
        </p:spPr>
        <p:txBody>
          <a:bodyPr/>
          <a:lstStyle/>
          <a:p>
            <a:r>
              <a:rPr lang="en-GB" dirty="0"/>
              <a:t>Note</a:t>
            </a:r>
          </a:p>
        </p:txBody>
      </p:sp>
      <p:sp>
        <p:nvSpPr>
          <p:cNvPr id="3" name="Content Placeholder 2">
            <a:extLst>
              <a:ext uri="{FF2B5EF4-FFF2-40B4-BE49-F238E27FC236}">
                <a16:creationId xmlns:a16="http://schemas.microsoft.com/office/drawing/2014/main" id="{EEE82879-D242-038B-E0E8-3D49D8ABB1D1}"/>
              </a:ext>
            </a:extLst>
          </p:cNvPr>
          <p:cNvSpPr>
            <a:spLocks noGrp="1"/>
          </p:cNvSpPr>
          <p:nvPr>
            <p:ph idx="1"/>
          </p:nvPr>
        </p:nvSpPr>
        <p:spPr/>
        <p:txBody>
          <a:bodyPr/>
          <a:lstStyle/>
          <a:p>
            <a:pPr lvl="0"/>
            <a:r>
              <a:rPr lang="en-GB" dirty="0"/>
              <a:t>Use AI responsibly and ethically to support your work.</a:t>
            </a:r>
          </a:p>
          <a:p>
            <a:pPr lvl="0"/>
            <a:r>
              <a:rPr lang="en-GB" dirty="0"/>
              <a:t>Include an AI acknowledgement statement detailing how AI was used.</a:t>
            </a:r>
          </a:p>
          <a:p>
            <a:pPr lvl="0"/>
            <a:r>
              <a:rPr lang="en-GB" dirty="0"/>
              <a:t>Maintain academic integrity and actively avoid academic misconduct.</a:t>
            </a:r>
          </a:p>
        </p:txBody>
      </p:sp>
      <p:sp>
        <p:nvSpPr>
          <p:cNvPr id="4" name="Slide Number Placeholder 3">
            <a:extLst>
              <a:ext uri="{FF2B5EF4-FFF2-40B4-BE49-F238E27FC236}">
                <a16:creationId xmlns:a16="http://schemas.microsoft.com/office/drawing/2014/main" id="{EDC237D8-3CC1-431B-47B9-C704DC011EB1}"/>
              </a:ext>
            </a:extLst>
          </p:cNvPr>
          <p:cNvSpPr>
            <a:spLocks noGrp="1"/>
          </p:cNvSpPr>
          <p:nvPr>
            <p:ph type="sldNum" sz="quarter" idx="12"/>
          </p:nvPr>
        </p:nvSpPr>
        <p:spPr/>
        <p:txBody>
          <a:bodyPr/>
          <a:lstStyle/>
          <a:p>
            <a:pPr>
              <a:defRPr/>
            </a:pPr>
            <a:fld id="{6B9CAAEB-5DD4-4716-AEA0-BEF1B1D22BD1}" type="slidenum">
              <a:rPr lang="en-US" altLang="en-US" smtClean="0"/>
              <a:pPr>
                <a:defRPr/>
              </a:pPr>
              <a:t>45</a:t>
            </a:fld>
            <a:endParaRPr lang="en-US" altLang="en-US"/>
          </a:p>
        </p:txBody>
      </p:sp>
    </p:spTree>
    <p:extLst>
      <p:ext uri="{BB962C8B-B14F-4D97-AF65-F5344CB8AC3E}">
        <p14:creationId xmlns:p14="http://schemas.microsoft.com/office/powerpoint/2010/main" val="1334798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8722</Words>
  <Application>Microsoft Office PowerPoint</Application>
  <PresentationFormat>Widescreen</PresentationFormat>
  <Paragraphs>620</Paragraphs>
  <Slides>45</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Google Sans Text</vt:lpstr>
      <vt:lpstr>Myriad Pro</vt:lpstr>
      <vt:lpstr>Aptos</vt:lpstr>
      <vt:lpstr>Arial</vt:lpstr>
      <vt:lpstr>Cambria Math</vt:lpstr>
      <vt:lpstr>20140311PresentationUWTSDTemplate</vt:lpstr>
      <vt:lpstr>LCMB7023</vt:lpstr>
      <vt:lpstr>Contents</vt:lpstr>
      <vt:lpstr>Recommended approach</vt:lpstr>
      <vt:lpstr>Recommended approach</vt:lpstr>
      <vt:lpstr>Recommended approach</vt:lpstr>
      <vt:lpstr>Part A – Innovative working practices</vt:lpstr>
      <vt:lpstr>Traditional work design</vt:lpstr>
      <vt:lpstr>High-Performance Work Systems (HPWS) </vt:lpstr>
      <vt:lpstr>High-Involvement Work Systems (HIWS)</vt:lpstr>
      <vt:lpstr>Agile working</vt:lpstr>
      <vt:lpstr>Hybrid working models</vt:lpstr>
      <vt:lpstr>Flexible Working Practices</vt:lpstr>
      <vt:lpstr>Sociotechnical Systems (STS) theory</vt:lpstr>
      <vt:lpstr>Sociotechnical Systems (STS) theory</vt:lpstr>
      <vt:lpstr>Job Characteristics Model (JCM)</vt:lpstr>
      <vt:lpstr>Part A – Innovative working practices</vt:lpstr>
      <vt:lpstr>Cross functional collaboration</vt:lpstr>
      <vt:lpstr>Hybrid and flexible working arrangement</vt:lpstr>
      <vt:lpstr>Employee autonomy</vt:lpstr>
      <vt:lpstr>Agile project teams</vt:lpstr>
      <vt:lpstr>Digital collaboration technologies </vt:lpstr>
      <vt:lpstr>Part B – Talent development environment</vt:lpstr>
      <vt:lpstr>Learning organization</vt:lpstr>
      <vt:lpstr>Learning organization: the five disciplines</vt:lpstr>
      <vt:lpstr>Learning organization</vt:lpstr>
      <vt:lpstr>Growth mindset (Dweck)</vt:lpstr>
      <vt:lpstr>Growth mindset (Dweck)</vt:lpstr>
      <vt:lpstr>Psychological Safety (Edmondson) </vt:lpstr>
      <vt:lpstr>Psychological Safety (Edmondson) </vt:lpstr>
      <vt:lpstr>Psychological Safety (Edmondson) </vt:lpstr>
      <vt:lpstr>Talent Management Frameworks</vt:lpstr>
      <vt:lpstr>Talent Management Frameworks</vt:lpstr>
      <vt:lpstr>Talent Management Frameworks</vt:lpstr>
      <vt:lpstr>Talent Management Frameworks</vt:lpstr>
      <vt:lpstr>Job crafting theory</vt:lpstr>
      <vt:lpstr>Job crafting theory</vt:lpstr>
      <vt:lpstr>Self-determination theory (SDT)</vt:lpstr>
      <vt:lpstr>Self-determination theory (SDT)</vt:lpstr>
      <vt:lpstr>Employee Experience (EX)</vt:lpstr>
      <vt:lpstr>Employee Experience (EX)</vt:lpstr>
      <vt:lpstr>Employee Experience (EX)</vt:lpstr>
      <vt:lpstr>Part B – Talent development environment</vt:lpstr>
      <vt:lpstr>A comprehensive talent growth strategy for NexSpace Health Systems</vt:lpstr>
      <vt:lpstr>Part C – Reflective report</vt:lpstr>
      <vt:lpstr>Note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2026-10-26T12:45:43Z</dcterms:modified>
</cp:coreProperties>
</file>