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73" r:id="rId2"/>
  </p:sldMasterIdLst>
  <p:notesMasterIdLst>
    <p:notesMasterId r:id="rId21"/>
  </p:notesMasterIdLst>
  <p:sldIdLst>
    <p:sldId id="256" r:id="rId3"/>
    <p:sldId id="257" r:id="rId4"/>
    <p:sldId id="259" r:id="rId5"/>
    <p:sldId id="261" r:id="rId6"/>
    <p:sldId id="280" r:id="rId7"/>
    <p:sldId id="281" r:id="rId8"/>
    <p:sldId id="282" r:id="rId9"/>
    <p:sldId id="283" r:id="rId10"/>
    <p:sldId id="284" r:id="rId11"/>
    <p:sldId id="262" r:id="rId12"/>
    <p:sldId id="275" r:id="rId13"/>
    <p:sldId id="264" r:id="rId14"/>
    <p:sldId id="276" r:id="rId15"/>
    <p:sldId id="272" r:id="rId16"/>
    <p:sldId id="273" r:id="rId17"/>
    <p:sldId id="274" r:id="rId18"/>
    <p:sldId id="278" r:id="rId19"/>
    <p:sldId id="279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09"/>
    <p:restoredTop sz="81671"/>
  </p:normalViewPr>
  <p:slideViewPr>
    <p:cSldViewPr snapToGrid="0" snapToObjects="1">
      <p:cViewPr varScale="1">
        <p:scale>
          <a:sx n="109" d="100"/>
          <a:sy n="109" d="100"/>
        </p:scale>
        <p:origin x="166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0E1B22EF-5C58-46F7-9C1B-A8B2DA7656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EC22C13B-2846-4964-8A29-D4393AE642D3}" type="slidenum">
              <a:rPr lang="en-GB" altLang="en-US" smtClean="0"/>
              <a:pPr>
                <a:spcBef>
                  <a:spcPct val="0"/>
                </a:spcBef>
              </a:pPr>
              <a:t>3</a:t>
            </a:fld>
            <a:endParaRPr lang="en-GB" altLang="en-US"/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60566778-4592-451E-A79F-D023709BBC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B2E8B2DD-308C-4165-9779-2FC17775F7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771932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>
            <a:extLst>
              <a:ext uri="{FF2B5EF4-FFF2-40B4-BE49-F238E27FC236}">
                <a16:creationId xmlns:a16="http://schemas.microsoft.com/office/drawing/2014/main" id="{9DE2F0F1-7543-4E7E-959E-476863BC304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98167E5-62CE-4D87-AF26-82521CA29691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CF8E64A6-87FE-4750-9BFB-D38C5C6E99D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6" name="Rectangle 3">
            <a:extLst>
              <a:ext uri="{FF2B5EF4-FFF2-40B4-BE49-F238E27FC236}">
                <a16:creationId xmlns:a16="http://schemas.microsoft.com/office/drawing/2014/main" id="{67CACE36-4A4F-42CC-BC29-1F73FA10C7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Ask for feedback.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Emphasise the following points;</a:t>
            </a:r>
          </a:p>
          <a:p>
            <a:pPr eaLnBrk="1" hangingPunct="1">
              <a:buFontTx/>
              <a:buChar char="•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they spend a lot of time with children and are likely to notice any changes in behaviour or appearance</a:t>
            </a:r>
          </a:p>
          <a:p>
            <a:pPr eaLnBrk="1" hangingPunct="1">
              <a:buFontTx/>
              <a:buChar char="•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children are likely to talk to them about a range of issues including those which raise child protection concerns</a:t>
            </a:r>
          </a:p>
          <a:p>
            <a:pPr eaLnBrk="1" hangingPunct="1">
              <a:buFontTx/>
              <a:buChar char="•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education staff play a vital role in liaising with other agencies i.e. police, social services, health etc</a:t>
            </a:r>
          </a:p>
          <a:p>
            <a:pPr eaLnBrk="1" hangingPunct="1">
              <a:buFontTx/>
              <a:buChar char="•"/>
            </a:pPr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 there is a legal duty on those working with children. Explain that this will be covered in more detail later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055796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8B2E71C5-B21C-4027-BBD5-654EF7ADCE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0B8E4672-3FE3-4D71-B959-19E2E0C9835F}" type="slidenum">
              <a:rPr lang="en-GB" altLang="en-US" smtClean="0"/>
              <a:pPr>
                <a:spcBef>
                  <a:spcPct val="0"/>
                </a:spcBef>
              </a:pPr>
              <a:t>5</a:t>
            </a:fld>
            <a:endParaRPr lang="en-GB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594F0A94-0787-4F66-ACF7-6C321FE5D9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64F8C9EF-A0AF-482E-81C0-5E4DD8A06B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771950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>
            <a:extLst>
              <a:ext uri="{FF2B5EF4-FFF2-40B4-BE49-F238E27FC236}">
                <a16:creationId xmlns:a16="http://schemas.microsoft.com/office/drawing/2014/main" id="{579DA6A4-07DB-4E9B-86D8-3113A8ACB6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Notes Placeholder 2">
            <a:extLst>
              <a:ext uri="{FF2B5EF4-FFF2-40B4-BE49-F238E27FC236}">
                <a16:creationId xmlns:a16="http://schemas.microsoft.com/office/drawing/2014/main" id="{703751B2-29EA-4A3D-9371-7598BB55B03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6C2EF780-33BD-4D93-9B0D-2EE29EFB52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EAC7F996-3677-4B93-A750-BB2484A3963D}" type="slidenum">
              <a:rPr lang="en-GB" altLang="en-US" sz="1200" smtClean="0">
                <a:latin typeface="Times New Roman" panose="02020603050405020304" pitchFamily="18" charset="0"/>
              </a:rPr>
              <a:pPr/>
              <a:t>6</a:t>
            </a:fld>
            <a:endParaRPr lang="en-GB" altLang="en-US" sz="120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88822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2E301363-20A2-4E5F-AF01-46895D9F0D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448572DC-9F4D-4B7C-B742-47B3E544459C}" type="slidenum">
              <a:rPr lang="en-GB" altLang="en-US" smtClean="0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9BC62308-0414-4E08-B29F-D2AFFFD40E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E1312D3E-1736-4302-9939-E62D2E985A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Use this diagram to demonstrate that safeguarding covers more than just child protection.</a:t>
            </a:r>
          </a:p>
          <a:p>
            <a:pPr eaLnBrk="1" hangingPunct="1"/>
            <a:r>
              <a:rPr lang="en-GB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Ask for examples from the participants of how each area helps to safeguard children e.g:</a:t>
            </a:r>
          </a:p>
          <a:p>
            <a:pPr eaLnBrk="1" hangingPunct="1">
              <a:buFontTx/>
              <a:buChar char="•"/>
            </a:pPr>
            <a:r>
              <a:rPr lang="en-GB" altLang="en-US" sz="1100" u="sng">
                <a:latin typeface="Arial" panose="020B0604020202020204" pitchFamily="34" charset="0"/>
                <a:ea typeface="ＭＳ Ｐゴシック" panose="020B0600070205080204" pitchFamily="34" charset="-128"/>
              </a:rPr>
              <a:t>staff conduct; </a:t>
            </a:r>
            <a:r>
              <a:rPr lang="en-GB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safe practice for the safety of staff and pupils</a:t>
            </a:r>
            <a:endParaRPr lang="en-GB" altLang="en-US" sz="1100" u="sng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•"/>
            </a:pPr>
            <a:r>
              <a:rPr lang="en-GB" altLang="en-US" sz="1100" u="sng">
                <a:latin typeface="Arial" panose="020B0604020202020204" pitchFamily="34" charset="0"/>
                <a:ea typeface="ＭＳ Ｐゴシック" panose="020B0600070205080204" pitchFamily="34" charset="-128"/>
              </a:rPr>
              <a:t>curriculum;</a:t>
            </a:r>
            <a:r>
              <a:rPr lang="en-GB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 providing opportunities for pupils to learn about keeping safe </a:t>
            </a:r>
          </a:p>
          <a:p>
            <a:pPr eaLnBrk="1" hangingPunct="1">
              <a:buFontTx/>
              <a:buChar char="•"/>
            </a:pPr>
            <a:r>
              <a:rPr lang="en-GB" altLang="en-US" sz="1100" u="sng">
                <a:latin typeface="Arial" panose="020B0604020202020204" pitchFamily="34" charset="0"/>
                <a:ea typeface="ＭＳ Ｐゴシック" panose="020B0600070205080204" pitchFamily="34" charset="-128"/>
              </a:rPr>
              <a:t>managing allegations against staff;</a:t>
            </a:r>
            <a:r>
              <a:rPr lang="en-GB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 following procedures which protect staff and children (Module 12 SET procedures Main Manual)</a:t>
            </a:r>
          </a:p>
          <a:p>
            <a:pPr eaLnBrk="1" hangingPunct="1">
              <a:buFontTx/>
              <a:buChar char="•"/>
            </a:pPr>
            <a:r>
              <a:rPr lang="en-GB" altLang="en-US" sz="1100" u="sng">
                <a:latin typeface="Arial" panose="020B0604020202020204" pitchFamily="34" charset="0"/>
                <a:ea typeface="ＭＳ Ｐゴシック" panose="020B0600070205080204" pitchFamily="34" charset="-128"/>
              </a:rPr>
              <a:t>building design;</a:t>
            </a:r>
            <a:r>
              <a:rPr lang="en-GB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 keeping any unwanted visitors out of school </a:t>
            </a:r>
          </a:p>
          <a:p>
            <a:pPr eaLnBrk="1" hangingPunct="1">
              <a:buFontTx/>
              <a:buChar char="•"/>
            </a:pPr>
            <a:r>
              <a:rPr lang="en-GB" altLang="en-US" sz="1100" u="sng">
                <a:latin typeface="Arial" panose="020B0604020202020204" pitchFamily="34" charset="0"/>
                <a:ea typeface="ＭＳ Ｐゴシック" panose="020B0600070205080204" pitchFamily="34" charset="-128"/>
              </a:rPr>
              <a:t>safe recruitment and selection; </a:t>
            </a:r>
            <a:r>
              <a:rPr lang="en-GB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particularly topical in light of the Soham tragedy</a:t>
            </a:r>
          </a:p>
          <a:p>
            <a:pPr eaLnBrk="1" hangingPunct="1">
              <a:buFontTx/>
              <a:buChar char="•"/>
            </a:pPr>
            <a:r>
              <a:rPr lang="en-GB" altLang="en-US" sz="1100" u="sng">
                <a:latin typeface="Arial" panose="020B0604020202020204" pitchFamily="34" charset="0"/>
                <a:ea typeface="ＭＳ Ｐゴシック" panose="020B0600070205080204" pitchFamily="34" charset="-128"/>
              </a:rPr>
              <a:t>whistle blowing; </a:t>
            </a:r>
            <a:r>
              <a:rPr lang="en-GB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to raise concerns about a colleague</a:t>
            </a:r>
            <a:r>
              <a:rPr lang="ja-JP" altLang="en-GB" sz="1100">
                <a:latin typeface="Arial" panose="020B0604020202020204" pitchFamily="34" charset="0"/>
                <a:ea typeface="ＭＳ Ｐゴシック" panose="020B0600070205080204" pitchFamily="34" charset="-128"/>
              </a:rPr>
              <a:t>’</a:t>
            </a:r>
            <a:r>
              <a:rPr lang="en-GB" altLang="ja-JP" sz="1100">
                <a:latin typeface="Arial" panose="020B0604020202020204" pitchFamily="34" charset="0"/>
                <a:ea typeface="ＭＳ Ｐゴシック" panose="020B0600070205080204" pitchFamily="34" charset="-128"/>
              </a:rPr>
              <a:t>s conduct, see whistle blowing policy</a:t>
            </a:r>
          </a:p>
          <a:p>
            <a:pPr eaLnBrk="1" hangingPunct="1">
              <a:buFontTx/>
              <a:buChar char="•"/>
            </a:pPr>
            <a:r>
              <a:rPr lang="en-GB" altLang="en-US" sz="1100" u="sng">
                <a:latin typeface="Arial" panose="020B0604020202020204" pitchFamily="34" charset="0"/>
                <a:ea typeface="ＭＳ Ｐゴシック" panose="020B0600070205080204" pitchFamily="34" charset="-128"/>
              </a:rPr>
              <a:t>health and safety;</a:t>
            </a:r>
            <a:r>
              <a:rPr lang="en-GB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 a safe environment</a:t>
            </a:r>
          </a:p>
          <a:p>
            <a:pPr eaLnBrk="1" hangingPunct="1">
              <a:buFontTx/>
              <a:buChar char="•"/>
            </a:pPr>
            <a:r>
              <a:rPr lang="en-GB" altLang="en-US" sz="1100" u="sng">
                <a:latin typeface="Arial" panose="020B0604020202020204" pitchFamily="34" charset="0"/>
                <a:ea typeface="ＭＳ Ｐゴシック" panose="020B0600070205080204" pitchFamily="34" charset="-128"/>
              </a:rPr>
              <a:t>behaviour management</a:t>
            </a:r>
            <a:r>
              <a:rPr lang="en-GB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; having clear strategies and consistent responses for managing behaviour</a:t>
            </a:r>
          </a:p>
          <a:p>
            <a:pPr eaLnBrk="1" hangingPunct="1">
              <a:buFontTx/>
              <a:buChar char="•"/>
            </a:pPr>
            <a:r>
              <a:rPr lang="en-GB" altLang="en-US" sz="1100" u="sng">
                <a:latin typeface="Arial" panose="020B0604020202020204" pitchFamily="34" charset="0"/>
                <a:ea typeface="ＭＳ Ｐゴシック" panose="020B0600070205080204" pitchFamily="34" charset="-128"/>
              </a:rPr>
              <a:t>attendance; </a:t>
            </a:r>
            <a:r>
              <a:rPr lang="en-GB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so we know that our pupils are safe when they are absent</a:t>
            </a:r>
          </a:p>
          <a:p>
            <a:pPr eaLnBrk="1" hangingPunct="1">
              <a:buFontTx/>
              <a:buChar char="•"/>
            </a:pPr>
            <a:r>
              <a:rPr lang="en-GB" altLang="en-US" sz="1100" u="sng">
                <a:latin typeface="Arial" panose="020B0604020202020204" pitchFamily="34" charset="0"/>
                <a:ea typeface="ＭＳ Ｐゴシック" panose="020B0600070205080204" pitchFamily="34" charset="-128"/>
              </a:rPr>
              <a:t>anti-bullying policies;</a:t>
            </a:r>
            <a:r>
              <a:rPr lang="en-GB" altLang="en-US" sz="1100">
                <a:latin typeface="Arial" panose="020B0604020202020204" pitchFamily="34" charset="0"/>
                <a:ea typeface="ＭＳ Ｐゴシック" panose="020B0600070205080204" pitchFamily="34" charset="-128"/>
              </a:rPr>
              <a:t> help to promote positive behaviour in staff and pupils</a:t>
            </a:r>
          </a:p>
        </p:txBody>
      </p:sp>
    </p:spTree>
    <p:extLst>
      <p:ext uri="{BB962C8B-B14F-4D97-AF65-F5344CB8AC3E}">
        <p14:creationId xmlns:p14="http://schemas.microsoft.com/office/powerpoint/2010/main" val="42175114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9FBD91FE-3386-4021-BC17-0367ED846D1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DA8C9C0-D499-4A14-B0ED-F4C20E4C5484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12</a:t>
            </a:fld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3DF2A565-21BC-404B-938A-6E3A0C8BBA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DB21540C-E597-4B6D-B6DF-26EF5112851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b="1">
                <a:ea typeface="ＭＳ Ｐゴシック" panose="020B0600070205080204" pitchFamily="34" charset="-128"/>
              </a:rPr>
              <a:t>Key messages: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  <a:p>
            <a:pPr eaLnBrk="1" hangingPunct="1">
              <a:buFontTx/>
              <a:buChar char="•"/>
            </a:pPr>
            <a:r>
              <a:rPr lang="en-GB" altLang="en-US">
                <a:ea typeface="ＭＳ Ｐゴシック" panose="020B0600070205080204" pitchFamily="34" charset="-128"/>
              </a:rPr>
              <a:t>  This is the legal definition of child abuse.  The term ‘significant harm’ is an important one and is explained further in the next slide.  </a:t>
            </a:r>
          </a:p>
          <a:p>
            <a:pPr eaLnBrk="1" hangingPunct="1">
              <a:buFontTx/>
              <a:buChar char="•"/>
            </a:pPr>
            <a:r>
              <a:rPr lang="en-GB" altLang="en-US">
                <a:ea typeface="ＭＳ Ｐゴシック" panose="020B0600070205080204" pitchFamily="34" charset="-128"/>
              </a:rPr>
              <a:t>  Child abuse can be caused by acts or by neglect (failure to act).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b="1">
                <a:ea typeface="ＭＳ Ｐゴシック" panose="020B0600070205080204" pitchFamily="34" charset="-128"/>
              </a:rPr>
              <a:t>Task 1: Please allow 10 minutes for the task: five minutes discussion and five minutes feedback.</a:t>
            </a:r>
          </a:p>
          <a:p>
            <a:pPr eaLnBrk="1" hangingPunct="1"/>
            <a:r>
              <a:rPr lang="en-GB" altLang="en-US" b="1">
                <a:ea typeface="ＭＳ Ｐゴシック" panose="020B0600070205080204" pitchFamily="34" charset="-128"/>
              </a:rPr>
              <a:t>What is child abuse?</a:t>
            </a:r>
            <a:endParaRPr lang="en-GB" altLang="en-US" i="1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In pairs or small groups, participants should make a list of things they think constitute child abuse.  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b="1">
                <a:ea typeface="ＭＳ Ｐゴシック" panose="020B0600070205080204" pitchFamily="34" charset="-128"/>
              </a:rPr>
              <a:t>Trainer’s note: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The next section of the training looks in detail at what is meant by ‘child abuse’, and at signs and symptoms of the various categories of abuse.</a:t>
            </a:r>
          </a:p>
          <a:p>
            <a:pPr eaLnBrk="1" hangingPunct="1"/>
            <a:r>
              <a:rPr lang="en-GB" altLang="en-US" b="1">
                <a:ea typeface="ＭＳ Ｐゴシック" panose="020B0600070205080204" pitchFamily="34" charset="-128"/>
              </a:rPr>
              <a:t>Ill treatment or impairment of health or development</a:t>
            </a:r>
          </a:p>
          <a:p>
            <a:pPr eaLnBrk="1" hangingPunct="1"/>
            <a:r>
              <a:rPr lang="en-GB" altLang="en-US" b="1">
                <a:ea typeface="ＭＳ Ｐゴシック" panose="020B0600070205080204" pitchFamily="34" charset="-128"/>
              </a:rPr>
              <a:t>‘Development’ can be physical, intellectual, emotional, social or behavioural</a:t>
            </a:r>
          </a:p>
          <a:p>
            <a:pPr eaLnBrk="1" hangingPunct="1"/>
            <a:r>
              <a:rPr lang="en-GB" altLang="en-US" b="1">
                <a:ea typeface="ＭＳ Ｐゴシック" panose="020B0600070205080204" pitchFamily="34" charset="-128"/>
              </a:rPr>
              <a:t>‘Health’ can be physical or mental</a:t>
            </a:r>
          </a:p>
          <a:p>
            <a:pPr eaLnBrk="1" hangingPunct="1"/>
            <a:r>
              <a:rPr lang="en-GB" altLang="en-US" b="1">
                <a:ea typeface="ＭＳ Ｐゴシック" panose="020B0600070205080204" pitchFamily="34" charset="-128"/>
              </a:rPr>
              <a:t>‘Ill treatment’ includes sexual abuse, emotional abuse, physical abuse, and neglect</a:t>
            </a:r>
          </a:p>
          <a:p>
            <a:pPr eaLnBrk="1" hangingPunct="1"/>
            <a:r>
              <a:rPr lang="en-GB" altLang="en-US" b="1">
                <a:ea typeface="ＭＳ Ｐゴシック" panose="020B0600070205080204" pitchFamily="34" charset="-128"/>
              </a:rPr>
              <a:t>      Significant harm can be a single traumatic event, or a series of events over a period of time.</a:t>
            </a:r>
          </a:p>
          <a:p>
            <a:pPr eaLnBrk="1" hangingPunct="1"/>
            <a:endParaRPr lang="en-GB" altLang="en-US" b="1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552816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BF5966E1-1453-4982-8A3C-44B8F43198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D89C9135-C3A8-47DE-B6DE-C752AA8D66B5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DCC59971-1760-4F82-B9CF-D780316F4E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C13CB8FF-F0D5-4145-8B15-685C2FCB40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219915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D3D239BA-5C5C-499B-80A2-6A940A0339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95FE81C-D421-436B-A6EA-30C54A9F34E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ＭＳ Ｐゴシック" panose="020B0600070205080204" pitchFamily="34" charset="-128"/>
              <a:cs typeface="+mn-cs"/>
            </a:endParaRPr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323E51C6-2A31-403F-8BAE-859B88B5DB5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53B216BD-8DEA-4882-96F2-5D8FFF1AD8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sz="1400">
                <a:latin typeface="Comic Sans MS" panose="030F0702030302020204" pitchFamily="66" charset="0"/>
                <a:ea typeface="ＭＳ Ｐゴシック" panose="020B0600070205080204" pitchFamily="34" charset="-128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795200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/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E21EDA-2F02-4E8E-8643-355B06EA0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52A08-B63E-4F29-9663-1A1238E1B7B5}" type="datetimeFigureOut">
              <a:rPr lang="en-US" altLang="en-US"/>
              <a:pPr>
                <a:defRPr/>
              </a:pPr>
              <a:t>1/12/2020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5284D-3FAC-41FA-8594-5E36B373C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0ADE04-26FF-45DC-86BD-11499E9F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1D335-9656-4E1A-AE10-88FB9E5189F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43715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/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3A522-FBF7-4E0C-84F9-A243F6692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342374-A0A7-4A04-8AB4-2703F6ED65C0}" type="datetime4">
              <a:rPr lang="en-GB" altLang="en-US"/>
              <a:pPr>
                <a:defRPr/>
              </a:pPr>
              <a:t>12 January 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F9E2C2-80F9-412C-9783-B4D0E2999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05DC5C-1B0A-44FE-9A49-A7A5E3268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1F63BA-C739-48CF-A18B-328370D5375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80699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/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E21EDA-2F02-4E8E-8643-355B06EA0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52A08-B63E-4F29-9663-1A1238E1B7B5}" type="datetimeFigureOut">
              <a:rPr lang="en-US" altLang="en-US"/>
              <a:pPr>
                <a:defRPr/>
              </a:pPr>
              <a:t>1/12/2020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D5284D-3FAC-41FA-8594-5E36B373C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0ADE04-26FF-45DC-86BD-11499E9F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1D335-9656-4E1A-AE10-88FB9E5189F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082999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/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82C69A-641F-4CBA-8414-E73B73AD6F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BF195C-9DF8-4C82-957D-A9200D1EEC08}" type="datetimeFigureOut">
              <a:rPr lang="en-US" altLang="en-US"/>
              <a:pPr>
                <a:defRPr/>
              </a:pPr>
              <a:t>1/12/2020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3F4B4C-A75D-431A-B8BD-3A6E07060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26E68B-C269-474E-BAFA-DBA7013F9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7EA956-C301-43D2-AE81-65AF222312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6097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/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/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4CB5C56-935A-4F7B-ADAE-7D1257709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D9A4C-1FAA-4CDF-9E42-07F2F29A964F}" type="datetimeFigureOut">
              <a:rPr lang="en-US" altLang="en-US"/>
              <a:pPr>
                <a:defRPr/>
              </a:pPr>
              <a:t>1/12/2020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10615F9-C62C-48DD-A21B-08F9B49CD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DA47630-13DE-4CC9-A23C-58E9DDD98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A7B64-2853-4557-BCE4-4679130C0FC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9804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/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/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/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/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7E957BB-8D98-4127-A2AC-40C704AB1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9B711-65A0-4FB9-ABD5-34772757BAA1}" type="datetimeFigureOut">
              <a:rPr lang="en-US" altLang="en-US"/>
              <a:pPr>
                <a:defRPr/>
              </a:pPr>
              <a:t>1/12/2020</a:t>
            </a:fld>
            <a:endParaRPr lang="en-US" alt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16BB68D-9AA7-45B8-96C9-818CA7050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599760A-938D-4F76-883E-BBDA90B19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FABA2-C616-4F12-AA02-C09B6F6E76B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95527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68EA0AD-7522-48B0-B0D4-3B28F5B9A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B6668-BD2A-43B8-B374-ED0A87C19F0E}" type="datetimeFigureOut">
              <a:rPr lang="en-US" altLang="en-US"/>
              <a:pPr>
                <a:defRPr/>
              </a:pPr>
              <a:t>1/12/2020</a:t>
            </a:fld>
            <a:endParaRPr lang="en-US" alt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84D4DD5-FD48-4A42-AE41-C7997848E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E524DE6-9ADB-46F8-8F1A-A34265003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3095E-BA82-4B51-9EC3-CF78DDC91C3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7639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FBFB06A-D209-4D5C-888D-D95F36261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A537D-EE30-464B-9E8F-737EEC52D44F}" type="datetimeFigureOut">
              <a:rPr lang="en-US" altLang="en-US"/>
              <a:pPr>
                <a:defRPr/>
              </a:pPr>
              <a:t>1/12/2020</a:t>
            </a:fld>
            <a:endParaRPr lang="en-US" alt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A7292445-6E34-481D-B8B6-7A8CFAE2D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21A3FAC6-8C49-4E85-8504-EBEC05566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AC0DE-CE04-4226-9C48-460FF08BABE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505459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/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/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514430F-A39C-4E8F-8E66-1CF389C1A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32F98-7854-47E0-852E-FE49B6F17CC4}" type="datetimeFigureOut">
              <a:rPr lang="en-US" altLang="en-US"/>
              <a:pPr>
                <a:defRPr/>
              </a:pPr>
              <a:t>1/12/2020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A52A08E-EDAE-4B5E-9404-58FFA3A169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BB00641-DE3B-498D-9727-759F42E6B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59429B-5E55-4462-878C-460AC93E2C3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376590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/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>
            <a:extLst/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CD35F3-8729-4DA8-BE48-C774BDED9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44AD7-87D6-45DA-8BB2-EEA1988FDFF3}" type="datetimeFigureOut">
              <a:rPr lang="en-US" altLang="en-US"/>
              <a:pPr>
                <a:defRPr/>
              </a:pPr>
              <a:t>1/12/2020</a:t>
            </a:fld>
            <a:endParaRPr lang="en-US" alt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5A8313F-0CA1-4E41-AF20-72B42FA82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D3CF3938-BB42-4280-AB5B-0BEE0305E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2E252-05A5-43B2-B9CE-EA405BF89D7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144001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/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2A65C1-9668-46F2-A85C-5149505F2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1E657-A646-4220-89FB-2968DDA8318B}" type="datetimeFigureOut">
              <a:rPr lang="en-US" altLang="en-US"/>
              <a:pPr>
                <a:defRPr/>
              </a:pPr>
              <a:t>1/12/2020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98E467-CC4B-4E93-9719-047A67ED3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9E3D4F-5AA6-46D3-85ED-E7D80F2C2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9B7B7-DB0D-4368-8755-4DB170799D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952646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/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/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6009F-F3D7-447F-95AC-03E56CEEC7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7A242-CCA7-4B01-A151-07DD1C1C544D}" type="datetimeFigureOut">
              <a:rPr lang="en-US" altLang="en-US"/>
              <a:pPr>
                <a:defRPr/>
              </a:pPr>
              <a:t>1/12/2020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040F69-EE69-4392-868A-AB5AD9902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B38A4F-019D-4643-B95F-010606758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76355-2B45-4563-B684-69D3429B637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2866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731F71F4-5A2A-4A58-A766-7A7839DF1E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1854661-176E-4FED-B0A8-D9FAA759689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7C85E3-D3CB-424C-8ABE-CE5944829E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B083ECB-A8CC-4BDB-B6C1-1503C2EFB5B4}" type="datetimeFigureOut">
              <a:rPr lang="en-US" altLang="en-US"/>
              <a:pPr>
                <a:defRPr/>
              </a:pPr>
              <a:t>1/12/2020</a:t>
            </a:fld>
            <a:endParaRPr lang="en-U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46574-1877-47DF-960F-65E5968AC1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752520-E658-467C-B704-4ADFF7C3E2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9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C1330249-5837-4F8A-9D32-0F50A487BD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6936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2pPr>
      <a:lvl3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3pPr>
      <a:lvl4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4pPr>
      <a:lvl5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itchFamily="34" charset="0"/>
        </a:defRPr>
      </a:lvl9pPr>
    </p:titleStyle>
    <p:bodyStyle>
      <a:lvl1pPr marL="171450" indent="-171450" algn="l" defTabSz="685800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19.xml"/><Relationship Id="rId1" Type="http://schemas.openxmlformats.org/officeDocument/2006/relationships/video" Target="https://www.youtube.com/embed/7xuWzPRf0ro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914400" y="576140"/>
            <a:ext cx="3464169" cy="1325563"/>
          </a:xfrm>
          <a:ln>
            <a:headEnd type="none" w="med" len="med"/>
            <a:tailEnd type="none" w="med" len="me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err="1" smtClean="0"/>
              <a:t>Diogelu</a:t>
            </a:r>
            <a:r>
              <a:rPr lang="en-GB" dirty="0" smtClean="0"/>
              <a:t>		</a:t>
            </a:r>
            <a:br>
              <a:rPr lang="en-GB" dirty="0" smtClean="0"/>
            </a:br>
            <a:r>
              <a:rPr lang="en-GB" dirty="0" smtClean="0"/>
              <a:t>Safeguarding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799" y="2031575"/>
            <a:ext cx="5328139" cy="3614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772ADCA-B7D7-47CA-AB5C-AD7044C05B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3565281" cy="1325563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eaLnBrk="1" hangingPunct="1"/>
            <a:r>
              <a:rPr lang="en-GB" altLang="en-US" sz="4400" b="1" dirty="0">
                <a:solidFill>
                  <a:schemeClr val="bg1"/>
                </a:solidFill>
                <a:latin typeface="Trebuchet MS" panose="020B0603020202020204" pitchFamily="34" charset="0"/>
              </a:rPr>
              <a:t>AMCANION </a:t>
            </a:r>
            <a:r>
              <a:rPr lang="en-GB" altLang="en-US" sz="4400" b="1" dirty="0" smtClean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br>
              <a:rPr lang="en-GB" altLang="en-US" sz="4400" b="1" dirty="0" smtClean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altLang="en-US" sz="4400" b="1" dirty="0" smtClean="0">
                <a:solidFill>
                  <a:schemeClr val="bg1"/>
                </a:solidFill>
                <a:latin typeface="Trebuchet MS" panose="020B0603020202020204" pitchFamily="34" charset="0"/>
              </a:rPr>
              <a:t>AIMS</a:t>
            </a:r>
            <a:endParaRPr lang="en-GB" altLang="en-US" sz="4400" b="1" dirty="0">
              <a:solidFill>
                <a:schemeClr val="bg1"/>
              </a:solidFill>
              <a:latin typeface="Trebuchet MS" panose="020B0603020202020204" pitchFamily="34" charset="0"/>
            </a:endParaRPr>
          </a:p>
        </p:txBody>
      </p:sp>
      <p:sp>
        <p:nvSpPr>
          <p:cNvPr id="642051" name="Rectangle 3">
            <a:extLst>
              <a:ext uri="{FF2B5EF4-FFF2-40B4-BE49-F238E27FC236}">
                <a16:creationId xmlns:a16="http://schemas.microsoft.com/office/drawing/2014/main" id="{C9BC7BB4-B52B-4B7D-AE17-0957C589137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55650" y="1844675"/>
            <a:ext cx="7886700" cy="3281240"/>
          </a:xfrm>
          <a:solidFill>
            <a:schemeClr val="bg2">
              <a:lumMod val="25000"/>
              <a:alpha val="58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b="1" dirty="0" smtClean="0">
              <a:solidFill>
                <a:schemeClr val="bg1"/>
              </a:solidFill>
              <a:latin typeface="Trebuchet MS" panose="020B060302020202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400" b="1" dirty="0" smtClean="0">
                <a:solidFill>
                  <a:schemeClr val="bg1"/>
                </a:solidFill>
                <a:latin typeface="Trebuchet MS" panose="020B0603020202020204" pitchFamily="34" charset="0"/>
              </a:rPr>
              <a:t>1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. </a:t>
            </a:r>
            <a:r>
              <a:rPr lang="en-GB" altLang="en-US" sz="2400" b="1" dirty="0" err="1" smtClean="0">
                <a:solidFill>
                  <a:schemeClr val="bg1"/>
                </a:solidFill>
                <a:latin typeface="Trebuchet MS" panose="020B0603020202020204" pitchFamily="34" charset="0"/>
              </a:rPr>
              <a:t>Rhoi</a:t>
            </a:r>
            <a:r>
              <a:rPr lang="en-GB" altLang="en-US" sz="2400" b="1" dirty="0" smtClean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dealltwriaeth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sylfaenol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o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rôl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athrawon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wrth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amddiffyn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plant.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400" b="1" dirty="0">
                <a:solidFill>
                  <a:srgbClr val="FFFF00"/>
                </a:solidFill>
                <a:latin typeface="Trebuchet MS" panose="020B0603020202020204" pitchFamily="34" charset="0"/>
              </a:rPr>
              <a:t>1. </a:t>
            </a:r>
            <a:r>
              <a:rPr lang="en-GB" altLang="en-US" sz="2400" b="1" i="1" dirty="0">
                <a:solidFill>
                  <a:srgbClr val="FFFF00"/>
                </a:solidFill>
                <a:latin typeface="Trebuchet MS" panose="020B0603020202020204" pitchFamily="34" charset="0"/>
              </a:rPr>
              <a:t>Understand the teacher’s role in child protection</a:t>
            </a:r>
            <a:r>
              <a:rPr lang="en-GB" altLang="en-US" sz="2400" b="1" dirty="0">
                <a:solidFill>
                  <a:srgbClr val="FFFF00"/>
                </a:solidFill>
                <a:latin typeface="Trebuchet MS" panose="020B0603020202020204" pitchFamily="34" charset="0"/>
              </a:rPr>
              <a:t>.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2.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Datblygu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dealltwriaeth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o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arwyddion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niweidio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plant.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400" b="1" dirty="0">
                <a:solidFill>
                  <a:srgbClr val="FFFF00"/>
                </a:solidFill>
                <a:latin typeface="Trebuchet MS" panose="020B0603020202020204" pitchFamily="34" charset="0"/>
              </a:rPr>
              <a:t>2. </a:t>
            </a:r>
            <a:r>
              <a:rPr lang="en-GB" altLang="en-US" sz="2400" b="1" i="1" dirty="0">
                <a:solidFill>
                  <a:srgbClr val="FFFF00"/>
                </a:solidFill>
                <a:latin typeface="Trebuchet MS" panose="020B0603020202020204" pitchFamily="34" charset="0"/>
              </a:rPr>
              <a:t>Develop understanding of signs of harm.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3.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Deall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pa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gamau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i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ddilyn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os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ydych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chi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yn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poeni</a:t>
            </a: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 am </a:t>
            </a:r>
            <a:r>
              <a:rPr lang="en-GB" altLang="en-US" sz="2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blentyn</a:t>
            </a:r>
            <a:endParaRPr lang="en-GB" altLang="en-US" sz="2400" b="1" dirty="0">
              <a:solidFill>
                <a:schemeClr val="bg1"/>
              </a:solidFill>
              <a:latin typeface="Trebuchet MS" panose="020B060302020202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400" b="1" dirty="0">
                <a:solidFill>
                  <a:srgbClr val="FFFF00"/>
                </a:solidFill>
                <a:latin typeface="Trebuchet MS" panose="020B0603020202020204" pitchFamily="34" charset="0"/>
              </a:rPr>
              <a:t>3. </a:t>
            </a:r>
            <a:r>
              <a:rPr lang="en-GB" altLang="en-US" sz="2400" b="1" i="1" dirty="0">
                <a:solidFill>
                  <a:srgbClr val="FFFF00"/>
                </a:solidFill>
                <a:latin typeface="Trebuchet MS" panose="020B0603020202020204" pitchFamily="34" charset="0"/>
              </a:rPr>
              <a:t>Understand the steps to follow if you are worried about a child.</a:t>
            </a:r>
            <a:endParaRPr lang="en-GB" altLang="en-US" sz="2400" i="1" dirty="0">
              <a:solidFill>
                <a:srgbClr val="FFFF00"/>
              </a:solidFill>
              <a:latin typeface="Trebuchet MS" panose="020B0603020202020204" pitchFamily="34" charset="0"/>
            </a:endParaRPr>
          </a:p>
          <a:p>
            <a:pPr eaLnBrk="1" hangingPunct="1">
              <a:defRPr/>
            </a:pPr>
            <a:endParaRPr lang="en-GB" altLang="en-US" sz="2000" dirty="0">
              <a:latin typeface="Arial" panose="020B0604020202020204" pitchFamily="34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000" dirty="0">
                <a:latin typeface="Arial" panose="020B0604020202020204" pitchFamily="34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5624618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2051" name="Rectangle 3">
            <a:extLst>
              <a:ext uri="{FF2B5EF4-FFF2-40B4-BE49-F238E27FC236}">
                <a16:creationId xmlns:a16="http://schemas.microsoft.com/office/drawing/2014/main" id="{EE69317F-291E-4E09-A353-3412B0E4B7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7950" y="1989138"/>
            <a:ext cx="9036050" cy="2846387"/>
          </a:xfrm>
          <a:solidFill>
            <a:schemeClr val="bg2">
              <a:lumMod val="25000"/>
              <a:alpha val="58000"/>
            </a:schemeClr>
          </a:solidFill>
        </p:spPr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  <a:defRPr/>
            </a:pPr>
            <a:r>
              <a:rPr lang="en-GB" altLang="en-US" sz="4400" b="1" dirty="0">
                <a:solidFill>
                  <a:schemeClr val="bg1"/>
                </a:solidFill>
                <a:latin typeface="Trebuchet MS" panose="020B0603020202020204" pitchFamily="34" charset="0"/>
              </a:rPr>
              <a:t>Pam bod </a:t>
            </a:r>
            <a:r>
              <a:rPr lang="en-GB" altLang="en-US" sz="4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angen</a:t>
            </a:r>
            <a:r>
              <a:rPr lang="en-GB" altLang="en-US" sz="4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4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diogelu</a:t>
            </a:r>
            <a:r>
              <a:rPr lang="en-GB" altLang="en-US" sz="4400" b="1" dirty="0">
                <a:solidFill>
                  <a:schemeClr val="bg1"/>
                </a:solidFill>
                <a:latin typeface="Trebuchet MS" panose="020B0603020202020204" pitchFamily="34" charset="0"/>
              </a:rPr>
              <a:t> ac </a:t>
            </a:r>
            <a:r>
              <a:rPr lang="en-GB" altLang="en-US" sz="4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amddiffyn</a:t>
            </a:r>
            <a:r>
              <a:rPr lang="en-GB" altLang="en-US" sz="4400" b="1" dirty="0">
                <a:solidFill>
                  <a:schemeClr val="bg1"/>
                </a:solidFill>
                <a:latin typeface="Trebuchet MS" panose="020B0603020202020204" pitchFamily="34" charset="0"/>
              </a:rPr>
              <a:t> plant?</a:t>
            </a:r>
            <a:endParaRPr lang="en-GB" altLang="en-US" sz="4400" dirty="0">
              <a:solidFill>
                <a:schemeClr val="bg1"/>
              </a:solidFill>
              <a:latin typeface="Trebuchet MS" panose="020B0603020202020204" pitchFamily="34" charset="0"/>
            </a:endParaRPr>
          </a:p>
          <a:p>
            <a:pPr marL="0" indent="0" algn="ctr" eaLnBrk="1" hangingPunct="1">
              <a:buFont typeface="Arial" panose="020B0604020202020204" pitchFamily="34" charset="0"/>
              <a:buNone/>
              <a:defRPr/>
            </a:pPr>
            <a:r>
              <a:rPr lang="en-GB" altLang="en-US" sz="4400" b="1" i="1" dirty="0">
                <a:solidFill>
                  <a:srgbClr val="FFFF00"/>
                </a:solidFill>
                <a:latin typeface="Trebuchet MS" panose="020B0603020202020204" pitchFamily="34" charset="0"/>
              </a:rPr>
              <a:t>Why do we need to safeguard and protect children?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sz="2000" dirty="0">
                <a:latin typeface="Arial" panose="020B0604020202020204" pitchFamily="34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40455925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4FC9907F-0817-4357-88B5-E17CFA791A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65125"/>
            <a:ext cx="7886700" cy="1460500"/>
          </a:xfrm>
          <a:solidFill>
            <a:schemeClr val="accent5">
              <a:lumMod val="50000"/>
            </a:schemeClr>
          </a:solidFill>
        </p:spPr>
        <p:txBody>
          <a:bodyPr/>
          <a:lstStyle/>
          <a:p>
            <a:pPr algn="ctr" eaLnBrk="1" hangingPunct="1">
              <a:defRPr/>
            </a:pP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CONFENSIWN Y CENHELOEDD UNEDIG </a:t>
            </a:r>
            <a:b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  <a:t>AR HAWLIAU PLANT 1989</a:t>
            </a:r>
            <a:br>
              <a:rPr lang="en-GB" altLang="en-US" sz="2400" b="1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altLang="en-US" sz="2400" b="1" i="1" dirty="0">
                <a:solidFill>
                  <a:srgbClr val="FFFF00"/>
                </a:solidFill>
                <a:latin typeface="Trebuchet MS" panose="020B0603020202020204" pitchFamily="34" charset="0"/>
              </a:rPr>
              <a:t>UNITED NATIONS CONVENTION </a:t>
            </a:r>
            <a:br>
              <a:rPr lang="en-GB" altLang="en-US" sz="2400" b="1" i="1" dirty="0">
                <a:solidFill>
                  <a:srgbClr val="FFFF00"/>
                </a:solidFill>
                <a:latin typeface="Trebuchet MS" panose="020B0603020202020204" pitchFamily="34" charset="0"/>
              </a:rPr>
            </a:br>
            <a:r>
              <a:rPr lang="en-GB" altLang="en-US" sz="2400" b="1" i="1" dirty="0">
                <a:solidFill>
                  <a:srgbClr val="FFFF00"/>
                </a:solidFill>
                <a:latin typeface="Trebuchet MS" panose="020B0603020202020204" pitchFamily="34" charset="0"/>
              </a:rPr>
              <a:t>ON THE RIGHTS OF THE CHILD 1989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27917E36-64F5-4AA2-A5DC-2D696AFE8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eaLnBrk="1" hangingPunct="1">
              <a:lnSpc>
                <a:spcPct val="150000"/>
              </a:lnSpc>
            </a:pPr>
            <a:r>
              <a:rPr lang="en-GB" altLang="en-US" sz="2400" b="1">
                <a:latin typeface="Trebuchet MS" panose="020B0603020202020204" pitchFamily="34" charset="0"/>
              </a:rPr>
              <a:t>Erthygl19</a:t>
            </a:r>
            <a:r>
              <a:rPr lang="en-GB" altLang="en-US" sz="2400">
                <a:latin typeface="Trebuchet MS" panose="020B0603020202020204" pitchFamily="34" charset="0"/>
              </a:rPr>
              <a:t> – </a:t>
            </a:r>
            <a:r>
              <a:rPr lang="en-GB" altLang="en-US" sz="2000">
                <a:latin typeface="Trebuchet MS" panose="020B0603020202020204" pitchFamily="34" charset="0"/>
              </a:rPr>
              <a:t>Mae gan blant yr </a:t>
            </a:r>
            <a:r>
              <a:rPr lang="en-GB" altLang="en-US" sz="2000" b="1">
                <a:latin typeface="Trebuchet MS" panose="020B0603020202020204" pitchFamily="34" charset="0"/>
              </a:rPr>
              <a:t>hawl</a:t>
            </a:r>
            <a:r>
              <a:rPr lang="en-GB" altLang="en-US" sz="2000">
                <a:latin typeface="Trebuchet MS" panose="020B0603020202020204" pitchFamily="34" charset="0"/>
              </a:rPr>
              <a:t> i gael eu hamddiffyn rhag pob math o drais corfforol ac emosiynol, niwed neu gamdrin, esgeuluso neu ecsbloetio gan gynnwys trais rywiol gan y rhai sy’n gofalu amdanyn nhw.</a:t>
            </a:r>
            <a:endParaRPr lang="en-GB" altLang="en-US" sz="2000" b="1">
              <a:latin typeface="Trebuchet MS" panose="020B0603020202020204" pitchFamily="34" charset="0"/>
            </a:endParaRPr>
          </a:p>
          <a:p>
            <a:pPr lvl="1" eaLnBrk="1" hangingPunct="1">
              <a:lnSpc>
                <a:spcPct val="150000"/>
              </a:lnSpc>
            </a:pPr>
            <a:r>
              <a:rPr lang="en-GB" altLang="en-US" sz="2400" b="1">
                <a:latin typeface="Trebuchet MS" panose="020B0603020202020204" pitchFamily="34" charset="0"/>
              </a:rPr>
              <a:t>Article 19 </a:t>
            </a:r>
            <a:r>
              <a:rPr lang="en-GB" altLang="en-US" sz="2400">
                <a:latin typeface="Trebuchet MS" panose="020B0603020202020204" pitchFamily="34" charset="0"/>
              </a:rPr>
              <a:t>- </a:t>
            </a:r>
            <a:r>
              <a:rPr lang="en-GB" altLang="en-US" sz="2000">
                <a:latin typeface="Trebuchet MS" panose="020B0603020202020204" pitchFamily="34" charset="0"/>
              </a:rPr>
              <a:t>Children have the</a:t>
            </a:r>
            <a:r>
              <a:rPr lang="en-GB" altLang="en-US" sz="2000" b="1">
                <a:latin typeface="Trebuchet MS" panose="020B0603020202020204" pitchFamily="34" charset="0"/>
              </a:rPr>
              <a:t> right </a:t>
            </a:r>
            <a:r>
              <a:rPr lang="en-GB" altLang="en-US" sz="2000">
                <a:latin typeface="Trebuchet MS" panose="020B0603020202020204" pitchFamily="34" charset="0"/>
              </a:rPr>
              <a:t>to be protected from being hurt and mistreated, physically or mentally, and from neglect or exploitation including sexual violence from those who care for them. </a:t>
            </a:r>
            <a:endParaRPr lang="en-GB" altLang="en-US" sz="2400">
              <a:latin typeface="Trebuchet MS" panose="020B0603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6879431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Title 1">
            <a:extLst>
              <a:ext uri="{FF2B5EF4-FFF2-40B4-BE49-F238E27FC236}">
                <a16:creationId xmlns:a16="http://schemas.microsoft.com/office/drawing/2014/main" id="{DCF6A04E-8965-493C-81F0-DD1D0F34D1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5">
              <a:lumMod val="5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solidFill>
                  <a:schemeClr val="bg1"/>
                </a:solidFill>
                <a:latin typeface="Trebuchet MS" panose="020B0603020202020204" pitchFamily="34" charset="0"/>
              </a:rPr>
              <a:t>7 </a:t>
            </a:r>
            <a:r>
              <a:rPr lang="en-GB" altLang="en-US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Amcan</a:t>
            </a:r>
            <a:r>
              <a:rPr lang="en-GB" altLang="en-US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Craidd</a:t>
            </a:r>
            <a:r>
              <a:rPr lang="en-GB" altLang="en-US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Cymru</a:t>
            </a:r>
            <a:r>
              <a:rPr lang="en-GB" altLang="en-US" b="1" dirty="0">
                <a:solidFill>
                  <a:schemeClr val="bg1"/>
                </a:solidFill>
                <a:latin typeface="Trebuchet MS" panose="020B0603020202020204" pitchFamily="34" charset="0"/>
              </a:rPr>
              <a:t>: </a:t>
            </a:r>
            <a:r>
              <a:rPr lang="en-GB" altLang="en-US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dylai</a:t>
            </a:r>
            <a:r>
              <a:rPr lang="en-GB" altLang="en-US" b="1" dirty="0">
                <a:solidFill>
                  <a:schemeClr val="bg1"/>
                </a:solidFill>
                <a:latin typeface="Trebuchet MS" panose="020B0603020202020204" pitchFamily="34" charset="0"/>
              </a:rPr>
              <a:t> plant…</a:t>
            </a:r>
            <a:br>
              <a:rPr lang="en-GB" altLang="en-US" b="1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altLang="en-US" b="1" dirty="0">
                <a:solidFill>
                  <a:schemeClr val="bg1"/>
                </a:solidFill>
                <a:latin typeface="Trebuchet MS" panose="020B0603020202020204" pitchFamily="34" charset="0"/>
              </a:rPr>
              <a:t>7 Core Aims in Wales: children should…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B8566A6E-88DE-4963-9636-FA0670B428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5032375"/>
          </a:xfrm>
        </p:spPr>
        <p:txBody>
          <a:bodyPr/>
          <a:lstStyle/>
          <a:p>
            <a:pPr marL="457200" indent="-457200">
              <a:buFont typeface="Calibri Light" panose="020F0302020204030204" pitchFamily="34" charset="0"/>
              <a:buAutoNum type="arabicPeriod"/>
            </a:pPr>
            <a:r>
              <a:rPr lang="cy-GB" altLang="en-US" sz="1800">
                <a:latin typeface="Trebuchet MS" panose="020B0603020202020204" pitchFamily="34" charset="0"/>
              </a:rPr>
              <a:t>gael cychwyn da mewn bywyd</a:t>
            </a:r>
          </a:p>
          <a:p>
            <a:pPr marL="457200" indent="-457200">
              <a:buFont typeface="Calibri Light" panose="020F0302020204030204" pitchFamily="34" charset="0"/>
              <a:buAutoNum type="arabicPeriod"/>
            </a:pPr>
            <a:r>
              <a:rPr lang="cy-GB" altLang="en-US" sz="1800">
                <a:latin typeface="Trebuchet MS" panose="020B0603020202020204" pitchFamily="34" charset="0"/>
              </a:rPr>
              <a:t>gael amrywiaeth eang o addysg a chyfleoedd i ddysgu</a:t>
            </a:r>
          </a:p>
          <a:p>
            <a:pPr marL="457200" indent="-457200">
              <a:buFont typeface="Calibri Light" panose="020F0302020204030204" pitchFamily="34" charset="0"/>
              <a:buAutoNum type="arabicPeriod"/>
            </a:pPr>
            <a:r>
              <a:rPr lang="cy-GB" altLang="en-US" sz="1800">
                <a:latin typeface="Trebuchet MS" panose="020B0603020202020204" pitchFamily="34" charset="0"/>
              </a:rPr>
              <a:t>mwynhau yr iechyd gorau posibl ac yn rhydd o drais ac ecsbloetio </a:t>
            </a:r>
          </a:p>
          <a:p>
            <a:pPr marL="457200" indent="-457200">
              <a:buFont typeface="Calibri Light" panose="020F0302020204030204" pitchFamily="34" charset="0"/>
              <a:buAutoNum type="arabicPeriod"/>
            </a:pPr>
            <a:r>
              <a:rPr lang="cy-GB" altLang="en-US" sz="1800">
                <a:latin typeface="Trebuchet MS" panose="020B0603020202020204" pitchFamily="34" charset="0"/>
              </a:rPr>
              <a:t>gael mynediad i weithgareddau chwarae, hamdden, chwaraeon</a:t>
            </a:r>
          </a:p>
          <a:p>
            <a:pPr marL="457200" indent="-457200">
              <a:buFont typeface="Calibri Light" panose="020F0302020204030204" pitchFamily="34" charset="0"/>
              <a:buAutoNum type="arabicPeriod"/>
            </a:pPr>
            <a:r>
              <a:rPr lang="cy-GB" altLang="en-US" sz="1800">
                <a:latin typeface="Trebuchet MS" panose="020B0603020202020204" pitchFamily="34" charset="0"/>
              </a:rPr>
              <a:t>gael eu parchu, gwrando arnyn nhw a pharchu eu cenedl a’u diwylliant </a:t>
            </a:r>
          </a:p>
          <a:p>
            <a:pPr marL="457200" indent="-457200">
              <a:buFont typeface="Calibri Light" panose="020F0302020204030204" pitchFamily="34" charset="0"/>
              <a:buAutoNum type="arabicPeriod"/>
            </a:pPr>
            <a:r>
              <a:rPr lang="cy-GB" altLang="en-US" sz="1800">
                <a:latin typeface="Trebuchet MS" panose="020B0603020202020204" pitchFamily="34" charset="0"/>
              </a:rPr>
              <a:t>gael cartref saff a chymuned sy’n cefnogi lles corfforol ac emosiynol </a:t>
            </a:r>
          </a:p>
          <a:p>
            <a:pPr marL="457200" indent="-457200">
              <a:buFont typeface="Calibri Light" panose="020F0302020204030204" pitchFamily="34" charset="0"/>
              <a:buAutoNum type="arabicPeriod"/>
            </a:pPr>
            <a:r>
              <a:rPr lang="cy-GB" altLang="en-US" sz="1800">
                <a:latin typeface="Trebuchet MS" panose="020B0603020202020204" pitchFamily="34" charset="0"/>
              </a:rPr>
              <a:t>ddim o dan anfantais o ganlyniad i dlodi</a:t>
            </a:r>
          </a:p>
        </p:txBody>
      </p:sp>
      <p:sp>
        <p:nvSpPr>
          <p:cNvPr id="16388" name="Content Placeholder 1">
            <a:extLst>
              <a:ext uri="{FF2B5EF4-FFF2-40B4-BE49-F238E27FC236}">
                <a16:creationId xmlns:a16="http://schemas.microsoft.com/office/drawing/2014/main" id="{995A66DB-31B0-449E-88A4-4137D38AB2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699000"/>
          </a:xfrm>
        </p:spPr>
        <p:txBody>
          <a:bodyPr/>
          <a:lstStyle/>
          <a:p>
            <a:r>
              <a:rPr lang="en-GB" altLang="en-US" sz="1800">
                <a:latin typeface="Trebuchet MS" panose="020B0603020202020204" pitchFamily="34" charset="0"/>
              </a:rPr>
              <a:t>have a flying start in life</a:t>
            </a:r>
          </a:p>
          <a:p>
            <a:r>
              <a:rPr lang="en-GB" altLang="en-US" sz="1800">
                <a:latin typeface="Trebuchet MS" panose="020B0603020202020204" pitchFamily="34" charset="0"/>
              </a:rPr>
              <a:t>have a comprehensive range of education and learning opportunities</a:t>
            </a:r>
          </a:p>
          <a:p>
            <a:r>
              <a:rPr lang="en-GB" altLang="en-US" sz="1800">
                <a:latin typeface="Trebuchet MS" panose="020B0603020202020204" pitchFamily="34" charset="0"/>
              </a:rPr>
              <a:t>enjoy the best possible health and be free from abuse, victimisation and exploitation</a:t>
            </a:r>
          </a:p>
          <a:p>
            <a:r>
              <a:rPr lang="en-GB" altLang="en-US" sz="1800">
                <a:latin typeface="Trebuchet MS" panose="020B0603020202020204" pitchFamily="34" charset="0"/>
              </a:rPr>
              <a:t>have access to play, leisure, sporting and cultural activities</a:t>
            </a:r>
          </a:p>
          <a:p>
            <a:r>
              <a:rPr lang="en-GB" altLang="en-US" sz="1800">
                <a:latin typeface="Trebuchet MS" panose="020B0603020202020204" pitchFamily="34" charset="0"/>
              </a:rPr>
              <a:t>be listened to, treated with respect, and have their race and cultural identity recognised</a:t>
            </a:r>
          </a:p>
          <a:p>
            <a:r>
              <a:rPr lang="en-GB" altLang="en-US" sz="1800">
                <a:latin typeface="Trebuchet MS" panose="020B0603020202020204" pitchFamily="34" charset="0"/>
              </a:rPr>
              <a:t>have a safe home and a community which supports physical and emotional wellbeing</a:t>
            </a:r>
          </a:p>
          <a:p>
            <a:r>
              <a:rPr lang="en-GB" altLang="en-US" sz="1800">
                <a:latin typeface="Trebuchet MS" panose="020B0603020202020204" pitchFamily="34" charset="0"/>
              </a:rPr>
              <a:t>not be disadvantaged by poverty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5239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>
            <a:extLst>
              <a:ext uri="{FF2B5EF4-FFF2-40B4-BE49-F238E27FC236}">
                <a16:creationId xmlns:a16="http://schemas.microsoft.com/office/drawing/2014/main" id="{6B725E98-5BBD-4186-878D-A18683DA9A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188913"/>
            <a:ext cx="6842125" cy="647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805029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7xuWzPRf0ro">
            <a:hlinkClick r:id="" action="ppaction://media"/>
            <a:extLst>
              <a:ext uri="{FF2B5EF4-FFF2-40B4-BE49-F238E27FC236}">
                <a16:creationId xmlns:a16="http://schemas.microsoft.com/office/drawing/2014/main" id="{65EAF6A8-A323-4E32-A0DE-C0E69095E028}"/>
              </a:ext>
            </a:extLst>
          </p:cNvPr>
          <p:cNvPicPr>
            <a:picLocks noRot="1" noChangeAspect="1" noChangeArrowheads="1"/>
          </p:cNvPicPr>
          <p:nvPr>
            <a:videoFile r:link="rId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8135937" cy="610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1167402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1">
            <a:extLst>
              <a:ext uri="{FF2B5EF4-FFF2-40B4-BE49-F238E27FC236}">
                <a16:creationId xmlns:a16="http://schemas.microsoft.com/office/drawing/2014/main" id="{52408B39-1AC1-45B4-8574-D60DB8B42E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04813"/>
            <a:ext cx="8291513" cy="504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198851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8914" name="Text Box 2">
            <a:extLst>
              <a:ext uri="{FF2B5EF4-FFF2-40B4-BE49-F238E27FC236}">
                <a16:creationId xmlns:a16="http://schemas.microsoft.com/office/drawing/2014/main" id="{9E1147BA-46A1-4FBE-88E2-E494A48929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86050" y="2568575"/>
            <a:ext cx="3276600" cy="1477963"/>
          </a:xfrm>
          <a:prstGeom prst="rect">
            <a:avLst/>
          </a:prstGeom>
          <a:pattFill prst="pct80">
            <a:fgClr>
              <a:srgbClr val="FFFF00"/>
            </a:fgClr>
            <a:bgClr>
              <a:schemeClr val="bg1"/>
            </a:bgClr>
          </a:patt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3600" b="1" dirty="0" err="1">
                <a:solidFill>
                  <a:srgbClr val="00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Diogelu</a:t>
            </a:r>
            <a:endParaRPr lang="en-US" sz="3600" b="1" dirty="0">
              <a:solidFill>
                <a:srgbClr val="006699"/>
              </a:solidFill>
              <a:effectLst>
                <a:outerShdw blurRad="38100" dist="38100" dir="2700000" algn="tl">
                  <a:srgbClr val="C0C0C0"/>
                </a:outerShdw>
              </a:effectLst>
              <a:ea typeface="+mn-ea"/>
            </a:endParaRPr>
          </a:p>
          <a:p>
            <a:pPr algn="ctr">
              <a:spcBef>
                <a:spcPct val="50000"/>
              </a:spcBef>
              <a:defRPr/>
            </a:pPr>
            <a:r>
              <a:rPr lang="en-US" sz="3600" b="1" dirty="0">
                <a:solidFill>
                  <a:srgbClr val="0066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+mn-ea"/>
              </a:rPr>
              <a:t>Safeguarding</a:t>
            </a:r>
            <a:endParaRPr lang="en-US" b="1" dirty="0">
              <a:solidFill>
                <a:srgbClr val="006699"/>
              </a:solidFill>
              <a:effectLst>
                <a:outerShdw blurRad="38100" dist="38100" dir="2700000" algn="tl">
                  <a:srgbClr val="C0C0C0"/>
                </a:outerShdw>
              </a:effectLst>
              <a:ea typeface="+mn-ea"/>
            </a:endParaRPr>
          </a:p>
        </p:txBody>
      </p:sp>
      <p:sp>
        <p:nvSpPr>
          <p:cNvPr id="678915" name="Line 3">
            <a:extLst>
              <a:ext uri="{FF2B5EF4-FFF2-40B4-BE49-F238E27FC236}">
                <a16:creationId xmlns:a16="http://schemas.microsoft.com/office/drawing/2014/main" id="{EAACF30D-6895-425A-BC6B-6C47D313FD7A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4381500" y="1600200"/>
            <a:ext cx="19050" cy="10810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8916" name="Text Box 4">
            <a:extLst>
              <a:ext uri="{FF2B5EF4-FFF2-40B4-BE49-F238E27FC236}">
                <a16:creationId xmlns:a16="http://schemas.microsoft.com/office/drawing/2014/main" id="{B0401AAD-94C4-4BF1-B04D-F3BD59BAE2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32125" y="698500"/>
            <a:ext cx="35052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006699"/>
                </a:solidFill>
              </a:rPr>
              <a:t>Amddiffyn Plant</a:t>
            </a:r>
          </a:p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FF0000"/>
                </a:solidFill>
              </a:rPr>
              <a:t>Child Protection</a:t>
            </a:r>
          </a:p>
        </p:txBody>
      </p:sp>
      <p:sp>
        <p:nvSpPr>
          <p:cNvPr id="678917" name="Line 5">
            <a:extLst>
              <a:ext uri="{FF2B5EF4-FFF2-40B4-BE49-F238E27FC236}">
                <a16:creationId xmlns:a16="http://schemas.microsoft.com/office/drawing/2014/main" id="{53E38616-7BE0-416B-B7EB-1E0DCB3CAC68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181600" y="1828800"/>
            <a:ext cx="1447800" cy="914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8918" name="Text Box 6">
            <a:extLst>
              <a:ext uri="{FF2B5EF4-FFF2-40B4-BE49-F238E27FC236}">
                <a16:creationId xmlns:a16="http://schemas.microsoft.com/office/drawing/2014/main" id="{F24AE53C-CA6D-46A6-BD23-EDD2D22208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56325" y="906463"/>
            <a:ext cx="31242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006699"/>
                </a:solidFill>
              </a:rPr>
              <a:t>Ymddygiad Staff</a:t>
            </a:r>
          </a:p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FF0000"/>
                </a:solidFill>
              </a:rPr>
              <a:t>Staff Behaviour</a:t>
            </a:r>
          </a:p>
        </p:txBody>
      </p:sp>
      <p:sp>
        <p:nvSpPr>
          <p:cNvPr id="678919" name="Line 7">
            <a:extLst>
              <a:ext uri="{FF2B5EF4-FFF2-40B4-BE49-F238E27FC236}">
                <a16:creationId xmlns:a16="http://schemas.microsoft.com/office/drawing/2014/main" id="{6F5B4CD1-EF29-4833-BEBB-E2856DE0C61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867400" y="2819400"/>
            <a:ext cx="990600" cy="24606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8920" name="Text Box 8">
            <a:extLst>
              <a:ext uri="{FF2B5EF4-FFF2-40B4-BE49-F238E27FC236}">
                <a16:creationId xmlns:a16="http://schemas.microsoft.com/office/drawing/2014/main" id="{C0B6D59B-47AC-4F75-A55F-EF2D346B0A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0" y="2309813"/>
            <a:ext cx="20574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006699"/>
                </a:solidFill>
              </a:rPr>
              <a:t>Cwricwlwm</a:t>
            </a:r>
          </a:p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FF0000"/>
                </a:solidFill>
              </a:rPr>
              <a:t>Curriculum</a:t>
            </a:r>
          </a:p>
        </p:txBody>
      </p:sp>
      <p:sp>
        <p:nvSpPr>
          <p:cNvPr id="678921" name="Line 9">
            <a:extLst>
              <a:ext uri="{FF2B5EF4-FFF2-40B4-BE49-F238E27FC236}">
                <a16:creationId xmlns:a16="http://schemas.microsoft.com/office/drawing/2014/main" id="{98BD3845-C4D9-49EC-A161-3180B93B40C6}"/>
              </a:ext>
            </a:extLst>
          </p:cNvPr>
          <p:cNvSpPr>
            <a:spLocks noChangeShapeType="1"/>
          </p:cNvSpPr>
          <p:nvPr/>
        </p:nvSpPr>
        <p:spPr bwMode="auto">
          <a:xfrm>
            <a:off x="5715000" y="3525838"/>
            <a:ext cx="1219200" cy="5334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8922" name="Text Box 10">
            <a:extLst>
              <a:ext uri="{FF2B5EF4-FFF2-40B4-BE49-F238E27FC236}">
                <a16:creationId xmlns:a16="http://schemas.microsoft.com/office/drawing/2014/main" id="{4C2C623D-51CB-4883-B2CD-39423F800B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4200" y="3460750"/>
            <a:ext cx="1981200" cy="189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1800">
                <a:solidFill>
                  <a:srgbClr val="006699"/>
                </a:solidFill>
              </a:rPr>
              <a:t>Rheoli cyhuddiadau yn erbyn staff</a:t>
            </a:r>
          </a:p>
          <a:p>
            <a:pPr>
              <a:spcBef>
                <a:spcPct val="50000"/>
              </a:spcBef>
            </a:pPr>
            <a:r>
              <a:rPr lang="en-US" altLang="en-US" sz="1800">
                <a:solidFill>
                  <a:srgbClr val="FF0000"/>
                </a:solidFill>
              </a:rPr>
              <a:t>Manage allegations against staff</a:t>
            </a:r>
          </a:p>
        </p:txBody>
      </p:sp>
      <p:sp>
        <p:nvSpPr>
          <p:cNvPr id="678923" name="Line 11">
            <a:extLst>
              <a:ext uri="{FF2B5EF4-FFF2-40B4-BE49-F238E27FC236}">
                <a16:creationId xmlns:a16="http://schemas.microsoft.com/office/drawing/2014/main" id="{0D2ABA5C-1128-4815-9681-6BFB9C6A85E2}"/>
              </a:ext>
            </a:extLst>
          </p:cNvPr>
          <p:cNvSpPr>
            <a:spLocks noChangeShapeType="1"/>
          </p:cNvSpPr>
          <p:nvPr/>
        </p:nvSpPr>
        <p:spPr bwMode="auto">
          <a:xfrm>
            <a:off x="5003800" y="3887788"/>
            <a:ext cx="635000" cy="15827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8924" name="Text Box 12">
            <a:extLst>
              <a:ext uri="{FF2B5EF4-FFF2-40B4-BE49-F238E27FC236}">
                <a16:creationId xmlns:a16="http://schemas.microsoft.com/office/drawing/2014/main" id="{BB3E1418-DB20-4393-8D1A-8C2E3E854D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86350" y="5495925"/>
            <a:ext cx="27432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006699"/>
                </a:solidFill>
              </a:rPr>
              <a:t>Recrwtio</a:t>
            </a:r>
          </a:p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FF0000"/>
                </a:solidFill>
              </a:rPr>
              <a:t>Recruitment</a:t>
            </a:r>
          </a:p>
        </p:txBody>
      </p:sp>
      <p:sp>
        <p:nvSpPr>
          <p:cNvPr id="678925" name="Line 13">
            <a:extLst>
              <a:ext uri="{FF2B5EF4-FFF2-40B4-BE49-F238E27FC236}">
                <a16:creationId xmlns:a16="http://schemas.microsoft.com/office/drawing/2014/main" id="{9152D2B3-F98B-4F91-A9FE-3871FA984B2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981200" y="3887788"/>
            <a:ext cx="1390650" cy="12779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8926" name="Text Box 14">
            <a:extLst>
              <a:ext uri="{FF2B5EF4-FFF2-40B4-BE49-F238E27FC236}">
                <a16:creationId xmlns:a16="http://schemas.microsoft.com/office/drawing/2014/main" id="{060B40D8-416D-4E5A-8050-BD4053C5B9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5205413"/>
            <a:ext cx="1657350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000">
                <a:solidFill>
                  <a:srgbClr val="006699"/>
                </a:solidFill>
              </a:rPr>
              <a:t>Iechyd a Diogelwch</a:t>
            </a:r>
          </a:p>
          <a:p>
            <a:pPr>
              <a:spcBef>
                <a:spcPct val="50000"/>
              </a:spcBef>
            </a:pPr>
            <a:r>
              <a:rPr lang="en-US" altLang="en-US" sz="2000">
                <a:solidFill>
                  <a:srgbClr val="FF0000"/>
                </a:solidFill>
              </a:rPr>
              <a:t>Health and Safety</a:t>
            </a:r>
          </a:p>
        </p:txBody>
      </p:sp>
      <p:sp>
        <p:nvSpPr>
          <p:cNvPr id="678927" name="Line 15">
            <a:extLst>
              <a:ext uri="{FF2B5EF4-FFF2-40B4-BE49-F238E27FC236}">
                <a16:creationId xmlns:a16="http://schemas.microsoft.com/office/drawing/2014/main" id="{6DEC447D-DBAE-4E8C-8A43-54459BD0ECE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676400" y="3679825"/>
            <a:ext cx="1104900" cy="2825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8928" name="Text Box 16">
            <a:extLst>
              <a:ext uri="{FF2B5EF4-FFF2-40B4-BE49-F238E27FC236}">
                <a16:creationId xmlns:a16="http://schemas.microsoft.com/office/drawing/2014/main" id="{2127F90F-650A-41EA-8F94-B07460FE49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850" y="3657600"/>
            <a:ext cx="19812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000">
                <a:solidFill>
                  <a:srgbClr val="006699"/>
                </a:solidFill>
              </a:rPr>
              <a:t>Rheoli Ymddygiad</a:t>
            </a:r>
          </a:p>
          <a:p>
            <a:pPr>
              <a:spcBef>
                <a:spcPct val="50000"/>
              </a:spcBef>
            </a:pPr>
            <a:r>
              <a:rPr lang="en-US" altLang="en-US" sz="2000">
                <a:solidFill>
                  <a:srgbClr val="FF0000"/>
                </a:solidFill>
              </a:rPr>
              <a:t>Behaviour Management</a:t>
            </a:r>
          </a:p>
        </p:txBody>
      </p:sp>
      <p:sp>
        <p:nvSpPr>
          <p:cNvPr id="678929" name="Line 17">
            <a:extLst>
              <a:ext uri="{FF2B5EF4-FFF2-40B4-BE49-F238E27FC236}">
                <a16:creationId xmlns:a16="http://schemas.microsoft.com/office/drawing/2014/main" id="{5DE2B059-55BD-41C2-BBE9-8FF5E51F6C7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981200" y="3200400"/>
            <a:ext cx="8001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8930" name="Text Box 18">
            <a:extLst>
              <a:ext uri="{FF2B5EF4-FFF2-40B4-BE49-F238E27FC236}">
                <a16:creationId xmlns:a16="http://schemas.microsoft.com/office/drawing/2014/main" id="{3DBBC771-137D-4585-88FB-146DE394B0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7950" y="2635250"/>
            <a:ext cx="19812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006699"/>
                </a:solidFill>
              </a:rPr>
              <a:t>Presenoldeb</a:t>
            </a:r>
          </a:p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FF0000"/>
                </a:solidFill>
              </a:rPr>
              <a:t>Attendance</a:t>
            </a:r>
          </a:p>
        </p:txBody>
      </p:sp>
      <p:sp>
        <p:nvSpPr>
          <p:cNvPr id="678931" name="Line 19">
            <a:extLst>
              <a:ext uri="{FF2B5EF4-FFF2-40B4-BE49-F238E27FC236}">
                <a16:creationId xmlns:a16="http://schemas.microsoft.com/office/drawing/2014/main" id="{EAD2657D-995F-489D-A5CC-B6B1E0CBA44F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2590800" y="2133600"/>
            <a:ext cx="914400" cy="609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8932" name="Text Box 20">
            <a:extLst>
              <a:ext uri="{FF2B5EF4-FFF2-40B4-BE49-F238E27FC236}">
                <a16:creationId xmlns:a16="http://schemas.microsoft.com/office/drawing/2014/main" id="{13A00D84-E689-4E04-9428-9295058EB1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0875" y="830263"/>
            <a:ext cx="198120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006699"/>
                </a:solidFill>
              </a:rPr>
              <a:t>Polisiau Gwrth Fwlio</a:t>
            </a:r>
          </a:p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FF0000"/>
                </a:solidFill>
              </a:rPr>
              <a:t>Anti-bullying Policies</a:t>
            </a:r>
          </a:p>
        </p:txBody>
      </p:sp>
      <p:sp>
        <p:nvSpPr>
          <p:cNvPr id="678933" name="Text Box 21">
            <a:extLst>
              <a:ext uri="{FF2B5EF4-FFF2-40B4-BE49-F238E27FC236}">
                <a16:creationId xmlns:a16="http://schemas.microsoft.com/office/drawing/2014/main" id="{23813C21-A426-4DE6-8279-B9E6F8A119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5013325"/>
            <a:ext cx="32766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006699"/>
                </a:solidFill>
              </a:rPr>
              <a:t>Ysgol sy’n “gwrando”</a:t>
            </a:r>
          </a:p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FF0000"/>
                </a:solidFill>
              </a:rPr>
              <a:t>Listening School</a:t>
            </a:r>
          </a:p>
        </p:txBody>
      </p:sp>
      <p:sp>
        <p:nvSpPr>
          <p:cNvPr id="678934" name="Line 22">
            <a:extLst>
              <a:ext uri="{FF2B5EF4-FFF2-40B4-BE49-F238E27FC236}">
                <a16:creationId xmlns:a16="http://schemas.microsoft.com/office/drawing/2014/main" id="{06F721A6-25FC-4EB9-8D5A-744CC59B738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29000" y="3887788"/>
            <a:ext cx="533400" cy="11255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8935" name="Line 23">
            <a:extLst>
              <a:ext uri="{FF2B5EF4-FFF2-40B4-BE49-F238E27FC236}">
                <a16:creationId xmlns:a16="http://schemas.microsoft.com/office/drawing/2014/main" id="{0067FF7D-81E2-4625-8934-3368AC90C286}"/>
              </a:ext>
            </a:extLst>
          </p:cNvPr>
          <p:cNvSpPr>
            <a:spLocks noChangeShapeType="1"/>
          </p:cNvSpPr>
          <p:nvPr/>
        </p:nvSpPr>
        <p:spPr bwMode="auto">
          <a:xfrm>
            <a:off x="5508625" y="3884613"/>
            <a:ext cx="1768475" cy="1585912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78936" name="Text Box 24">
            <a:extLst>
              <a:ext uri="{FF2B5EF4-FFF2-40B4-BE49-F238E27FC236}">
                <a16:creationId xmlns:a16="http://schemas.microsoft.com/office/drawing/2014/main" id="{A22B5634-13EA-44C0-8729-EC08867AE77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6600" y="5470525"/>
            <a:ext cx="219075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006699"/>
                </a:solidFill>
              </a:rPr>
              <a:t>Cynllun Adeiladau</a:t>
            </a:r>
          </a:p>
          <a:p>
            <a:pPr>
              <a:spcBef>
                <a:spcPct val="50000"/>
              </a:spcBef>
            </a:pPr>
            <a:r>
              <a:rPr lang="en-US" altLang="en-US">
                <a:solidFill>
                  <a:srgbClr val="FF0000"/>
                </a:solidFill>
              </a:rPr>
              <a:t>Buildings Plan</a:t>
            </a:r>
          </a:p>
        </p:txBody>
      </p:sp>
    </p:spTree>
    <p:extLst>
      <p:ext uri="{BB962C8B-B14F-4D97-AF65-F5344CB8AC3E}">
        <p14:creationId xmlns:p14="http://schemas.microsoft.com/office/powerpoint/2010/main" val="25466196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8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8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78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78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2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78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78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78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78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789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789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789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78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2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789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789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789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789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789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789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789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789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789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789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6789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789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789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789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789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789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4" presetID="2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78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78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789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789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61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789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789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78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78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8" presetID="2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789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789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78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78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75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78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78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789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789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82" presetID="2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789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789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6789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6789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8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789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789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6789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6789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96" presetID="2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789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6789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6789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6789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103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789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6789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6789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6789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110" presetID="2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6789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6789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6789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6789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17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678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678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6789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6789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124" presetID="2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6789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6789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6789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6789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131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6789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6789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6789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6789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138" presetID="2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6789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6789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6789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6789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145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6789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6789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6789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6789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152" presetID="23" presetClass="entr" presetSubtype="52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8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6789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6789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6789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6789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8916" grpId="0" autoUpdateAnimBg="0"/>
      <p:bldP spid="678918" grpId="0" autoUpdateAnimBg="0"/>
      <p:bldP spid="678920" grpId="0" autoUpdateAnimBg="0"/>
      <p:bldP spid="678922" grpId="0" autoUpdateAnimBg="0"/>
      <p:bldP spid="678924" grpId="0" autoUpdateAnimBg="0"/>
      <p:bldP spid="678926" grpId="0" autoUpdateAnimBg="0"/>
      <p:bldP spid="678928" grpId="0" autoUpdateAnimBg="0"/>
      <p:bldP spid="678930" grpId="0" autoUpdateAnimBg="0"/>
      <p:bldP spid="678932" grpId="0" autoUpdateAnimBg="0"/>
      <p:bldP spid="678933" grpId="0" autoUpdateAnimBg="0"/>
      <p:bldP spid="678936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C0F49B-92A0-4720-A5CA-C08C4475DE0B}"/>
              </a:ext>
            </a:extLst>
          </p:cNvPr>
          <p:cNvSpPr txBox="1"/>
          <p:nvPr/>
        </p:nvSpPr>
        <p:spPr>
          <a:xfrm>
            <a:off x="468313" y="404813"/>
            <a:ext cx="6335712" cy="2308225"/>
          </a:xfrm>
          <a:prstGeom prst="rect">
            <a:avLst/>
          </a:prstGeom>
          <a:solidFill>
            <a:schemeClr val="tx1">
              <a:lumMod val="95000"/>
              <a:lumOff val="5000"/>
              <a:alpha val="62000"/>
            </a:schemeClr>
          </a:solidFill>
        </p:spPr>
        <p:txBody>
          <a:bodyPr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Amddiffyn</a:t>
            </a:r>
            <a:r>
              <a:rPr kumimoji="0" lang="en-GB" sz="6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 Plant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Child Protection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1323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B6DE3254-6DD7-4E1B-A6CA-6A655419BB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5">
              <a:lumMod val="5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en-GB" altLang="en-US" sz="32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Amddiffyn</a:t>
            </a:r>
            <a:r>
              <a:rPr lang="en-GB" altLang="en-US" sz="3200" b="1" dirty="0">
                <a:solidFill>
                  <a:schemeClr val="bg1"/>
                </a:solidFill>
                <a:latin typeface="Trebuchet MS" panose="020B0603020202020204" pitchFamily="34" charset="0"/>
              </a:rPr>
              <a:t> Plant – </a:t>
            </a:r>
            <a:r>
              <a:rPr lang="en-GB" altLang="en-US" sz="32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prif</a:t>
            </a:r>
            <a:r>
              <a:rPr lang="en-GB" altLang="en-US" sz="32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feysydd</a:t>
            </a:r>
            <a:r>
              <a:rPr lang="en-GB" altLang="en-US" sz="32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gofid</a:t>
            </a:r>
            <a:r>
              <a:rPr lang="en-GB" altLang="en-US" sz="3200" b="1" dirty="0">
                <a:solidFill>
                  <a:schemeClr val="bg1"/>
                </a:solidFill>
                <a:latin typeface="Trebuchet MS" panose="020B0603020202020204" pitchFamily="34" charset="0"/>
              </a:rPr>
              <a:t/>
            </a:r>
            <a:br>
              <a:rPr lang="en-GB" altLang="en-US" sz="3200" b="1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altLang="en-US" sz="3200" b="1" dirty="0">
                <a:solidFill>
                  <a:schemeClr val="bg1"/>
                </a:solidFill>
                <a:latin typeface="Trebuchet MS" panose="020B0603020202020204" pitchFamily="34" charset="0"/>
              </a:rPr>
              <a:t>Child Protection – main areas of concern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4E239231-703B-4302-AAEC-56AC5984FBB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0" indent="-457200">
              <a:spcBef>
                <a:spcPct val="50000"/>
              </a:spcBef>
            </a:pPr>
            <a:r>
              <a:rPr lang="en-GB" altLang="en-US" sz="2800">
                <a:latin typeface="Trebuchet MS" panose="020B0603020202020204" pitchFamily="34" charset="0"/>
              </a:rPr>
              <a:t>Camdrin Corfforol</a:t>
            </a:r>
          </a:p>
          <a:p>
            <a:pPr marL="457200" indent="-457200">
              <a:spcBef>
                <a:spcPct val="50000"/>
              </a:spcBef>
            </a:pPr>
            <a:r>
              <a:rPr lang="en-GB" altLang="en-US" sz="2800">
                <a:latin typeface="Trebuchet MS" panose="020B0603020202020204" pitchFamily="34" charset="0"/>
              </a:rPr>
              <a:t>Esgeuluso</a:t>
            </a:r>
          </a:p>
          <a:p>
            <a:pPr marL="457200" indent="-457200">
              <a:spcBef>
                <a:spcPct val="50000"/>
              </a:spcBef>
            </a:pPr>
            <a:r>
              <a:rPr lang="en-GB" altLang="en-US" sz="2800">
                <a:latin typeface="Trebuchet MS" panose="020B0603020202020204" pitchFamily="34" charset="0"/>
              </a:rPr>
              <a:t>Camdrin Emosiynol</a:t>
            </a:r>
          </a:p>
          <a:p>
            <a:pPr marL="457200" indent="-457200">
              <a:spcBef>
                <a:spcPct val="50000"/>
              </a:spcBef>
            </a:pPr>
            <a:r>
              <a:rPr lang="en-GB" altLang="en-US" sz="2800">
                <a:latin typeface="Trebuchet MS" panose="020B0603020202020204" pitchFamily="34" charset="0"/>
              </a:rPr>
              <a:t>Camdrin Rhywiol</a:t>
            </a:r>
          </a:p>
          <a:p>
            <a:pPr marL="457200" indent="-457200">
              <a:spcBef>
                <a:spcPct val="50000"/>
              </a:spcBef>
            </a:pPr>
            <a:r>
              <a:rPr lang="en-GB" altLang="en-US" sz="2800">
                <a:latin typeface="Trebuchet MS" panose="020B0603020202020204" pitchFamily="34" charset="0"/>
              </a:rPr>
              <a:t>Camdrin yn y Cartref</a:t>
            </a:r>
          </a:p>
          <a:p>
            <a:pPr marL="457200" indent="-457200">
              <a:spcBef>
                <a:spcPct val="50000"/>
              </a:spcBef>
            </a:pPr>
            <a:r>
              <a:rPr lang="en-GB" altLang="en-US" sz="2800">
                <a:latin typeface="Trebuchet MS" panose="020B0603020202020204" pitchFamily="34" charset="0"/>
              </a:rPr>
              <a:t>Ecsbloetio Rhywiol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ED6B300-62E1-4418-A462-629D879F4E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spcBef>
                <a:spcPct val="50000"/>
              </a:spcBef>
              <a:defRPr/>
            </a:pPr>
            <a:r>
              <a:rPr lang="en-GB" sz="2800" dirty="0">
                <a:latin typeface="Trebuchet MS" panose="020B0603020202020204" pitchFamily="34" charset="0"/>
              </a:rPr>
              <a:t>Physical Abuse</a:t>
            </a:r>
          </a:p>
          <a:p>
            <a:pPr marL="457200" indent="-457200">
              <a:spcBef>
                <a:spcPct val="50000"/>
              </a:spcBef>
              <a:defRPr/>
            </a:pPr>
            <a:r>
              <a:rPr lang="en-GB" sz="2800" dirty="0">
                <a:latin typeface="Trebuchet MS" panose="020B0603020202020204" pitchFamily="34" charset="0"/>
              </a:rPr>
              <a:t>Neglect</a:t>
            </a:r>
          </a:p>
          <a:p>
            <a:pPr marL="457200" indent="-457200">
              <a:spcBef>
                <a:spcPct val="50000"/>
              </a:spcBef>
              <a:defRPr/>
            </a:pPr>
            <a:r>
              <a:rPr lang="en-GB" sz="2800" dirty="0">
                <a:latin typeface="Trebuchet MS" panose="020B0603020202020204" pitchFamily="34" charset="0"/>
              </a:rPr>
              <a:t>Emotional Abuse</a:t>
            </a:r>
          </a:p>
          <a:p>
            <a:pPr marL="457200" indent="-457200">
              <a:spcBef>
                <a:spcPct val="50000"/>
              </a:spcBef>
              <a:defRPr/>
            </a:pPr>
            <a:r>
              <a:rPr lang="en-GB" sz="2800" dirty="0">
                <a:latin typeface="Trebuchet MS" panose="020B0603020202020204" pitchFamily="34" charset="0"/>
              </a:rPr>
              <a:t>Sexual Abuse</a:t>
            </a:r>
          </a:p>
          <a:p>
            <a:pPr marL="457200" indent="-457200">
              <a:spcBef>
                <a:spcPct val="50000"/>
              </a:spcBef>
              <a:defRPr/>
            </a:pPr>
            <a:r>
              <a:rPr lang="en-GB" sz="2800" dirty="0">
                <a:latin typeface="Trebuchet MS" panose="020B0603020202020204" pitchFamily="34" charset="0"/>
              </a:rPr>
              <a:t>Domestic Abuse</a:t>
            </a:r>
          </a:p>
          <a:p>
            <a:pPr marL="457200" indent="-457200">
              <a:spcBef>
                <a:spcPct val="50000"/>
              </a:spcBef>
              <a:defRPr/>
            </a:pPr>
            <a:r>
              <a:rPr lang="en-GB" sz="2800" dirty="0">
                <a:latin typeface="Trebuchet MS" panose="020B0603020202020204" pitchFamily="34" charset="0"/>
              </a:rPr>
              <a:t>Sexual Exploitation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022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8199B5D-E093-4F19-901D-4BF5F802AE95}"/>
              </a:ext>
            </a:extLst>
          </p:cNvPr>
          <p:cNvSpPr/>
          <p:nvPr/>
        </p:nvSpPr>
        <p:spPr>
          <a:xfrm rot="1092576">
            <a:off x="930275" y="2820988"/>
            <a:ext cx="7561263" cy="1800225"/>
          </a:xfrm>
          <a:prstGeom prst="roundRect">
            <a:avLst/>
          </a:prstGeom>
          <a:solidFill>
            <a:srgbClr val="347C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y-GB" sz="2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011" name="TextBox 1">
            <a:extLst>
              <a:ext uri="{FF2B5EF4-FFF2-40B4-BE49-F238E27FC236}">
                <a16:creationId xmlns:a16="http://schemas.microsoft.com/office/drawing/2014/main" id="{666FDDE9-6C4D-4350-B5AA-04E4AB6073E3}"/>
              </a:ext>
            </a:extLst>
          </p:cNvPr>
          <p:cNvSpPr txBox="1">
            <a:spLocks noChangeArrowheads="1"/>
          </p:cNvSpPr>
          <p:nvPr/>
        </p:nvSpPr>
        <p:spPr bwMode="auto">
          <a:xfrm rot="897983">
            <a:off x="2185988" y="2952750"/>
            <a:ext cx="5462587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en-US" sz="54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Cyfrifoldeb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en-US" sz="5400" b="1" i="1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Responsibility</a:t>
            </a:r>
            <a:endParaRPr kumimoji="0" lang="cy-GB" altLang="en-US" sz="1100" b="1" i="1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820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21447709-3502-4509-95A7-88AA9BE134A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2750" y="188913"/>
            <a:ext cx="7886700" cy="1152525"/>
          </a:xfrm>
          <a:solidFill>
            <a:schemeClr val="accent5">
              <a:lumMod val="5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>
                <a:solidFill>
                  <a:schemeClr val="bg1"/>
                </a:solidFill>
                <a:latin typeface="Trebuchet MS" panose="020B0603020202020204" pitchFamily="34" charset="0"/>
              </a:rPr>
              <a:t>AT BWY MAE PLANT YN TROI?</a:t>
            </a:r>
            <a:br>
              <a:rPr lang="en-GB" altLang="en-US" b="1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altLang="en-US" b="1" dirty="0">
                <a:solidFill>
                  <a:schemeClr val="bg1"/>
                </a:solidFill>
                <a:latin typeface="Trebuchet MS" panose="020B0603020202020204" pitchFamily="34" charset="0"/>
              </a:rPr>
              <a:t>Who do children turn to?</a:t>
            </a:r>
          </a:p>
        </p:txBody>
      </p:sp>
      <p:sp>
        <p:nvSpPr>
          <p:cNvPr id="640003" name="Rectangle 3">
            <a:extLst>
              <a:ext uri="{FF2B5EF4-FFF2-40B4-BE49-F238E27FC236}">
                <a16:creationId xmlns:a16="http://schemas.microsoft.com/office/drawing/2014/main" id="{37451336-D576-4D44-B7AA-D88C200EBFC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12750" y="3429000"/>
            <a:ext cx="7886700" cy="3168650"/>
          </a:xfrm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pPr marL="342900" indent="-342900" eaLnBrk="1" hangingPunct="1">
              <a:defRPr/>
            </a:pPr>
            <a:r>
              <a:rPr lang="en-GB" altLang="en-US" sz="2400" b="1" dirty="0" err="1">
                <a:latin typeface="Trebuchet MS" panose="020B0603020202020204" pitchFamily="34" charset="0"/>
              </a:rPr>
              <a:t>Ffrindiau</a:t>
            </a:r>
            <a:r>
              <a:rPr lang="en-GB" altLang="en-US" sz="2400" b="1" dirty="0">
                <a:latin typeface="Trebuchet MS" panose="020B0603020202020204" pitchFamily="34" charset="0"/>
              </a:rPr>
              <a:t> * Friends - 30.4%</a:t>
            </a:r>
          </a:p>
          <a:p>
            <a:pPr marL="342900" indent="-342900" eaLnBrk="1" hangingPunct="1">
              <a:defRPr/>
            </a:pPr>
            <a:r>
              <a:rPr lang="en-GB" altLang="en-US" sz="2400" b="1" dirty="0" err="1">
                <a:latin typeface="Trebuchet MS" panose="020B0603020202020204" pitchFamily="34" charset="0"/>
              </a:rPr>
              <a:t>Mamau</a:t>
            </a:r>
            <a:r>
              <a:rPr lang="en-GB" altLang="en-US" sz="2400" b="1" dirty="0">
                <a:latin typeface="Trebuchet MS" panose="020B0603020202020204" pitchFamily="34" charset="0"/>
              </a:rPr>
              <a:t> * Mothers -24%</a:t>
            </a:r>
          </a:p>
          <a:p>
            <a:pPr marL="342900" indent="-342900" eaLnBrk="1" hangingPunct="1">
              <a:defRPr/>
            </a:pPr>
            <a:r>
              <a:rPr lang="en-GB" altLang="en-US" sz="2400" b="1" dirty="0">
                <a:latin typeface="Trebuchet MS" panose="020B0603020202020204" pitchFamily="34" charset="0"/>
              </a:rPr>
              <a:t>Childline -11.1%</a:t>
            </a:r>
          </a:p>
          <a:p>
            <a:pPr marL="342900" indent="-342900" eaLnBrk="1" hangingPunct="1">
              <a:defRPr/>
            </a:pPr>
            <a:r>
              <a:rPr lang="en-GB" altLang="en-US" sz="2400" b="1" dirty="0" err="1">
                <a:latin typeface="Trebuchet MS" panose="020B0603020202020204" pitchFamily="34" charset="0"/>
              </a:rPr>
              <a:t>Tadau</a:t>
            </a:r>
            <a:r>
              <a:rPr lang="en-GB" altLang="en-US" sz="2400" b="1" dirty="0">
                <a:latin typeface="Trebuchet MS" panose="020B0603020202020204" pitchFamily="34" charset="0"/>
              </a:rPr>
              <a:t> * Fathers -11%</a:t>
            </a:r>
          </a:p>
          <a:p>
            <a:pPr marL="342900" indent="-342900" eaLnBrk="1" hangingPunct="1">
              <a:defRPr/>
            </a:pPr>
            <a:r>
              <a:rPr lang="en-GB" altLang="en-US" sz="2400" b="1" dirty="0" err="1">
                <a:latin typeface="Trebuchet MS" panose="020B0603020202020204" pitchFamily="34" charset="0"/>
              </a:rPr>
              <a:t>Perthynas</a:t>
            </a:r>
            <a:r>
              <a:rPr lang="en-GB" altLang="en-US" sz="2400" b="1" dirty="0"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latin typeface="Trebuchet MS" panose="020B0603020202020204" pitchFamily="34" charset="0"/>
              </a:rPr>
              <a:t>agos</a:t>
            </a:r>
            <a:r>
              <a:rPr lang="en-GB" altLang="en-US" sz="2400" b="1" dirty="0">
                <a:latin typeface="Trebuchet MS" panose="020B0603020202020204" pitchFamily="34" charset="0"/>
              </a:rPr>
              <a:t> </a:t>
            </a:r>
            <a:r>
              <a:rPr lang="en-GB" altLang="en-US" sz="2400" b="1" dirty="0" err="1">
                <a:latin typeface="Trebuchet MS" panose="020B0603020202020204" pitchFamily="34" charset="0"/>
              </a:rPr>
              <a:t>arall</a:t>
            </a:r>
            <a:r>
              <a:rPr lang="en-GB" altLang="en-US" sz="2400" b="1" dirty="0">
                <a:latin typeface="Trebuchet MS" panose="020B0603020202020204" pitchFamily="34" charset="0"/>
              </a:rPr>
              <a:t> * Other relatives -6.8%</a:t>
            </a:r>
          </a:p>
          <a:p>
            <a:pPr marL="342900" indent="-342900" eaLnBrk="1" hangingPunct="1">
              <a:defRPr/>
            </a:pPr>
            <a:r>
              <a:rPr lang="en-GB" altLang="en-US" sz="2400" b="1" u="sng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</a:rPr>
              <a:t>Athro</a:t>
            </a:r>
            <a:r>
              <a:rPr lang="en-GB" altLang="en-US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 panose="020B0603020202020204" pitchFamily="34" charset="0"/>
              </a:rPr>
              <a:t> * Teachers - 5.4%</a:t>
            </a:r>
          </a:p>
          <a:p>
            <a:pPr marL="342900" indent="-342900" eaLnBrk="1" hangingPunct="1">
              <a:defRPr/>
            </a:pPr>
            <a:r>
              <a:rPr lang="en-GB" altLang="en-US" sz="2400" b="1" dirty="0">
                <a:latin typeface="Trebuchet MS" panose="020B0603020202020204" pitchFamily="34" charset="0"/>
              </a:rPr>
              <a:t>Neb * Nobody - 6.6%</a:t>
            </a:r>
          </a:p>
          <a:p>
            <a:pPr marL="342900" indent="-342900" eaLnBrk="1" hangingPunct="1">
              <a:defRPr/>
            </a:pPr>
            <a:endParaRPr lang="en-GB" altLang="en-US" sz="2000" dirty="0">
              <a:latin typeface="Arial" panose="020B0604020202020204" pitchFamily="34" charset="0"/>
            </a:endParaRPr>
          </a:p>
        </p:txBody>
      </p:sp>
      <p:sp>
        <p:nvSpPr>
          <p:cNvPr id="44036" name="Rectangle 2">
            <a:extLst>
              <a:ext uri="{FF2B5EF4-FFF2-40B4-BE49-F238E27FC236}">
                <a16:creationId xmlns:a16="http://schemas.microsoft.com/office/drawing/2014/main" id="{3FBADBCC-2712-4548-B51B-30CA668A41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288" y="1341438"/>
            <a:ext cx="8335962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 pitchFamily="34" charset="0"/>
                <a:ea typeface="ＭＳ Ｐゴシック" panose="020B0600070205080204" pitchFamily="34" charset="-128"/>
                <a:cs typeface="+mn-cs"/>
              </a:rPr>
              <a:t>“Mae profiad o siarad gyda phlant yn dangos y byddan nhw yn rhannu eu gofidiau a’u problemau gyda pobl mae’n nhw yn ymddiried ynddyn nhw ac yn teimlo’n gyfforddus gyda nhw. Fydd hwn ddim o reidrwydd yn athro.”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 pitchFamily="34" charset="0"/>
                <a:ea typeface="ＭＳ Ｐゴシック" panose="020B0600070205080204" pitchFamily="34" charset="-128"/>
                <a:cs typeface="+mn-cs"/>
              </a:rPr>
              <a:t>‘</a:t>
            </a:r>
            <a:r>
              <a:rPr kumimoji="0" lang="en-GB" altLang="en-US" sz="1800" b="0" i="1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rebuchet MS" panose="020B0603020202020204" pitchFamily="34" charset="0"/>
                <a:ea typeface="ＭＳ Ｐゴシック" panose="020B0600070205080204" pitchFamily="34" charset="-128"/>
                <a:cs typeface="+mn-cs"/>
              </a:rPr>
              <a:t>Experience of talking to children shows that they will share their distresses and their problems with people they trust and feel comfortable with. This will not necessarily be a teacher.’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rebuchet MS" panose="020B0603020202020204" pitchFamily="34" charset="0"/>
              <a:ea typeface="ＭＳ Ｐゴシック" panose="020B0600070205080204" pitchFamily="34" charset="-128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rebuchet MS" panose="020B0603020202020204" pitchFamily="34" charset="0"/>
                <a:ea typeface="ＭＳ Ｐゴシック" panose="020B0600070205080204" pitchFamily="34" charset="-128"/>
                <a:cs typeface="+mn-cs"/>
              </a:rPr>
              <a:t>Diogelu Plant mewn Addysg, Annex B.9 * Child Safeguarding in Education, Annex B.9</a:t>
            </a:r>
          </a:p>
        </p:txBody>
      </p:sp>
    </p:spTree>
    <p:extLst>
      <p:ext uri="{BB962C8B-B14F-4D97-AF65-F5344CB8AC3E}">
        <p14:creationId xmlns:p14="http://schemas.microsoft.com/office/powerpoint/2010/main" val="3831624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4000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40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40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40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400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400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6400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6400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0003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115C1-52B5-46A5-AA9F-69094F8F537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50000"/>
            </a:schemeClr>
          </a:solidFill>
        </p:spPr>
        <p:txBody>
          <a:bodyPr/>
          <a:lstStyle/>
          <a:p>
            <a:pPr>
              <a:defRPr/>
            </a:pPr>
            <a:r>
              <a:rPr lang="en-GB" sz="4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Pwyntiau</a:t>
            </a:r>
            <a:r>
              <a:rPr lang="en-GB" sz="4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allweddol</a:t>
            </a:r>
            <a:r>
              <a:rPr lang="en-GB" sz="4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i’w</a:t>
            </a:r>
            <a:r>
              <a:rPr lang="en-GB" sz="4400" b="1" dirty="0">
                <a:solidFill>
                  <a:schemeClr val="bg1"/>
                </a:solidFill>
                <a:latin typeface="Trebuchet MS" panose="020B0603020202020204" pitchFamily="34" charset="0"/>
              </a:rPr>
              <a:t> </a:t>
            </a:r>
            <a:r>
              <a:rPr lang="en-GB" sz="4400" b="1" dirty="0" err="1">
                <a:solidFill>
                  <a:schemeClr val="bg1"/>
                </a:solidFill>
                <a:latin typeface="Trebuchet MS" panose="020B0603020202020204" pitchFamily="34" charset="0"/>
              </a:rPr>
              <a:t>cofio</a:t>
            </a:r>
            <a:r>
              <a:rPr lang="en-GB" sz="4400" b="1" dirty="0">
                <a:solidFill>
                  <a:schemeClr val="bg1"/>
                </a:solidFill>
                <a:latin typeface="Trebuchet MS" panose="020B0603020202020204" pitchFamily="34" charset="0"/>
              </a:rPr>
              <a:t/>
            </a:r>
            <a:br>
              <a:rPr lang="en-GB" sz="4400" b="1" dirty="0">
                <a:solidFill>
                  <a:schemeClr val="bg1"/>
                </a:solidFill>
                <a:latin typeface="Trebuchet MS" panose="020B0603020202020204" pitchFamily="34" charset="0"/>
              </a:rPr>
            </a:br>
            <a:r>
              <a:rPr lang="en-GB" sz="4400" b="1" dirty="0">
                <a:solidFill>
                  <a:schemeClr val="bg1"/>
                </a:solidFill>
                <a:latin typeface="Trebuchet MS" panose="020B0603020202020204" pitchFamily="34" charset="0"/>
              </a:rPr>
              <a:t>Key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1F39A-E19F-45E1-840C-241E3D00EB9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GB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Does dim </a:t>
            </a:r>
            <a:r>
              <a:rPr lang="en-GB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modd</a:t>
            </a:r>
            <a:r>
              <a:rPr lang="en-GB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cymryd</a:t>
            </a:r>
            <a:r>
              <a:rPr lang="en-GB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yn</a:t>
            </a:r>
            <a:r>
              <a:rPr lang="en-GB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ganiataol</a:t>
            </a:r>
            <a:r>
              <a:rPr lang="en-GB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y </a:t>
            </a:r>
            <a:r>
              <a:rPr lang="en-GB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bydd</a:t>
            </a:r>
            <a:r>
              <a:rPr lang="en-GB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rhywun</a:t>
            </a:r>
            <a:r>
              <a:rPr lang="en-GB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arall</a:t>
            </a:r>
            <a:r>
              <a:rPr lang="en-GB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yn</a:t>
            </a:r>
            <a:r>
              <a:rPr lang="en-GB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gweithredu</a:t>
            </a:r>
            <a:r>
              <a:rPr lang="en-GB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</a:t>
            </a:r>
            <a:r>
              <a:rPr lang="en-GB" sz="1600" dirty="0">
                <a:latin typeface="Trebuchet MS" panose="020B0603020202020204" pitchFamily="34" charset="0"/>
              </a:rPr>
              <a:t>pan </a:t>
            </a:r>
            <a:r>
              <a:rPr lang="en-GB" sz="1600" dirty="0" err="1">
                <a:latin typeface="Trebuchet MS" panose="020B0603020202020204" pitchFamily="34" charset="0"/>
              </a:rPr>
              <a:t>fydd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plentyn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yn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dioddef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camdrin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neu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mewn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perygl</a:t>
            </a:r>
            <a:r>
              <a:rPr lang="en-GB" sz="1600" dirty="0">
                <a:latin typeface="Trebuchet MS" panose="020B0603020202020204" pitchFamily="34" charset="0"/>
              </a:rPr>
              <a:t> o </a:t>
            </a:r>
            <a:r>
              <a:rPr lang="en-GB" sz="1600" dirty="0" err="1">
                <a:latin typeface="Trebuchet MS" panose="020B0603020202020204" pitchFamily="34" charset="0"/>
              </a:rPr>
              <a:t>gamdrin</a:t>
            </a:r>
            <a:r>
              <a:rPr lang="en-GB" sz="1600" dirty="0">
                <a:latin typeface="Trebuchet MS" panose="020B0603020202020204" pitchFamily="34" charset="0"/>
              </a:rPr>
              <a:t>. 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1600" dirty="0" err="1">
                <a:latin typeface="Trebuchet MS" panose="020B0603020202020204" pitchFamily="34" charset="0"/>
              </a:rPr>
              <a:t>Yn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absenoldeb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yr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aelod</a:t>
            </a:r>
            <a:r>
              <a:rPr lang="en-GB" sz="1600" dirty="0">
                <a:latin typeface="Trebuchet MS" panose="020B0603020202020204" pitchFamily="34" charset="0"/>
              </a:rPr>
              <a:t> staff </a:t>
            </a:r>
            <a:r>
              <a:rPr lang="en-GB" sz="1600" dirty="0" err="1">
                <a:latin typeface="Trebuchet MS" panose="020B0603020202020204" pitchFamily="34" charset="0"/>
              </a:rPr>
              <a:t>cyfrifol</a:t>
            </a:r>
            <a:r>
              <a:rPr lang="en-GB" sz="1600" dirty="0">
                <a:latin typeface="Trebuchet MS" panose="020B0603020202020204" pitchFamily="34" charset="0"/>
              </a:rPr>
              <a:t>, </a:t>
            </a:r>
            <a:r>
              <a:rPr lang="en-GB" sz="1600" dirty="0" err="1">
                <a:latin typeface="Trebuchet MS" panose="020B0603020202020204" pitchFamily="34" charset="0"/>
              </a:rPr>
              <a:t>mae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gan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bob </a:t>
            </a:r>
            <a:r>
              <a:rPr lang="en-GB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aelod</a:t>
            </a:r>
            <a:r>
              <a:rPr lang="en-GB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o staff </a:t>
            </a:r>
            <a:r>
              <a:rPr lang="en-GB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gyfrifoldeb</a:t>
            </a:r>
            <a:r>
              <a:rPr lang="en-GB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i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sicrhau</a:t>
            </a:r>
            <a:r>
              <a:rPr lang="en-GB" sz="1600" dirty="0">
                <a:latin typeface="Trebuchet MS" panose="020B0603020202020204" pitchFamily="34" charset="0"/>
              </a:rPr>
              <a:t> bod </a:t>
            </a:r>
            <a:r>
              <a:rPr lang="en-GB" sz="1600" dirty="0" err="1">
                <a:latin typeface="Trebuchet MS" panose="020B0603020202020204" pitchFamily="34" charset="0"/>
              </a:rPr>
              <a:t>gweithredu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addas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yn</a:t>
            </a:r>
            <a:r>
              <a:rPr lang="en-GB" sz="1600" dirty="0">
                <a:latin typeface="Trebuchet MS" panose="020B0603020202020204" pitchFamily="34" charset="0"/>
              </a:rPr>
              <a:t> </a:t>
            </a:r>
            <a:r>
              <a:rPr lang="en-GB" sz="1600" dirty="0" err="1">
                <a:latin typeface="Trebuchet MS" panose="020B0603020202020204" pitchFamily="34" charset="0"/>
              </a:rPr>
              <a:t>digwydd</a:t>
            </a:r>
            <a:r>
              <a:rPr lang="en-GB" sz="1600" dirty="0">
                <a:latin typeface="Trebuchet MS" panose="020B0603020202020204" pitchFamily="34" charset="0"/>
              </a:rPr>
              <a:t>. 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1600" dirty="0" err="1">
                <a:latin typeface="Trebuchet MS" panose="020B0603020202020204" pitchFamily="34" charset="0"/>
              </a:rPr>
              <a:t>Dydy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statws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teulu</a:t>
            </a:r>
            <a:r>
              <a:rPr lang="en-GB" altLang="en-US" sz="1600" dirty="0">
                <a:latin typeface="Trebuchet MS" panose="020B0603020202020204" pitchFamily="34" charset="0"/>
              </a:rPr>
              <a:t>, </a:t>
            </a:r>
            <a:r>
              <a:rPr lang="en-GB" altLang="en-US" sz="1600" dirty="0" err="1">
                <a:latin typeface="Trebuchet MS" panose="020B0603020202020204" pitchFamily="34" charset="0"/>
              </a:rPr>
              <a:t>ymddangosiad</a:t>
            </a:r>
            <a:r>
              <a:rPr lang="en-GB" altLang="en-US" sz="1600" dirty="0">
                <a:latin typeface="Trebuchet MS" panose="020B0603020202020204" pitchFamily="34" charset="0"/>
              </a:rPr>
              <a:t>, </a:t>
            </a:r>
            <a:r>
              <a:rPr lang="en-GB" altLang="en-US" sz="1600" dirty="0" err="1">
                <a:latin typeface="Trebuchet MS" panose="020B0603020202020204" pitchFamily="34" charset="0"/>
              </a:rPr>
              <a:t>lleoliad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byw</a:t>
            </a:r>
            <a:r>
              <a:rPr lang="en-GB" altLang="en-US" sz="1600" dirty="0">
                <a:latin typeface="Trebuchet MS" panose="020B0603020202020204" pitchFamily="34" charset="0"/>
              </a:rPr>
              <a:t>, </a:t>
            </a:r>
            <a:r>
              <a:rPr lang="en-GB" altLang="en-US" sz="1600" dirty="0" err="1">
                <a:latin typeface="Trebuchet MS" panose="020B0603020202020204" pitchFamily="34" charset="0"/>
              </a:rPr>
              <a:t>gwaith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rhieni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ddim</a:t>
            </a:r>
            <a:r>
              <a:rPr lang="en-GB" altLang="en-US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yn</a:t>
            </a:r>
            <a:r>
              <a:rPr lang="en-GB" altLang="en-US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berthnasol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wrth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asesu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cyhuddiadau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amddiffyn</a:t>
            </a:r>
            <a:r>
              <a:rPr lang="en-GB" altLang="en-US" sz="1600" dirty="0">
                <a:latin typeface="Trebuchet MS" panose="020B0603020202020204" pitchFamily="34" charset="0"/>
              </a:rPr>
              <a:t> plant. 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Cadwch</a:t>
            </a:r>
            <a:r>
              <a:rPr lang="en-GB" altLang="en-US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ffiniau</a:t>
            </a:r>
            <a:r>
              <a:rPr lang="en-GB" altLang="en-US" sz="1600" dirty="0">
                <a:solidFill>
                  <a:srgbClr val="FF0000"/>
                </a:solidFill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solidFill>
                  <a:srgbClr val="FF0000"/>
                </a:solidFill>
                <a:latin typeface="Trebuchet MS" panose="020B0603020202020204" pitchFamily="34" charset="0"/>
              </a:rPr>
              <a:t>proffesiynoldeb</a:t>
            </a:r>
            <a:r>
              <a:rPr lang="en-GB" altLang="en-US" sz="1600" dirty="0">
                <a:latin typeface="Trebuchet MS" panose="020B0603020202020204" pitchFamily="34" charset="0"/>
              </a:rPr>
              <a:t>. Mae Facebook a </a:t>
            </a:r>
            <a:r>
              <a:rPr lang="en-GB" altLang="en-US" sz="1600" dirty="0" err="1">
                <a:latin typeface="Trebuchet MS" panose="020B0603020202020204" pitchFamily="34" charset="0"/>
              </a:rPr>
              <a:t>dulliau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eraill</a:t>
            </a:r>
            <a:r>
              <a:rPr lang="en-GB" altLang="en-US" sz="1600" dirty="0">
                <a:latin typeface="Trebuchet MS" panose="020B0603020202020204" pitchFamily="34" charset="0"/>
              </a:rPr>
              <a:t> o </a:t>
            </a:r>
            <a:r>
              <a:rPr lang="en-GB" altLang="en-US" sz="1600" dirty="0" err="1">
                <a:latin typeface="Trebuchet MS" panose="020B0603020202020204" pitchFamily="34" charset="0"/>
              </a:rPr>
              <a:t>rwydweithio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cymdeithasol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wedi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creu</a:t>
            </a:r>
            <a:r>
              <a:rPr lang="en-GB" altLang="en-US" sz="1600" dirty="0">
                <a:latin typeface="Trebuchet MS" panose="020B0603020202020204" pitchFamily="34" charset="0"/>
              </a:rPr>
              <a:t> a </a:t>
            </a:r>
            <a:r>
              <a:rPr lang="en-GB" altLang="en-US" sz="1600" dirty="0" err="1">
                <a:latin typeface="Trebuchet MS" panose="020B0603020202020204" pitchFamily="34" charset="0"/>
              </a:rPr>
              <a:t>byddan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nhw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yn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parhau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i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greu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problemau</a:t>
            </a:r>
            <a:r>
              <a:rPr lang="en-GB" altLang="en-US" sz="1600" dirty="0">
                <a:latin typeface="Trebuchet MS" panose="020B0603020202020204" pitchFamily="34" charset="0"/>
              </a:rPr>
              <a:t> </a:t>
            </a:r>
            <a:r>
              <a:rPr lang="en-GB" altLang="en-US" sz="1600" dirty="0" err="1">
                <a:latin typeface="Trebuchet MS" panose="020B0603020202020204" pitchFamily="34" charset="0"/>
              </a:rPr>
              <a:t>i</a:t>
            </a:r>
            <a:r>
              <a:rPr lang="en-GB" altLang="en-US" sz="1600" dirty="0">
                <a:latin typeface="Trebuchet MS" panose="020B0603020202020204" pitchFamily="34" charset="0"/>
              </a:rPr>
              <a:t> staff </a:t>
            </a:r>
            <a:r>
              <a:rPr lang="en-GB" altLang="en-US" sz="1600" dirty="0" err="1">
                <a:latin typeface="Trebuchet MS" panose="020B0603020202020204" pitchFamily="34" charset="0"/>
              </a:rPr>
              <a:t>ysgolion</a:t>
            </a:r>
            <a:r>
              <a:rPr lang="en-GB" altLang="en-US" sz="1600" dirty="0">
                <a:latin typeface="Trebuchet MS" panose="020B0603020202020204" pitchFamily="34" charset="0"/>
              </a:rPr>
              <a:t>.         </a:t>
            </a:r>
          </a:p>
          <a:p>
            <a:pPr>
              <a:defRPr/>
            </a:pPr>
            <a:endParaRPr lang="en-GB" sz="1600" dirty="0"/>
          </a:p>
        </p:txBody>
      </p:sp>
      <p:sp>
        <p:nvSpPr>
          <p:cNvPr id="46084" name="Content Placeholder 3">
            <a:extLst>
              <a:ext uri="{FF2B5EF4-FFF2-40B4-BE49-F238E27FC236}">
                <a16:creationId xmlns:a16="http://schemas.microsoft.com/office/drawing/2014/main" id="{9BEA36B7-1790-44F6-9834-471550A804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1600">
                <a:solidFill>
                  <a:srgbClr val="FF0000"/>
                </a:solidFill>
                <a:latin typeface="Trebuchet MS" panose="020B0603020202020204" pitchFamily="34" charset="0"/>
              </a:rPr>
              <a:t>Don’t assume that someone else will act </a:t>
            </a:r>
            <a:r>
              <a:rPr lang="en-GB" altLang="en-US" sz="1600">
                <a:latin typeface="Trebuchet MS" panose="020B0603020202020204" pitchFamily="34" charset="0"/>
              </a:rPr>
              <a:t>when a child is abused or at risk of abuse.</a:t>
            </a:r>
          </a:p>
          <a:p>
            <a:r>
              <a:rPr lang="en-GB" altLang="en-US" sz="1600">
                <a:latin typeface="Trebuchet MS" panose="020B0603020202020204" pitchFamily="34" charset="0"/>
              </a:rPr>
              <a:t>In the absence of the responsible staff member, </a:t>
            </a:r>
            <a:r>
              <a:rPr lang="en-GB" altLang="en-US" sz="1600">
                <a:solidFill>
                  <a:srgbClr val="FF0000"/>
                </a:solidFill>
                <a:latin typeface="Trebuchet MS" panose="020B0603020202020204" pitchFamily="34" charset="0"/>
              </a:rPr>
              <a:t>all staff have a responsibility </a:t>
            </a:r>
            <a:r>
              <a:rPr lang="en-GB" altLang="en-US" sz="1600">
                <a:latin typeface="Trebuchet MS" panose="020B0603020202020204" pitchFamily="34" charset="0"/>
              </a:rPr>
              <a:t>to ensure that appropriate action takes place.</a:t>
            </a:r>
          </a:p>
          <a:p>
            <a:r>
              <a:rPr lang="en-GB" altLang="en-US" sz="1600">
                <a:latin typeface="Trebuchet MS" panose="020B0603020202020204" pitchFamily="34" charset="0"/>
              </a:rPr>
              <a:t>Aspects such as the child’s appearance or their background (where they live or their parents’ status in society) </a:t>
            </a:r>
            <a:r>
              <a:rPr lang="en-GB" altLang="en-US" sz="1600">
                <a:solidFill>
                  <a:srgbClr val="FF0000"/>
                </a:solidFill>
                <a:latin typeface="Trebuchet MS" panose="020B0603020202020204" pitchFamily="34" charset="0"/>
              </a:rPr>
              <a:t>are not relevant </a:t>
            </a:r>
            <a:r>
              <a:rPr lang="en-GB" altLang="en-US" sz="1600">
                <a:latin typeface="Trebuchet MS" panose="020B0603020202020204" pitchFamily="34" charset="0"/>
              </a:rPr>
              <a:t>when assessing child protection charges.</a:t>
            </a:r>
          </a:p>
          <a:p>
            <a:r>
              <a:rPr lang="en-GB" altLang="en-US" sz="1600">
                <a:solidFill>
                  <a:srgbClr val="FF0000"/>
                </a:solidFill>
                <a:latin typeface="Trebuchet MS" panose="020B0603020202020204" pitchFamily="34" charset="0"/>
              </a:rPr>
              <a:t>Keep professional boundaries</a:t>
            </a:r>
            <a:r>
              <a:rPr lang="en-GB" altLang="en-US" sz="1600">
                <a:latin typeface="Trebuchet MS" panose="020B0603020202020204" pitchFamily="34" charset="0"/>
              </a:rPr>
              <a:t>. Facebook and other social networking methods have caused and will continue to cause problems for school staff.</a:t>
            </a:r>
          </a:p>
        </p:txBody>
      </p:sp>
    </p:spTree>
    <p:extLst>
      <p:ext uri="{BB962C8B-B14F-4D97-AF65-F5344CB8AC3E}">
        <p14:creationId xmlns:p14="http://schemas.microsoft.com/office/powerpoint/2010/main" val="78010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347" name="Rectangle 3">
            <a:extLst>
              <a:ext uri="{FF2B5EF4-FFF2-40B4-BE49-F238E27FC236}">
                <a16:creationId xmlns:a16="http://schemas.microsoft.com/office/drawing/2014/main" id="{9B5D7D4E-F393-4D47-9515-04F1E9A456FD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549275" y="1773238"/>
            <a:ext cx="4198938" cy="4838700"/>
          </a:xfrm>
        </p:spPr>
        <p:txBody>
          <a:bodyPr/>
          <a:lstStyle/>
          <a:p>
            <a:pPr marL="342900" indent="-342900" algn="ctr" eaLnBrk="1" hangingPunct="1">
              <a:buFontTx/>
              <a:buNone/>
              <a:defRPr/>
            </a:pPr>
            <a:endParaRPr lang="en-GB" altLang="en-US" dirty="0">
              <a:solidFill>
                <a:srgbClr val="FFFF66"/>
              </a:solidFill>
              <a:latin typeface="Arial" panose="020B0604020202020204" pitchFamily="34" charset="0"/>
            </a:endParaRPr>
          </a:p>
          <a:p>
            <a:pPr marL="0" indent="0" algn="ctr" eaLnBrk="1" hangingPunct="1">
              <a:buFont typeface="Arial" panose="020B0604020202020204" pitchFamily="34" charset="0"/>
              <a:buNone/>
              <a:defRPr/>
            </a:pPr>
            <a:endParaRPr lang="en-GB" altLang="en-US" sz="4000" b="1" dirty="0">
              <a:solidFill>
                <a:srgbClr val="FF0000"/>
              </a:solidFill>
              <a:latin typeface="Trebuchet MS" panose="020B0603020202020204" pitchFamily="34" charset="0"/>
            </a:endParaRPr>
          </a:p>
          <a:p>
            <a:pPr marL="342900" indent="-342900" eaLnBrk="1" hangingPunct="1">
              <a:defRPr/>
            </a:pPr>
            <a:r>
              <a:rPr lang="en-GB" altLang="en-US" sz="1800" dirty="0" err="1">
                <a:latin typeface="Trebuchet MS" panose="020B0603020202020204" pitchFamily="34" charset="0"/>
              </a:rPr>
              <a:t>Gwrando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yn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ofalus</a:t>
            </a:r>
            <a:r>
              <a:rPr lang="en-GB" altLang="en-US" sz="1800" dirty="0">
                <a:latin typeface="Trebuchet MS" panose="020B0603020202020204" pitchFamily="34" charset="0"/>
              </a:rPr>
              <a:t> * </a:t>
            </a:r>
            <a:r>
              <a:rPr lang="en-GB" altLang="en-US" sz="1800" i="1" dirty="0">
                <a:solidFill>
                  <a:srgbClr val="FF0000"/>
                </a:solidFill>
                <a:latin typeface="Trebuchet MS" panose="020B0603020202020204" pitchFamily="34" charset="0"/>
              </a:rPr>
              <a:t>Listen carefully</a:t>
            </a:r>
            <a:endParaRPr lang="en-GB" altLang="en-US" sz="1800" dirty="0">
              <a:solidFill>
                <a:srgbClr val="FF0000"/>
              </a:solidFill>
              <a:latin typeface="Trebuchet MS" panose="020B0603020202020204" pitchFamily="34" charset="0"/>
            </a:endParaRPr>
          </a:p>
          <a:p>
            <a:pPr marL="342900" indent="-342900" eaLnBrk="1" hangingPunct="1">
              <a:defRPr/>
            </a:pPr>
            <a:r>
              <a:rPr lang="en-GB" altLang="en-US" sz="1800" dirty="0" err="1">
                <a:latin typeface="Trebuchet MS" panose="020B0603020202020204" pitchFamily="34" charset="0"/>
              </a:rPr>
              <a:t>Gwneud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cofnodion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manwl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gan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ddefnyddio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geiriau’r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plentyn</a:t>
            </a:r>
            <a:r>
              <a:rPr lang="en-GB" altLang="en-US" sz="1800" dirty="0">
                <a:latin typeface="Trebuchet MS" panose="020B0603020202020204" pitchFamily="34" charset="0"/>
              </a:rPr>
              <a:t> * </a:t>
            </a:r>
            <a:r>
              <a:rPr lang="en-GB" altLang="en-US" sz="1800" i="1" dirty="0">
                <a:solidFill>
                  <a:srgbClr val="FF0000"/>
                </a:solidFill>
                <a:latin typeface="Trebuchet MS" panose="020B0603020202020204" pitchFamily="34" charset="0"/>
              </a:rPr>
              <a:t>Make comprehensive notes using the child’s words</a:t>
            </a:r>
            <a:endParaRPr lang="en-GB" altLang="en-US" sz="1800" dirty="0">
              <a:solidFill>
                <a:srgbClr val="FF0000"/>
              </a:solidFill>
              <a:latin typeface="Trebuchet MS" panose="020B0603020202020204" pitchFamily="34" charset="0"/>
            </a:endParaRPr>
          </a:p>
          <a:p>
            <a:pPr marL="342900" indent="-342900" eaLnBrk="1" hangingPunct="1">
              <a:defRPr/>
            </a:pPr>
            <a:r>
              <a:rPr lang="en-GB" altLang="en-US" sz="1800" dirty="0" err="1">
                <a:latin typeface="Trebuchet MS" panose="020B0603020202020204" pitchFamily="34" charset="0"/>
              </a:rPr>
              <a:t>Rhoi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gwybod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i’r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Swyddog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Diogelu</a:t>
            </a:r>
            <a:r>
              <a:rPr lang="en-GB" altLang="en-US" sz="1800" dirty="0">
                <a:latin typeface="Trebuchet MS" panose="020B0603020202020204" pitchFamily="34" charset="0"/>
              </a:rPr>
              <a:t> Plant * </a:t>
            </a:r>
            <a:r>
              <a:rPr lang="en-GB" altLang="en-US" sz="1800" i="1" dirty="0">
                <a:solidFill>
                  <a:srgbClr val="FF0000"/>
                </a:solidFill>
                <a:latin typeface="Trebuchet MS" panose="020B0603020202020204" pitchFamily="34" charset="0"/>
              </a:rPr>
              <a:t>Tell the Child Protection Officer</a:t>
            </a:r>
            <a:endParaRPr lang="en-GB" altLang="en-US" sz="1800" dirty="0">
              <a:solidFill>
                <a:srgbClr val="FF0000"/>
              </a:solidFill>
              <a:latin typeface="Trebuchet MS" panose="020B0603020202020204" pitchFamily="34" charset="0"/>
            </a:endParaRPr>
          </a:p>
          <a:p>
            <a:pPr marL="342900" indent="-342900" eaLnBrk="1" hangingPunct="1">
              <a:defRPr/>
            </a:pPr>
            <a:r>
              <a:rPr lang="en-GB" altLang="en-US" sz="1800" dirty="0" err="1">
                <a:latin typeface="Trebuchet MS" panose="020B0603020202020204" pitchFamily="34" charset="0"/>
              </a:rPr>
              <a:t>Esbonio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wrth</a:t>
            </a:r>
            <a:r>
              <a:rPr lang="en-GB" altLang="en-US" sz="1800" dirty="0">
                <a:latin typeface="Trebuchet MS" panose="020B0603020202020204" pitchFamily="34" charset="0"/>
              </a:rPr>
              <a:t> y </a:t>
            </a:r>
            <a:r>
              <a:rPr lang="en-GB" altLang="en-US" sz="1800" dirty="0" err="1">
                <a:latin typeface="Trebuchet MS" panose="020B0603020202020204" pitchFamily="34" charset="0"/>
              </a:rPr>
              <a:t>plentyn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eu</a:t>
            </a:r>
            <a:r>
              <a:rPr lang="en-GB" altLang="en-US" sz="1800" dirty="0">
                <a:latin typeface="Trebuchet MS" panose="020B0603020202020204" pitchFamily="34" charset="0"/>
              </a:rPr>
              <a:t> bod </a:t>
            </a:r>
            <a:r>
              <a:rPr lang="en-GB" altLang="en-US" sz="1800" dirty="0" err="1">
                <a:latin typeface="Trebuchet MS" panose="020B0603020202020204" pitchFamily="34" charset="0"/>
              </a:rPr>
              <a:t>nhw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wedi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gwneud</a:t>
            </a:r>
            <a:r>
              <a:rPr lang="en-GB" altLang="en-US" sz="1800" dirty="0">
                <a:latin typeface="Trebuchet MS" panose="020B0603020202020204" pitchFamily="34" charset="0"/>
              </a:rPr>
              <a:t> y </a:t>
            </a:r>
            <a:r>
              <a:rPr lang="en-GB" altLang="en-US" sz="1800" dirty="0" err="1">
                <a:latin typeface="Trebuchet MS" panose="020B0603020202020204" pitchFamily="34" charset="0"/>
              </a:rPr>
              <a:t>peth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iawn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yn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dweud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wrthoch</a:t>
            </a:r>
            <a:r>
              <a:rPr lang="en-GB" altLang="en-US" sz="1800" dirty="0">
                <a:latin typeface="Trebuchet MS" panose="020B0603020202020204" pitchFamily="34" charset="0"/>
              </a:rPr>
              <a:t> chi * </a:t>
            </a:r>
            <a:r>
              <a:rPr lang="en-GB" altLang="en-US" sz="1800" i="1" dirty="0">
                <a:solidFill>
                  <a:srgbClr val="FF0000"/>
                </a:solidFill>
                <a:latin typeface="Trebuchet MS" panose="020B0603020202020204" pitchFamily="34" charset="0"/>
              </a:rPr>
              <a:t>Explain to the child that they have done the right thing in telling you</a:t>
            </a:r>
            <a:endParaRPr lang="en-GB" altLang="en-US" sz="1800" dirty="0">
              <a:solidFill>
                <a:srgbClr val="FF0000"/>
              </a:solidFill>
              <a:latin typeface="Trebuchet MS" panose="020B0603020202020204" pitchFamily="34" charset="0"/>
            </a:endParaRPr>
          </a:p>
        </p:txBody>
      </p:sp>
      <p:sp>
        <p:nvSpPr>
          <p:cNvPr id="569348" name="Rectangle 4">
            <a:extLst>
              <a:ext uri="{FF2B5EF4-FFF2-40B4-BE49-F238E27FC236}">
                <a16:creationId xmlns:a16="http://schemas.microsoft.com/office/drawing/2014/main" id="{0C9475AC-1EB9-4706-B0D0-2CD291A841E1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748213" y="1778000"/>
            <a:ext cx="4189412" cy="4624388"/>
          </a:xfrm>
        </p:spPr>
        <p:txBody>
          <a:bodyPr/>
          <a:lstStyle/>
          <a:p>
            <a:pPr marL="0" indent="0" algn="ctr" eaLnBrk="1" hangingPunct="1">
              <a:lnSpc>
                <a:spcPct val="150000"/>
              </a:lnSpc>
              <a:buFont typeface="Arial" panose="020B0604020202020204" pitchFamily="34" charset="0"/>
              <a:buNone/>
              <a:defRPr/>
            </a:pPr>
            <a:endParaRPr lang="en-GB" altLang="en-US" sz="1200" b="1" dirty="0">
              <a:solidFill>
                <a:srgbClr val="FFFF66"/>
              </a:solidFill>
              <a:latin typeface="Arial" panose="020B0604020202020204" pitchFamily="34" charset="0"/>
            </a:endParaRPr>
          </a:p>
          <a:p>
            <a:pPr marL="0" indent="0" eaLnBrk="1" hangingPunct="1">
              <a:lnSpc>
                <a:spcPct val="100000"/>
              </a:lnSpc>
              <a:buFont typeface="Arial" panose="020B0604020202020204" pitchFamily="34" charset="0"/>
              <a:buNone/>
              <a:defRPr/>
            </a:pPr>
            <a:endParaRPr lang="en-GB" altLang="en-US" sz="2400" dirty="0">
              <a:latin typeface="Trebuchet MS" panose="020B0603020202020204" pitchFamily="34" charset="0"/>
            </a:endParaRPr>
          </a:p>
          <a:p>
            <a:pPr marL="0" indent="0" eaLnBrk="1" hangingPunct="1">
              <a:lnSpc>
                <a:spcPct val="100000"/>
              </a:lnSpc>
              <a:buFont typeface="Arial" panose="020B0604020202020204" pitchFamily="34" charset="0"/>
              <a:buNone/>
              <a:defRPr/>
            </a:pPr>
            <a:endParaRPr lang="en-GB" altLang="en-US" sz="1100" dirty="0">
              <a:latin typeface="Trebuchet MS" panose="020B0603020202020204" pitchFamily="34" charset="0"/>
            </a:endParaRPr>
          </a:p>
          <a:p>
            <a:pPr marL="342900" indent="-342900" eaLnBrk="1" hangingPunct="1">
              <a:defRPr/>
            </a:pPr>
            <a:r>
              <a:rPr lang="en-GB" altLang="en-US" sz="1800" dirty="0" err="1">
                <a:latin typeface="Trebuchet MS" panose="020B0603020202020204" pitchFamily="34" charset="0"/>
              </a:rPr>
              <a:t>Peidiwch</a:t>
            </a:r>
            <a:r>
              <a:rPr lang="en-GB" altLang="en-US" sz="1800" dirty="0">
                <a:latin typeface="Trebuchet MS" panose="020B0603020202020204" pitchFamily="34" charset="0"/>
              </a:rPr>
              <a:t> a </a:t>
            </a:r>
            <a:r>
              <a:rPr lang="en-GB" altLang="en-US" sz="1800" dirty="0" err="1">
                <a:latin typeface="Trebuchet MS" panose="020B0603020202020204" pitchFamily="34" charset="0"/>
              </a:rPr>
              <a:t>ofyn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cwestiynau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sy’n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arwain</a:t>
            </a:r>
            <a:r>
              <a:rPr lang="en-GB" altLang="en-US" sz="1800" dirty="0">
                <a:latin typeface="Trebuchet MS" panose="020B0603020202020204" pitchFamily="34" charset="0"/>
              </a:rPr>
              <a:t> * </a:t>
            </a:r>
            <a:r>
              <a:rPr lang="en-GB" altLang="en-US" sz="1800" i="1" dirty="0">
                <a:solidFill>
                  <a:srgbClr val="FF0000"/>
                </a:solidFill>
                <a:latin typeface="Trebuchet MS" panose="020B0603020202020204" pitchFamily="34" charset="0"/>
              </a:rPr>
              <a:t>Don’t ask leading questions</a:t>
            </a:r>
          </a:p>
          <a:p>
            <a:pPr marL="342900" indent="-342900" eaLnBrk="1" hangingPunct="1">
              <a:defRPr/>
            </a:pPr>
            <a:r>
              <a:rPr lang="en-GB" altLang="en-US" sz="1800" dirty="0" err="1">
                <a:latin typeface="Trebuchet MS" panose="020B0603020202020204" pitchFamily="34" charset="0"/>
              </a:rPr>
              <a:t>Peidiwch</a:t>
            </a:r>
            <a:r>
              <a:rPr lang="en-GB" altLang="en-US" sz="1800" dirty="0">
                <a:latin typeface="Trebuchet MS" panose="020B0603020202020204" pitchFamily="34" charset="0"/>
              </a:rPr>
              <a:t> a </a:t>
            </a:r>
            <a:r>
              <a:rPr lang="en-GB" altLang="en-US" sz="1800" dirty="0" err="1">
                <a:latin typeface="Trebuchet MS" panose="020B0603020202020204" pitchFamily="34" charset="0"/>
              </a:rPr>
              <a:t>ddefnyddio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eich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geiriau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eich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hun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i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ddisgrifio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digwyddiadau</a:t>
            </a:r>
            <a:r>
              <a:rPr lang="en-GB" altLang="en-US" sz="1800" dirty="0">
                <a:latin typeface="Trebuchet MS" panose="020B0603020202020204" pitchFamily="34" charset="0"/>
              </a:rPr>
              <a:t> * </a:t>
            </a:r>
            <a:r>
              <a:rPr lang="en-GB" altLang="en-US" sz="1800" i="1" dirty="0">
                <a:solidFill>
                  <a:srgbClr val="FF0000"/>
                </a:solidFill>
                <a:latin typeface="Trebuchet MS" panose="020B0603020202020204" pitchFamily="34" charset="0"/>
              </a:rPr>
              <a:t>Don’t use your own words to describe events</a:t>
            </a:r>
            <a:endParaRPr lang="en-GB" altLang="en-US" sz="1800" dirty="0">
              <a:solidFill>
                <a:srgbClr val="FF0000"/>
              </a:solidFill>
              <a:latin typeface="Trebuchet MS" panose="020B0603020202020204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defRPr/>
            </a:pPr>
            <a:r>
              <a:rPr lang="en-GB" altLang="en-US" sz="1800" dirty="0" err="1">
                <a:latin typeface="Trebuchet MS" panose="020B0603020202020204" pitchFamily="34" charset="0"/>
              </a:rPr>
              <a:t>Peidiwch</a:t>
            </a:r>
            <a:r>
              <a:rPr lang="en-GB" altLang="en-US" sz="1800" dirty="0">
                <a:latin typeface="Trebuchet MS" panose="020B0603020202020204" pitchFamily="34" charset="0"/>
              </a:rPr>
              <a:t> ag </a:t>
            </a:r>
            <a:r>
              <a:rPr lang="en-GB" altLang="en-US" sz="1800" dirty="0" err="1">
                <a:latin typeface="Trebuchet MS" panose="020B0603020202020204" pitchFamily="34" charset="0"/>
              </a:rPr>
              <a:t>ymchwilio</a:t>
            </a:r>
            <a:r>
              <a:rPr lang="en-GB" altLang="en-US" sz="1800" dirty="0">
                <a:latin typeface="Trebuchet MS" panose="020B0603020202020204" pitchFamily="34" charset="0"/>
              </a:rPr>
              <a:t> * </a:t>
            </a:r>
            <a:r>
              <a:rPr lang="en-GB" altLang="en-US" sz="1800" i="1" dirty="0">
                <a:solidFill>
                  <a:srgbClr val="FF0000"/>
                </a:solidFill>
                <a:latin typeface="Trebuchet MS" panose="020B0603020202020204" pitchFamily="34" charset="0"/>
              </a:rPr>
              <a:t>Don’t investigate</a:t>
            </a:r>
            <a:endParaRPr lang="en-GB" altLang="en-US" sz="1800" dirty="0">
              <a:solidFill>
                <a:srgbClr val="FF0000"/>
              </a:solidFill>
              <a:latin typeface="Trebuchet MS" panose="020B0603020202020204" pitchFamily="34" charset="0"/>
            </a:endParaRPr>
          </a:p>
          <a:p>
            <a:pPr marL="342900" indent="-342900" eaLnBrk="1" hangingPunct="1">
              <a:lnSpc>
                <a:spcPct val="100000"/>
              </a:lnSpc>
              <a:defRPr/>
            </a:pPr>
            <a:r>
              <a:rPr lang="en-GB" altLang="en-US" sz="1800" dirty="0" err="1">
                <a:latin typeface="Trebuchet MS" panose="020B0603020202020204" pitchFamily="34" charset="0"/>
              </a:rPr>
              <a:t>Peidiwch</a:t>
            </a:r>
            <a:r>
              <a:rPr lang="en-GB" altLang="en-US" sz="1800" dirty="0">
                <a:latin typeface="Trebuchet MS" panose="020B0603020202020204" pitchFamily="34" charset="0"/>
              </a:rPr>
              <a:t> ag </a:t>
            </a:r>
            <a:r>
              <a:rPr lang="en-GB" altLang="en-US" sz="1800" dirty="0" err="1">
                <a:latin typeface="Trebuchet MS" panose="020B0603020202020204" pitchFamily="34" charset="0"/>
              </a:rPr>
              <a:t>addo</a:t>
            </a:r>
            <a:r>
              <a:rPr lang="en-GB" altLang="en-US" sz="1800" dirty="0">
                <a:latin typeface="Trebuchet MS" panose="020B0603020202020204" pitchFamily="34" charset="0"/>
              </a:rPr>
              <a:t> </a:t>
            </a:r>
            <a:r>
              <a:rPr lang="en-GB" altLang="en-US" sz="1800" dirty="0" err="1">
                <a:latin typeface="Trebuchet MS" panose="020B0603020202020204" pitchFamily="34" charset="0"/>
              </a:rPr>
              <a:t>cyfrinachedd</a:t>
            </a:r>
            <a:r>
              <a:rPr lang="en-GB" altLang="en-US" sz="1800" dirty="0">
                <a:latin typeface="Trebuchet MS" panose="020B0603020202020204" pitchFamily="34" charset="0"/>
              </a:rPr>
              <a:t> * </a:t>
            </a:r>
            <a:r>
              <a:rPr lang="en-GB" altLang="en-US" sz="1800" i="1" dirty="0">
                <a:solidFill>
                  <a:srgbClr val="FF0000"/>
                </a:solidFill>
                <a:latin typeface="Trebuchet MS" panose="020B0603020202020204" pitchFamily="34" charset="0"/>
              </a:rPr>
              <a:t>Don’t promise confidentiality</a:t>
            </a:r>
            <a:endParaRPr lang="en-GB" altLang="en-US" sz="1800" dirty="0">
              <a:solidFill>
                <a:srgbClr val="FF0000"/>
              </a:solidFill>
              <a:latin typeface="Trebuchet MS" panose="020B0603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4B99947-40D5-44B0-818E-BFCACF93AAEA}"/>
              </a:ext>
            </a:extLst>
          </p:cNvPr>
          <p:cNvSpPr txBox="1"/>
          <p:nvPr/>
        </p:nvSpPr>
        <p:spPr>
          <a:xfrm>
            <a:off x="517525" y="-84138"/>
            <a:ext cx="6985000" cy="1755776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54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RHEOLAU AUR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5400" b="0" i="0" u="none" strike="noStrike" kern="1200" cap="none" spc="0" normalizeH="0" baseline="0" noProof="0" dirty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t>GOLDEN RULES</a:t>
            </a:r>
          </a:p>
        </p:txBody>
      </p:sp>
      <p:sp>
        <p:nvSpPr>
          <p:cNvPr id="47109" name="AutoShape 6" descr="Image result for tick green">
            <a:extLst>
              <a:ext uri="{FF2B5EF4-FFF2-40B4-BE49-F238E27FC236}">
                <a16:creationId xmlns:a16="http://schemas.microsoft.com/office/drawing/2014/main" id="{CDE20903-3A36-455E-9503-2E58DAE23E0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y-GB" altLang="en-US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  <p:pic>
        <p:nvPicPr>
          <p:cNvPr id="47110" name="Picture 3">
            <a:extLst>
              <a:ext uri="{FF2B5EF4-FFF2-40B4-BE49-F238E27FC236}">
                <a16:creationId xmlns:a16="http://schemas.microsoft.com/office/drawing/2014/main" id="{F190876E-5178-415F-8DDD-45BDD98870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600" y="1671638"/>
            <a:ext cx="976313" cy="97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11" name="Picture 4">
            <a:extLst>
              <a:ext uri="{FF2B5EF4-FFF2-40B4-BE49-F238E27FC236}">
                <a16:creationId xmlns:a16="http://schemas.microsoft.com/office/drawing/2014/main" id="{AE0AF24D-8C88-4637-831E-AC5464D8AF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088" y="1631950"/>
            <a:ext cx="1052512" cy="1052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0049031"/>
      </p:ext>
    </p:extLst>
  </p:cSld>
  <p:clrMapOvr>
    <a:masterClrMapping/>
  </p:clrMapOvr>
  <p:transition spd="med">
    <p:cut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9841" y="870438"/>
            <a:ext cx="2949178" cy="18991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C</a:t>
            </a:r>
            <a:r>
              <a:rPr lang="en-GB" dirty="0" smtClean="0"/>
              <a:t>od </a:t>
            </a:r>
            <a:r>
              <a:rPr lang="en-GB" dirty="0" err="1" smtClean="0"/>
              <a:t>Ymddygiad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Code of Conduct</a:t>
            </a:r>
            <a:br>
              <a:rPr lang="en-GB" dirty="0"/>
            </a:b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5491" y="121714"/>
            <a:ext cx="2341869" cy="339658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6030" y="1953139"/>
            <a:ext cx="2234572" cy="341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233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 smtClean="0"/>
              <a:t>Cod </a:t>
            </a:r>
            <a:r>
              <a:rPr lang="en-GB" dirty="0" err="1" smtClean="0"/>
              <a:t>Ymddygiad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Code of Conduct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1512276" y="1899626"/>
            <a:ext cx="2963007" cy="12397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/>
              <a:t>Ymddygiad</a:t>
            </a:r>
            <a:r>
              <a:rPr lang="en-GB" sz="2400" dirty="0"/>
              <a:t> </a:t>
            </a:r>
            <a:r>
              <a:rPr lang="en-GB" sz="2400" dirty="0" err="1"/>
              <a:t>Professiynol</a:t>
            </a:r>
            <a:endParaRPr lang="en-GB" sz="2400" dirty="0"/>
          </a:p>
        </p:txBody>
      </p:sp>
      <p:sp>
        <p:nvSpPr>
          <p:cNvPr id="12" name="Rectangle 11"/>
          <p:cNvSpPr/>
          <p:nvPr/>
        </p:nvSpPr>
        <p:spPr>
          <a:xfrm>
            <a:off x="1512276" y="3269150"/>
            <a:ext cx="2963007" cy="12397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/>
              <a:t>Ymarfer Proffesiynol</a:t>
            </a:r>
            <a:endParaRPr lang="en-GB" sz="2400" dirty="0"/>
          </a:p>
        </p:txBody>
      </p:sp>
      <p:sp>
        <p:nvSpPr>
          <p:cNvPr id="13" name="Rectangle 12"/>
          <p:cNvSpPr/>
          <p:nvPr/>
        </p:nvSpPr>
        <p:spPr>
          <a:xfrm>
            <a:off x="4572000" y="1899625"/>
            <a:ext cx="2963007" cy="12397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/>
              <a:t>Professional Conduct</a:t>
            </a:r>
            <a:endParaRPr lang="en-GB" sz="2400" dirty="0"/>
          </a:p>
        </p:txBody>
      </p:sp>
      <p:sp>
        <p:nvSpPr>
          <p:cNvPr id="14" name="Rectangle 13"/>
          <p:cNvSpPr/>
          <p:nvPr/>
        </p:nvSpPr>
        <p:spPr>
          <a:xfrm>
            <a:off x="4571999" y="3269149"/>
            <a:ext cx="2963007" cy="12397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Professional Practice </a:t>
            </a:r>
          </a:p>
        </p:txBody>
      </p:sp>
    </p:spTree>
    <p:extLst>
      <p:ext uri="{BB962C8B-B14F-4D97-AF65-F5344CB8AC3E}">
        <p14:creationId xmlns:p14="http://schemas.microsoft.com/office/powerpoint/2010/main" val="123943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166</TotalTime>
  <Words>1299</Words>
  <Application>Microsoft Office PowerPoint</Application>
  <PresentationFormat>On-screen Show (4:3)</PresentationFormat>
  <Paragraphs>159</Paragraphs>
  <Slides>18</Slides>
  <Notes>9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ＭＳ Ｐゴシック</vt:lpstr>
      <vt:lpstr>Arial</vt:lpstr>
      <vt:lpstr>Calibri</vt:lpstr>
      <vt:lpstr>Calibri Light</vt:lpstr>
      <vt:lpstr>Comic Sans MS</vt:lpstr>
      <vt:lpstr>Times New Roman</vt:lpstr>
      <vt:lpstr>Trebuchet MS</vt:lpstr>
      <vt:lpstr>Office Theme</vt:lpstr>
      <vt:lpstr>1_Office Theme</vt:lpstr>
      <vt:lpstr>PowerPoint Presentation</vt:lpstr>
      <vt:lpstr>Diogelu   Safeguarding</vt:lpstr>
      <vt:lpstr>AMCANION   AIMS</vt:lpstr>
      <vt:lpstr>PowerPoint Presentation</vt:lpstr>
      <vt:lpstr>CONFENSIWN Y CENHELOEDD UNEDIG  AR HAWLIAU PLANT 1989 UNITED NATIONS CONVENTION  ON THE RIGHTS OF THE CHILD 1989</vt:lpstr>
      <vt:lpstr>7 Amcan Craidd Cymru: dylai plant… 7 Core Aims in Wales: children should…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Amddiffyn Plant – prif feysydd gofid Child Protection – main areas of concern</vt:lpstr>
      <vt:lpstr>PowerPoint Presentation</vt:lpstr>
      <vt:lpstr>AT BWY MAE PLANT YN TROI? Who do children turn to?</vt:lpstr>
      <vt:lpstr>Pwyntiau allweddol i’w cofio Key Points to Remember</vt:lpstr>
      <vt:lpstr>PowerPoint Presentation</vt:lpstr>
      <vt:lpstr>Cod Ymddygiad Code of Conduct </vt:lpstr>
      <vt:lpstr>Cod Ymddygiad Code of Conduct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Catharine Bleasdale</cp:lastModifiedBy>
  <cp:revision>19</cp:revision>
  <dcterms:created xsi:type="dcterms:W3CDTF">2017-02-08T11:33:06Z</dcterms:created>
  <dcterms:modified xsi:type="dcterms:W3CDTF">2020-01-12T16:06:23Z</dcterms:modified>
</cp:coreProperties>
</file>