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D19B612-5C31-4C56-B94B-EB44599D91D5}"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C9EBFF-46BE-4CB2-9615-FC87247610A6}" type="slidenum">
              <a:rPr lang="en-US" smtClean="0"/>
              <a:t>‹#›</a:t>
            </a:fld>
            <a:endParaRPr lang="en-US"/>
          </a:p>
        </p:txBody>
      </p:sp>
    </p:spTree>
    <p:extLst>
      <p:ext uri="{BB962C8B-B14F-4D97-AF65-F5344CB8AC3E}">
        <p14:creationId xmlns:p14="http://schemas.microsoft.com/office/powerpoint/2010/main" val="2771749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19B612-5C31-4C56-B94B-EB44599D91D5}"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C9EBFF-46BE-4CB2-9615-FC87247610A6}" type="slidenum">
              <a:rPr lang="en-US" smtClean="0"/>
              <a:t>‹#›</a:t>
            </a:fld>
            <a:endParaRPr lang="en-US"/>
          </a:p>
        </p:txBody>
      </p:sp>
    </p:spTree>
    <p:extLst>
      <p:ext uri="{BB962C8B-B14F-4D97-AF65-F5344CB8AC3E}">
        <p14:creationId xmlns:p14="http://schemas.microsoft.com/office/powerpoint/2010/main" val="3671478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19B612-5C31-4C56-B94B-EB44599D91D5}"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C9EBFF-46BE-4CB2-9615-FC87247610A6}" type="slidenum">
              <a:rPr lang="en-US" smtClean="0"/>
              <a:t>‹#›</a:t>
            </a:fld>
            <a:endParaRPr lang="en-US"/>
          </a:p>
        </p:txBody>
      </p:sp>
    </p:spTree>
    <p:extLst>
      <p:ext uri="{BB962C8B-B14F-4D97-AF65-F5344CB8AC3E}">
        <p14:creationId xmlns:p14="http://schemas.microsoft.com/office/powerpoint/2010/main" val="2198984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D19B612-5C31-4C56-B94B-EB44599D91D5}" type="datetimeFigureOut">
              <a:rPr lang="en-US" smtClean="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C9EBFF-46BE-4CB2-9615-FC87247610A6}" type="slidenum">
              <a:rPr lang="en-US" smtClean="0"/>
              <a:t>‹#›</a:t>
            </a:fld>
            <a:endParaRPr lang="en-US"/>
          </a:p>
        </p:txBody>
      </p:sp>
    </p:spTree>
    <p:extLst>
      <p:ext uri="{BB962C8B-B14F-4D97-AF65-F5344CB8AC3E}">
        <p14:creationId xmlns:p14="http://schemas.microsoft.com/office/powerpoint/2010/main" val="859648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D19B612-5C31-4C56-B94B-EB44599D91D5}" type="datetimeFigureOut">
              <a:rPr lang="en-US" smtClean="0"/>
              <a:t>11/3/2024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C9EBFF-46BE-4CB2-9615-FC87247610A6}" type="slidenum">
              <a:rPr lang="en-US" smtClean="0"/>
              <a:t>‹#›</a:t>
            </a:fld>
            <a:endParaRPr lang="en-US"/>
          </a:p>
        </p:txBody>
      </p:sp>
    </p:spTree>
    <p:extLst>
      <p:ext uri="{BB962C8B-B14F-4D97-AF65-F5344CB8AC3E}">
        <p14:creationId xmlns:p14="http://schemas.microsoft.com/office/powerpoint/2010/main" val="42264950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D19B612-5C31-4C56-B94B-EB44599D91D5}" type="datetimeFigureOut">
              <a:rPr lang="en-US" smtClean="0"/>
              <a:t>11/3/2024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C9EBFF-46BE-4CB2-9615-FC87247610A6}" type="slidenum">
              <a:rPr lang="en-US" smtClean="0"/>
              <a:t>‹#›</a:t>
            </a:fld>
            <a:endParaRPr lang="en-US"/>
          </a:p>
        </p:txBody>
      </p:sp>
    </p:spTree>
    <p:extLst>
      <p:ext uri="{BB962C8B-B14F-4D97-AF65-F5344CB8AC3E}">
        <p14:creationId xmlns:p14="http://schemas.microsoft.com/office/powerpoint/2010/main" val="2115508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19B612-5C31-4C56-B94B-EB44599D91D5}" type="datetimeFigureOut">
              <a:rPr lang="en-US" smtClean="0"/>
              <a:t>11/3/2024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C9EBFF-46BE-4CB2-9615-FC87247610A6}" type="slidenum">
              <a:rPr lang="en-US" smtClean="0"/>
              <a:t>‹#›</a:t>
            </a:fld>
            <a:endParaRPr lang="en-US"/>
          </a:p>
        </p:txBody>
      </p:sp>
    </p:spTree>
    <p:extLst>
      <p:ext uri="{BB962C8B-B14F-4D97-AF65-F5344CB8AC3E}">
        <p14:creationId xmlns:p14="http://schemas.microsoft.com/office/powerpoint/2010/main" val="1750673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D19B612-5C31-4C56-B94B-EB44599D91D5}" type="datetimeFigureOut">
              <a:rPr lang="en-US" smtClean="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C9EBFF-46BE-4CB2-9615-FC87247610A6}" type="slidenum">
              <a:rPr lang="en-US" smtClean="0"/>
              <a:t>‹#›</a:t>
            </a:fld>
            <a:endParaRPr lang="en-US"/>
          </a:p>
        </p:txBody>
      </p:sp>
    </p:spTree>
    <p:extLst>
      <p:ext uri="{BB962C8B-B14F-4D97-AF65-F5344CB8AC3E}">
        <p14:creationId xmlns:p14="http://schemas.microsoft.com/office/powerpoint/2010/main" val="2559036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D19B612-5C31-4C56-B94B-EB44599D91D5}" type="datetimeFigureOut">
              <a:rPr lang="en-US" smtClean="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C9EBFF-46BE-4CB2-9615-FC87247610A6}" type="slidenum">
              <a:rPr lang="en-US" smtClean="0"/>
              <a:t>‹#›</a:t>
            </a:fld>
            <a:endParaRPr lang="en-US"/>
          </a:p>
        </p:txBody>
      </p:sp>
    </p:spTree>
    <p:extLst>
      <p:ext uri="{BB962C8B-B14F-4D97-AF65-F5344CB8AC3E}">
        <p14:creationId xmlns:p14="http://schemas.microsoft.com/office/powerpoint/2010/main" val="3736376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19B612-5C31-4C56-B94B-EB44599D91D5}"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C9EBFF-46BE-4CB2-9615-FC87247610A6}" type="slidenum">
              <a:rPr lang="en-US" smtClean="0"/>
              <a:t>‹#›</a:t>
            </a:fld>
            <a:endParaRPr lang="en-US"/>
          </a:p>
        </p:txBody>
      </p:sp>
    </p:spTree>
    <p:extLst>
      <p:ext uri="{BB962C8B-B14F-4D97-AF65-F5344CB8AC3E}">
        <p14:creationId xmlns:p14="http://schemas.microsoft.com/office/powerpoint/2010/main" val="2954358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19B612-5C31-4C56-B94B-EB44599D91D5}"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C9EBFF-46BE-4CB2-9615-FC87247610A6}" type="slidenum">
              <a:rPr lang="en-US" smtClean="0"/>
              <a:t>‹#›</a:t>
            </a:fld>
            <a:endParaRPr lang="en-US"/>
          </a:p>
        </p:txBody>
      </p:sp>
    </p:spTree>
    <p:extLst>
      <p:ext uri="{BB962C8B-B14F-4D97-AF65-F5344CB8AC3E}">
        <p14:creationId xmlns:p14="http://schemas.microsoft.com/office/powerpoint/2010/main" val="1194932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4D19B612-5C31-4C56-B94B-EB44599D91D5}" type="datetimeFigureOut">
              <a:rPr lang="en-US" smtClean="0"/>
              <a:t>11/3/2024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5DC9EBFF-46BE-4CB2-9615-FC87247610A6}" type="slidenum">
              <a:rPr lang="en-US" smtClean="0"/>
              <a:t>‹#›</a:t>
            </a:fld>
            <a:endParaRPr lang="en-US"/>
          </a:p>
        </p:txBody>
      </p:sp>
    </p:spTree>
    <p:extLst>
      <p:ext uri="{BB962C8B-B14F-4D97-AF65-F5344CB8AC3E}">
        <p14:creationId xmlns:p14="http://schemas.microsoft.com/office/powerpoint/2010/main" val="336407690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6.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www.britishmuseum.org/blog/introduction-legion-life-roman-army" TargetMode="External"/><Relationship Id="rId2" Type="http://schemas.openxmlformats.org/officeDocument/2006/relationships/hyperlink" Target="https://www.worldhistory.org/article/859/roman-citizenship/"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w of white marble pillars">
            <a:extLst>
              <a:ext uri="{FF2B5EF4-FFF2-40B4-BE49-F238E27FC236}">
                <a16:creationId xmlns:a16="http://schemas.microsoft.com/office/drawing/2014/main" id="{474EB856-0708-6B58-57D7-A6E3BD46C9E9}"/>
              </a:ext>
            </a:extLst>
          </p:cNvPr>
          <p:cNvPicPr>
            <a:picLocks noChangeAspect="1"/>
          </p:cNvPicPr>
          <p:nvPr/>
        </p:nvPicPr>
        <p:blipFill>
          <a:blip r:embed="rId2">
            <a:alphaModFix amt="50000"/>
          </a:blip>
          <a:srcRect t="4897" b="12078"/>
          <a:stretch/>
        </p:blipFill>
        <p:spPr>
          <a:xfrm>
            <a:off x="20" y="1"/>
            <a:ext cx="12191980" cy="6857999"/>
          </a:xfrm>
          <a:prstGeom prst="rect">
            <a:avLst/>
          </a:prstGeom>
        </p:spPr>
      </p:pic>
      <p:sp>
        <p:nvSpPr>
          <p:cNvPr id="2" name="Title 1">
            <a:extLst>
              <a:ext uri="{FF2B5EF4-FFF2-40B4-BE49-F238E27FC236}">
                <a16:creationId xmlns:a16="http://schemas.microsoft.com/office/drawing/2014/main" id="{DAA551C3-B75C-122C-D7E9-C418AAC4A34B}"/>
              </a:ext>
            </a:extLst>
          </p:cNvPr>
          <p:cNvSpPr>
            <a:spLocks noGrp="1"/>
          </p:cNvSpPr>
          <p:nvPr>
            <p:ph type="ctrTitle"/>
          </p:nvPr>
        </p:nvSpPr>
        <p:spPr>
          <a:xfrm>
            <a:off x="1524000" y="1122362"/>
            <a:ext cx="9144000" cy="2900518"/>
          </a:xfrm>
        </p:spPr>
        <p:txBody>
          <a:bodyPr>
            <a:normAutofit/>
          </a:bodyPr>
          <a:lstStyle/>
          <a:p>
            <a:r>
              <a:rPr lang="en-US" dirty="0">
                <a:solidFill>
                  <a:srgbClr val="FFFFFF"/>
                </a:solidFill>
                <a:effectLst>
                  <a:outerShdw blurRad="50800" dist="50800" dir="5400000" algn="ctr" rotWithShape="0">
                    <a:schemeClr val="bg1"/>
                  </a:outerShdw>
                </a:effectLst>
                <a:cs typeface="Courier New" panose="02070309020205020404" pitchFamily="49" charset="0"/>
              </a:rPr>
              <a:t>The boundaries between Citizens and non-citizens in the Roman Empire</a:t>
            </a:r>
          </a:p>
        </p:txBody>
      </p:sp>
    </p:spTree>
    <p:extLst>
      <p:ext uri="{BB962C8B-B14F-4D97-AF65-F5344CB8AC3E}">
        <p14:creationId xmlns:p14="http://schemas.microsoft.com/office/powerpoint/2010/main" val="4111241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27FB9-2A4F-5336-3335-7974B6181C69}"/>
              </a:ext>
            </a:extLst>
          </p:cNvPr>
          <p:cNvSpPr>
            <a:spLocks noGrp="1"/>
          </p:cNvSpPr>
          <p:nvPr>
            <p:ph type="title"/>
          </p:nvPr>
        </p:nvSpPr>
        <p:spPr>
          <a:xfrm>
            <a:off x="285936" y="1376128"/>
            <a:ext cx="6739551" cy="3802454"/>
          </a:xfrm>
        </p:spPr>
        <p:txBody>
          <a:bodyPr>
            <a:noAutofit/>
          </a:bodyPr>
          <a:lstStyle/>
          <a:p>
            <a:r>
              <a:rPr lang="en-US" sz="1800" dirty="0">
                <a:cs typeface="Courier New" panose="02070309020205020404" pitchFamily="49" charset="0"/>
              </a:rPr>
              <a:t>Citizens (</a:t>
            </a:r>
            <a:r>
              <a:rPr lang="en-US" sz="1800" i="1" dirty="0" err="1">
                <a:cs typeface="Courier New" panose="02070309020205020404" pitchFamily="49" charset="0"/>
              </a:rPr>
              <a:t>Cives</a:t>
            </a:r>
            <a:r>
              <a:rPr lang="en-US" sz="1800" dirty="0">
                <a:cs typeface="Courier New" panose="02070309020205020404" pitchFamily="49" charset="0"/>
              </a:rPr>
              <a:t>)</a:t>
            </a:r>
            <a:br>
              <a:rPr lang="en-US" sz="1800" dirty="0">
                <a:cs typeface="Courier New" panose="02070309020205020404" pitchFamily="49" charset="0"/>
              </a:rPr>
            </a:br>
            <a:r>
              <a:rPr lang="en-US" sz="1800" dirty="0">
                <a:cs typeface="Courier New" panose="02070309020205020404" pitchFamily="49" charset="0"/>
              </a:rPr>
              <a:t>-Engage in politics </a:t>
            </a:r>
            <a:br>
              <a:rPr lang="en-US" sz="1800" dirty="0">
                <a:cs typeface="Courier New" panose="02070309020205020404" pitchFamily="49" charset="0"/>
              </a:rPr>
            </a:br>
            <a:r>
              <a:rPr lang="en-US" sz="1800" dirty="0">
                <a:cs typeface="Courier New" panose="02070309020205020404" pitchFamily="49" charset="0"/>
              </a:rPr>
              <a:t>-Hold land</a:t>
            </a:r>
            <a:br>
              <a:rPr lang="en-US" sz="1800" dirty="0">
                <a:cs typeface="Courier New" panose="02070309020205020404" pitchFamily="49" charset="0"/>
              </a:rPr>
            </a:br>
            <a:r>
              <a:rPr lang="en-US" sz="1800" dirty="0">
                <a:cs typeface="Courier New" panose="02070309020205020404" pitchFamily="49" charset="0"/>
              </a:rPr>
              <a:t>-Receive less harsh punishments for the same crimes</a:t>
            </a:r>
            <a:br>
              <a:rPr lang="en-US" sz="1800" dirty="0">
                <a:cs typeface="Courier New" panose="02070309020205020404" pitchFamily="49" charset="0"/>
              </a:rPr>
            </a:br>
            <a:br>
              <a:rPr lang="en-US" sz="1800" dirty="0">
                <a:cs typeface="Courier New" panose="02070309020205020404" pitchFamily="49" charset="0"/>
              </a:rPr>
            </a:br>
            <a:r>
              <a:rPr lang="en-US" sz="1800" dirty="0">
                <a:cs typeface="Courier New" panose="02070309020205020404" pitchFamily="49" charset="0"/>
              </a:rPr>
              <a:t>Peregrines (</a:t>
            </a:r>
            <a:r>
              <a:rPr lang="en-US" sz="1800" b="0" i="1" dirty="0" err="1">
                <a:effectLst/>
                <a:cs typeface="Courier New" panose="02070309020205020404" pitchFamily="49" charset="0"/>
              </a:rPr>
              <a:t>peregrini</a:t>
            </a:r>
            <a:r>
              <a:rPr lang="en-US" sz="1800" b="0" i="1" dirty="0">
                <a:effectLst/>
                <a:cs typeface="Courier New" panose="02070309020205020404" pitchFamily="49" charset="0"/>
              </a:rPr>
              <a:t>)</a:t>
            </a:r>
            <a:br>
              <a:rPr lang="en-US" sz="1800" dirty="0">
                <a:cs typeface="Courier New" panose="02070309020205020404" pitchFamily="49" charset="0"/>
              </a:rPr>
            </a:br>
            <a:r>
              <a:rPr lang="en-US" sz="1800" dirty="0">
                <a:cs typeface="Courier New" panose="02070309020205020404" pitchFamily="49" charset="0"/>
              </a:rPr>
              <a:t>-Residents living in Roman territories.</a:t>
            </a:r>
            <a:br>
              <a:rPr lang="en-US" sz="1800" dirty="0">
                <a:cs typeface="Courier New" panose="02070309020205020404" pitchFamily="49" charset="0"/>
              </a:rPr>
            </a:br>
            <a:br>
              <a:rPr lang="en-US" sz="1800" dirty="0">
                <a:cs typeface="Courier New" panose="02070309020205020404" pitchFamily="49" charset="0"/>
              </a:rPr>
            </a:br>
            <a:r>
              <a:rPr lang="en-US" sz="1800" dirty="0">
                <a:cs typeface="Courier New" panose="02070309020205020404" pitchFamily="49" charset="0"/>
              </a:rPr>
              <a:t>Slaves</a:t>
            </a:r>
            <a:br>
              <a:rPr lang="en-US" sz="1800" dirty="0">
                <a:cs typeface="Courier New" panose="02070309020205020404" pitchFamily="49" charset="0"/>
              </a:rPr>
            </a:br>
            <a:r>
              <a:rPr lang="en-US" sz="1800" dirty="0">
                <a:cs typeface="Courier New" panose="02070309020205020404" pitchFamily="49" charset="0"/>
              </a:rPr>
              <a:t>-Unpaid </a:t>
            </a:r>
            <a:r>
              <a:rPr lang="en-GB" sz="1800" dirty="0">
                <a:cs typeface="Courier New" panose="02070309020205020404" pitchFamily="49" charset="0"/>
              </a:rPr>
              <a:t>labour</a:t>
            </a:r>
            <a:r>
              <a:rPr lang="en-US" sz="1800" dirty="0">
                <a:cs typeface="Courier New" panose="02070309020205020404" pitchFamily="49" charset="0"/>
              </a:rPr>
              <a:t> </a:t>
            </a:r>
            <a:br>
              <a:rPr lang="en-US" sz="1800" dirty="0">
                <a:cs typeface="Courier New" panose="02070309020205020404" pitchFamily="49" charset="0"/>
              </a:rPr>
            </a:br>
            <a:r>
              <a:rPr lang="en-US" sz="1800" dirty="0">
                <a:cs typeface="Courier New" panose="02070309020205020404" pitchFamily="49" charset="0"/>
              </a:rPr>
              <a:t>-Harshly treated</a:t>
            </a:r>
            <a:br>
              <a:rPr lang="en-US" sz="1800" dirty="0">
                <a:cs typeface="Courier New" panose="02070309020205020404" pitchFamily="49" charset="0"/>
              </a:rPr>
            </a:br>
            <a:br>
              <a:rPr lang="en-US" sz="1800" dirty="0">
                <a:cs typeface="Courier New" panose="02070309020205020404" pitchFamily="49" charset="0"/>
              </a:rPr>
            </a:br>
            <a:r>
              <a:rPr lang="en-US" sz="1800" dirty="0">
                <a:cs typeface="Courier New" panose="02070309020205020404" pitchFamily="49" charset="0"/>
              </a:rPr>
              <a:t>Citizens’ names were written down on the census-list, which was updated every five years during the Republic. </a:t>
            </a:r>
          </a:p>
        </p:txBody>
      </p:sp>
      <p:sp>
        <p:nvSpPr>
          <p:cNvPr id="3" name="TextBox 2">
            <a:extLst>
              <a:ext uri="{FF2B5EF4-FFF2-40B4-BE49-F238E27FC236}">
                <a16:creationId xmlns:a16="http://schemas.microsoft.com/office/drawing/2014/main" id="{175399F1-61D5-1EAA-5D64-22C86C958613}"/>
              </a:ext>
            </a:extLst>
          </p:cNvPr>
          <p:cNvSpPr txBox="1"/>
          <p:nvPr/>
        </p:nvSpPr>
        <p:spPr>
          <a:xfrm>
            <a:off x="403632" y="5848538"/>
            <a:ext cx="5497342" cy="400110"/>
          </a:xfrm>
          <a:prstGeom prst="rect">
            <a:avLst/>
          </a:prstGeom>
          <a:noFill/>
        </p:spPr>
        <p:txBody>
          <a:bodyPr wrap="square" rtlCol="0">
            <a:spAutoFit/>
          </a:bodyPr>
          <a:lstStyle/>
          <a:p>
            <a:r>
              <a:rPr lang="en-GB" sz="2000" dirty="0">
                <a:latin typeface="+mj-lt"/>
                <a:cs typeface="Courier New" panose="02070309020205020404" pitchFamily="49" charset="0"/>
              </a:rPr>
              <a:t>How to become a citizen; Luck, effort and wealth.</a:t>
            </a:r>
          </a:p>
        </p:txBody>
      </p:sp>
      <p:pic>
        <p:nvPicPr>
          <p:cNvPr id="5" name="Picture 4" descr="A statue of a person with a child&#10;&#10;Description automatically generated">
            <a:extLst>
              <a:ext uri="{FF2B5EF4-FFF2-40B4-BE49-F238E27FC236}">
                <a16:creationId xmlns:a16="http://schemas.microsoft.com/office/drawing/2014/main" id="{D614D959-9433-03E4-196C-858A05AAF5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2725" y="0"/>
            <a:ext cx="4569275" cy="6858000"/>
          </a:xfrm>
          <a:prstGeom prst="rect">
            <a:avLst/>
          </a:prstGeom>
        </p:spPr>
      </p:pic>
      <p:sp>
        <p:nvSpPr>
          <p:cNvPr id="6" name="TextBox 5">
            <a:extLst>
              <a:ext uri="{FF2B5EF4-FFF2-40B4-BE49-F238E27FC236}">
                <a16:creationId xmlns:a16="http://schemas.microsoft.com/office/drawing/2014/main" id="{5B880CA7-0137-2A78-5A9E-B7C0C401083F}"/>
              </a:ext>
            </a:extLst>
          </p:cNvPr>
          <p:cNvSpPr txBox="1"/>
          <p:nvPr/>
        </p:nvSpPr>
        <p:spPr>
          <a:xfrm rot="16200000">
            <a:off x="6088170" y="5323445"/>
            <a:ext cx="2853666" cy="215444"/>
          </a:xfrm>
          <a:prstGeom prst="rect">
            <a:avLst/>
          </a:prstGeom>
          <a:noFill/>
        </p:spPr>
        <p:txBody>
          <a:bodyPr wrap="none" rtlCol="0">
            <a:spAutoFit/>
          </a:bodyPr>
          <a:lstStyle/>
          <a:p>
            <a:r>
              <a:rPr lang="en-GB" sz="800" dirty="0"/>
              <a:t>https://commons.wikimedia.org/w/index.php?curid=388210</a:t>
            </a:r>
          </a:p>
        </p:txBody>
      </p:sp>
      <p:sp>
        <p:nvSpPr>
          <p:cNvPr id="10" name="TextBox 9">
            <a:extLst>
              <a:ext uri="{FF2B5EF4-FFF2-40B4-BE49-F238E27FC236}">
                <a16:creationId xmlns:a16="http://schemas.microsoft.com/office/drawing/2014/main" id="{426CC887-DAB5-469D-253B-2A815A6F6493}"/>
              </a:ext>
            </a:extLst>
          </p:cNvPr>
          <p:cNvSpPr txBox="1"/>
          <p:nvPr/>
        </p:nvSpPr>
        <p:spPr>
          <a:xfrm>
            <a:off x="2091350" y="424686"/>
            <a:ext cx="2933752" cy="369332"/>
          </a:xfrm>
          <a:prstGeom prst="rect">
            <a:avLst/>
          </a:prstGeom>
          <a:noFill/>
        </p:spPr>
        <p:txBody>
          <a:bodyPr wrap="none" rtlCol="0">
            <a:spAutoFit/>
          </a:bodyPr>
          <a:lstStyle/>
          <a:p>
            <a:r>
              <a:rPr lang="en-GB" dirty="0"/>
              <a:t>Who lived in Ancient Rome?</a:t>
            </a:r>
          </a:p>
        </p:txBody>
      </p:sp>
    </p:spTree>
    <p:extLst>
      <p:ext uri="{BB962C8B-B14F-4D97-AF65-F5344CB8AC3E}">
        <p14:creationId xmlns:p14="http://schemas.microsoft.com/office/powerpoint/2010/main" val="1266496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0524-2C0C-8787-25A2-31B8B38595C7}"/>
              </a:ext>
            </a:extLst>
          </p:cNvPr>
          <p:cNvSpPr>
            <a:spLocks noGrp="1"/>
          </p:cNvSpPr>
          <p:nvPr>
            <p:ph type="title"/>
          </p:nvPr>
        </p:nvSpPr>
        <p:spPr>
          <a:xfrm>
            <a:off x="7734" y="281599"/>
            <a:ext cx="4011818" cy="5985851"/>
          </a:xfrm>
        </p:spPr>
        <p:txBody>
          <a:bodyPr>
            <a:normAutofit/>
          </a:bodyPr>
          <a:lstStyle/>
          <a:p>
            <a:r>
              <a:rPr lang="en-US" sz="2000" u="sng" dirty="0">
                <a:cs typeface="Courier New" panose="02070309020205020404" pitchFamily="49" charset="0"/>
              </a:rPr>
              <a:t>Luck; Outside the individual's control</a:t>
            </a:r>
            <a:br>
              <a:rPr lang="en-US" sz="2000" dirty="0">
                <a:cs typeface="Courier New" panose="02070309020205020404" pitchFamily="49" charset="0"/>
              </a:rPr>
            </a:br>
            <a:br>
              <a:rPr lang="en-US" sz="2000" dirty="0">
                <a:cs typeface="Courier New" panose="02070309020205020404" pitchFamily="49" charset="0"/>
              </a:rPr>
            </a:br>
            <a:r>
              <a:rPr lang="en-US" sz="2000" dirty="0">
                <a:cs typeface="Courier New" panose="02070309020205020404" pitchFamily="49" charset="0"/>
              </a:rPr>
              <a:t>Citizen father + citizen mother = citizen</a:t>
            </a:r>
            <a:br>
              <a:rPr lang="en-US" sz="2000" dirty="0">
                <a:cs typeface="Courier New" panose="02070309020205020404" pitchFamily="49" charset="0"/>
              </a:rPr>
            </a:br>
            <a:br>
              <a:rPr lang="en-US" sz="2000" dirty="0">
                <a:cs typeface="Courier New" panose="02070309020205020404" pitchFamily="49" charset="0"/>
              </a:rPr>
            </a:br>
            <a:r>
              <a:rPr lang="en-US" sz="2000" dirty="0" err="1">
                <a:cs typeface="Courier New" panose="02070309020205020404" pitchFamily="49" charset="0"/>
              </a:rPr>
              <a:t>Citizen</a:t>
            </a:r>
            <a:r>
              <a:rPr lang="en-US" sz="2000" dirty="0">
                <a:cs typeface="Courier New" panose="02070309020205020404" pitchFamily="49" charset="0"/>
              </a:rPr>
              <a:t> father + slave mother = Slave</a:t>
            </a:r>
            <a:br>
              <a:rPr lang="en-US" sz="2000" dirty="0">
                <a:cs typeface="Courier New" panose="02070309020205020404" pitchFamily="49" charset="0"/>
              </a:rPr>
            </a:br>
            <a:r>
              <a:rPr lang="en-US" sz="2000" dirty="0">
                <a:cs typeface="Courier New" panose="02070309020205020404" pitchFamily="49" charset="0"/>
              </a:rPr>
              <a:t>Citizen father + peregrine mother = peregrine </a:t>
            </a:r>
            <a:br>
              <a:rPr lang="en-US" sz="2000" dirty="0">
                <a:cs typeface="Courier New" panose="02070309020205020404" pitchFamily="49" charset="0"/>
              </a:rPr>
            </a:br>
            <a:br>
              <a:rPr lang="en-US" sz="2000" dirty="0">
                <a:cs typeface="Courier New" panose="02070309020205020404" pitchFamily="49" charset="0"/>
              </a:rPr>
            </a:br>
            <a:r>
              <a:rPr lang="en-US" sz="2000" dirty="0">
                <a:cs typeface="Courier New" panose="02070309020205020404" pitchFamily="49" charset="0"/>
              </a:rPr>
              <a:t>Citizen mother + slave father = citizen</a:t>
            </a:r>
            <a:br>
              <a:rPr lang="en-US" sz="2000" dirty="0">
                <a:cs typeface="Courier New" panose="02070309020205020404" pitchFamily="49" charset="0"/>
              </a:rPr>
            </a:br>
            <a:r>
              <a:rPr lang="en-US" sz="2000" dirty="0" err="1">
                <a:cs typeface="Courier New" panose="02070309020205020404" pitchFamily="49" charset="0"/>
              </a:rPr>
              <a:t>Citizen</a:t>
            </a:r>
            <a:r>
              <a:rPr lang="en-US" sz="2000" dirty="0">
                <a:cs typeface="Courier New" panose="02070309020205020404" pitchFamily="49" charset="0"/>
              </a:rPr>
              <a:t> mother + peregrine father = citizen</a:t>
            </a:r>
            <a:br>
              <a:rPr lang="en-US" sz="2000" dirty="0">
                <a:cs typeface="Courier New" panose="02070309020205020404" pitchFamily="49" charset="0"/>
              </a:rPr>
            </a:br>
            <a:br>
              <a:rPr lang="en-US" sz="2000" dirty="0">
                <a:cs typeface="Courier New" panose="02070309020205020404" pitchFamily="49" charset="0"/>
              </a:rPr>
            </a:br>
            <a:r>
              <a:rPr lang="en-US" sz="2000" dirty="0">
                <a:cs typeface="Courier New" panose="02070309020205020404" pitchFamily="49" charset="0"/>
              </a:rPr>
              <a:t>Male slave or peregrine children could be given citizenship if the father adopts them as his own.</a:t>
            </a:r>
          </a:p>
        </p:txBody>
      </p:sp>
      <p:pic>
        <p:nvPicPr>
          <p:cNvPr id="4" name="Picture 3" descr="A large building with columns and arches&#10;&#10;Description automatically generated">
            <a:extLst>
              <a:ext uri="{FF2B5EF4-FFF2-40B4-BE49-F238E27FC236}">
                <a16:creationId xmlns:a16="http://schemas.microsoft.com/office/drawing/2014/main" id="{0F1D1C62-4886-9940-C997-E296E9DCE9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9552" y="2138491"/>
            <a:ext cx="8039100" cy="4595684"/>
          </a:xfrm>
          <a:prstGeom prst="rect">
            <a:avLst/>
          </a:prstGeom>
        </p:spPr>
      </p:pic>
      <p:sp>
        <p:nvSpPr>
          <p:cNvPr id="5" name="TextBox 4">
            <a:extLst>
              <a:ext uri="{FF2B5EF4-FFF2-40B4-BE49-F238E27FC236}">
                <a16:creationId xmlns:a16="http://schemas.microsoft.com/office/drawing/2014/main" id="{18D585E7-E5CF-E5A0-EA94-23723033E0A4}"/>
              </a:ext>
            </a:extLst>
          </p:cNvPr>
          <p:cNvSpPr txBox="1"/>
          <p:nvPr/>
        </p:nvSpPr>
        <p:spPr>
          <a:xfrm>
            <a:off x="6591430" y="1907659"/>
            <a:ext cx="2895344" cy="230832"/>
          </a:xfrm>
          <a:prstGeom prst="rect">
            <a:avLst/>
          </a:prstGeom>
          <a:noFill/>
        </p:spPr>
        <p:txBody>
          <a:bodyPr wrap="none" rtlCol="0">
            <a:spAutoFit/>
          </a:bodyPr>
          <a:lstStyle/>
          <a:p>
            <a:r>
              <a:rPr lang="en-GB" sz="900" dirty="0"/>
              <a:t>https://blog.creativeflair.org/ancient-rome-art-history/</a:t>
            </a:r>
          </a:p>
        </p:txBody>
      </p:sp>
    </p:spTree>
    <p:extLst>
      <p:ext uri="{BB962C8B-B14F-4D97-AF65-F5344CB8AC3E}">
        <p14:creationId xmlns:p14="http://schemas.microsoft.com/office/powerpoint/2010/main" val="443008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50A55-B6A2-71E4-6278-B77B6266FCD6}"/>
              </a:ext>
            </a:extLst>
          </p:cNvPr>
          <p:cNvSpPr>
            <a:spLocks noGrp="1"/>
          </p:cNvSpPr>
          <p:nvPr>
            <p:ph type="title"/>
          </p:nvPr>
        </p:nvSpPr>
        <p:spPr>
          <a:xfrm>
            <a:off x="838200" y="365125"/>
            <a:ext cx="6821032" cy="6225798"/>
          </a:xfrm>
        </p:spPr>
        <p:txBody>
          <a:bodyPr anchor="t">
            <a:normAutofit fontScale="90000"/>
          </a:bodyPr>
          <a:lstStyle/>
          <a:p>
            <a:r>
              <a:rPr lang="en-US" sz="1600" dirty="0"/>
              <a:t>Military service was the easiest way for the masses to achieve citizenship in the Roman Empire:</a:t>
            </a:r>
            <a:br>
              <a:rPr lang="en-US" sz="1600" dirty="0"/>
            </a:br>
            <a:br>
              <a:rPr lang="en-US" sz="1600" dirty="0"/>
            </a:br>
            <a:br>
              <a:rPr lang="en-US" sz="1600" dirty="0"/>
            </a:br>
            <a:r>
              <a:rPr lang="en-US" sz="1600" dirty="0"/>
              <a:t>To join the Legion as a Peregrine, they had to be; male, younger than 35 and taller than 173cm.</a:t>
            </a:r>
            <a:br>
              <a:rPr lang="en-US" sz="1600" dirty="0"/>
            </a:br>
            <a:br>
              <a:rPr lang="en-US" sz="1600" dirty="0"/>
            </a:br>
            <a:r>
              <a:rPr lang="en-US" sz="1600" dirty="0"/>
              <a:t>- They were forbidden from leaving the Legion until their contract was finished, or until death. </a:t>
            </a:r>
            <a:br>
              <a:rPr lang="en-US" sz="1600" dirty="0"/>
            </a:br>
            <a:br>
              <a:rPr lang="en-US" sz="1600" dirty="0"/>
            </a:br>
            <a:r>
              <a:rPr lang="en-US" sz="1600" dirty="0"/>
              <a:t>- They received less wages than citizens.</a:t>
            </a:r>
            <a:br>
              <a:rPr lang="en-US" sz="1600" dirty="0"/>
            </a:br>
            <a:br>
              <a:rPr lang="en-US" sz="1600" dirty="0"/>
            </a:br>
            <a:r>
              <a:rPr lang="en-US" sz="1600" dirty="0"/>
              <a:t>- They and their spouse were given Roman citizenship after 25 years in the Legion or Navy.</a:t>
            </a:r>
            <a:br>
              <a:rPr lang="en-US" sz="1600" dirty="0"/>
            </a:br>
            <a:br>
              <a:rPr lang="en-US" sz="1600" dirty="0"/>
            </a:br>
            <a:r>
              <a:rPr lang="en-US" sz="1600" dirty="0"/>
              <a:t>- Upon leaving as citizens, they were given a bronze diploma of citizenship.</a:t>
            </a:r>
            <a:br>
              <a:rPr lang="en-US" sz="1600" dirty="0"/>
            </a:br>
            <a:br>
              <a:rPr lang="en-US" sz="1600" dirty="0"/>
            </a:br>
            <a:r>
              <a:rPr lang="en-US" sz="1600" dirty="0"/>
              <a:t>- Unable to get to the rank of Centurion.</a:t>
            </a:r>
            <a:br>
              <a:rPr lang="en-US" sz="1600" dirty="0"/>
            </a:br>
            <a:br>
              <a:rPr lang="en-US" sz="1600" dirty="0"/>
            </a:br>
            <a:br>
              <a:rPr lang="en-US" sz="1600" dirty="0"/>
            </a:br>
            <a:r>
              <a:rPr lang="en-US" sz="1600" dirty="0"/>
              <a:t>To join the Legion as a citizen, they had to be; male, younger than 35 and taller than 173cm.</a:t>
            </a:r>
            <a:br>
              <a:rPr lang="en-US" sz="1600" dirty="0"/>
            </a:br>
            <a:br>
              <a:rPr lang="en-US" sz="1600" dirty="0"/>
            </a:br>
            <a:r>
              <a:rPr lang="en-US" sz="1600" dirty="0"/>
              <a:t>- They were forbidden from leaving the Legion until their contract was finished, or until death. </a:t>
            </a:r>
            <a:br>
              <a:rPr lang="en-US" sz="1600" dirty="0"/>
            </a:br>
            <a:br>
              <a:rPr lang="en-US" sz="1600" dirty="0"/>
            </a:br>
            <a:r>
              <a:rPr lang="en-US" sz="1600" dirty="0"/>
              <a:t>- They received full wages and 10 years' worth of wages as a pension.</a:t>
            </a:r>
            <a:br>
              <a:rPr lang="en-US" sz="1600" dirty="0"/>
            </a:br>
            <a:br>
              <a:rPr lang="en-US" sz="1600" dirty="0"/>
            </a:br>
            <a:r>
              <a:rPr lang="en-US" sz="1600" dirty="0"/>
              <a:t>- To be promoted, the soldier would have to have the ability to read or write.</a:t>
            </a:r>
            <a:br>
              <a:rPr lang="en-US" sz="1600" dirty="0"/>
            </a:br>
            <a:br>
              <a:rPr lang="en-US" sz="1600" dirty="0"/>
            </a:br>
            <a:r>
              <a:rPr lang="en-US" sz="1600" dirty="0"/>
              <a:t>- Centurions; the only officer class available to commoners could earn up to 60 times the basic pay.</a:t>
            </a:r>
            <a:br>
              <a:rPr lang="en-US" sz="1600" dirty="0"/>
            </a:br>
            <a:br>
              <a:rPr lang="en-US" sz="1600" dirty="0"/>
            </a:br>
            <a:endParaRPr lang="en-US" sz="1600" dirty="0"/>
          </a:p>
        </p:txBody>
      </p:sp>
      <p:pic>
        <p:nvPicPr>
          <p:cNvPr id="4" name="Picture 3" descr="A close-up of a metal plate&#10;&#10;Description automatically generated">
            <a:extLst>
              <a:ext uri="{FF2B5EF4-FFF2-40B4-BE49-F238E27FC236}">
                <a16:creationId xmlns:a16="http://schemas.microsoft.com/office/drawing/2014/main" id="{32CA5618-ED04-2605-DD58-84EF061A35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21031" y="2724150"/>
            <a:ext cx="4470969" cy="3312987"/>
          </a:xfrm>
          <a:prstGeom prst="rect">
            <a:avLst/>
          </a:prstGeom>
        </p:spPr>
      </p:pic>
      <p:sp>
        <p:nvSpPr>
          <p:cNvPr id="5" name="TextBox 4">
            <a:extLst>
              <a:ext uri="{FF2B5EF4-FFF2-40B4-BE49-F238E27FC236}">
                <a16:creationId xmlns:a16="http://schemas.microsoft.com/office/drawing/2014/main" id="{09F291E8-5697-0722-E743-86A6AA0A5016}"/>
              </a:ext>
            </a:extLst>
          </p:cNvPr>
          <p:cNvSpPr txBox="1"/>
          <p:nvPr/>
        </p:nvSpPr>
        <p:spPr>
          <a:xfrm>
            <a:off x="8867774" y="5702158"/>
            <a:ext cx="2648233" cy="200055"/>
          </a:xfrm>
          <a:prstGeom prst="rect">
            <a:avLst/>
          </a:prstGeom>
          <a:noFill/>
        </p:spPr>
        <p:txBody>
          <a:bodyPr wrap="square" rtlCol="0">
            <a:spAutoFit/>
          </a:bodyPr>
          <a:lstStyle/>
          <a:p>
            <a:r>
              <a:rPr lang="en-GB" sz="700" dirty="0"/>
              <a:t>https://www.britishmuseum.org/collection/image/32796001</a:t>
            </a:r>
          </a:p>
        </p:txBody>
      </p:sp>
      <p:sp>
        <p:nvSpPr>
          <p:cNvPr id="6" name="TextBox 5">
            <a:extLst>
              <a:ext uri="{FF2B5EF4-FFF2-40B4-BE49-F238E27FC236}">
                <a16:creationId xmlns:a16="http://schemas.microsoft.com/office/drawing/2014/main" id="{0BB125D3-0321-093A-FCD2-63343D46D845}"/>
              </a:ext>
            </a:extLst>
          </p:cNvPr>
          <p:cNvSpPr txBox="1"/>
          <p:nvPr/>
        </p:nvSpPr>
        <p:spPr>
          <a:xfrm>
            <a:off x="7939889" y="5886824"/>
            <a:ext cx="5613149" cy="307777"/>
          </a:xfrm>
          <a:prstGeom prst="rect">
            <a:avLst/>
          </a:prstGeom>
          <a:noFill/>
        </p:spPr>
        <p:txBody>
          <a:bodyPr wrap="square" rtlCol="0">
            <a:spAutoFit/>
          </a:bodyPr>
          <a:lstStyle/>
          <a:p>
            <a:r>
              <a:rPr lang="en-GB" sz="1400" b="0" i="0" dirty="0">
                <a:effectLst/>
                <a:latin typeface="+mj-lt"/>
              </a:rPr>
              <a:t> Bronze diploma granting citizenship to Marcus </a:t>
            </a:r>
            <a:r>
              <a:rPr lang="en-GB" sz="1400" b="0" i="0" dirty="0" err="1">
                <a:effectLst/>
                <a:latin typeface="+mj-lt"/>
              </a:rPr>
              <a:t>Papirius</a:t>
            </a:r>
            <a:endParaRPr lang="en-GB" sz="1400" dirty="0">
              <a:latin typeface="+mj-lt"/>
            </a:endParaRPr>
          </a:p>
        </p:txBody>
      </p:sp>
      <p:pic>
        <p:nvPicPr>
          <p:cNvPr id="8" name="Picture 7" descr="A close-up of a coin&#10;&#10;Description automatically generated">
            <a:extLst>
              <a:ext uri="{FF2B5EF4-FFF2-40B4-BE49-F238E27FC236}">
                <a16:creationId xmlns:a16="http://schemas.microsoft.com/office/drawing/2014/main" id="{F4C836FF-5452-B754-5B81-3AF8F3314E6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l="50124" b="521"/>
          <a:stretch/>
        </p:blipFill>
        <p:spPr>
          <a:xfrm>
            <a:off x="8737855" y="104877"/>
            <a:ext cx="2437319" cy="2445205"/>
          </a:xfrm>
          <a:prstGeom prst="rect">
            <a:avLst/>
          </a:prstGeom>
        </p:spPr>
      </p:pic>
      <p:sp>
        <p:nvSpPr>
          <p:cNvPr id="9" name="TextBox 8">
            <a:extLst>
              <a:ext uri="{FF2B5EF4-FFF2-40B4-BE49-F238E27FC236}">
                <a16:creationId xmlns:a16="http://schemas.microsoft.com/office/drawing/2014/main" id="{482B685C-5C47-A0B5-4034-387393F77AA5}"/>
              </a:ext>
            </a:extLst>
          </p:cNvPr>
          <p:cNvSpPr txBox="1"/>
          <p:nvPr/>
        </p:nvSpPr>
        <p:spPr>
          <a:xfrm>
            <a:off x="8370983" y="2566686"/>
            <a:ext cx="3171061" cy="230832"/>
          </a:xfrm>
          <a:prstGeom prst="rect">
            <a:avLst/>
          </a:prstGeom>
          <a:noFill/>
        </p:spPr>
        <p:txBody>
          <a:bodyPr wrap="none" rtlCol="0">
            <a:spAutoFit/>
          </a:bodyPr>
          <a:lstStyle/>
          <a:p>
            <a:r>
              <a:rPr lang="en-GB" sz="900" dirty="0"/>
              <a:t>https://www.</a:t>
            </a:r>
            <a:r>
              <a:rPr lang="en-GB" sz="800" dirty="0"/>
              <a:t>britishmuseum</a:t>
            </a:r>
            <a:r>
              <a:rPr lang="en-GB" sz="900" dirty="0"/>
              <a:t>.org/collection/image/441151001</a:t>
            </a:r>
          </a:p>
        </p:txBody>
      </p:sp>
    </p:spTree>
    <p:extLst>
      <p:ext uri="{BB962C8B-B14F-4D97-AF65-F5344CB8AC3E}">
        <p14:creationId xmlns:p14="http://schemas.microsoft.com/office/powerpoint/2010/main" val="3251016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7FAAD-A5FC-8296-F264-457468FFF4FE}"/>
              </a:ext>
            </a:extLst>
          </p:cNvPr>
          <p:cNvSpPr>
            <a:spLocks noGrp="1"/>
          </p:cNvSpPr>
          <p:nvPr>
            <p:ph type="title"/>
          </p:nvPr>
        </p:nvSpPr>
        <p:spPr>
          <a:xfrm>
            <a:off x="123964" y="327025"/>
            <a:ext cx="5598814" cy="5936087"/>
          </a:xfrm>
        </p:spPr>
        <p:txBody>
          <a:bodyPr anchor="t">
            <a:normAutofit/>
          </a:bodyPr>
          <a:lstStyle/>
          <a:p>
            <a:r>
              <a:rPr lang="en-US" sz="1800"/>
              <a:t>Wealth</a:t>
            </a:r>
            <a:br>
              <a:rPr lang="en-US" sz="1800"/>
            </a:br>
            <a:br>
              <a:rPr lang="en-US" sz="1800"/>
            </a:br>
            <a:r>
              <a:rPr lang="en-US" sz="1800"/>
              <a:t>A wealthy enough man could pay for citizenship.</a:t>
            </a:r>
            <a:br>
              <a:rPr lang="en-US" sz="1800"/>
            </a:br>
            <a:br>
              <a:rPr lang="en-US" sz="1800"/>
            </a:br>
            <a:r>
              <a:rPr lang="en-US" sz="1800"/>
              <a:t>- This was an uncommon occurrence except during the time of Claudius (AD 41 – 45)</a:t>
            </a:r>
            <a:br>
              <a:rPr lang="en-US" sz="1800"/>
            </a:br>
            <a:br>
              <a:rPr lang="en-US" sz="1800"/>
            </a:br>
            <a:r>
              <a:rPr lang="en-US" sz="1800"/>
              <a:t>- One could be granted citizenship by the Emperor after a request by a senator.</a:t>
            </a:r>
            <a:br>
              <a:rPr lang="en-US" sz="1800"/>
            </a:br>
            <a:br>
              <a:rPr lang="en-US" sz="1800"/>
            </a:br>
            <a:r>
              <a:rPr lang="en-US" sz="1800"/>
              <a:t>- A wealthy man could thus just bribe a senator to get given citizenship.</a:t>
            </a:r>
            <a:br>
              <a:rPr lang="en-US" sz="1800"/>
            </a:br>
            <a:br>
              <a:rPr lang="en-US" sz="1800"/>
            </a:br>
            <a:r>
              <a:rPr lang="en-US" sz="1800"/>
              <a:t>- Citizens did not have to pay the Tributa (</a:t>
            </a:r>
            <a:r>
              <a:rPr lang="en-US" sz="1800" i="1"/>
              <a:t>taxes</a:t>
            </a:r>
            <a:r>
              <a:rPr lang="en-US" sz="1800"/>
              <a:t>)</a:t>
            </a:r>
            <a:br>
              <a:rPr lang="en-US" sz="1800"/>
            </a:br>
            <a:br>
              <a:rPr lang="en-US" sz="1800"/>
            </a:br>
            <a:endParaRPr lang="en-US" sz="1800" dirty="0"/>
          </a:p>
        </p:txBody>
      </p:sp>
      <p:pic>
        <p:nvPicPr>
          <p:cNvPr id="4" name="Picture 3" descr="A group of people in a choir&#10;&#10;Description automatically generated">
            <a:extLst>
              <a:ext uri="{FF2B5EF4-FFF2-40B4-BE49-F238E27FC236}">
                <a16:creationId xmlns:a16="http://schemas.microsoft.com/office/drawing/2014/main" id="{FE9D7E84-BAD9-0CB9-2005-E863B76B38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32328" y="3104641"/>
            <a:ext cx="6259672" cy="3753359"/>
          </a:xfrm>
          <a:prstGeom prst="rect">
            <a:avLst/>
          </a:prstGeom>
        </p:spPr>
      </p:pic>
      <p:sp>
        <p:nvSpPr>
          <p:cNvPr id="5" name="TextBox 4">
            <a:extLst>
              <a:ext uri="{FF2B5EF4-FFF2-40B4-BE49-F238E27FC236}">
                <a16:creationId xmlns:a16="http://schemas.microsoft.com/office/drawing/2014/main" id="{AD4A44EE-023A-0CE0-B11A-5CCEC4AAA89B}"/>
              </a:ext>
            </a:extLst>
          </p:cNvPr>
          <p:cNvSpPr txBox="1"/>
          <p:nvPr/>
        </p:nvSpPr>
        <p:spPr>
          <a:xfrm>
            <a:off x="7558634" y="2910311"/>
            <a:ext cx="3185487" cy="261610"/>
          </a:xfrm>
          <a:prstGeom prst="rect">
            <a:avLst/>
          </a:prstGeom>
          <a:noFill/>
        </p:spPr>
        <p:txBody>
          <a:bodyPr wrap="none" rtlCol="0">
            <a:spAutoFit/>
          </a:bodyPr>
          <a:lstStyle/>
          <a:p>
            <a:r>
              <a:rPr lang="en-US" sz="1100" b="0" i="0">
                <a:effectLst/>
                <a:latin typeface="+mj-lt"/>
              </a:rPr>
              <a:t>Cicero Denounces Catiline, by Cesare Maccari, 1889</a:t>
            </a:r>
            <a:endParaRPr lang="en-GB" sz="1100" dirty="0">
              <a:latin typeface="+mj-lt"/>
            </a:endParaRPr>
          </a:p>
        </p:txBody>
      </p:sp>
    </p:spTree>
    <p:extLst>
      <p:ext uri="{BB962C8B-B14F-4D97-AF65-F5344CB8AC3E}">
        <p14:creationId xmlns:p14="http://schemas.microsoft.com/office/powerpoint/2010/main" val="3329637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C9D31-EAB2-2784-3334-1B51D14CAB28}"/>
              </a:ext>
            </a:extLst>
          </p:cNvPr>
          <p:cNvSpPr>
            <a:spLocks noGrp="1"/>
          </p:cNvSpPr>
          <p:nvPr>
            <p:ph type="title"/>
          </p:nvPr>
        </p:nvSpPr>
        <p:spPr>
          <a:xfrm>
            <a:off x="294992" y="736317"/>
            <a:ext cx="4304168" cy="4922099"/>
          </a:xfrm>
        </p:spPr>
        <p:txBody>
          <a:bodyPr anchor="t">
            <a:normAutofit/>
          </a:bodyPr>
          <a:lstStyle/>
          <a:p>
            <a:r>
              <a:rPr lang="en-US" sz="1800" dirty="0"/>
              <a:t>Conclusion</a:t>
            </a:r>
            <a:br>
              <a:rPr lang="en-US" sz="1800" dirty="0"/>
            </a:br>
            <a:br>
              <a:rPr lang="en-US" sz="1800" dirty="0"/>
            </a:br>
            <a:r>
              <a:rPr lang="en-US" sz="1800" dirty="0"/>
              <a:t>There were many benefits to being a Roman citizen; lack of certain taxes, the ability to own land, higher ranks in the military, entrance to the senate and many more.</a:t>
            </a:r>
            <a:br>
              <a:rPr lang="en-US" sz="1800" dirty="0"/>
            </a:br>
            <a:br>
              <a:rPr lang="en-US" sz="1800" dirty="0"/>
            </a:br>
            <a:r>
              <a:rPr lang="en-US" sz="1800" dirty="0"/>
              <a:t>While slaves would only rarely be granted citizenship, peregrines who were non slaves livening within the Roman Empire could be granted citizenship. Either by birth, wealth or the most common but dangerous; military service. </a:t>
            </a:r>
            <a:br>
              <a:rPr lang="en-US" sz="1800" dirty="0"/>
            </a:br>
            <a:br>
              <a:rPr lang="en-US" sz="1800" dirty="0"/>
            </a:br>
            <a:br>
              <a:rPr lang="en-US" sz="1800" dirty="0"/>
            </a:br>
            <a:endParaRPr lang="en-US" sz="1800" dirty="0"/>
          </a:p>
        </p:txBody>
      </p:sp>
      <p:pic>
        <p:nvPicPr>
          <p:cNvPr id="4" name="Picture 3" descr="A map of europe with red and white colors&#10;&#10;Description automatically generated">
            <a:extLst>
              <a:ext uri="{FF2B5EF4-FFF2-40B4-BE49-F238E27FC236}">
                <a16:creationId xmlns:a16="http://schemas.microsoft.com/office/drawing/2014/main" id="{B47B4DE2-442E-5FBA-6EC5-2E2A352F76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58719" y="2037030"/>
            <a:ext cx="7227847" cy="4603687"/>
          </a:xfrm>
          <a:prstGeom prst="rect">
            <a:avLst/>
          </a:prstGeom>
        </p:spPr>
      </p:pic>
      <p:sp>
        <p:nvSpPr>
          <p:cNvPr id="5" name="TextBox 4">
            <a:extLst>
              <a:ext uri="{FF2B5EF4-FFF2-40B4-BE49-F238E27FC236}">
                <a16:creationId xmlns:a16="http://schemas.microsoft.com/office/drawing/2014/main" id="{84611553-28B6-0340-DE02-F929579C8F2A}"/>
              </a:ext>
            </a:extLst>
          </p:cNvPr>
          <p:cNvSpPr txBox="1"/>
          <p:nvPr/>
        </p:nvSpPr>
        <p:spPr>
          <a:xfrm>
            <a:off x="6666085" y="1806198"/>
            <a:ext cx="3413114" cy="230832"/>
          </a:xfrm>
          <a:prstGeom prst="rect">
            <a:avLst/>
          </a:prstGeom>
          <a:noFill/>
        </p:spPr>
        <p:txBody>
          <a:bodyPr wrap="none" rtlCol="0">
            <a:spAutoFit/>
          </a:bodyPr>
          <a:lstStyle/>
          <a:p>
            <a:r>
              <a:rPr lang="en-US" sz="900" b="0" i="0" dirty="0">
                <a:effectLst/>
                <a:latin typeface="Roboto" panose="020F0502020204030204" pitchFamily="2" charset="0"/>
              </a:rPr>
              <a:t>https://commons.wikimedia.org/w/index.php?curid=19625326</a:t>
            </a:r>
            <a:endParaRPr lang="en-GB" sz="900" dirty="0"/>
          </a:p>
        </p:txBody>
      </p:sp>
    </p:spTree>
    <p:extLst>
      <p:ext uri="{BB962C8B-B14F-4D97-AF65-F5344CB8AC3E}">
        <p14:creationId xmlns:p14="http://schemas.microsoft.com/office/powerpoint/2010/main" val="3562098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D30F9-D5D1-DB3B-3402-54479A81621B}"/>
              </a:ext>
            </a:extLst>
          </p:cNvPr>
          <p:cNvSpPr>
            <a:spLocks noGrp="1"/>
          </p:cNvSpPr>
          <p:nvPr>
            <p:ph type="title"/>
          </p:nvPr>
        </p:nvSpPr>
        <p:spPr>
          <a:xfrm>
            <a:off x="838200" y="365125"/>
            <a:ext cx="10515600" cy="6225798"/>
          </a:xfrm>
        </p:spPr>
        <p:txBody>
          <a:bodyPr anchor="t">
            <a:normAutofit fontScale="90000"/>
          </a:bodyPr>
          <a:lstStyle/>
          <a:p>
            <a:pPr algn="l">
              <a:spcAft>
                <a:spcPts val="863"/>
              </a:spcAft>
            </a:pPr>
            <a:r>
              <a:rPr lang="en-US" sz="3600" dirty="0"/>
              <a:t>Bibliography</a:t>
            </a:r>
            <a:br>
              <a:rPr lang="en-US" dirty="0"/>
            </a:br>
            <a:br>
              <a:rPr lang="en-US" dirty="0"/>
            </a:br>
            <a:r>
              <a:rPr lang="en-US" sz="1800" b="0" i="0" dirty="0">
                <a:effectLst/>
                <a:latin typeface="Roboto" panose="02000000000000000000" pitchFamily="2" charset="0"/>
              </a:rPr>
              <a:t>ALDRETE, G.S., 2004. </a:t>
            </a:r>
            <a:r>
              <a:rPr lang="en-US" sz="1800" b="0" i="1" dirty="0">
                <a:effectLst/>
                <a:latin typeface="Roboto" panose="02000000000000000000" pitchFamily="2" charset="0"/>
              </a:rPr>
              <a:t>Daily Life in the Roman City: Rome, Pompeii, and Ostia. </a:t>
            </a:r>
            <a:r>
              <a:rPr lang="en-US" sz="1800" b="0" i="0" dirty="0">
                <a:effectLst/>
                <a:latin typeface="Roboto" panose="02000000000000000000" pitchFamily="2" charset="0"/>
              </a:rPr>
              <a:t>1 </a:t>
            </a:r>
            <a:r>
              <a:rPr lang="en-US" sz="1800" b="0" i="0" dirty="0" err="1">
                <a:effectLst/>
                <a:latin typeface="Roboto" panose="02000000000000000000" pitchFamily="2" charset="0"/>
              </a:rPr>
              <a:t>edn</a:t>
            </a:r>
            <a:r>
              <a:rPr lang="en-US" sz="1800" b="0" i="0" dirty="0">
                <a:effectLst/>
                <a:latin typeface="Roboto" panose="02000000000000000000" pitchFamily="2" charset="0"/>
              </a:rPr>
              <a:t>. CT: Greenwood Press: Westport.</a:t>
            </a:r>
            <a:br>
              <a:rPr lang="en-US" sz="1800" b="0" i="0" dirty="0">
                <a:effectLst/>
                <a:latin typeface="Roboto" panose="02000000000000000000" pitchFamily="2" charset="0"/>
              </a:rPr>
            </a:br>
            <a:br>
              <a:rPr lang="en-US" sz="1800" b="0" i="0" dirty="0">
                <a:effectLst/>
                <a:latin typeface="Roboto" panose="02000000000000000000" pitchFamily="2" charset="0"/>
              </a:rPr>
            </a:br>
            <a:r>
              <a:rPr lang="en-US" sz="1800" b="0" i="0" dirty="0">
                <a:effectLst/>
                <a:latin typeface="Roboto" panose="02000000000000000000" pitchFamily="2" charset="0"/>
              </a:rPr>
              <a:t>BY TATARYN - OWN WORK, CC BY-SA 3. 0, </a:t>
            </a:r>
            <a:r>
              <a:rPr lang="en-US" sz="1800" b="0" i="1" dirty="0">
                <a:effectLst/>
                <a:latin typeface="Roboto" panose="02000000000000000000" pitchFamily="2" charset="0"/>
              </a:rPr>
              <a:t>Roman Empire </a:t>
            </a:r>
            <a:r>
              <a:rPr lang="en-US" sz="1800" b="0" i="1" dirty="0" err="1">
                <a:effectLst/>
                <a:latin typeface="Roboto" panose="02000000000000000000" pitchFamily="2" charset="0"/>
              </a:rPr>
              <a:t>trajan</a:t>
            </a:r>
            <a:r>
              <a:rPr lang="en-US" sz="1800" b="0" i="1" dirty="0">
                <a:effectLst/>
                <a:latin typeface="Roboto" panose="02000000000000000000" pitchFamily="2" charset="0"/>
              </a:rPr>
              <a:t> 117AD. </a:t>
            </a:r>
            <a:r>
              <a:rPr lang="en-US" sz="1800" b="0" i="0" dirty="0">
                <a:effectLst/>
                <a:latin typeface="Roboto" panose="02000000000000000000" pitchFamily="2" charset="0"/>
              </a:rPr>
              <a:t>Wikipedia.</a:t>
            </a:r>
            <a:br>
              <a:rPr lang="en-US" sz="1800" b="0" i="0" dirty="0">
                <a:effectLst/>
                <a:latin typeface="Roboto" panose="02000000000000000000" pitchFamily="2" charset="0"/>
              </a:rPr>
            </a:br>
            <a:br>
              <a:rPr lang="en-US" sz="1800" b="0" i="0" dirty="0">
                <a:effectLst/>
                <a:latin typeface="Roboto" panose="02000000000000000000" pitchFamily="2" charset="0"/>
              </a:rPr>
            </a:br>
            <a:r>
              <a:rPr lang="en-US" sz="1800" b="0" i="0" dirty="0">
                <a:effectLst/>
                <a:latin typeface="Roboto" panose="02000000000000000000" pitchFamily="2" charset="0"/>
              </a:rPr>
              <a:t>CRAWFORD, M.H., 2003. </a:t>
            </a:r>
            <a:r>
              <a:rPr lang="en-US" sz="1800" b="0" i="1" dirty="0">
                <a:effectLst/>
                <a:latin typeface="Roboto" panose="02000000000000000000" pitchFamily="2" charset="0"/>
              </a:rPr>
              <a:t>citizenship, Roman. </a:t>
            </a:r>
            <a:r>
              <a:rPr lang="en-US" sz="1800" b="0" i="0" dirty="0">
                <a:effectLst/>
                <a:latin typeface="Roboto" panose="02000000000000000000" pitchFamily="2" charset="0"/>
              </a:rPr>
              <a:t>Oxford University Press.</a:t>
            </a:r>
            <a:br>
              <a:rPr lang="en-US" sz="1800" b="0" i="0" dirty="0">
                <a:effectLst/>
                <a:latin typeface="Roboto" panose="02000000000000000000" pitchFamily="2" charset="0"/>
              </a:rPr>
            </a:br>
            <a:br>
              <a:rPr lang="en-US" sz="1800" b="0" i="0" dirty="0">
                <a:effectLst/>
                <a:latin typeface="Roboto" panose="02000000000000000000" pitchFamily="2" charset="0"/>
              </a:rPr>
            </a:br>
            <a:r>
              <a:rPr lang="en-US" sz="1800" b="0" i="0" dirty="0">
                <a:effectLst/>
                <a:latin typeface="Roboto" panose="02000000000000000000" pitchFamily="2" charset="0"/>
              </a:rPr>
              <a:t>CROOK, J.A., 1967. </a:t>
            </a:r>
            <a:r>
              <a:rPr lang="en-US" sz="1800" b="0" i="1" dirty="0">
                <a:effectLst/>
                <a:latin typeface="Roboto" panose="02000000000000000000" pitchFamily="2" charset="0"/>
              </a:rPr>
              <a:t>Law and Life of Rome, 90 BC.―A.D. 212. </a:t>
            </a:r>
            <a:r>
              <a:rPr lang="en-US" sz="1800" b="0" i="0" dirty="0">
                <a:effectLst/>
                <a:latin typeface="Roboto" panose="02000000000000000000" pitchFamily="2" charset="0"/>
              </a:rPr>
              <a:t>NY: Cornell University Press: Ithaca.</a:t>
            </a:r>
            <a:br>
              <a:rPr lang="en-US" sz="1800" b="0" i="0" dirty="0">
                <a:effectLst/>
                <a:latin typeface="Roboto" panose="02000000000000000000" pitchFamily="2" charset="0"/>
              </a:rPr>
            </a:br>
            <a:br>
              <a:rPr lang="en-US" sz="1800" b="0" i="0" dirty="0">
                <a:effectLst/>
                <a:latin typeface="Roboto" panose="02000000000000000000" pitchFamily="2" charset="0"/>
              </a:rPr>
            </a:br>
            <a:r>
              <a:rPr lang="en-US" sz="1800" b="0" i="0" dirty="0">
                <a:effectLst/>
                <a:latin typeface="Roboto" panose="02000000000000000000" pitchFamily="2" charset="0"/>
              </a:rPr>
              <a:t>DONALD L. WASSON, Ja, 2016-last update, Roman Citizenship.</a:t>
            </a:r>
            <a:br>
              <a:rPr lang="en-US" sz="1800" b="0" i="0" dirty="0">
                <a:effectLst/>
                <a:latin typeface="Roboto" panose="02000000000000000000" pitchFamily="2" charset="0"/>
              </a:rPr>
            </a:br>
            <a:r>
              <a:rPr lang="en-US" sz="1800" b="0" i="0" dirty="0">
                <a:effectLst/>
                <a:latin typeface="Roboto" panose="02000000000000000000" pitchFamily="2" charset="0"/>
              </a:rPr>
              <a:t> Available: </a:t>
            </a:r>
            <a:r>
              <a:rPr lang="en-US" sz="1800" b="0" i="0" u="none" strike="noStrike" dirty="0">
                <a:effectLst/>
                <a:latin typeface="Roboto" panose="02000000000000000000" pitchFamily="2" charset="0"/>
                <a:hlinkClick r:id="rId2">
                  <a:extLst>
                    <a:ext uri="{A12FA001-AC4F-418D-AE19-62706E023703}">
                      <ahyp:hlinkClr xmlns:ahyp="http://schemas.microsoft.com/office/drawing/2018/hyperlinkcolor" val="tx"/>
                    </a:ext>
                  </a:extLst>
                </a:hlinkClick>
              </a:rPr>
              <a:t>https://www.worldhistory.org/article/859/roman-citizenship/</a:t>
            </a:r>
            <a:r>
              <a:rPr lang="en-US" sz="1800" b="0" i="0" dirty="0">
                <a:effectLst/>
                <a:latin typeface="Roboto" panose="02000000000000000000" pitchFamily="2" charset="0"/>
              </a:rPr>
              <a:t> [10/03, 2024].</a:t>
            </a:r>
            <a:br>
              <a:rPr lang="en-US" sz="1800" b="0" i="0" dirty="0">
                <a:effectLst/>
                <a:latin typeface="Roboto" panose="02000000000000000000" pitchFamily="2" charset="0"/>
              </a:rPr>
            </a:br>
            <a:br>
              <a:rPr lang="en-US" sz="1800" b="0" i="0" dirty="0">
                <a:effectLst/>
                <a:latin typeface="Roboto" panose="02000000000000000000" pitchFamily="2" charset="0"/>
              </a:rPr>
            </a:br>
            <a:r>
              <a:rPr lang="en-US" sz="1800" b="0" i="0" dirty="0">
                <a:effectLst/>
                <a:latin typeface="Roboto" panose="02000000000000000000" pitchFamily="2" charset="0"/>
              </a:rPr>
              <a:t>GRAHAM AND JOANNA BARKER, HUGH AND CATHERINE STEVENSON and CHRISTIAN LEVETT, </a:t>
            </a:r>
            <a:r>
              <a:rPr lang="en-US" sz="1800" b="0" i="0" dirty="0" err="1">
                <a:effectLst/>
                <a:latin typeface="Roboto" panose="02000000000000000000" pitchFamily="2" charset="0"/>
              </a:rPr>
              <a:t>jun</a:t>
            </a:r>
            <a:r>
              <a:rPr lang="en-US" sz="1800" b="0" i="0" dirty="0">
                <a:effectLst/>
                <a:latin typeface="Roboto" panose="02000000000000000000" pitchFamily="2" charset="0"/>
              </a:rPr>
              <a:t>, 2024-last update, Introduction to Legion Life. Available: </a:t>
            </a:r>
            <a:r>
              <a:rPr lang="en-US" sz="1800" b="0" i="0" u="none" strike="noStrike" dirty="0">
                <a:effectLst/>
                <a:latin typeface="Roboto" panose="02000000000000000000" pitchFamily="2" charset="0"/>
                <a:hlinkClick r:id="rId3">
                  <a:extLst>
                    <a:ext uri="{A12FA001-AC4F-418D-AE19-62706E023703}">
                      <ahyp:hlinkClr xmlns:ahyp="http://schemas.microsoft.com/office/drawing/2018/hyperlinkcolor" val="tx"/>
                    </a:ext>
                  </a:extLst>
                </a:hlinkClick>
              </a:rPr>
              <a:t>https://www.britishmuseum.org/blog/introduction-legion-life-roman-army</a:t>
            </a:r>
            <a:r>
              <a:rPr lang="en-US" sz="1800" b="0" i="0" dirty="0">
                <a:effectLst/>
                <a:latin typeface="Roboto" panose="02000000000000000000" pitchFamily="2" charset="0"/>
              </a:rPr>
              <a:t>.</a:t>
            </a:r>
            <a:br>
              <a:rPr lang="en-US" sz="1800" b="0" i="0" dirty="0">
                <a:effectLst/>
                <a:latin typeface="Roboto" panose="02000000000000000000" pitchFamily="2" charset="0"/>
              </a:rPr>
            </a:br>
            <a:br>
              <a:rPr lang="en-US" sz="1800" b="0" i="0" dirty="0">
                <a:effectLst/>
                <a:latin typeface="Roboto" panose="02000000000000000000" pitchFamily="2" charset="0"/>
              </a:rPr>
            </a:br>
            <a:r>
              <a:rPr lang="en-US" sz="1800" b="0" i="0" dirty="0">
                <a:effectLst/>
                <a:latin typeface="Roboto" panose="02000000000000000000" pitchFamily="2" charset="0"/>
              </a:rPr>
              <a:t>GÜNTHER, S., Taxation in the Greco-Roman World: The Roman Principate. In: OXFORD HANDBOOKS EDITORIAL BOARD, ed, </a:t>
            </a:r>
            <a:r>
              <a:rPr lang="en-US" sz="1800" b="0" i="1" dirty="0">
                <a:effectLst/>
                <a:latin typeface="Roboto" panose="02000000000000000000" pitchFamily="2" charset="0"/>
              </a:rPr>
              <a:t>Oxford Handbook Topics in Classical Studies. </a:t>
            </a:r>
            <a:r>
              <a:rPr lang="en-US" sz="1800" b="0" i="0" dirty="0">
                <a:effectLst/>
                <a:latin typeface="Roboto" panose="02000000000000000000" pitchFamily="2" charset="0"/>
              </a:rPr>
              <a:t>Oxford University Press, pp. 0.</a:t>
            </a:r>
            <a:br>
              <a:rPr lang="en-US" sz="1800" b="0" i="0" dirty="0">
                <a:effectLst/>
                <a:latin typeface="Roboto" panose="02000000000000000000" pitchFamily="2" charset="0"/>
              </a:rPr>
            </a:br>
            <a:endParaRPr lang="en-US" dirty="0"/>
          </a:p>
        </p:txBody>
      </p:sp>
    </p:spTree>
    <p:extLst>
      <p:ext uri="{BB962C8B-B14F-4D97-AF65-F5344CB8AC3E}">
        <p14:creationId xmlns:p14="http://schemas.microsoft.com/office/powerpoint/2010/main" val="552521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docProps/app.xml><?xml version="1.0" encoding="utf-8"?>
<Properties xmlns="http://schemas.openxmlformats.org/officeDocument/2006/extended-properties" xmlns:vt="http://schemas.openxmlformats.org/officeDocument/2006/docPropsVTypes">
  <Template/>
  <TotalTime>281</TotalTime>
  <Words>874</Words>
  <Application>Microsoft Office PowerPoint</Application>
  <PresentationFormat>Widescreen</PresentationFormat>
  <Paragraphs>16</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vt:lpstr>
      <vt:lpstr>Aptos Display</vt:lpstr>
      <vt:lpstr>Arial</vt:lpstr>
      <vt:lpstr>Courier New</vt:lpstr>
      <vt:lpstr>Roboto</vt:lpstr>
      <vt:lpstr>Office Theme</vt:lpstr>
      <vt:lpstr>The boundaries between Citizens and non-citizens in the Roman Empire</vt:lpstr>
      <vt:lpstr>Citizens (Cives) -Engage in politics  -Hold land -Receive less harsh punishments for the same crimes  Peregrines (peregrini) -Residents living in Roman territories.  Slaves -Unpaid labour  -Harshly treated  Citizens’ names were written down on the census-list, which was updated every five years during the Republic. </vt:lpstr>
      <vt:lpstr>Luck; Outside the individual's control  Citizen father + citizen mother = citizen  Citizen father + slave mother = Slave Citizen father + peregrine mother = peregrine   Citizen mother + slave father = citizen Citizen mother + peregrine father = citizen  Male slave or peregrine children could be given citizenship if the father adopts them as his own.</vt:lpstr>
      <vt:lpstr>Military service was the easiest way for the masses to achieve citizenship in the Roman Empire:   To join the Legion as a Peregrine, they had to be; male, younger than 35 and taller than 173cm.  - They were forbidden from leaving the Legion until their contract was finished, or until death.   - They received less wages than citizens.  - They and their spouse were given Roman citizenship after 25 years in the Legion or Navy.  - Upon leaving as citizens, they were given a bronze diploma of citizenship.  - Unable to get to the rank of Centurion.   To join the Legion as a citizen, they had to be; male, younger than 35 and taller than 173cm.  - They were forbidden from leaving the Legion until their contract was finished, or until death.   - They received full wages and 10 years' worth of wages as a pension.  - To be promoted, the soldier would have to have the ability to read or write.  - Centurions; the only officer class available to commoners could earn up to 60 times the basic pay.  </vt:lpstr>
      <vt:lpstr>Wealth  A wealthy enough man could pay for citizenship.  - This was an uncommon occurrence except during the time of Claudius (AD 41 – 45)  - One could be granted citizenship by the Emperor after a request by a senator.  - A wealthy man could thus just bribe a senator to get given citizenship.  - Citizens did not have to pay the Tributa (taxes)  </vt:lpstr>
      <vt:lpstr>Conclusion  There were many benefits to being a Roman citizen; lack of certain taxes, the ability to own land, higher ranks in the military, entrance to the senate and many more.  While slaves would only rarely be granted citizenship, peregrines who were non slaves livening within the Roman Empire could be granted citizenship. Either by birth, wealth or the most common but dangerous; military service.    </vt:lpstr>
      <vt:lpstr>Bibliography  ALDRETE, G.S., 2004. Daily Life in the Roman City: Rome, Pompeii, and Ostia. 1 edn. CT: Greenwood Press: Westport.  BY TATARYN - OWN WORK, CC BY-SA 3. 0, Roman Empire trajan 117AD. Wikipedia.  CRAWFORD, M.H., 2003. citizenship, Roman. Oxford University Press.  CROOK, J.A., 1967. Law and Life of Rome, 90 BC.―A.D. 212. NY: Cornell University Press: Ithaca.  DONALD L. WASSON, Ja, 2016-last update, Roman Citizenship.  Available: https://www.worldhistory.org/article/859/roman-citizenship/ [10/03, 2024].  GRAHAM AND JOANNA BARKER, HUGH AND CATHERINE STEVENSON and CHRISTIAN LEVETT, jun, 2024-last update, Introduction to Legion Life. Available: https://www.britishmuseum.org/blog/introduction-legion-life-roman-army.  GÜNTHER, S., Taxation in the Greco-Roman World: The Roman Principate. In: OXFORD HANDBOOKS EDITORIAL BOARD, ed, Oxford Handbook Topics in Classical Studies. Oxford University Press, pp. 0.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Warne-Cleave</dc:creator>
  <cp:lastModifiedBy>James Warne-Cleave</cp:lastModifiedBy>
  <cp:revision>3</cp:revision>
  <dcterms:created xsi:type="dcterms:W3CDTF">2024-10-28T22:58:49Z</dcterms:created>
  <dcterms:modified xsi:type="dcterms:W3CDTF">2024-11-03T23:56:50Z</dcterms:modified>
</cp:coreProperties>
</file>