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5"/>
  </p:notesMasterIdLst>
  <p:handoutMasterIdLst>
    <p:handoutMasterId r:id="rId26"/>
  </p:handoutMasterIdLst>
  <p:sldIdLst>
    <p:sldId id="257" r:id="rId5"/>
    <p:sldId id="330" r:id="rId6"/>
    <p:sldId id="318" r:id="rId7"/>
    <p:sldId id="331" r:id="rId8"/>
    <p:sldId id="258" r:id="rId9"/>
    <p:sldId id="266" r:id="rId10"/>
    <p:sldId id="265" r:id="rId11"/>
    <p:sldId id="321" r:id="rId12"/>
    <p:sldId id="288" r:id="rId13"/>
    <p:sldId id="309" r:id="rId14"/>
    <p:sldId id="322" r:id="rId15"/>
    <p:sldId id="324" r:id="rId16"/>
    <p:sldId id="325" r:id="rId17"/>
    <p:sldId id="262" r:id="rId18"/>
    <p:sldId id="326" r:id="rId19"/>
    <p:sldId id="327" r:id="rId20"/>
    <p:sldId id="328" r:id="rId21"/>
    <p:sldId id="268" r:id="rId22"/>
    <p:sldId id="329" r:id="rId23"/>
    <p:sldId id="267" r:id="rId2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7F0"/>
    <a:srgbClr val="7C458B"/>
    <a:srgbClr val="4D996C"/>
    <a:srgbClr val="F5DB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7C5103-6A9C-42B5-9793-F6BF48F04247}" v="13" dt="2021-01-19T09:38:07.3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848" autoAdjust="0"/>
    <p:restoredTop sz="80000" autoAdjust="0"/>
  </p:normalViewPr>
  <p:slideViewPr>
    <p:cSldViewPr snapToGrid="0">
      <p:cViewPr varScale="1">
        <p:scale>
          <a:sx n="68" d="100"/>
          <a:sy n="68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29D52-A14F-47F2-9D8A-E83EB9E2C733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76C23-CFE3-479F-8C00-FFE190561E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2084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AA58BA-C149-4A1B-AB94-805A690C6488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2F41CB-8283-4F43-B2D3-35D2E0962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0878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0638" y="242888"/>
            <a:ext cx="6240462" cy="35115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48538" y="3915374"/>
            <a:ext cx="5188303" cy="5187986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948210-110F-4D05-BC2E-5B246889E01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231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F41CB-8283-4F43-B2D3-35D2E096267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354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F41CB-8283-4F43-B2D3-35D2E096267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5515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F41CB-8283-4F43-B2D3-35D2E096267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207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3129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F41CB-8283-4F43-B2D3-35D2E096267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201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F41CB-8283-4F43-B2D3-35D2E096267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735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92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1696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92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0588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98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526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443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033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78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812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0224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815545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5281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533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7007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7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149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B61BEF0D-F0BB-DE4B-95CE-6DB70DBA9567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1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7193" y="863605"/>
            <a:ext cx="9440034" cy="3416295"/>
          </a:xfrm>
        </p:spPr>
        <p:txBody>
          <a:bodyPr>
            <a:normAutofit/>
          </a:bodyPr>
          <a:lstStyle/>
          <a:p>
            <a:r>
              <a:rPr lang="en-GB" sz="8800" dirty="0"/>
              <a:t>Interpreting Sources</a:t>
            </a:r>
          </a:p>
        </p:txBody>
      </p:sp>
    </p:spTree>
    <p:extLst>
      <p:ext uri="{BB962C8B-B14F-4D97-AF65-F5344CB8AC3E}">
        <p14:creationId xmlns:p14="http://schemas.microsoft.com/office/powerpoint/2010/main" val="3587868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B1528-432B-40E6-9407-D90538EEA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4F930-D177-4D8C-A79D-DB3665EFF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What types of sources have you encountered in your first semester?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3456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266D5-6506-42DC-A8F3-7F4847D3C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9DFDD10-CF5C-4824-AA64-E7011BED9D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21162"/>
            <a:ext cx="4884267" cy="3263301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6481E7-68D7-484B-B3F2-EEB511FC1A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8800" y="0"/>
            <a:ext cx="2717441" cy="40233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6E65315-84D4-401B-97D7-C4CF783A91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8489" y="3242139"/>
            <a:ext cx="4611832" cy="3458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017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B1528-432B-40E6-9407-D90538EEA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4F930-D177-4D8C-A79D-DB3665EFF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What are some of the most important things to think about when interpreting a source?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959815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1054443"/>
            <a:ext cx="10353762" cy="97045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DB7F0"/>
                </a:solidFill>
              </a:rPr>
              <a:t>Checklist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385540"/>
            <a:ext cx="10518862" cy="4089401"/>
          </a:xfrm>
        </p:spPr>
        <p:txBody>
          <a:bodyPr numCol="2">
            <a:normAutofit lnSpcReduction="10000"/>
          </a:bodyPr>
          <a:lstStyle/>
          <a:p>
            <a:pPr algn="ctr"/>
            <a:r>
              <a:rPr lang="en-GB" sz="3200" dirty="0"/>
              <a:t>CONTENT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CONTEXT 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SIGNIFICANCE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MEDIUM and  MATERIALS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PRODUCER(S)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AUDIENCE(S) and/or SETTING</a:t>
            </a:r>
          </a:p>
        </p:txBody>
      </p:sp>
    </p:spTree>
    <p:extLst>
      <p:ext uri="{BB962C8B-B14F-4D97-AF65-F5344CB8AC3E}">
        <p14:creationId xmlns:p14="http://schemas.microsoft.com/office/powerpoint/2010/main" val="980072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762" y="0"/>
            <a:ext cx="6631136" cy="44323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99724" y="4742934"/>
            <a:ext cx="30362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Harold </a:t>
            </a:r>
            <a:r>
              <a:rPr lang="en-GB" dirty="0" err="1"/>
              <a:t>Lasswell</a:t>
            </a:r>
            <a:r>
              <a:rPr lang="en-GB" dirty="0"/>
              <a:t> (1902–1972)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175499" y="444500"/>
            <a:ext cx="4092057" cy="55499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err="1"/>
              <a:t>Lasswell’s</a:t>
            </a:r>
            <a:r>
              <a:rPr lang="en-GB" dirty="0"/>
              <a:t> </a:t>
            </a:r>
          </a:p>
          <a:p>
            <a:r>
              <a:rPr lang="en-GB" dirty="0"/>
              <a:t>Model of Communication</a:t>
            </a:r>
          </a:p>
          <a:p>
            <a:r>
              <a:rPr lang="en-GB" dirty="0">
                <a:effectLst/>
              </a:rPr>
              <a:t>‘5Ws’ </a:t>
            </a:r>
          </a:p>
          <a:p>
            <a:r>
              <a:rPr lang="en-GB" dirty="0">
                <a:effectLst/>
              </a:rPr>
              <a:t>"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ho</a:t>
            </a:r>
            <a:r>
              <a:rPr lang="en-GB" dirty="0">
                <a:effectLst/>
              </a:rPr>
              <a:t> says 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hat</a:t>
            </a:r>
            <a:r>
              <a:rPr lang="en-GB" dirty="0">
                <a:effectLst/>
              </a:rPr>
              <a:t> to 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hom</a:t>
            </a:r>
            <a:r>
              <a:rPr lang="en-GB" dirty="0">
                <a:effectLst/>
              </a:rPr>
              <a:t> in 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hich Channel </a:t>
            </a:r>
            <a:r>
              <a:rPr lang="en-GB" dirty="0">
                <a:effectLst/>
              </a:rPr>
              <a:t>with 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hat Effect</a:t>
            </a:r>
            <a:r>
              <a:rPr lang="en-GB" dirty="0">
                <a:effectLst/>
              </a:rPr>
              <a:t>".</a:t>
            </a:r>
          </a:p>
          <a:p>
            <a:endParaRPr lang="en-GB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48405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0672" y="0"/>
            <a:ext cx="9134455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64043" t="64037" r="25529" b="32074"/>
          <a:stretch/>
        </p:blipFill>
        <p:spPr>
          <a:xfrm>
            <a:off x="7289801" y="4394200"/>
            <a:ext cx="952500" cy="266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64043" t="64037" r="34080" b="32630"/>
          <a:stretch/>
        </p:blipFill>
        <p:spPr>
          <a:xfrm>
            <a:off x="7766051" y="4660900"/>
            <a:ext cx="171449" cy="228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66363" t="64870" r="32603" b="32074"/>
          <a:stretch/>
        </p:blipFill>
        <p:spPr>
          <a:xfrm>
            <a:off x="8178007" y="4442619"/>
            <a:ext cx="94456" cy="20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212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D43BC-F516-461A-89FD-8828D242B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97045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00"/>
                </a:solidFill>
              </a:rPr>
              <a:t>WHO?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B7F3F-48FD-470E-8782-56DF4776E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828800"/>
            <a:ext cx="5978072" cy="4419599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  <a:buClr>
                <a:srgbClr val="0069CD"/>
              </a:buClr>
            </a:pPr>
            <a:r>
              <a:rPr lang="en-US" sz="2400" dirty="0"/>
              <a:t>Why might the ‘who’ be important to interpreting any source?</a:t>
            </a:r>
          </a:p>
          <a:p>
            <a:pPr>
              <a:lnSpc>
                <a:spcPct val="90000"/>
              </a:lnSpc>
              <a:buClr>
                <a:srgbClr val="0069CD"/>
              </a:buClr>
            </a:pPr>
            <a:endParaRPr lang="en-US" sz="2400" dirty="0"/>
          </a:p>
          <a:p>
            <a:pPr>
              <a:lnSpc>
                <a:spcPct val="90000"/>
              </a:lnSpc>
              <a:buClr>
                <a:srgbClr val="0069CD"/>
              </a:buClr>
            </a:pPr>
            <a:r>
              <a:rPr lang="en-US" sz="2400" dirty="0"/>
              <a:t>Are there instances where ascertaining the ‘who’ might be problematic?</a:t>
            </a:r>
          </a:p>
          <a:p>
            <a:pPr>
              <a:lnSpc>
                <a:spcPct val="90000"/>
              </a:lnSpc>
              <a:buClr>
                <a:srgbClr val="0069CD"/>
              </a:buClr>
            </a:pPr>
            <a:endParaRPr lang="en-US" sz="2400" dirty="0"/>
          </a:p>
          <a:p>
            <a:pPr>
              <a:lnSpc>
                <a:spcPct val="90000"/>
              </a:lnSpc>
              <a:buClr>
                <a:srgbClr val="0069CD"/>
              </a:buClr>
            </a:pPr>
            <a:r>
              <a:rPr lang="en-US" sz="2400" dirty="0"/>
              <a:t>How might the ‘who’ be important in different ways in different disciplines? In what ways might ‘who’ be important to historians and literature scholars, for instance?</a:t>
            </a:r>
          </a:p>
          <a:p>
            <a:pPr>
              <a:lnSpc>
                <a:spcPct val="90000"/>
              </a:lnSpc>
              <a:buClr>
                <a:srgbClr val="0069CD"/>
              </a:buClr>
            </a:pPr>
            <a:endParaRPr lang="en-US" sz="2400" dirty="0"/>
          </a:p>
          <a:p>
            <a:pPr>
              <a:lnSpc>
                <a:spcPct val="90000"/>
              </a:lnSpc>
              <a:buClr>
                <a:srgbClr val="0069CD"/>
              </a:buClr>
            </a:pPr>
            <a:r>
              <a:rPr lang="en-GB" sz="2400" dirty="0"/>
              <a:t>‘Who’ is the ‘who’ in </a:t>
            </a:r>
            <a:r>
              <a:rPr lang="en-GB" sz="2400" i="1" dirty="0"/>
              <a:t>Genesis</a:t>
            </a:r>
            <a:r>
              <a:rPr lang="en-GB" sz="2400" dirty="0"/>
              <a:t>, for example?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CAFCFB-2CE1-4EF4-93C8-AF9214438E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178" r="17161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2" name="Picture 9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335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The Author (</a:t>
            </a:r>
            <a:r>
              <a:rPr lang="en-GB" i="1" dirty="0" err="1">
                <a:solidFill>
                  <a:srgbClr val="FFFF00"/>
                </a:solidFill>
              </a:rPr>
              <a:t>L’auteur</a:t>
            </a:r>
            <a:r>
              <a:rPr lang="en-GB" dirty="0">
                <a:solidFill>
                  <a:srgbClr val="FFFF00"/>
                </a:solidFill>
              </a:rPr>
              <a:t>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21744" y="1850963"/>
            <a:ext cx="4893042" cy="405923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721744" y="5910200"/>
            <a:ext cx="42948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Gustave Courbet,</a:t>
            </a:r>
          </a:p>
          <a:p>
            <a:r>
              <a:rPr lang="en-GB" dirty="0"/>
              <a:t>Portrait of Charles Baudelaire, c. 1847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679" y="1850963"/>
            <a:ext cx="5905500" cy="314325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39641" y="5440405"/>
            <a:ext cx="30451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John Butler Yeats</a:t>
            </a:r>
          </a:p>
          <a:p>
            <a:r>
              <a:rPr lang="en-GB" dirty="0"/>
              <a:t>Portrait of WB Yeats, c. 1888</a:t>
            </a:r>
          </a:p>
        </p:txBody>
      </p:sp>
    </p:spTree>
    <p:extLst>
      <p:ext uri="{BB962C8B-B14F-4D97-AF65-F5344CB8AC3E}">
        <p14:creationId xmlns:p14="http://schemas.microsoft.com/office/powerpoint/2010/main" val="2177103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2622" y="21732"/>
            <a:ext cx="10353762" cy="970450"/>
          </a:xfrm>
        </p:spPr>
        <p:txBody>
          <a:bodyPr/>
          <a:lstStyle/>
          <a:p>
            <a:r>
              <a:rPr lang="en-US">
                <a:solidFill>
                  <a:srgbClr val="FFFF00"/>
                </a:solidFill>
              </a:rPr>
              <a:t>Who?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9119" y="1107632"/>
            <a:ext cx="10353762" cy="4058751"/>
          </a:xfrm>
        </p:spPr>
        <p:txBody>
          <a:bodyPr>
            <a:normAutofit/>
          </a:bodyPr>
          <a:lstStyle/>
          <a:p>
            <a:pPr marL="36900" indent="0" algn="ctr">
              <a:buNone/>
            </a:pPr>
            <a:r>
              <a:rPr lang="en-US" sz="4000" dirty="0"/>
              <a:t>“Study the historian before you study the facts.” – EH </a:t>
            </a:r>
            <a:r>
              <a:rPr lang="en-US" sz="4000" dirty="0" err="1"/>
              <a:t>Carr</a:t>
            </a:r>
            <a:endParaRPr lang="en-GB" sz="4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797AE33-9556-4435-8C81-8799D3666F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8499" y="3137008"/>
            <a:ext cx="2162138" cy="35377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11130BF-6102-4470-931D-48ECA811B5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658" y="2201333"/>
            <a:ext cx="2697408" cy="442824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15CF094-850B-4EB4-8A9E-1533231BF6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86711" y="2125133"/>
            <a:ext cx="2663406" cy="4352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065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C146-CE97-4D46-8EB1-CB905539C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What?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BCAE5-989F-4DD0-A977-9F53C358E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900" indent="0">
              <a:buNone/>
            </a:pPr>
            <a:r>
              <a:rPr lang="en-US" sz="3200" dirty="0"/>
              <a:t>‘CONTENT ANALYSIS’ – what could this include?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716921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C146-CE97-4D46-8EB1-CB905539C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What?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BCAE5-989F-4DD0-A977-9F53C358E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900" indent="0">
              <a:buNone/>
            </a:pPr>
            <a:r>
              <a:rPr lang="en-US" sz="3200" dirty="0"/>
              <a:t>‘CONTENT ANALYSIS’ – what could this include?</a:t>
            </a:r>
            <a:endParaRPr lang="en-GB" sz="32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2D988E-91C0-4E84-8A98-F2B0EDA0DF8D}"/>
              </a:ext>
            </a:extLst>
          </p:cNvPr>
          <p:cNvSpPr txBox="1">
            <a:spLocks/>
          </p:cNvSpPr>
          <p:nvPr/>
        </p:nvSpPr>
        <p:spPr>
          <a:xfrm>
            <a:off x="1066195" y="2720622"/>
            <a:ext cx="10353762" cy="3222978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numCol="2" rtlCol="0" anchor="t">
            <a:normAutofit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36900" indent="0">
              <a:buFont typeface="Wingdings 2" charset="2"/>
              <a:buNone/>
            </a:pPr>
            <a:r>
              <a:rPr lang="en-GB" sz="3200" dirty="0"/>
              <a:t>Narrative</a:t>
            </a:r>
          </a:p>
          <a:p>
            <a:pPr marL="36900" indent="0">
              <a:buFont typeface="Wingdings 2" charset="2"/>
              <a:buNone/>
            </a:pPr>
            <a:r>
              <a:rPr lang="en-GB" sz="3200" dirty="0"/>
              <a:t>Argument</a:t>
            </a:r>
          </a:p>
          <a:p>
            <a:pPr marL="36900" indent="0">
              <a:buFont typeface="Wingdings 2" charset="2"/>
              <a:buNone/>
            </a:pPr>
            <a:r>
              <a:rPr lang="en-GB" sz="3200" dirty="0"/>
              <a:t>Style</a:t>
            </a:r>
          </a:p>
          <a:p>
            <a:pPr marL="36900" indent="0">
              <a:buFont typeface="Wingdings 2" charset="2"/>
              <a:buNone/>
            </a:pPr>
            <a:r>
              <a:rPr lang="en-GB" sz="3200" dirty="0"/>
              <a:t>Language </a:t>
            </a:r>
          </a:p>
          <a:p>
            <a:pPr marL="36900" indent="0">
              <a:buFont typeface="Wingdings 2" charset="2"/>
              <a:buNone/>
            </a:pPr>
            <a:r>
              <a:rPr lang="en-GB" sz="3200" dirty="0"/>
              <a:t>Evidence</a:t>
            </a:r>
          </a:p>
          <a:p>
            <a:pPr marL="36900" indent="0">
              <a:buFont typeface="Wingdings 2" charset="2"/>
              <a:buNone/>
            </a:pPr>
            <a:r>
              <a:rPr lang="en-GB" sz="3200" dirty="0"/>
              <a:t>Structure</a:t>
            </a:r>
          </a:p>
          <a:p>
            <a:pPr marL="36900" indent="0">
              <a:buFont typeface="Wingdings 2" charset="2"/>
              <a:buNone/>
            </a:pPr>
            <a:r>
              <a:rPr lang="en-GB" sz="3200" dirty="0"/>
              <a:t>Aesthetics</a:t>
            </a:r>
          </a:p>
          <a:p>
            <a:pPr marL="36900" indent="0">
              <a:buFont typeface="Wingdings 2" charset="2"/>
              <a:buNone/>
            </a:pPr>
            <a:r>
              <a:rPr lang="en-GB" sz="3200" dirty="0"/>
              <a:t>Composition</a:t>
            </a:r>
          </a:p>
          <a:p>
            <a:pPr marL="36900" indent="0">
              <a:buFont typeface="Wingdings 2" charset="2"/>
              <a:buNone/>
            </a:pPr>
            <a:r>
              <a:rPr lang="en-GB" sz="3200" dirty="0"/>
              <a:t>Performance</a:t>
            </a:r>
          </a:p>
          <a:p>
            <a:pPr marL="36900" indent="0">
              <a:buFont typeface="Wingdings 2" charset="2"/>
              <a:buNone/>
            </a:pPr>
            <a:r>
              <a:rPr lang="en-GB" sz="3200" dirty="0"/>
              <a:t>Rhythm, tempo</a:t>
            </a:r>
          </a:p>
        </p:txBody>
      </p:sp>
    </p:spTree>
    <p:extLst>
      <p:ext uri="{BB962C8B-B14F-4D97-AF65-F5344CB8AC3E}">
        <p14:creationId xmlns:p14="http://schemas.microsoft.com/office/powerpoint/2010/main" val="3532465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A6349-ED2D-4835-9DBD-3C6835CF4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In which channel?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34C45-69B2-491E-B59D-900DFAF7E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different ‘channels’ or media might you encounter in your studies?</a:t>
            </a:r>
          </a:p>
          <a:p>
            <a:endParaRPr lang="en-US" dirty="0"/>
          </a:p>
          <a:p>
            <a:r>
              <a:rPr lang="en-US" dirty="0"/>
              <a:t>Why might the channel or medium be important? How might it influence your interpretation of a source?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8464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-27384"/>
            <a:ext cx="7409732" cy="6224599"/>
          </a:xfrm>
          <a:prstGeom prst="rect">
            <a:avLst/>
          </a:prstGeom>
          <a:noFill/>
        </p:spPr>
        <p:txBody>
          <a:bodyPr wrap="square" lIns="684000" tIns="720000" rIns="720000" bIns="720000" rtlCol="0">
            <a:sp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In Which Channel? </a:t>
            </a:r>
          </a:p>
          <a:p>
            <a:endParaRPr lang="en-GB" sz="2400" dirty="0"/>
          </a:p>
          <a:p>
            <a:r>
              <a:rPr lang="en-GB" sz="2400" dirty="0"/>
              <a:t>“In a culture like ours it is sometimes a bit of a shock to be reminded that, in operational and practical fact, </a:t>
            </a:r>
            <a:r>
              <a:rPr lang="en-GB" sz="3600" b="1" dirty="0">
                <a:solidFill>
                  <a:srgbClr val="FF0000"/>
                </a:solidFill>
              </a:rPr>
              <a:t>the medium is the message</a:t>
            </a:r>
            <a:r>
              <a:rPr lang="en-GB" sz="2400" dirty="0"/>
              <a:t>. This is merely to say that the </a:t>
            </a:r>
            <a:r>
              <a:rPr lang="en-GB" sz="2400" i="1" dirty="0"/>
              <a:t>personal and social consequences of any medium</a:t>
            </a:r>
            <a:r>
              <a:rPr lang="en-GB" sz="2400" dirty="0"/>
              <a:t>—that is, of any extension of ourselves— </a:t>
            </a:r>
            <a:r>
              <a:rPr lang="en-GB" sz="2400" i="1" dirty="0"/>
              <a:t>result from the new scale that is introduced into our affairs by each extension of ourselves, </a:t>
            </a:r>
            <a:r>
              <a:rPr lang="en-GB" sz="2400" i="1" dirty="0">
                <a:solidFill>
                  <a:srgbClr val="FF0000"/>
                </a:solidFill>
              </a:rPr>
              <a:t>or by any new technology</a:t>
            </a:r>
            <a:r>
              <a:rPr lang="en-GB" sz="2400" dirty="0"/>
              <a:t>.”</a:t>
            </a:r>
          </a:p>
          <a:p>
            <a:pPr marL="342900" indent="-342900" algn="r">
              <a:buFontTx/>
              <a:buChar char="-"/>
            </a:pPr>
            <a:r>
              <a:rPr lang="en-GB" sz="2200" dirty="0"/>
              <a:t>Marshall McLuhan, </a:t>
            </a:r>
            <a:r>
              <a:rPr lang="en-GB" sz="2200" i="1" dirty="0"/>
              <a:t>Understanding Media</a:t>
            </a:r>
            <a:r>
              <a:rPr lang="en-GB" sz="2200" dirty="0"/>
              <a:t> (1964)</a:t>
            </a:r>
            <a:endParaRPr lang="en-GB" sz="1600" i="1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8946" y="0"/>
            <a:ext cx="3123054" cy="3981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346" y="3602732"/>
            <a:ext cx="198755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27425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od's Own Country (@gocfilm) | Twitter">
            <a:extLst>
              <a:ext uri="{FF2B5EF4-FFF2-40B4-BE49-F238E27FC236}">
                <a16:creationId xmlns:a16="http://schemas.microsoft.com/office/drawing/2014/main" id="{A96FC947-4228-4782-A9FA-E08B744AB0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939" y="1692939"/>
            <a:ext cx="5165061" cy="5165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500F561-D885-462C-811B-64B25FEEF7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80050"/>
            <a:ext cx="3513135" cy="52779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AFDB7748-2E2F-467A-89FC-22255F579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In which channel?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9D97808-EABA-4B92-9339-FDA37A70C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5644" y="1692939"/>
            <a:ext cx="2889956" cy="4911061"/>
          </a:xfrm>
        </p:spPr>
        <p:txBody>
          <a:bodyPr/>
          <a:lstStyle/>
          <a:p>
            <a:r>
              <a:rPr lang="en-US" i="1" dirty="0"/>
              <a:t>A book is not a film, and a film is not a book</a:t>
            </a:r>
          </a:p>
          <a:p>
            <a:endParaRPr lang="en-US" i="1" dirty="0"/>
          </a:p>
          <a:p>
            <a:r>
              <a:rPr lang="en-US" dirty="0"/>
              <a:t>Different mediums have different characteristics and demand different modes of interpretation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0711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DBEDA-4FE3-4114-8671-5C361DC34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To whom?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B3763-1F76-4416-84D3-EB1BACD1C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and why might ‘audience’ be important to interpreting any source?</a:t>
            </a:r>
          </a:p>
          <a:p>
            <a:endParaRPr lang="en-US" dirty="0"/>
          </a:p>
          <a:p>
            <a:r>
              <a:rPr lang="en-US" dirty="0"/>
              <a:t>How might audience be important to interpreting </a:t>
            </a:r>
            <a:r>
              <a:rPr lang="en-US" i="1" dirty="0"/>
              <a:t>Genesis</a:t>
            </a:r>
            <a:r>
              <a:rPr lang="en-US" dirty="0"/>
              <a:t>, for instance?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3912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C9B01-BB3B-45B7-834D-1F11E2FB5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To what effect?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D10C5-546E-458A-B565-F65DDD2EE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Why does the source </a:t>
            </a:r>
            <a:r>
              <a:rPr lang="en-US" sz="3200" i="1" dirty="0"/>
              <a:t>matter</a:t>
            </a:r>
            <a:r>
              <a:rPr lang="en-US" sz="3200" dirty="0"/>
              <a:t>? </a:t>
            </a:r>
          </a:p>
          <a:p>
            <a:endParaRPr lang="en-US" sz="3200" i="1" dirty="0"/>
          </a:p>
          <a:p>
            <a:r>
              <a:rPr lang="en-US" sz="3200" dirty="0"/>
              <a:t>What does it tell us?</a:t>
            </a:r>
          </a:p>
          <a:p>
            <a:endParaRPr lang="en-US" sz="3200" dirty="0"/>
          </a:p>
          <a:p>
            <a:r>
              <a:rPr lang="en-US" sz="3200" dirty="0"/>
              <a:t>What is </a:t>
            </a:r>
            <a:r>
              <a:rPr lang="en-US" sz="3200" i="1" u="sng" dirty="0"/>
              <a:t>your</a:t>
            </a:r>
            <a:r>
              <a:rPr lang="en-US" sz="3200" i="1" dirty="0"/>
              <a:t> opinion and analysis </a:t>
            </a:r>
            <a:r>
              <a:rPr lang="en-US" sz="3200" dirty="0"/>
              <a:t>of it?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68777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762" y="0"/>
            <a:ext cx="6631136" cy="44323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99724" y="4742934"/>
            <a:ext cx="30362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Harold </a:t>
            </a:r>
            <a:r>
              <a:rPr lang="en-GB" dirty="0" err="1"/>
              <a:t>Lasswell</a:t>
            </a:r>
            <a:r>
              <a:rPr lang="en-GB" dirty="0"/>
              <a:t> (1902–1972)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175499" y="444500"/>
            <a:ext cx="4092057" cy="113555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800" dirty="0" err="1"/>
              <a:t>Lasswell’s</a:t>
            </a:r>
            <a:r>
              <a:rPr lang="en-GB" sz="2800" dirty="0"/>
              <a:t> </a:t>
            </a:r>
          </a:p>
          <a:p>
            <a:r>
              <a:rPr lang="en-GB" sz="2800" dirty="0"/>
              <a:t>Model of Communication</a:t>
            </a:r>
          </a:p>
          <a:p>
            <a:r>
              <a:rPr lang="en-GB" sz="2800" dirty="0">
                <a:effectLst/>
              </a:rPr>
              <a:t>‘5Ws’ </a:t>
            </a:r>
          </a:p>
          <a:p>
            <a:r>
              <a:rPr lang="en-GB" sz="2800" dirty="0">
                <a:effectLst/>
              </a:rPr>
              <a:t>"</a:t>
            </a:r>
            <a:r>
              <a:rPr lang="en-GB" sz="2800" u="sng" dirty="0">
                <a:solidFill>
                  <a:srgbClr val="FFFF00"/>
                </a:solidFill>
                <a:effectLst/>
              </a:rPr>
              <a:t>W</a:t>
            </a:r>
            <a:r>
              <a:rPr lang="en-GB" sz="2800" dirty="0">
                <a:solidFill>
                  <a:srgbClr val="FFFF00"/>
                </a:solidFill>
                <a:effectLst/>
              </a:rPr>
              <a:t>ho</a:t>
            </a:r>
            <a:r>
              <a:rPr lang="en-GB" sz="2800" dirty="0">
                <a:effectLst/>
              </a:rPr>
              <a:t> says </a:t>
            </a:r>
            <a:r>
              <a:rPr lang="en-GB" sz="2800" u="sng" dirty="0">
                <a:solidFill>
                  <a:srgbClr val="FFFF00"/>
                </a:solidFill>
                <a:effectLst/>
              </a:rPr>
              <a:t>W</a:t>
            </a:r>
            <a:r>
              <a:rPr lang="en-GB" sz="2800" dirty="0">
                <a:solidFill>
                  <a:srgbClr val="FFFF00"/>
                </a:solidFill>
                <a:effectLst/>
              </a:rPr>
              <a:t>hat</a:t>
            </a:r>
            <a:r>
              <a:rPr lang="en-GB" sz="2800" dirty="0">
                <a:effectLst/>
              </a:rPr>
              <a:t> to </a:t>
            </a:r>
            <a:r>
              <a:rPr lang="en-GB" sz="2800" u="sng" dirty="0">
                <a:solidFill>
                  <a:srgbClr val="FFFF00"/>
                </a:solidFill>
                <a:effectLst/>
              </a:rPr>
              <a:t>W</a:t>
            </a:r>
            <a:r>
              <a:rPr lang="en-GB" sz="2800" dirty="0">
                <a:solidFill>
                  <a:srgbClr val="FFFF00"/>
                </a:solidFill>
                <a:effectLst/>
              </a:rPr>
              <a:t>hom</a:t>
            </a:r>
            <a:r>
              <a:rPr lang="en-GB" sz="2800" dirty="0">
                <a:effectLst/>
              </a:rPr>
              <a:t> in </a:t>
            </a:r>
            <a:r>
              <a:rPr lang="en-GB" sz="2800" u="sng" dirty="0">
                <a:solidFill>
                  <a:srgbClr val="FFFF00"/>
                </a:solidFill>
                <a:effectLst/>
              </a:rPr>
              <a:t>W</a:t>
            </a:r>
            <a:r>
              <a:rPr lang="en-GB" sz="2800" dirty="0">
                <a:solidFill>
                  <a:srgbClr val="FFFF00"/>
                </a:solidFill>
                <a:effectLst/>
              </a:rPr>
              <a:t>hich Channel </a:t>
            </a:r>
            <a:r>
              <a:rPr lang="en-GB" sz="2800" dirty="0">
                <a:effectLst/>
              </a:rPr>
              <a:t>with </a:t>
            </a:r>
            <a:r>
              <a:rPr lang="en-GB" sz="2800" u="sng" dirty="0">
                <a:solidFill>
                  <a:srgbClr val="FFFF00"/>
                </a:solidFill>
                <a:effectLst/>
              </a:rPr>
              <a:t>W</a:t>
            </a:r>
            <a:r>
              <a:rPr lang="en-GB" sz="2800" dirty="0">
                <a:solidFill>
                  <a:srgbClr val="FFFF00"/>
                </a:solidFill>
                <a:effectLst/>
              </a:rPr>
              <a:t>hat Effect</a:t>
            </a:r>
            <a:r>
              <a:rPr lang="en-GB" sz="2800" dirty="0">
                <a:effectLst/>
              </a:rPr>
              <a:t>".</a:t>
            </a:r>
          </a:p>
          <a:p>
            <a:endParaRPr lang="en-GB" sz="2800" dirty="0">
              <a:effectLst/>
            </a:endParaRPr>
          </a:p>
          <a:p>
            <a:r>
              <a:rPr lang="en-GB" sz="2800" dirty="0">
                <a:effectLst/>
              </a:rPr>
              <a:t>To which, we can add </a:t>
            </a:r>
            <a:r>
              <a:rPr lang="en-GB" sz="2800" dirty="0">
                <a:solidFill>
                  <a:srgbClr val="FFFF00"/>
                </a:solidFill>
                <a:effectLst/>
              </a:rPr>
              <a:t>WHEN AND WHERE</a:t>
            </a:r>
            <a:endParaRPr lang="en-GB" sz="2800" dirty="0">
              <a:solidFill>
                <a:srgbClr val="FFFF00"/>
              </a:solidFill>
            </a:endParaRP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050464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C681C-0858-4A7A-89F9-0315D6DA7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When and Where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54970-13D3-4CA4-8CB2-295BA0EE7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Why are each of these things important?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0130101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850899"/>
            <a:ext cx="10353762" cy="97045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</a:rPr>
              <a:t>CHECKLIST </a:t>
            </a:r>
            <a:br>
              <a:rPr lang="en-GB" dirty="0">
                <a:solidFill>
                  <a:schemeClr val="accent1"/>
                </a:solidFill>
                <a:effectLst/>
              </a:rPr>
            </a:b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ho</a:t>
            </a:r>
            <a:r>
              <a:rPr lang="en-GB" dirty="0">
                <a:effectLst/>
              </a:rPr>
              <a:t> says 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hat</a:t>
            </a:r>
            <a:r>
              <a:rPr lang="en-GB" dirty="0">
                <a:effectLst/>
              </a:rPr>
              <a:t> to 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hom</a:t>
            </a:r>
            <a:r>
              <a:rPr lang="en-GB" dirty="0">
                <a:effectLst/>
              </a:rPr>
              <a:t> in 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hich Channel </a:t>
            </a:r>
            <a:r>
              <a:rPr lang="en-GB" dirty="0">
                <a:effectLst/>
              </a:rPr>
              <a:t>with 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hat Effect</a:t>
            </a:r>
            <a:r>
              <a:rPr lang="en-GB" dirty="0">
                <a:effectLst/>
              </a:rPr>
              <a:t>, 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hen</a:t>
            </a:r>
            <a:r>
              <a:rPr lang="en-GB" dirty="0">
                <a:effectLst/>
              </a:rPr>
              <a:t> and </a:t>
            </a:r>
            <a:r>
              <a:rPr lang="en-GB" u="sng" dirty="0">
                <a:solidFill>
                  <a:srgbClr val="FFFF00"/>
                </a:solidFill>
                <a:effectLst/>
              </a:rPr>
              <a:t>W</a:t>
            </a:r>
            <a:r>
              <a:rPr lang="en-GB" dirty="0">
                <a:solidFill>
                  <a:srgbClr val="FFFF00"/>
                </a:solidFill>
                <a:effectLst/>
              </a:rPr>
              <a:t>here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176949"/>
            <a:ext cx="10353762" cy="4058751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WHO</a:t>
            </a:r>
            <a:r>
              <a:rPr lang="en-GB" dirty="0"/>
              <a:t> = discussion of the </a:t>
            </a:r>
            <a:r>
              <a:rPr lang="en-GB" dirty="0">
                <a:solidFill>
                  <a:srgbClr val="92D050"/>
                </a:solidFill>
              </a:rPr>
              <a:t>PRODUCER(S)</a:t>
            </a:r>
            <a:r>
              <a:rPr lang="en-GB" dirty="0"/>
              <a:t> of the visual source (if known)</a:t>
            </a:r>
          </a:p>
          <a:p>
            <a:r>
              <a:rPr lang="en-GB" dirty="0">
                <a:solidFill>
                  <a:srgbClr val="FFFF00"/>
                </a:solidFill>
              </a:rPr>
              <a:t>WHAT </a:t>
            </a:r>
            <a:r>
              <a:rPr lang="en-GB" dirty="0"/>
              <a:t>= description and explanation of the visual source’s </a:t>
            </a:r>
            <a:r>
              <a:rPr lang="en-GB" dirty="0">
                <a:solidFill>
                  <a:srgbClr val="FFC000"/>
                </a:solidFill>
              </a:rPr>
              <a:t>CONTENT</a:t>
            </a:r>
          </a:p>
          <a:p>
            <a:r>
              <a:rPr lang="en-GB" dirty="0">
                <a:solidFill>
                  <a:srgbClr val="FFFF00"/>
                </a:solidFill>
              </a:rPr>
              <a:t>TO WHOM </a:t>
            </a:r>
            <a:r>
              <a:rPr lang="en-GB" dirty="0"/>
              <a:t>= discussion of intended </a:t>
            </a:r>
            <a:r>
              <a:rPr lang="en-GB" dirty="0">
                <a:solidFill>
                  <a:srgbClr val="FDB7F0"/>
                </a:solidFill>
              </a:rPr>
              <a:t>AUDIENCE</a:t>
            </a:r>
            <a:r>
              <a:rPr lang="en-GB" dirty="0"/>
              <a:t> for the visual source and/or the </a:t>
            </a:r>
            <a:r>
              <a:rPr lang="en-GB" dirty="0">
                <a:solidFill>
                  <a:srgbClr val="FDB7F0"/>
                </a:solidFill>
              </a:rPr>
              <a:t>SETTING</a:t>
            </a:r>
            <a:r>
              <a:rPr lang="en-GB" dirty="0"/>
              <a:t> in which it is displayed or consumed</a:t>
            </a:r>
          </a:p>
          <a:p>
            <a:r>
              <a:rPr lang="en-GB" dirty="0">
                <a:solidFill>
                  <a:srgbClr val="FFFF00"/>
                </a:solidFill>
              </a:rPr>
              <a:t>WHICH CHANNEL </a:t>
            </a:r>
            <a:r>
              <a:rPr lang="en-GB" dirty="0"/>
              <a:t>= discussion of the </a:t>
            </a:r>
            <a:r>
              <a:rPr lang="en-GB" dirty="0">
                <a:solidFill>
                  <a:srgbClr val="00B0F0"/>
                </a:solidFill>
              </a:rPr>
              <a:t>MEDIUM</a:t>
            </a:r>
            <a:r>
              <a:rPr lang="en-GB" dirty="0"/>
              <a:t> in which the visual source was produced and the </a:t>
            </a:r>
            <a:r>
              <a:rPr lang="en-GB" dirty="0">
                <a:solidFill>
                  <a:srgbClr val="00B0F0"/>
                </a:solidFill>
              </a:rPr>
              <a:t>MATERIALS</a:t>
            </a:r>
            <a:r>
              <a:rPr lang="en-GB" dirty="0"/>
              <a:t> used</a:t>
            </a:r>
          </a:p>
          <a:p>
            <a:r>
              <a:rPr lang="en-GB" dirty="0">
                <a:solidFill>
                  <a:srgbClr val="FFFF00"/>
                </a:solidFill>
              </a:rPr>
              <a:t>WHEN and WHERE </a:t>
            </a:r>
            <a:r>
              <a:rPr lang="en-GB" dirty="0"/>
              <a:t>= discussion of the </a:t>
            </a:r>
            <a:r>
              <a:rPr lang="en-GB" dirty="0">
                <a:solidFill>
                  <a:srgbClr val="FFFF00"/>
                </a:solidFill>
              </a:rPr>
              <a:t>historical</a:t>
            </a:r>
            <a:r>
              <a:rPr lang="en-GB" dirty="0"/>
              <a:t> and </a:t>
            </a:r>
            <a:r>
              <a:rPr lang="en-GB" dirty="0">
                <a:solidFill>
                  <a:srgbClr val="FFFF00"/>
                </a:solidFill>
              </a:rPr>
              <a:t>geographical </a:t>
            </a:r>
            <a:r>
              <a:rPr lang="en-GB" dirty="0">
                <a:solidFill>
                  <a:srgbClr val="4D996C"/>
                </a:solidFill>
              </a:rPr>
              <a:t>CONTEXT</a:t>
            </a:r>
            <a:r>
              <a:rPr lang="en-GB" dirty="0">
                <a:solidFill>
                  <a:srgbClr val="F5DBBF"/>
                </a:solidFill>
              </a:rPr>
              <a:t> </a:t>
            </a:r>
            <a:r>
              <a:rPr lang="en-GB" dirty="0"/>
              <a:t>in which the source was originally made </a:t>
            </a:r>
          </a:p>
          <a:p>
            <a:r>
              <a:rPr lang="en-GB" dirty="0">
                <a:solidFill>
                  <a:srgbClr val="FFFF00"/>
                </a:solidFill>
              </a:rPr>
              <a:t>WHAT EFFECT </a:t>
            </a:r>
            <a:r>
              <a:rPr lang="en-GB" dirty="0"/>
              <a:t>= </a:t>
            </a:r>
            <a:r>
              <a:rPr lang="en-GB" b="1" i="1" dirty="0"/>
              <a:t>ANALYSIS</a:t>
            </a:r>
            <a:r>
              <a:rPr lang="en-GB" dirty="0"/>
              <a:t> of all of the above and a discussion of the source’s overall </a:t>
            </a:r>
            <a:r>
              <a:rPr lang="en-GB" dirty="0">
                <a:solidFill>
                  <a:srgbClr val="7C458B"/>
                </a:solidFill>
              </a:rPr>
              <a:t>SIGNIFICANCE</a:t>
            </a:r>
          </a:p>
        </p:txBody>
      </p:sp>
    </p:spTree>
    <p:extLst>
      <p:ext uri="{BB962C8B-B14F-4D97-AF65-F5344CB8AC3E}">
        <p14:creationId xmlns:p14="http://schemas.microsoft.com/office/powerpoint/2010/main" val="38596311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FA89855-97AF-4000-9C3A-11E453D97CFF}">
  <ds:schemaRefs>
    <ds:schemaRef ds:uri="http://purl.org/dc/terms/"/>
    <ds:schemaRef ds:uri="http://purl.org/dc/elements/1.1/"/>
    <ds:schemaRef ds:uri="http://www.w3.org/XML/1998/namespace"/>
    <ds:schemaRef ds:uri="http://schemas.microsoft.com/office/2006/documentManagement/types"/>
    <ds:schemaRef ds:uri="53eb33a0-f383-4069-9f53-0e79fd56955c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18e00798-69c8-4d73-a841-5247a1895ee0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233129A9-D313-490B-98FF-AD4DA5663E5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D3722DE-A0CB-4B34-845A-FE608275B76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7936</TotalTime>
  <Words>611</Words>
  <Application>Microsoft Office PowerPoint</Application>
  <PresentationFormat>Widescreen</PresentationFormat>
  <Paragraphs>95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Calisto MT</vt:lpstr>
      <vt:lpstr>Wingdings 2</vt:lpstr>
      <vt:lpstr>Slate</vt:lpstr>
      <vt:lpstr>Interpreting Sources</vt:lpstr>
      <vt:lpstr>PowerPoint Presentation</vt:lpstr>
      <vt:lpstr>PowerPoint Presentation</vt:lpstr>
      <vt:lpstr>PowerPoint Presentation</vt:lpstr>
      <vt:lpstr>Checklist </vt:lpstr>
      <vt:lpstr>PowerPoint Presentation</vt:lpstr>
      <vt:lpstr>PowerPoint Presentation</vt:lpstr>
      <vt:lpstr>WHO?</vt:lpstr>
      <vt:lpstr>The Author (L’auteur)</vt:lpstr>
      <vt:lpstr>Who?</vt:lpstr>
      <vt:lpstr>What?</vt:lpstr>
      <vt:lpstr>What?</vt:lpstr>
      <vt:lpstr>In which channel?</vt:lpstr>
      <vt:lpstr>PowerPoint Presentation</vt:lpstr>
      <vt:lpstr>In which channel?</vt:lpstr>
      <vt:lpstr>To whom?</vt:lpstr>
      <vt:lpstr>To what effect?</vt:lpstr>
      <vt:lpstr>PowerPoint Presentation</vt:lpstr>
      <vt:lpstr>When and Where</vt:lpstr>
      <vt:lpstr>CHECKLIST  Who says What to Whom in Which Channel with What Effect, When and Where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Contextualising Research: Websites and Databases</dc:title>
  <dc:creator>Alexander Scott</dc:creator>
  <cp:lastModifiedBy>Alexander</cp:lastModifiedBy>
  <cp:revision>57</cp:revision>
  <cp:lastPrinted>2020-12-02T09:28:23Z</cp:lastPrinted>
  <dcterms:created xsi:type="dcterms:W3CDTF">2020-10-20T09:14:36Z</dcterms:created>
  <dcterms:modified xsi:type="dcterms:W3CDTF">2021-01-19T15:36:53Z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