
<file path=[Content_Types].xml><?xml version="1.0" encoding="utf-8"?>
<Types xmlns="http://schemas.openxmlformats.org/package/2006/content-types">
  <Default Extension="xml" ContentType="application/xml"/>
  <Default Extension="jpg" ContentType="image/jpeg"/>
  <Default Extension="jpeg" ContentType="image/jpeg"/>
  <Default Extension="emf" ContentType="image/x-emf"/>
  <Default Extension="xlsx" ContentType="application/vnd.openxmlformats-officedocument.spreadsheetml.sheet"/>
  <Default Extension="rels" ContentType="application/vnd.openxmlformats-package.relationships+xml"/>
  <Default Extension="vml" ContentType="application/vnd.openxmlformats-officedocument.vmlDrawing"/>
  <Default Extension="docx" ContentType="application/vnd.openxmlformats-officedocument.wordprocessingml.document"/>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86" r:id="rId2"/>
    <p:sldId id="256" r:id="rId3"/>
    <p:sldId id="270" r:id="rId4"/>
    <p:sldId id="271" r:id="rId5"/>
    <p:sldId id="272" r:id="rId6"/>
    <p:sldId id="273" r:id="rId7"/>
    <p:sldId id="283" r:id="rId8"/>
    <p:sldId id="274" r:id="rId9"/>
    <p:sldId id="275" r:id="rId10"/>
    <p:sldId id="285" r:id="rId11"/>
    <p:sldId id="276" r:id="rId12"/>
    <p:sldId id="278" r:id="rId13"/>
    <p:sldId id="280" r:id="rId14"/>
    <p:sldId id="281" r:id="rId15"/>
    <p:sldId id="287" r:id="rId16"/>
    <p:sldId id="288" r:id="rId17"/>
    <p:sldId id="282" r:id="rId18"/>
    <p:sldId id="289" r:id="rId19"/>
    <p:sldId id="284"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75" d="100"/>
          <a:sy n="75" d="100"/>
        </p:scale>
        <p:origin x="-2040" y="-48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printerSettings" Target="printerSettings/printerSettings1.bin"/><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FC29E65E-14E0-7149-B0C5-2E6095107555}" type="datetimeFigureOut">
              <a:rPr lang="en-US" smtClean="0"/>
              <a:t>14/01/2018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6BA88FD-0C14-4C47-854C-5C9FC194CAE9}" type="slidenum">
              <a:rPr lang="en-US" smtClean="0"/>
              <a:t>‹#›</a:t>
            </a:fld>
            <a:endParaRPr lang="en-US" dirty="0"/>
          </a:p>
        </p:txBody>
      </p:sp>
    </p:spTree>
    <p:extLst>
      <p:ext uri="{BB962C8B-B14F-4D97-AF65-F5344CB8AC3E}">
        <p14:creationId xmlns:p14="http://schemas.microsoft.com/office/powerpoint/2010/main" val="3922006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C29E65E-14E0-7149-B0C5-2E6095107555}" type="datetimeFigureOut">
              <a:rPr lang="en-US" smtClean="0"/>
              <a:t>14/01/2018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6BA88FD-0C14-4C47-854C-5C9FC194CAE9}" type="slidenum">
              <a:rPr lang="en-US" smtClean="0"/>
              <a:t>‹#›</a:t>
            </a:fld>
            <a:endParaRPr lang="en-US" dirty="0"/>
          </a:p>
        </p:txBody>
      </p:sp>
    </p:spTree>
    <p:extLst>
      <p:ext uri="{BB962C8B-B14F-4D97-AF65-F5344CB8AC3E}">
        <p14:creationId xmlns:p14="http://schemas.microsoft.com/office/powerpoint/2010/main" val="1649424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FC29E65E-14E0-7149-B0C5-2E6095107555}" type="datetimeFigureOut">
              <a:rPr lang="en-US" smtClean="0"/>
              <a:t>14/01/2018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6BA88FD-0C14-4C47-854C-5C9FC194CAE9}" type="slidenum">
              <a:rPr lang="en-US" smtClean="0"/>
              <a:t>‹#›</a:t>
            </a:fld>
            <a:endParaRPr lang="en-US" dirty="0"/>
          </a:p>
        </p:txBody>
      </p:sp>
    </p:spTree>
    <p:extLst>
      <p:ext uri="{BB962C8B-B14F-4D97-AF65-F5344CB8AC3E}">
        <p14:creationId xmlns:p14="http://schemas.microsoft.com/office/powerpoint/2010/main" val="36916421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FC29E65E-14E0-7149-B0C5-2E6095107555}" type="datetimeFigureOut">
              <a:rPr lang="en-US" smtClean="0"/>
              <a:t>14/01/2018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6BA88FD-0C14-4C47-854C-5C9FC194CAE9}" type="slidenum">
              <a:rPr lang="en-US" smtClean="0"/>
              <a:t>‹#›</a:t>
            </a:fld>
            <a:endParaRPr lang="en-US" dirty="0"/>
          </a:p>
        </p:txBody>
      </p:sp>
    </p:spTree>
    <p:extLst>
      <p:ext uri="{BB962C8B-B14F-4D97-AF65-F5344CB8AC3E}">
        <p14:creationId xmlns:p14="http://schemas.microsoft.com/office/powerpoint/2010/main" val="3807383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FC29E65E-14E0-7149-B0C5-2E6095107555}" type="datetimeFigureOut">
              <a:rPr lang="en-US" smtClean="0"/>
              <a:t>14/01/2018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6BA88FD-0C14-4C47-854C-5C9FC194CAE9}" type="slidenum">
              <a:rPr lang="en-US" smtClean="0"/>
              <a:t>‹#›</a:t>
            </a:fld>
            <a:endParaRPr lang="en-US" dirty="0"/>
          </a:p>
        </p:txBody>
      </p:sp>
    </p:spTree>
    <p:extLst>
      <p:ext uri="{BB962C8B-B14F-4D97-AF65-F5344CB8AC3E}">
        <p14:creationId xmlns:p14="http://schemas.microsoft.com/office/powerpoint/2010/main" val="1868125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FC29E65E-14E0-7149-B0C5-2E6095107555}" type="datetimeFigureOut">
              <a:rPr lang="en-US" smtClean="0"/>
              <a:t>14/01/2018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6BA88FD-0C14-4C47-854C-5C9FC194CAE9}" type="slidenum">
              <a:rPr lang="en-US" smtClean="0"/>
              <a:t>‹#›</a:t>
            </a:fld>
            <a:endParaRPr lang="en-US" dirty="0"/>
          </a:p>
        </p:txBody>
      </p:sp>
    </p:spTree>
    <p:extLst>
      <p:ext uri="{BB962C8B-B14F-4D97-AF65-F5344CB8AC3E}">
        <p14:creationId xmlns:p14="http://schemas.microsoft.com/office/powerpoint/2010/main" val="1666514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29E65E-14E0-7149-B0C5-2E6095107555}" type="datetimeFigureOut">
              <a:rPr lang="en-US" smtClean="0"/>
              <a:t>14/01/2018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6BA88FD-0C14-4C47-854C-5C9FC194CAE9}" type="slidenum">
              <a:rPr lang="en-US" smtClean="0"/>
              <a:t>‹#›</a:t>
            </a:fld>
            <a:endParaRPr lang="en-US" dirty="0"/>
          </a:p>
        </p:txBody>
      </p:sp>
    </p:spTree>
    <p:extLst>
      <p:ext uri="{BB962C8B-B14F-4D97-AF65-F5344CB8AC3E}">
        <p14:creationId xmlns:p14="http://schemas.microsoft.com/office/powerpoint/2010/main" val="2624213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FC29E65E-14E0-7149-B0C5-2E6095107555}" type="datetimeFigureOut">
              <a:rPr lang="en-US" smtClean="0"/>
              <a:t>14/01/2018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6BA88FD-0C14-4C47-854C-5C9FC194CAE9}" type="slidenum">
              <a:rPr lang="en-US" smtClean="0"/>
              <a:t>‹#›</a:t>
            </a:fld>
            <a:endParaRPr lang="en-US" dirty="0"/>
          </a:p>
        </p:txBody>
      </p:sp>
    </p:spTree>
    <p:extLst>
      <p:ext uri="{BB962C8B-B14F-4D97-AF65-F5344CB8AC3E}">
        <p14:creationId xmlns:p14="http://schemas.microsoft.com/office/powerpoint/2010/main" val="3771465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FC29E65E-14E0-7149-B0C5-2E6095107555}" type="datetimeFigureOut">
              <a:rPr lang="en-US" smtClean="0"/>
              <a:t>14/01/2018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6BA88FD-0C14-4C47-854C-5C9FC194CAE9}" type="slidenum">
              <a:rPr lang="en-US" smtClean="0"/>
              <a:t>‹#›</a:t>
            </a:fld>
            <a:endParaRPr lang="en-US" dirty="0"/>
          </a:p>
        </p:txBody>
      </p:sp>
    </p:spTree>
    <p:extLst>
      <p:ext uri="{BB962C8B-B14F-4D97-AF65-F5344CB8AC3E}">
        <p14:creationId xmlns:p14="http://schemas.microsoft.com/office/powerpoint/2010/main" val="1625630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C29E65E-14E0-7149-B0C5-2E6095107555}" type="datetimeFigureOut">
              <a:rPr lang="en-US" smtClean="0"/>
              <a:t>14/01/2018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6BA88FD-0C14-4C47-854C-5C9FC194CAE9}" type="slidenum">
              <a:rPr lang="en-US" smtClean="0"/>
              <a:t>‹#›</a:t>
            </a:fld>
            <a:endParaRPr lang="en-US" dirty="0"/>
          </a:p>
        </p:txBody>
      </p:sp>
    </p:spTree>
    <p:extLst>
      <p:ext uri="{BB962C8B-B14F-4D97-AF65-F5344CB8AC3E}">
        <p14:creationId xmlns:p14="http://schemas.microsoft.com/office/powerpoint/2010/main" val="42735780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C29E65E-14E0-7149-B0C5-2E6095107555}" type="datetimeFigureOut">
              <a:rPr lang="en-US" smtClean="0"/>
              <a:t>14/01/2018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6BA88FD-0C14-4C47-854C-5C9FC194CAE9}" type="slidenum">
              <a:rPr lang="en-US" smtClean="0"/>
              <a:t>‹#›</a:t>
            </a:fld>
            <a:endParaRPr lang="en-US" dirty="0"/>
          </a:p>
        </p:txBody>
      </p:sp>
    </p:spTree>
    <p:extLst>
      <p:ext uri="{BB962C8B-B14F-4D97-AF65-F5344CB8AC3E}">
        <p14:creationId xmlns:p14="http://schemas.microsoft.com/office/powerpoint/2010/main" val="3106177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29E65E-14E0-7149-B0C5-2E6095107555}" type="datetimeFigureOut">
              <a:rPr lang="en-US" smtClean="0"/>
              <a:t>14/01/2018</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BA88FD-0C14-4C47-854C-5C9FC194CAE9}" type="slidenum">
              <a:rPr lang="en-US" smtClean="0"/>
              <a:t>‹#›</a:t>
            </a:fld>
            <a:endParaRPr lang="en-US" dirty="0"/>
          </a:p>
        </p:txBody>
      </p:sp>
    </p:spTree>
    <p:extLst>
      <p:ext uri="{BB962C8B-B14F-4D97-AF65-F5344CB8AC3E}">
        <p14:creationId xmlns:p14="http://schemas.microsoft.com/office/powerpoint/2010/main" val="41457070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package" Target="../embeddings/Microsoft_Word_Document1.docx"/><Relationship Id="rId4" Type="http://schemas.openxmlformats.org/officeDocument/2006/relationships/image" Target="../media/image2.png"/><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package" Target="../embeddings/Microsoft_Excel_Sheet2.xlsx"/><Relationship Id="rId4" Type="http://schemas.openxmlformats.org/officeDocument/2006/relationships/image" Target="../media/image3.emf"/><Relationship Id="rId1" Type="http://schemas.openxmlformats.org/officeDocument/2006/relationships/vmlDrawing" Target="../drawings/vmlDrawing2.vml"/><Relationship Id="rId2"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package" Target="../embeddings/Microsoft_Excel_Sheet3.xlsx"/><Relationship Id="rId4" Type="http://schemas.openxmlformats.org/officeDocument/2006/relationships/image" Target="../media/image4.emf"/><Relationship Id="rId1" Type="http://schemas.openxmlformats.org/officeDocument/2006/relationships/vmlDrawing" Target="../drawings/vmlDrawing3.vml"/><Relationship Id="rId2"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package" Target="../embeddings/Microsoft_Excel_Sheet4.xlsx"/><Relationship Id="rId4" Type="http://schemas.openxmlformats.org/officeDocument/2006/relationships/image" Target="../media/image5.png"/><Relationship Id="rId1" Type="http://schemas.openxmlformats.org/officeDocument/2006/relationships/vmlDrawing" Target="../drawings/vmlDrawing4.vml"/><Relationship Id="rId2"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8.jpg"/><Relationship Id="rId4" Type="http://schemas.openxmlformats.org/officeDocument/2006/relationships/image" Target="../media/image9.jpeg"/><Relationship Id="rId5" Type="http://schemas.openxmlformats.org/officeDocument/2006/relationships/image" Target="../media/image10.jpeg"/><Relationship Id="rId6" Type="http://schemas.openxmlformats.org/officeDocument/2006/relationships/image" Target="../media/image11.jpg"/><Relationship Id="rId7" Type="http://schemas.openxmlformats.org/officeDocument/2006/relationships/image" Target="../media/image12.jpg"/><Relationship Id="rId1" Type="http://schemas.openxmlformats.org/officeDocument/2006/relationships/slideLayout" Target="../slideLayouts/slideLayout2.xml"/><Relationship Id="rId2" Type="http://schemas.openxmlformats.org/officeDocument/2006/relationships/image" Target="../media/image7.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30237"/>
            <a:ext cx="8229600" cy="5838296"/>
          </a:xfrm>
        </p:spPr>
        <p:txBody>
          <a:bodyPr>
            <a:normAutofit fontScale="90000"/>
          </a:bodyPr>
          <a:lstStyle/>
          <a:p>
            <a:r>
              <a:rPr lang="en-GB" b="1" dirty="0">
                <a:latin typeface="Times New Roman"/>
                <a:cs typeface="Times New Roman"/>
              </a:rPr>
              <a:t>Colin Michael Crook</a:t>
            </a:r>
            <a:r>
              <a:rPr lang="en-GB" dirty="0">
                <a:latin typeface="Times New Roman"/>
                <a:cs typeface="Times New Roman"/>
              </a:rPr>
              <a:t/>
            </a:r>
            <a:br>
              <a:rPr lang="en-GB" dirty="0">
                <a:latin typeface="Times New Roman"/>
                <a:cs typeface="Times New Roman"/>
              </a:rPr>
            </a:br>
            <a:r>
              <a:rPr lang="en-GB" b="1" dirty="0">
                <a:latin typeface="Times New Roman"/>
                <a:cs typeface="Times New Roman"/>
              </a:rPr>
              <a:t>Student No: 1705826</a:t>
            </a:r>
            <a:r>
              <a:rPr lang="en-GB" dirty="0">
                <a:latin typeface="Times New Roman"/>
                <a:cs typeface="Times New Roman"/>
              </a:rPr>
              <a:t/>
            </a:r>
            <a:br>
              <a:rPr lang="en-GB" dirty="0">
                <a:latin typeface="Times New Roman"/>
                <a:cs typeface="Times New Roman"/>
              </a:rPr>
            </a:br>
            <a:r>
              <a:rPr lang="en-GB" b="1" dirty="0">
                <a:latin typeface="Times New Roman"/>
                <a:cs typeface="Times New Roman"/>
              </a:rPr>
              <a:t>Module Title: Live Music &amp; Event Management</a:t>
            </a:r>
            <a:r>
              <a:rPr lang="en-GB" dirty="0">
                <a:latin typeface="Times New Roman"/>
                <a:cs typeface="Times New Roman"/>
              </a:rPr>
              <a:t/>
            </a:r>
            <a:br>
              <a:rPr lang="en-GB" dirty="0">
                <a:latin typeface="Times New Roman"/>
                <a:cs typeface="Times New Roman"/>
              </a:rPr>
            </a:br>
            <a:r>
              <a:rPr lang="en-GB" b="1" dirty="0">
                <a:latin typeface="Times New Roman"/>
                <a:cs typeface="Times New Roman"/>
              </a:rPr>
              <a:t>Module Code: BMTY7005</a:t>
            </a:r>
            <a:r>
              <a:rPr lang="en-GB" dirty="0">
                <a:latin typeface="Times New Roman"/>
                <a:cs typeface="Times New Roman"/>
              </a:rPr>
              <a:t/>
            </a:r>
            <a:br>
              <a:rPr lang="en-GB" dirty="0">
                <a:latin typeface="Times New Roman"/>
                <a:cs typeface="Times New Roman"/>
              </a:rPr>
            </a:br>
            <a:r>
              <a:rPr lang="en-GB" b="1" dirty="0">
                <a:latin typeface="Times New Roman"/>
                <a:cs typeface="Times New Roman"/>
              </a:rPr>
              <a:t>Assignment Title: Portfolio</a:t>
            </a:r>
            <a:br>
              <a:rPr lang="en-GB" b="1" dirty="0">
                <a:latin typeface="Times New Roman"/>
                <a:cs typeface="Times New Roman"/>
              </a:rPr>
            </a:br>
            <a:r>
              <a:rPr lang="en-GB" b="1" dirty="0">
                <a:latin typeface="Times New Roman"/>
                <a:cs typeface="Times New Roman"/>
              </a:rPr>
              <a:t>Assignment Code: BMTY7005_LEM_A1</a:t>
            </a:r>
            <a:r>
              <a:rPr lang="en-GB" dirty="0">
                <a:latin typeface="Times New Roman"/>
                <a:cs typeface="Times New Roman"/>
              </a:rPr>
              <a:t/>
            </a:r>
            <a:br>
              <a:rPr lang="en-GB" dirty="0">
                <a:latin typeface="Times New Roman"/>
                <a:cs typeface="Times New Roman"/>
              </a:rPr>
            </a:br>
            <a:r>
              <a:rPr lang="en-GB" b="1" dirty="0">
                <a:latin typeface="Times New Roman"/>
                <a:cs typeface="Times New Roman"/>
              </a:rPr>
              <a:t>Lecturer: Natalie Smith</a:t>
            </a:r>
            <a:r>
              <a:rPr lang="en-US" dirty="0">
                <a:latin typeface="Times New Roman"/>
                <a:cs typeface="Times New Roman"/>
              </a:rPr>
              <a:t/>
            </a:r>
            <a:br>
              <a:rPr lang="en-US" dirty="0">
                <a:latin typeface="Times New Roman"/>
                <a:cs typeface="Times New Roman"/>
              </a:rPr>
            </a:br>
            <a:endParaRPr lang="en-US" dirty="0"/>
          </a:p>
        </p:txBody>
      </p:sp>
    </p:spTree>
    <p:extLst>
      <p:ext uri="{BB962C8B-B14F-4D97-AF65-F5344CB8AC3E}">
        <p14:creationId xmlns:p14="http://schemas.microsoft.com/office/powerpoint/2010/main" val="24564975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749549"/>
            <a:ext cx="7772400" cy="1470025"/>
          </a:xfrm>
        </p:spPr>
        <p:txBody>
          <a:bodyPr/>
          <a:lstStyle/>
          <a:p>
            <a:r>
              <a:rPr lang="en-US" b="1" dirty="0" smtClean="0">
                <a:latin typeface="Times New Roman"/>
                <a:cs typeface="Times New Roman"/>
              </a:rPr>
              <a:t>RAP ARC FEST</a:t>
            </a:r>
            <a:br>
              <a:rPr lang="en-US" b="1" dirty="0" smtClean="0">
                <a:latin typeface="Times New Roman"/>
                <a:cs typeface="Times New Roman"/>
              </a:rPr>
            </a:br>
            <a:r>
              <a:rPr lang="en-US" b="1" dirty="0" smtClean="0">
                <a:latin typeface="Times New Roman"/>
                <a:cs typeface="Times New Roman"/>
              </a:rPr>
              <a:t>Presentation</a:t>
            </a:r>
            <a:endParaRPr lang="en-US" b="1" dirty="0">
              <a:latin typeface="Times New Roman"/>
              <a:cs typeface="Times New Roman"/>
            </a:endParaRPr>
          </a:p>
        </p:txBody>
      </p:sp>
      <p:pic>
        <p:nvPicPr>
          <p:cNvPr id="10" name="Picture 9" descr="RAP ARCHIVES Logo whit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5875" y="884078"/>
            <a:ext cx="2588854" cy="1508439"/>
          </a:xfrm>
          <a:prstGeom prst="rect">
            <a:avLst/>
          </a:prstGeom>
        </p:spPr>
      </p:pic>
    </p:spTree>
    <p:extLst>
      <p:ext uri="{BB962C8B-B14F-4D97-AF65-F5344CB8AC3E}">
        <p14:creationId xmlns:p14="http://schemas.microsoft.com/office/powerpoint/2010/main" val="3876472682"/>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76829"/>
          </a:xfrm>
        </p:spPr>
        <p:txBody>
          <a:bodyPr>
            <a:noAutofit/>
          </a:bodyPr>
          <a:lstStyle/>
          <a:p>
            <a:pPr algn="l"/>
            <a:r>
              <a:rPr lang="en-GB" sz="2000" b="1" dirty="0">
                <a:latin typeface="Times New Roman"/>
                <a:cs typeface="Times New Roman"/>
              </a:rPr>
              <a:t>Contents Page</a:t>
            </a:r>
            <a:r>
              <a:rPr lang="en-GB" sz="3200" dirty="0">
                <a:latin typeface="Times New Roman"/>
                <a:cs typeface="Times New Roman"/>
              </a:rPr>
              <a:t/>
            </a:r>
            <a:br>
              <a:rPr lang="en-GB" sz="3200" dirty="0">
                <a:latin typeface="Times New Roman"/>
                <a:cs typeface="Times New Roman"/>
              </a:rPr>
            </a:br>
            <a:endParaRPr lang="en-US" sz="3200" dirty="0">
              <a:latin typeface="Times New Roman"/>
              <a:cs typeface="Times New Roman"/>
            </a:endParaRPr>
          </a:p>
        </p:txBody>
      </p:sp>
      <p:sp>
        <p:nvSpPr>
          <p:cNvPr id="3" name="Content Placeholder 2"/>
          <p:cNvSpPr>
            <a:spLocks noGrp="1"/>
          </p:cNvSpPr>
          <p:nvPr>
            <p:ph idx="1"/>
          </p:nvPr>
        </p:nvSpPr>
        <p:spPr>
          <a:xfrm>
            <a:off x="457200" y="778932"/>
            <a:ext cx="8229600" cy="5939368"/>
          </a:xfrm>
        </p:spPr>
        <p:txBody>
          <a:bodyPr>
            <a:normAutofit fontScale="25000" lnSpcReduction="20000"/>
          </a:bodyPr>
          <a:lstStyle/>
          <a:p>
            <a:pPr marL="0" indent="0">
              <a:buNone/>
            </a:pPr>
            <a:r>
              <a:rPr lang="en-GB" b="1" dirty="0" smtClean="0">
                <a:latin typeface="Times New Roman"/>
                <a:cs typeface="Times New Roman"/>
              </a:rPr>
              <a:t>	</a:t>
            </a:r>
            <a:r>
              <a:rPr lang="en-GB" sz="4000" b="1" dirty="0" smtClean="0">
                <a:latin typeface="Times New Roman"/>
                <a:cs typeface="Times New Roman"/>
              </a:rPr>
              <a:t>	Executive </a:t>
            </a:r>
            <a:r>
              <a:rPr lang="en-GB" sz="4000" b="1" dirty="0">
                <a:latin typeface="Times New Roman"/>
                <a:cs typeface="Times New Roman"/>
              </a:rPr>
              <a:t>Summary</a:t>
            </a:r>
            <a:endParaRPr lang="en-GB" sz="4000" dirty="0">
              <a:latin typeface="Times New Roman"/>
              <a:cs typeface="Times New Roman"/>
            </a:endParaRPr>
          </a:p>
          <a:p>
            <a:pPr marL="0" indent="0">
              <a:buNone/>
            </a:pPr>
            <a:r>
              <a:rPr lang="en-GB" sz="4000" b="1" dirty="0">
                <a:latin typeface="Times New Roman"/>
                <a:cs typeface="Times New Roman"/>
              </a:rPr>
              <a:t> </a:t>
            </a:r>
            <a:endParaRPr lang="en-GB" sz="4000" dirty="0">
              <a:latin typeface="Times New Roman"/>
              <a:cs typeface="Times New Roman"/>
            </a:endParaRPr>
          </a:p>
          <a:p>
            <a:pPr marL="0" lvl="0" indent="0">
              <a:buNone/>
            </a:pPr>
            <a:r>
              <a:rPr lang="en-GB" sz="4000" b="1" dirty="0" smtClean="0">
                <a:latin typeface="Times New Roman"/>
                <a:cs typeface="Times New Roman"/>
              </a:rPr>
              <a:t>	1.	Background &amp; History</a:t>
            </a:r>
            <a:endParaRPr lang="en-GB" sz="4000" dirty="0" smtClean="0">
              <a:latin typeface="Times New Roman"/>
              <a:cs typeface="Times New Roman"/>
            </a:endParaRPr>
          </a:p>
          <a:p>
            <a:pPr marL="0" lvl="0" indent="0">
              <a:buNone/>
            </a:pPr>
            <a:r>
              <a:rPr lang="en-GB" sz="4000" dirty="0" smtClean="0">
                <a:latin typeface="Times New Roman"/>
                <a:cs typeface="Times New Roman"/>
              </a:rPr>
              <a:t>		Event </a:t>
            </a:r>
            <a:r>
              <a:rPr lang="en-GB" sz="4000" dirty="0">
                <a:latin typeface="Times New Roman"/>
                <a:cs typeface="Times New Roman"/>
              </a:rPr>
              <a:t>Management/Experience</a:t>
            </a:r>
          </a:p>
          <a:p>
            <a:pPr marL="0" lvl="0" indent="0">
              <a:buNone/>
            </a:pPr>
            <a:r>
              <a:rPr lang="en-GB" sz="4000" dirty="0" smtClean="0">
                <a:latin typeface="Times New Roman"/>
                <a:cs typeface="Times New Roman"/>
              </a:rPr>
              <a:t>		Event </a:t>
            </a:r>
            <a:r>
              <a:rPr lang="en-GB" sz="4000" dirty="0">
                <a:latin typeface="Times New Roman"/>
                <a:cs typeface="Times New Roman"/>
              </a:rPr>
              <a:t>History</a:t>
            </a:r>
          </a:p>
          <a:p>
            <a:pPr marL="0" indent="0">
              <a:buNone/>
            </a:pPr>
            <a:r>
              <a:rPr lang="en-GB" sz="4000" b="1" dirty="0">
                <a:latin typeface="Times New Roman"/>
                <a:cs typeface="Times New Roman"/>
              </a:rPr>
              <a:t> </a:t>
            </a:r>
            <a:endParaRPr lang="en-GB" sz="4000" dirty="0">
              <a:latin typeface="Times New Roman"/>
              <a:cs typeface="Times New Roman"/>
            </a:endParaRPr>
          </a:p>
          <a:p>
            <a:pPr marL="0" lvl="0" indent="0">
              <a:buNone/>
            </a:pPr>
            <a:r>
              <a:rPr lang="en-GB" sz="4000" b="1" dirty="0" smtClean="0">
                <a:latin typeface="Times New Roman"/>
                <a:cs typeface="Times New Roman"/>
              </a:rPr>
              <a:t>	2.	Event </a:t>
            </a:r>
            <a:r>
              <a:rPr lang="en-GB" sz="4000" b="1" dirty="0">
                <a:latin typeface="Times New Roman"/>
                <a:cs typeface="Times New Roman"/>
              </a:rPr>
              <a:t>Overview</a:t>
            </a:r>
            <a:endParaRPr lang="en-GB" sz="4000" dirty="0">
              <a:latin typeface="Times New Roman"/>
              <a:cs typeface="Times New Roman"/>
            </a:endParaRPr>
          </a:p>
          <a:p>
            <a:pPr marL="0" lvl="0" indent="0">
              <a:buNone/>
            </a:pPr>
            <a:r>
              <a:rPr lang="en-GB" sz="4000" dirty="0" smtClean="0">
                <a:latin typeface="Times New Roman"/>
                <a:cs typeface="Times New Roman"/>
              </a:rPr>
              <a:t>		Vision </a:t>
            </a:r>
            <a:r>
              <a:rPr lang="en-GB" sz="4000" dirty="0">
                <a:latin typeface="Times New Roman"/>
                <a:cs typeface="Times New Roman"/>
              </a:rPr>
              <a:t>and Mission</a:t>
            </a:r>
          </a:p>
          <a:p>
            <a:pPr marL="0" lvl="0" indent="0">
              <a:buNone/>
            </a:pPr>
            <a:r>
              <a:rPr lang="en-GB" sz="4000" dirty="0" smtClean="0">
                <a:latin typeface="Times New Roman"/>
                <a:cs typeface="Times New Roman"/>
              </a:rPr>
              <a:t>		Key </a:t>
            </a:r>
            <a:r>
              <a:rPr lang="en-GB" sz="4000" dirty="0">
                <a:latin typeface="Times New Roman"/>
                <a:cs typeface="Times New Roman"/>
              </a:rPr>
              <a:t>Outcomes/deliverables</a:t>
            </a:r>
          </a:p>
          <a:p>
            <a:pPr marL="0" lvl="0" indent="0">
              <a:buNone/>
            </a:pPr>
            <a:r>
              <a:rPr lang="en-GB" sz="4000" dirty="0" smtClean="0">
                <a:latin typeface="Times New Roman"/>
                <a:cs typeface="Times New Roman"/>
              </a:rPr>
              <a:t>		The </a:t>
            </a:r>
            <a:r>
              <a:rPr lang="en-GB" sz="4000" dirty="0">
                <a:latin typeface="Times New Roman"/>
                <a:cs typeface="Times New Roman"/>
              </a:rPr>
              <a:t>Event</a:t>
            </a:r>
          </a:p>
          <a:p>
            <a:pPr marL="0" lvl="0" indent="0">
              <a:buNone/>
            </a:pPr>
            <a:r>
              <a:rPr lang="en-GB" sz="4000" dirty="0" smtClean="0">
                <a:latin typeface="Times New Roman"/>
                <a:cs typeface="Times New Roman"/>
              </a:rPr>
              <a:t>		Target </a:t>
            </a:r>
            <a:r>
              <a:rPr lang="en-GB" sz="4000" dirty="0">
                <a:latin typeface="Times New Roman"/>
                <a:cs typeface="Times New Roman"/>
              </a:rPr>
              <a:t>Market</a:t>
            </a:r>
          </a:p>
          <a:p>
            <a:pPr marL="0" lvl="0" indent="0">
              <a:buNone/>
            </a:pPr>
            <a:r>
              <a:rPr lang="en-GB" sz="4000" dirty="0" smtClean="0">
                <a:latin typeface="Times New Roman"/>
                <a:cs typeface="Times New Roman"/>
              </a:rPr>
              <a:t>		Stakeholder </a:t>
            </a:r>
            <a:r>
              <a:rPr lang="en-GB" sz="4000" dirty="0">
                <a:latin typeface="Times New Roman"/>
                <a:cs typeface="Times New Roman"/>
              </a:rPr>
              <a:t>involvement and benefits</a:t>
            </a:r>
          </a:p>
          <a:p>
            <a:pPr marL="0" lvl="0" indent="0">
              <a:buNone/>
            </a:pPr>
            <a:r>
              <a:rPr lang="en-GB" sz="4000" dirty="0" smtClean="0">
                <a:latin typeface="Times New Roman"/>
                <a:cs typeface="Times New Roman"/>
              </a:rPr>
              <a:t>		Delivery </a:t>
            </a:r>
            <a:r>
              <a:rPr lang="en-GB" sz="4000" dirty="0">
                <a:latin typeface="Times New Roman"/>
                <a:cs typeface="Times New Roman"/>
              </a:rPr>
              <a:t>mechanism</a:t>
            </a:r>
          </a:p>
          <a:p>
            <a:pPr marL="0" indent="0">
              <a:buNone/>
            </a:pPr>
            <a:r>
              <a:rPr lang="en-GB" sz="4000" b="1" dirty="0">
                <a:latin typeface="Times New Roman"/>
                <a:cs typeface="Times New Roman"/>
              </a:rPr>
              <a:t> </a:t>
            </a:r>
            <a:endParaRPr lang="en-GB" sz="4000" dirty="0">
              <a:latin typeface="Times New Roman"/>
              <a:cs typeface="Times New Roman"/>
            </a:endParaRPr>
          </a:p>
          <a:p>
            <a:pPr marL="0" lvl="0" indent="0">
              <a:buNone/>
            </a:pPr>
            <a:r>
              <a:rPr lang="en-GB" sz="4000" b="1" dirty="0" smtClean="0">
                <a:latin typeface="Times New Roman"/>
                <a:cs typeface="Times New Roman"/>
              </a:rPr>
              <a:t>	3.	Development Plan</a:t>
            </a:r>
            <a:endParaRPr lang="en-GB" sz="4000" dirty="0">
              <a:latin typeface="Times New Roman"/>
              <a:cs typeface="Times New Roman"/>
            </a:endParaRPr>
          </a:p>
          <a:p>
            <a:pPr marL="0" lvl="0" indent="0">
              <a:buNone/>
            </a:pPr>
            <a:r>
              <a:rPr lang="en-GB" sz="4000" dirty="0" smtClean="0">
                <a:latin typeface="Times New Roman"/>
                <a:cs typeface="Times New Roman"/>
              </a:rPr>
              <a:t>		Strategic </a:t>
            </a:r>
            <a:r>
              <a:rPr lang="en-GB" sz="4000" dirty="0">
                <a:latin typeface="Times New Roman"/>
                <a:cs typeface="Times New Roman"/>
              </a:rPr>
              <a:t>Development</a:t>
            </a:r>
          </a:p>
          <a:p>
            <a:pPr marL="0" lvl="0" indent="0">
              <a:buNone/>
            </a:pPr>
            <a:r>
              <a:rPr lang="en-GB" sz="4000" dirty="0" smtClean="0">
                <a:latin typeface="Times New Roman"/>
                <a:cs typeface="Times New Roman"/>
              </a:rPr>
              <a:t>		SWOT </a:t>
            </a:r>
            <a:r>
              <a:rPr lang="en-GB" sz="4000" dirty="0">
                <a:latin typeface="Times New Roman"/>
                <a:cs typeface="Times New Roman"/>
              </a:rPr>
              <a:t>analysis</a:t>
            </a:r>
          </a:p>
          <a:p>
            <a:pPr marL="0" indent="0">
              <a:buNone/>
            </a:pPr>
            <a:r>
              <a:rPr lang="en-GB" sz="4000" b="1" dirty="0">
                <a:latin typeface="Times New Roman"/>
                <a:cs typeface="Times New Roman"/>
              </a:rPr>
              <a:t> </a:t>
            </a:r>
            <a:endParaRPr lang="en-GB" sz="4000" dirty="0">
              <a:latin typeface="Times New Roman"/>
              <a:cs typeface="Times New Roman"/>
            </a:endParaRPr>
          </a:p>
          <a:p>
            <a:pPr marL="0" lvl="0" indent="0">
              <a:buNone/>
            </a:pPr>
            <a:r>
              <a:rPr lang="en-GB" sz="4000" b="1" dirty="0" smtClean="0">
                <a:latin typeface="Times New Roman"/>
                <a:cs typeface="Times New Roman"/>
              </a:rPr>
              <a:t>	4.	Event </a:t>
            </a:r>
            <a:r>
              <a:rPr lang="en-GB" sz="4000" b="1" dirty="0">
                <a:latin typeface="Times New Roman"/>
                <a:cs typeface="Times New Roman"/>
              </a:rPr>
              <a:t>Requirements</a:t>
            </a:r>
            <a:endParaRPr lang="en-GB" sz="4000" dirty="0">
              <a:latin typeface="Times New Roman"/>
              <a:cs typeface="Times New Roman"/>
            </a:endParaRPr>
          </a:p>
          <a:p>
            <a:pPr marL="0" lvl="0" indent="0">
              <a:buNone/>
            </a:pPr>
            <a:r>
              <a:rPr lang="en-GB" sz="4000" dirty="0" smtClean="0">
                <a:latin typeface="Times New Roman"/>
                <a:cs typeface="Times New Roman"/>
              </a:rPr>
              <a:t>		Facilities</a:t>
            </a:r>
            <a:endParaRPr lang="en-GB" sz="4000" dirty="0">
              <a:latin typeface="Times New Roman"/>
              <a:cs typeface="Times New Roman"/>
            </a:endParaRPr>
          </a:p>
          <a:p>
            <a:pPr marL="0" lvl="0" indent="0">
              <a:buNone/>
            </a:pPr>
            <a:r>
              <a:rPr lang="en-GB" sz="4000" dirty="0" smtClean="0">
                <a:latin typeface="Times New Roman"/>
                <a:cs typeface="Times New Roman"/>
              </a:rPr>
              <a:t>		Services</a:t>
            </a:r>
            <a:endParaRPr lang="en-GB" sz="4000" dirty="0">
              <a:latin typeface="Times New Roman"/>
              <a:cs typeface="Times New Roman"/>
            </a:endParaRPr>
          </a:p>
          <a:p>
            <a:pPr marL="0" lvl="0" indent="0">
              <a:buNone/>
            </a:pPr>
            <a:r>
              <a:rPr lang="en-GB" sz="4000" dirty="0" smtClean="0">
                <a:latin typeface="Times New Roman"/>
                <a:cs typeface="Times New Roman"/>
              </a:rPr>
              <a:t>		Production</a:t>
            </a:r>
            <a:endParaRPr lang="en-GB" sz="4000" dirty="0">
              <a:latin typeface="Times New Roman"/>
              <a:cs typeface="Times New Roman"/>
            </a:endParaRPr>
          </a:p>
          <a:p>
            <a:pPr marL="0" lvl="0" indent="0">
              <a:buNone/>
            </a:pPr>
            <a:r>
              <a:rPr lang="en-GB" sz="4000" dirty="0" smtClean="0">
                <a:latin typeface="Times New Roman"/>
                <a:cs typeface="Times New Roman"/>
              </a:rPr>
              <a:t>		Legal </a:t>
            </a:r>
            <a:r>
              <a:rPr lang="en-GB" sz="4000" dirty="0">
                <a:latin typeface="Times New Roman"/>
                <a:cs typeface="Times New Roman"/>
              </a:rPr>
              <a:t>&amp; insurance</a:t>
            </a:r>
          </a:p>
          <a:p>
            <a:pPr marL="0" indent="0">
              <a:buNone/>
            </a:pPr>
            <a:r>
              <a:rPr lang="en-GB" sz="4000" b="1" dirty="0">
                <a:latin typeface="Times New Roman"/>
                <a:cs typeface="Times New Roman"/>
              </a:rPr>
              <a:t> </a:t>
            </a:r>
            <a:endParaRPr lang="en-GB" sz="4000" dirty="0">
              <a:latin typeface="Times New Roman"/>
              <a:cs typeface="Times New Roman"/>
            </a:endParaRPr>
          </a:p>
          <a:p>
            <a:pPr marL="0" lvl="0" indent="0">
              <a:buNone/>
            </a:pPr>
            <a:r>
              <a:rPr lang="en-GB" sz="4000" b="1" dirty="0" smtClean="0">
                <a:latin typeface="Times New Roman"/>
                <a:cs typeface="Times New Roman"/>
              </a:rPr>
              <a:t>	5.	Operational </a:t>
            </a:r>
            <a:r>
              <a:rPr lang="en-GB" sz="4000" b="1" dirty="0">
                <a:latin typeface="Times New Roman"/>
                <a:cs typeface="Times New Roman"/>
              </a:rPr>
              <a:t>Plan</a:t>
            </a:r>
            <a:endParaRPr lang="en-GB" sz="4000" dirty="0">
              <a:latin typeface="Times New Roman"/>
              <a:cs typeface="Times New Roman"/>
            </a:endParaRPr>
          </a:p>
          <a:p>
            <a:pPr marL="0" indent="0">
              <a:buNone/>
            </a:pPr>
            <a:r>
              <a:rPr lang="en-GB" sz="4000" b="1" dirty="0">
                <a:latin typeface="Times New Roman"/>
                <a:cs typeface="Times New Roman"/>
              </a:rPr>
              <a:t> </a:t>
            </a:r>
            <a:endParaRPr lang="en-GB" sz="4000" dirty="0">
              <a:latin typeface="Times New Roman"/>
              <a:cs typeface="Times New Roman"/>
            </a:endParaRPr>
          </a:p>
          <a:p>
            <a:pPr marL="0" lvl="0" indent="0">
              <a:buNone/>
            </a:pPr>
            <a:r>
              <a:rPr lang="en-GB" sz="4000" b="1" dirty="0" smtClean="0">
                <a:latin typeface="Times New Roman"/>
                <a:cs typeface="Times New Roman"/>
              </a:rPr>
              <a:t>	6.	Financial </a:t>
            </a:r>
            <a:r>
              <a:rPr lang="en-GB" sz="4000" b="1" dirty="0">
                <a:latin typeface="Times New Roman"/>
                <a:cs typeface="Times New Roman"/>
              </a:rPr>
              <a:t>Plan &amp; Considerations</a:t>
            </a:r>
            <a:endParaRPr lang="en-GB" sz="4000" dirty="0">
              <a:latin typeface="Times New Roman"/>
              <a:cs typeface="Times New Roman"/>
            </a:endParaRPr>
          </a:p>
          <a:p>
            <a:pPr marL="0" lvl="0" indent="0">
              <a:buNone/>
            </a:pPr>
            <a:r>
              <a:rPr lang="en-GB" sz="4000" dirty="0" smtClean="0">
                <a:latin typeface="Times New Roman"/>
                <a:cs typeface="Times New Roman"/>
              </a:rPr>
              <a:t>		Income </a:t>
            </a:r>
            <a:r>
              <a:rPr lang="en-GB" sz="4000" dirty="0">
                <a:latin typeface="Times New Roman"/>
                <a:cs typeface="Times New Roman"/>
              </a:rPr>
              <a:t>and Expenditure Projections</a:t>
            </a:r>
          </a:p>
          <a:p>
            <a:pPr marL="0" lvl="0" indent="0">
              <a:buNone/>
            </a:pPr>
            <a:r>
              <a:rPr lang="en-GB" sz="4000" dirty="0" smtClean="0">
                <a:latin typeface="Times New Roman"/>
                <a:cs typeface="Times New Roman"/>
              </a:rPr>
              <a:t>		</a:t>
            </a:r>
            <a:r>
              <a:rPr lang="en-GB" sz="4000" b="1" dirty="0">
                <a:latin typeface="Times New Roman"/>
                <a:cs typeface="Times New Roman"/>
              </a:rPr>
              <a:t> </a:t>
            </a:r>
            <a:endParaRPr lang="en-GB" sz="4000" dirty="0">
              <a:latin typeface="Times New Roman"/>
              <a:cs typeface="Times New Roman"/>
            </a:endParaRPr>
          </a:p>
          <a:p>
            <a:pPr marL="0" lvl="0" indent="0">
              <a:buNone/>
            </a:pPr>
            <a:r>
              <a:rPr lang="en-GB" sz="4000" dirty="0" smtClean="0">
                <a:latin typeface="Times New Roman"/>
                <a:cs typeface="Times New Roman"/>
              </a:rPr>
              <a:t>	</a:t>
            </a:r>
            <a:r>
              <a:rPr lang="en-GB" sz="4000" b="1" dirty="0" smtClean="0">
                <a:latin typeface="Times New Roman"/>
                <a:cs typeface="Times New Roman"/>
              </a:rPr>
              <a:t>7.</a:t>
            </a:r>
            <a:r>
              <a:rPr lang="en-GB" sz="4000" dirty="0" smtClean="0">
                <a:latin typeface="Times New Roman"/>
                <a:cs typeface="Times New Roman"/>
              </a:rPr>
              <a:t>	</a:t>
            </a:r>
            <a:r>
              <a:rPr lang="en-GB" sz="4000" b="1" dirty="0" smtClean="0">
                <a:latin typeface="Times New Roman"/>
                <a:cs typeface="Times New Roman"/>
              </a:rPr>
              <a:t>Management </a:t>
            </a:r>
            <a:r>
              <a:rPr lang="en-GB" sz="4000" b="1" dirty="0">
                <a:latin typeface="Times New Roman"/>
                <a:cs typeface="Times New Roman"/>
              </a:rPr>
              <a:t>and Business Controls</a:t>
            </a:r>
            <a:endParaRPr lang="en-GB" sz="4000" dirty="0">
              <a:latin typeface="Times New Roman"/>
              <a:cs typeface="Times New Roman"/>
            </a:endParaRPr>
          </a:p>
          <a:p>
            <a:pPr marL="0" lvl="0" indent="0">
              <a:buNone/>
            </a:pPr>
            <a:r>
              <a:rPr lang="en-GB" sz="4000" dirty="0" smtClean="0">
                <a:latin typeface="Times New Roman"/>
                <a:cs typeface="Times New Roman"/>
              </a:rPr>
              <a:t>		Event </a:t>
            </a:r>
            <a:r>
              <a:rPr lang="en-GB" sz="4000" dirty="0">
                <a:latin typeface="Times New Roman"/>
                <a:cs typeface="Times New Roman"/>
              </a:rPr>
              <a:t>Action </a:t>
            </a:r>
            <a:r>
              <a:rPr lang="en-GB" sz="4000" dirty="0" smtClean="0">
                <a:latin typeface="Times New Roman"/>
                <a:cs typeface="Times New Roman"/>
              </a:rPr>
              <a:t>Plan</a:t>
            </a:r>
          </a:p>
          <a:p>
            <a:pPr marL="0" lvl="0" indent="0">
              <a:buNone/>
            </a:pPr>
            <a:r>
              <a:rPr lang="en-GB" sz="4000" dirty="0" smtClean="0">
                <a:latin typeface="Times New Roman"/>
                <a:cs typeface="Times New Roman"/>
              </a:rPr>
              <a:t>		Risk Assessment</a:t>
            </a:r>
            <a:endParaRPr lang="en-GB" sz="4000" dirty="0">
              <a:latin typeface="Times New Roman"/>
              <a:cs typeface="Times New Roman"/>
            </a:endParaRPr>
          </a:p>
          <a:p>
            <a:pPr marL="0" indent="0">
              <a:buNone/>
            </a:pPr>
            <a:r>
              <a:rPr lang="en-GB" sz="4000" dirty="0">
                <a:latin typeface="Times New Roman"/>
                <a:cs typeface="Times New Roman"/>
              </a:rPr>
              <a:t> </a:t>
            </a:r>
          </a:p>
          <a:p>
            <a:pPr marL="0" indent="0">
              <a:buNone/>
            </a:pPr>
            <a:r>
              <a:rPr lang="en-GB" sz="4000" b="1" dirty="0" smtClean="0">
                <a:latin typeface="Times New Roman"/>
                <a:cs typeface="Times New Roman"/>
              </a:rPr>
              <a:t>	8.	Debrief</a:t>
            </a:r>
          </a:p>
          <a:p>
            <a:pPr marL="0" indent="0">
              <a:buNone/>
            </a:pPr>
            <a:endParaRPr lang="en-GB" sz="4000" b="1" dirty="0">
              <a:latin typeface="Times New Roman"/>
              <a:cs typeface="Times New Roman"/>
            </a:endParaRPr>
          </a:p>
          <a:p>
            <a:pPr marL="0" indent="0">
              <a:buNone/>
            </a:pPr>
            <a:r>
              <a:rPr lang="en-GB" sz="4000" b="1" dirty="0" smtClean="0">
                <a:latin typeface="Times New Roman"/>
                <a:cs typeface="Times New Roman"/>
              </a:rPr>
              <a:t>	9.	Appendices</a:t>
            </a:r>
            <a:r>
              <a:rPr lang="en-GB" sz="4000" dirty="0" smtClean="0">
                <a:latin typeface="Times New Roman"/>
                <a:cs typeface="Times New Roman"/>
              </a:rPr>
              <a:t> </a:t>
            </a:r>
          </a:p>
          <a:p>
            <a:pPr marL="0" indent="0">
              <a:buNone/>
            </a:pPr>
            <a:endParaRPr lang="en-GB" sz="4000" dirty="0">
              <a:latin typeface="Times New Roman"/>
              <a:cs typeface="Times New Roman"/>
            </a:endParaRPr>
          </a:p>
          <a:p>
            <a:pPr marL="0" indent="0">
              <a:buNone/>
            </a:pPr>
            <a:r>
              <a:rPr lang="en-GB" sz="4000" dirty="0" smtClean="0">
                <a:latin typeface="Times New Roman"/>
                <a:cs typeface="Times New Roman"/>
              </a:rPr>
              <a:t>	</a:t>
            </a:r>
            <a:r>
              <a:rPr lang="en-GB" sz="4000" b="1" dirty="0" smtClean="0">
                <a:latin typeface="Times New Roman"/>
                <a:cs typeface="Times New Roman"/>
              </a:rPr>
              <a:t>10.</a:t>
            </a:r>
            <a:r>
              <a:rPr lang="en-GB" sz="4000" dirty="0" smtClean="0">
                <a:latin typeface="Times New Roman"/>
                <a:cs typeface="Times New Roman"/>
              </a:rPr>
              <a:t>	</a:t>
            </a:r>
            <a:r>
              <a:rPr lang="en-GB" sz="4000" b="1" dirty="0" smtClean="0">
                <a:latin typeface="Times New Roman"/>
                <a:cs typeface="Times New Roman"/>
              </a:rPr>
              <a:t>Bibliography</a:t>
            </a:r>
            <a:endParaRPr lang="en-US" sz="4000" b="1" dirty="0">
              <a:latin typeface="Times New Roman"/>
              <a:cs typeface="Times New Roman"/>
            </a:endParaRPr>
          </a:p>
        </p:txBody>
      </p:sp>
    </p:spTree>
    <p:extLst>
      <p:ext uri="{BB962C8B-B14F-4D97-AF65-F5344CB8AC3E}">
        <p14:creationId xmlns:p14="http://schemas.microsoft.com/office/powerpoint/2010/main" val="1373777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2000" b="1" dirty="0">
                <a:latin typeface="Times New Roman"/>
                <a:cs typeface="Times New Roman"/>
              </a:rPr>
              <a:t>Executive Summary</a:t>
            </a:r>
            <a:r>
              <a:rPr lang="en-GB" sz="2000" dirty="0">
                <a:latin typeface="Times New Roman"/>
                <a:cs typeface="Times New Roman"/>
              </a:rPr>
              <a:t/>
            </a:r>
            <a:br>
              <a:rPr lang="en-GB" sz="2000" dirty="0">
                <a:latin typeface="Times New Roman"/>
                <a:cs typeface="Times New Roman"/>
              </a:rPr>
            </a:br>
            <a:endParaRPr lang="en-US" sz="2000" dirty="0">
              <a:latin typeface="Times New Roman"/>
              <a:cs typeface="Times New Roman"/>
            </a:endParaRPr>
          </a:p>
        </p:txBody>
      </p:sp>
      <p:sp>
        <p:nvSpPr>
          <p:cNvPr id="3" name="Content Placeholder 2"/>
          <p:cNvSpPr>
            <a:spLocks noGrp="1"/>
          </p:cNvSpPr>
          <p:nvPr>
            <p:ph idx="1"/>
          </p:nvPr>
        </p:nvSpPr>
        <p:spPr>
          <a:xfrm>
            <a:off x="457200" y="927100"/>
            <a:ext cx="8161867" cy="4876800"/>
          </a:xfrm>
        </p:spPr>
        <p:txBody>
          <a:bodyPr>
            <a:normAutofit fontScale="55000" lnSpcReduction="20000"/>
          </a:bodyPr>
          <a:lstStyle/>
          <a:p>
            <a:pPr marL="0" indent="0">
              <a:buNone/>
            </a:pPr>
            <a:endParaRPr lang="en-GB" dirty="0">
              <a:latin typeface="Times New Roman"/>
              <a:cs typeface="Times New Roman"/>
            </a:endParaRPr>
          </a:p>
          <a:p>
            <a:pPr lvl="0"/>
            <a:r>
              <a:rPr lang="en-US" sz="2500" dirty="0">
                <a:latin typeface="Times New Roman"/>
                <a:cs typeface="Times New Roman"/>
              </a:rPr>
              <a:t>Rap Arc Fest is a new two-day music festival celebrating the history of Rap, from its early roots in Hip-Hop through to its present association with </a:t>
            </a:r>
            <a:r>
              <a:rPr lang="en-US" sz="2500" dirty="0" smtClean="0">
                <a:latin typeface="Times New Roman"/>
                <a:cs typeface="Times New Roman"/>
              </a:rPr>
              <a:t>Grime</a:t>
            </a:r>
            <a:r>
              <a:rPr lang="en-GB" sz="2500" dirty="0" smtClean="0">
                <a:latin typeface="Times New Roman"/>
                <a:cs typeface="Times New Roman"/>
              </a:rPr>
              <a:t>.</a:t>
            </a:r>
            <a:endParaRPr lang="en-GB" sz="2500" dirty="0">
              <a:latin typeface="Times New Roman"/>
              <a:cs typeface="Times New Roman"/>
            </a:endParaRPr>
          </a:p>
          <a:p>
            <a:pPr lvl="0"/>
            <a:r>
              <a:rPr lang="en-GB" sz="2500" dirty="0">
                <a:latin typeface="Times New Roman"/>
                <a:cs typeface="Times New Roman"/>
              </a:rPr>
              <a:t>The event’s mission is to </a:t>
            </a:r>
            <a:r>
              <a:rPr lang="en-GB" sz="2500" dirty="0" smtClean="0">
                <a:latin typeface="Times New Roman"/>
                <a:cs typeface="Times New Roman"/>
              </a:rPr>
              <a:t>provide an immersive experience and education for attendees in </a:t>
            </a:r>
            <a:r>
              <a:rPr lang="en-GB" sz="2500" dirty="0">
                <a:latin typeface="Times New Roman"/>
                <a:cs typeface="Times New Roman"/>
              </a:rPr>
              <a:t>the </a:t>
            </a:r>
            <a:r>
              <a:rPr lang="en-GB" sz="2500" dirty="0" smtClean="0">
                <a:latin typeface="Times New Roman"/>
                <a:cs typeface="Times New Roman"/>
              </a:rPr>
              <a:t>roots and evolution </a:t>
            </a:r>
            <a:r>
              <a:rPr lang="en-GB" sz="2500" dirty="0">
                <a:latin typeface="Times New Roman"/>
                <a:cs typeface="Times New Roman"/>
              </a:rPr>
              <a:t>of </a:t>
            </a:r>
            <a:r>
              <a:rPr lang="en-GB" sz="2500" dirty="0" smtClean="0">
                <a:latin typeface="Times New Roman"/>
                <a:cs typeface="Times New Roman"/>
              </a:rPr>
              <a:t>the Rap art form and its use in a variety of musical genres.</a:t>
            </a:r>
            <a:endParaRPr lang="en-GB" sz="2500" dirty="0">
              <a:latin typeface="Times New Roman"/>
              <a:cs typeface="Times New Roman"/>
            </a:endParaRPr>
          </a:p>
          <a:p>
            <a:pPr lvl="0"/>
            <a:r>
              <a:rPr lang="en-GB" sz="2500" dirty="0" smtClean="0">
                <a:latin typeface="Times New Roman"/>
                <a:cs typeface="Times New Roman"/>
              </a:rPr>
              <a:t>The objective is to increase awareness of the cultural art form and history of Rap music, creating new audiences and bridging the divide that currently stands </a:t>
            </a:r>
            <a:r>
              <a:rPr lang="en-GB" sz="2500" dirty="0">
                <a:latin typeface="Times New Roman"/>
                <a:cs typeface="Times New Roman"/>
              </a:rPr>
              <a:t>between </a:t>
            </a:r>
            <a:r>
              <a:rPr lang="en-GB" sz="2500" dirty="0" smtClean="0">
                <a:latin typeface="Times New Roman"/>
                <a:cs typeface="Times New Roman"/>
              </a:rPr>
              <a:t>current Rap genres.</a:t>
            </a:r>
            <a:endParaRPr lang="en-GB" sz="2500" dirty="0">
              <a:latin typeface="Times New Roman"/>
              <a:cs typeface="Times New Roman"/>
            </a:endParaRPr>
          </a:p>
          <a:p>
            <a:pPr lvl="0"/>
            <a:r>
              <a:rPr lang="en-GB" sz="2500" dirty="0" smtClean="0">
                <a:latin typeface="Times New Roman"/>
                <a:cs typeface="Times New Roman"/>
              </a:rPr>
              <a:t>The event will take place on the 18</a:t>
            </a:r>
            <a:r>
              <a:rPr lang="en-GB" sz="2500" baseline="30000" dirty="0" smtClean="0">
                <a:latin typeface="Times New Roman"/>
                <a:cs typeface="Times New Roman"/>
              </a:rPr>
              <a:t>th</a:t>
            </a:r>
            <a:r>
              <a:rPr lang="en-GB" sz="2500" dirty="0" smtClean="0">
                <a:latin typeface="Times New Roman"/>
                <a:cs typeface="Times New Roman"/>
              </a:rPr>
              <a:t> – 19</a:t>
            </a:r>
            <a:r>
              <a:rPr lang="en-GB" sz="2500" baseline="30000" dirty="0" smtClean="0">
                <a:latin typeface="Times New Roman"/>
                <a:cs typeface="Times New Roman"/>
              </a:rPr>
              <a:t>th</a:t>
            </a:r>
            <a:r>
              <a:rPr lang="en-GB" sz="2500" dirty="0" smtClean="0">
                <a:latin typeface="Times New Roman"/>
                <a:cs typeface="Times New Roman"/>
              </a:rPr>
              <a:t> August 2018 at Mote Park in Maidstone, Kent. The total capacity of the venue is 8,000, however the target is to attract 3,000 attendees.</a:t>
            </a:r>
            <a:endParaRPr lang="en-GB" sz="2500" dirty="0">
              <a:latin typeface="Times New Roman"/>
              <a:cs typeface="Times New Roman"/>
            </a:endParaRPr>
          </a:p>
          <a:p>
            <a:pPr lvl="0"/>
            <a:r>
              <a:rPr lang="en-GB" sz="2500" dirty="0" smtClean="0">
                <a:latin typeface="Times New Roman"/>
                <a:cs typeface="Times New Roman"/>
              </a:rPr>
              <a:t>The organiser identified a divide between Rap music fans from the various musical genres and wanted to create an event that brings them all together to experience the historical and evolutionary factors of the art form.</a:t>
            </a:r>
            <a:endParaRPr lang="en-GB" sz="2500" dirty="0">
              <a:latin typeface="Times New Roman"/>
              <a:cs typeface="Times New Roman"/>
            </a:endParaRPr>
          </a:p>
          <a:p>
            <a:pPr lvl="0"/>
            <a:r>
              <a:rPr lang="en-GB" sz="2500" dirty="0" smtClean="0">
                <a:latin typeface="Times New Roman"/>
                <a:cs typeface="Times New Roman"/>
              </a:rPr>
              <a:t>The event aims to attract male and female followers of Hip-Hop, Trap and Grime music aged 18 – 60. </a:t>
            </a:r>
          </a:p>
          <a:p>
            <a:pPr lvl="0"/>
            <a:r>
              <a:rPr lang="en-GB" sz="2500" dirty="0" smtClean="0">
                <a:latin typeface="Times New Roman"/>
                <a:cs typeface="Times New Roman"/>
              </a:rPr>
              <a:t>The key benefits to hosting the event are: (1) it will generate an increase in trade for local businesses (2) provide members of the local community with employment (3) allow fans from Greater London and the South East of England the capability of seeing a variety of top international Rap acts in one place (4) increase public and media interest in the musical sectors (5) develop a wider audience for stakeholders and sponsors.</a:t>
            </a:r>
            <a:endParaRPr lang="en-GB" sz="2500" dirty="0">
              <a:latin typeface="Times New Roman"/>
              <a:cs typeface="Times New Roman"/>
            </a:endParaRPr>
          </a:p>
          <a:p>
            <a:pPr lvl="0"/>
            <a:r>
              <a:rPr lang="en-GB" sz="2500" dirty="0" smtClean="0">
                <a:latin typeface="Times New Roman"/>
                <a:cs typeface="Times New Roman"/>
              </a:rPr>
              <a:t>The event and Business Plan has been developed </a:t>
            </a:r>
            <a:r>
              <a:rPr lang="en-GB" sz="2500" dirty="0">
                <a:latin typeface="Times New Roman"/>
                <a:cs typeface="Times New Roman"/>
              </a:rPr>
              <a:t>by music </a:t>
            </a:r>
            <a:r>
              <a:rPr lang="en-GB" sz="2500" dirty="0" smtClean="0">
                <a:latin typeface="Times New Roman"/>
                <a:cs typeface="Times New Roman"/>
              </a:rPr>
              <a:t>industry entrepreneur Colin Crook, a Music Producer, Record Label and Music Publishing Director with over twenty eight years experience in Rap music.</a:t>
            </a:r>
          </a:p>
          <a:p>
            <a:pPr lvl="0"/>
            <a:r>
              <a:rPr lang="en-GB" sz="2500" dirty="0" smtClean="0">
                <a:latin typeface="Times New Roman"/>
                <a:cs typeface="Times New Roman"/>
              </a:rPr>
              <a:t>The organiser will conduct bi-weekly Business </a:t>
            </a:r>
            <a:r>
              <a:rPr lang="en-GB" sz="2500" dirty="0">
                <a:latin typeface="Times New Roman"/>
                <a:cs typeface="Times New Roman"/>
              </a:rPr>
              <a:t>Plan </a:t>
            </a:r>
            <a:r>
              <a:rPr lang="en-GB" sz="2500" dirty="0" smtClean="0">
                <a:latin typeface="Times New Roman"/>
                <a:cs typeface="Times New Roman"/>
              </a:rPr>
              <a:t>reviews with section Managers to monitor progress and provide regular end-of-week updates to the event organisation team. Weekly meetings will take place to ensure that deadlines are being met and any problems are resolved properly.</a:t>
            </a:r>
          </a:p>
        </p:txBody>
      </p:sp>
    </p:spTree>
    <p:extLst>
      <p:ext uri="{BB962C8B-B14F-4D97-AF65-F5344CB8AC3E}">
        <p14:creationId xmlns:p14="http://schemas.microsoft.com/office/powerpoint/2010/main" val="3518790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9333"/>
            <a:ext cx="8229600" cy="1143000"/>
          </a:xfrm>
        </p:spPr>
        <p:txBody>
          <a:bodyPr>
            <a:normAutofit/>
          </a:bodyPr>
          <a:lstStyle/>
          <a:p>
            <a:pPr algn="l"/>
            <a:r>
              <a:rPr lang="en-GB" sz="2000" b="1" dirty="0">
                <a:latin typeface="Times New Roman"/>
                <a:cs typeface="Times New Roman"/>
              </a:rPr>
              <a:t>1.  Background &amp; History</a:t>
            </a:r>
            <a:r>
              <a:rPr lang="en-GB" sz="2000" dirty="0">
                <a:latin typeface="Times New Roman"/>
                <a:cs typeface="Times New Roman"/>
              </a:rPr>
              <a:t> </a:t>
            </a:r>
            <a:endParaRPr lang="en-US" sz="2000" dirty="0">
              <a:latin typeface="Times New Roman"/>
              <a:cs typeface="Times New Roman"/>
            </a:endParaRPr>
          </a:p>
        </p:txBody>
      </p:sp>
      <p:sp>
        <p:nvSpPr>
          <p:cNvPr id="3" name="Content Placeholder 2"/>
          <p:cNvSpPr>
            <a:spLocks noGrp="1"/>
          </p:cNvSpPr>
          <p:nvPr>
            <p:ph idx="1"/>
          </p:nvPr>
        </p:nvSpPr>
        <p:spPr>
          <a:xfrm>
            <a:off x="457200" y="596899"/>
            <a:ext cx="8229600" cy="6083301"/>
          </a:xfrm>
        </p:spPr>
        <p:txBody>
          <a:bodyPr>
            <a:noAutofit/>
          </a:bodyPr>
          <a:lstStyle/>
          <a:p>
            <a:pPr marL="0" indent="0">
              <a:buNone/>
            </a:pPr>
            <a:r>
              <a:rPr lang="en-GB" sz="1000" b="1" dirty="0" smtClean="0">
                <a:latin typeface="Times New Roman"/>
                <a:cs typeface="Times New Roman"/>
              </a:rPr>
              <a:t>Event </a:t>
            </a:r>
            <a:r>
              <a:rPr lang="en-GB" sz="1000" b="1" dirty="0">
                <a:latin typeface="Times New Roman"/>
                <a:cs typeface="Times New Roman"/>
              </a:rPr>
              <a:t>Management/Experience </a:t>
            </a:r>
            <a:endParaRPr lang="en-GB" sz="1000" b="1" dirty="0" smtClean="0">
              <a:latin typeface="Times New Roman"/>
              <a:cs typeface="Times New Roman"/>
            </a:endParaRPr>
          </a:p>
          <a:p>
            <a:pPr marL="0" indent="0">
              <a:buNone/>
            </a:pPr>
            <a:r>
              <a:rPr lang="en-GB" sz="1000" dirty="0" smtClean="0">
                <a:latin typeface="Times New Roman"/>
                <a:cs typeface="Times New Roman"/>
              </a:rPr>
              <a:t>Colin Crook</a:t>
            </a:r>
            <a:r>
              <a:rPr lang="en-US" sz="1000" dirty="0" smtClean="0">
                <a:latin typeface="Times New Roman"/>
                <a:cs typeface="Times New Roman"/>
              </a:rPr>
              <a:t> began his career </a:t>
            </a:r>
            <a:r>
              <a:rPr lang="en-US" sz="1000" dirty="0">
                <a:latin typeface="Times New Roman"/>
                <a:cs typeface="Times New Roman"/>
              </a:rPr>
              <a:t>as a Recording Artist and </a:t>
            </a:r>
            <a:r>
              <a:rPr lang="en-US" sz="1000" dirty="0" smtClean="0">
                <a:latin typeface="Times New Roman"/>
                <a:cs typeface="Times New Roman"/>
              </a:rPr>
              <a:t>has </a:t>
            </a:r>
            <a:r>
              <a:rPr lang="en-US" sz="1000" dirty="0">
                <a:latin typeface="Times New Roman"/>
                <a:cs typeface="Times New Roman"/>
              </a:rPr>
              <a:t>had numerous worldwide </a:t>
            </a:r>
            <a:r>
              <a:rPr lang="en-US" sz="1000" dirty="0" smtClean="0">
                <a:latin typeface="Times New Roman"/>
                <a:cs typeface="Times New Roman"/>
              </a:rPr>
              <a:t>music releases with labels such as Chrysalis </a:t>
            </a:r>
            <a:r>
              <a:rPr lang="en-US" sz="1000" dirty="0">
                <a:latin typeface="Times New Roman"/>
                <a:cs typeface="Times New Roman"/>
              </a:rPr>
              <a:t>Music </a:t>
            </a:r>
            <a:r>
              <a:rPr lang="en-US" sz="1000" dirty="0" smtClean="0">
                <a:latin typeface="Times New Roman"/>
                <a:cs typeface="Times New Roman"/>
              </a:rPr>
              <a:t>UK/EMI</a:t>
            </a:r>
            <a:r>
              <a:rPr lang="en-US" sz="1000" dirty="0">
                <a:latin typeface="Times New Roman"/>
                <a:cs typeface="Times New Roman"/>
              </a:rPr>
              <a:t>, Sony </a:t>
            </a:r>
            <a:r>
              <a:rPr lang="en-US" sz="1000" dirty="0" smtClean="0">
                <a:latin typeface="Times New Roman"/>
                <a:cs typeface="Times New Roman"/>
              </a:rPr>
              <a:t>Music (Germany), </a:t>
            </a:r>
            <a:r>
              <a:rPr lang="en-US" sz="1000" dirty="0">
                <a:latin typeface="Times New Roman"/>
                <a:cs typeface="Times New Roman"/>
              </a:rPr>
              <a:t>Instinct Records and Century Vista </a:t>
            </a:r>
            <a:r>
              <a:rPr lang="en-US" sz="1000" dirty="0" smtClean="0">
                <a:latin typeface="Times New Roman"/>
                <a:cs typeface="Times New Roman"/>
              </a:rPr>
              <a:t>Records International </a:t>
            </a:r>
            <a:r>
              <a:rPr lang="en-US" sz="1000" dirty="0">
                <a:latin typeface="Times New Roman"/>
                <a:cs typeface="Times New Roman"/>
              </a:rPr>
              <a:t>(USA) to name a few. Colin is a Rapper/Producer/Songwriter who proved himself as a prime mover on the British Hip Hop scene in the Nineties with his release ‘The Band Played The Boogie’ on which he featured with NW1 for </a:t>
            </a:r>
            <a:r>
              <a:rPr lang="en-US" sz="1000" dirty="0" smtClean="0">
                <a:latin typeface="Times New Roman"/>
                <a:cs typeface="Times New Roman"/>
              </a:rPr>
              <a:t>Ninja </a:t>
            </a:r>
            <a:r>
              <a:rPr lang="en-US" sz="1000" dirty="0">
                <a:latin typeface="Times New Roman"/>
                <a:cs typeface="Times New Roman"/>
              </a:rPr>
              <a:t>Tune Records</a:t>
            </a:r>
            <a:r>
              <a:rPr lang="en-US" sz="1000" dirty="0" smtClean="0">
                <a:latin typeface="Times New Roman"/>
                <a:cs typeface="Times New Roman"/>
              </a:rPr>
              <a:t>. </a:t>
            </a:r>
            <a:r>
              <a:rPr lang="en-US" sz="1000" dirty="0">
                <a:latin typeface="Times New Roman"/>
                <a:cs typeface="Times New Roman"/>
              </a:rPr>
              <a:t>With exceptional sales in the UK, Europe, Japan and the USA, plus mass coverage from MTV, Radio One and Kiss FM, </a:t>
            </a:r>
            <a:r>
              <a:rPr lang="en-US" sz="1000" dirty="0" smtClean="0">
                <a:latin typeface="Times New Roman"/>
                <a:cs typeface="Times New Roman"/>
              </a:rPr>
              <a:t>Colin </a:t>
            </a:r>
            <a:r>
              <a:rPr lang="en-US" sz="1000" dirty="0">
                <a:latin typeface="Times New Roman"/>
                <a:cs typeface="Times New Roman"/>
              </a:rPr>
              <a:t>has become a recognised member of the U.K. Rap fraternity.</a:t>
            </a:r>
            <a:r>
              <a:rPr lang="en-GB" sz="1000" dirty="0">
                <a:latin typeface="Times New Roman"/>
                <a:cs typeface="Times New Roman"/>
              </a:rPr>
              <a:t> </a:t>
            </a:r>
            <a:r>
              <a:rPr lang="en-US" sz="1000" dirty="0" smtClean="0">
                <a:latin typeface="Times New Roman"/>
                <a:cs typeface="Times New Roman"/>
              </a:rPr>
              <a:t>He has been </a:t>
            </a:r>
            <a:r>
              <a:rPr lang="en-US" sz="1000" dirty="0">
                <a:latin typeface="Times New Roman"/>
                <a:cs typeface="Times New Roman"/>
              </a:rPr>
              <a:t>teaching for </a:t>
            </a:r>
            <a:r>
              <a:rPr lang="en-US" sz="1000" dirty="0" smtClean="0">
                <a:latin typeface="Times New Roman"/>
                <a:cs typeface="Times New Roman"/>
              </a:rPr>
              <a:t>fourteen </a:t>
            </a:r>
            <a:r>
              <a:rPr lang="en-US" sz="1000" dirty="0">
                <a:latin typeface="Times New Roman"/>
                <a:cs typeface="Times New Roman"/>
              </a:rPr>
              <a:t>years in FE, Secondary and Primary </a:t>
            </a:r>
            <a:r>
              <a:rPr lang="en-US" sz="1000" dirty="0" smtClean="0">
                <a:latin typeface="Times New Roman"/>
                <a:cs typeface="Times New Roman"/>
              </a:rPr>
              <a:t>education. He also has nineteen years experience as Managing Director of a </a:t>
            </a:r>
            <a:r>
              <a:rPr lang="en-US" sz="1000" dirty="0">
                <a:latin typeface="Times New Roman"/>
                <a:cs typeface="Times New Roman"/>
              </a:rPr>
              <a:t>Record, Music Publishing and Production </a:t>
            </a:r>
            <a:r>
              <a:rPr lang="en-US" sz="1000" dirty="0" smtClean="0">
                <a:latin typeface="Times New Roman"/>
                <a:cs typeface="Times New Roman"/>
              </a:rPr>
              <a:t>Company. He has </a:t>
            </a:r>
            <a:r>
              <a:rPr lang="en-US" sz="1000" dirty="0">
                <a:latin typeface="Times New Roman"/>
                <a:cs typeface="Times New Roman"/>
              </a:rPr>
              <a:t>compiled, produced and project managed numerous Popular Music history CD compilation </a:t>
            </a:r>
            <a:r>
              <a:rPr lang="en-US" sz="1000" dirty="0" smtClean="0">
                <a:latin typeface="Times New Roman"/>
                <a:cs typeface="Times New Roman"/>
              </a:rPr>
              <a:t>products, including “Rap Archives Legends” Volumes 1 &amp; 2.</a:t>
            </a:r>
          </a:p>
          <a:p>
            <a:pPr marL="0" indent="0">
              <a:buNone/>
            </a:pPr>
            <a:r>
              <a:rPr lang="en-GB" sz="1000" dirty="0" smtClean="0">
                <a:latin typeface="Times New Roman"/>
                <a:cs typeface="Times New Roman"/>
              </a:rPr>
              <a:t> </a:t>
            </a:r>
            <a:r>
              <a:rPr lang="en-GB" sz="1000" dirty="0">
                <a:latin typeface="Times New Roman"/>
                <a:cs typeface="Times New Roman"/>
              </a:rPr>
              <a:t> </a:t>
            </a:r>
          </a:p>
          <a:p>
            <a:pPr marL="0" indent="0">
              <a:buNone/>
            </a:pPr>
            <a:r>
              <a:rPr lang="en-GB" sz="1000" b="1" dirty="0">
                <a:latin typeface="Times New Roman"/>
                <a:cs typeface="Times New Roman"/>
              </a:rPr>
              <a:t>Event History </a:t>
            </a:r>
            <a:endParaRPr lang="en-GB" sz="1000" dirty="0" smtClean="0">
              <a:latin typeface="Times New Roman"/>
              <a:cs typeface="Times New Roman"/>
            </a:endParaRPr>
          </a:p>
          <a:p>
            <a:pPr marL="0" indent="0">
              <a:buNone/>
            </a:pPr>
            <a:r>
              <a:rPr lang="en-GB" sz="1000" dirty="0" smtClean="0">
                <a:latin typeface="Times New Roman"/>
                <a:cs typeface="Times New Roman"/>
              </a:rPr>
              <a:t>This is the first year of this event, however the “Rap Archives Legends” brand has been established for twenty three years. </a:t>
            </a:r>
            <a:r>
              <a:rPr lang="en-US" sz="1000" dirty="0">
                <a:latin typeface="Times New Roman"/>
                <a:cs typeface="Times New Roman"/>
              </a:rPr>
              <a:t>Rap Arc Fest is </a:t>
            </a:r>
            <a:r>
              <a:rPr lang="en-US" sz="1000" dirty="0" smtClean="0">
                <a:latin typeface="Times New Roman"/>
                <a:cs typeface="Times New Roman"/>
              </a:rPr>
              <a:t>an </a:t>
            </a:r>
            <a:r>
              <a:rPr lang="en-US" sz="1000" dirty="0">
                <a:latin typeface="Times New Roman"/>
                <a:cs typeface="Times New Roman"/>
              </a:rPr>
              <a:t>extension of the brand </a:t>
            </a:r>
            <a:r>
              <a:rPr lang="en-GB" sz="1000" dirty="0" smtClean="0">
                <a:latin typeface="Times New Roman"/>
                <a:cs typeface="Times New Roman"/>
              </a:rPr>
              <a:t>that </a:t>
            </a:r>
            <a:r>
              <a:rPr lang="en-GB" sz="1000" dirty="0">
                <a:latin typeface="Times New Roman"/>
                <a:cs typeface="Times New Roman"/>
              </a:rPr>
              <a:t>began back in 1995 as a CD compilation series created by Colin Crook (based in London), </a:t>
            </a:r>
            <a:r>
              <a:rPr lang="en-GB" sz="1000" dirty="0" smtClean="0">
                <a:latin typeface="Times New Roman"/>
                <a:cs typeface="Times New Roman"/>
              </a:rPr>
              <a:t>Michael Laron </a:t>
            </a:r>
            <a:r>
              <a:rPr lang="en-GB" sz="1000" dirty="0">
                <a:latin typeface="Times New Roman"/>
                <a:cs typeface="Times New Roman"/>
              </a:rPr>
              <a:t>Stringer (based in Hollywood, LA) and Gregory Moore (based in South Bronx, NY). </a:t>
            </a:r>
          </a:p>
          <a:p>
            <a:pPr marL="0" indent="0">
              <a:buNone/>
            </a:pPr>
            <a:endParaRPr lang="en-GB" sz="1000" dirty="0">
              <a:latin typeface="Times New Roman"/>
              <a:cs typeface="Times New Roman"/>
            </a:endParaRPr>
          </a:p>
          <a:p>
            <a:pPr marL="0" indent="0">
              <a:buNone/>
            </a:pPr>
            <a:r>
              <a:rPr lang="en-GB" sz="1000" dirty="0">
                <a:latin typeface="Times New Roman"/>
                <a:cs typeface="Times New Roman"/>
              </a:rPr>
              <a:t>The concept behind the CD </a:t>
            </a:r>
            <a:r>
              <a:rPr lang="en-GB" sz="1000" dirty="0" smtClean="0">
                <a:latin typeface="Times New Roman"/>
                <a:cs typeface="Times New Roman"/>
              </a:rPr>
              <a:t>compilations </a:t>
            </a:r>
            <a:r>
              <a:rPr lang="en-GB" sz="1000" dirty="0">
                <a:latin typeface="Times New Roman"/>
                <a:cs typeface="Times New Roman"/>
              </a:rPr>
              <a:t>was to educate a younger audience in the roots of Rap and Hip-Hop, highlighting many previously unreleased and rare live performances by many of the UK &amp; US Rap Legends. The motto of the brand is </a:t>
            </a:r>
            <a:r>
              <a:rPr lang="ja-JP" altLang="en-GB" sz="1000" dirty="0">
                <a:latin typeface="Times New Roman"/>
                <a:cs typeface="Times New Roman"/>
              </a:rPr>
              <a:t>“</a:t>
            </a:r>
            <a:r>
              <a:rPr lang="en-GB" sz="1000" dirty="0">
                <a:latin typeface="Times New Roman"/>
                <a:cs typeface="Times New Roman"/>
              </a:rPr>
              <a:t>You Can</a:t>
            </a:r>
            <a:r>
              <a:rPr lang="ja-JP" altLang="en-GB" sz="1000" dirty="0">
                <a:latin typeface="Times New Roman"/>
                <a:cs typeface="Times New Roman"/>
              </a:rPr>
              <a:t>’</a:t>
            </a:r>
            <a:r>
              <a:rPr lang="en-GB" sz="1000" dirty="0">
                <a:latin typeface="Times New Roman"/>
                <a:cs typeface="Times New Roman"/>
              </a:rPr>
              <a:t>t Know Where Hip-Hop</a:t>
            </a:r>
            <a:r>
              <a:rPr lang="ja-JP" altLang="en-GB" sz="1000" dirty="0">
                <a:latin typeface="Times New Roman"/>
                <a:cs typeface="Times New Roman"/>
              </a:rPr>
              <a:t>’</a:t>
            </a:r>
            <a:r>
              <a:rPr lang="en-GB" sz="1000" dirty="0">
                <a:latin typeface="Times New Roman"/>
                <a:cs typeface="Times New Roman"/>
              </a:rPr>
              <a:t>s At Until You Know Where It Came From</a:t>
            </a:r>
            <a:r>
              <a:rPr lang="ja-JP" altLang="en-GB" sz="1000" dirty="0">
                <a:latin typeface="Times New Roman"/>
                <a:cs typeface="Times New Roman"/>
              </a:rPr>
              <a:t>”</a:t>
            </a:r>
            <a:r>
              <a:rPr lang="en-GB" sz="1000" dirty="0">
                <a:latin typeface="Times New Roman"/>
                <a:cs typeface="Times New Roman"/>
              </a:rPr>
              <a:t>, and the </a:t>
            </a:r>
            <a:r>
              <a:rPr lang="en-GB" sz="1000" dirty="0" smtClean="0">
                <a:latin typeface="Times New Roman"/>
                <a:cs typeface="Times New Roman"/>
              </a:rPr>
              <a:t>CD</a:t>
            </a:r>
            <a:r>
              <a:rPr lang="en-GB" sz="1000" dirty="0">
                <a:latin typeface="Times New Roman"/>
                <a:cs typeface="Times New Roman"/>
              </a:rPr>
              <a:t> </a:t>
            </a:r>
            <a:r>
              <a:rPr lang="en-GB" sz="1000" dirty="0" smtClean="0">
                <a:latin typeface="Times New Roman"/>
                <a:cs typeface="Times New Roman"/>
              </a:rPr>
              <a:t>series </a:t>
            </a:r>
            <a:r>
              <a:rPr lang="en-GB" sz="1000" dirty="0">
                <a:latin typeface="Times New Roman"/>
                <a:cs typeface="Times New Roman"/>
              </a:rPr>
              <a:t>represented a no-holds barred audio-documentary of how Rap started in its initial form in the mid-1970</a:t>
            </a:r>
            <a:r>
              <a:rPr lang="ja-JP" altLang="en-GB" sz="1000" dirty="0">
                <a:latin typeface="Times New Roman"/>
                <a:cs typeface="Times New Roman"/>
              </a:rPr>
              <a:t>’</a:t>
            </a:r>
            <a:r>
              <a:rPr lang="en-GB" sz="1000" dirty="0">
                <a:latin typeface="Times New Roman"/>
                <a:cs typeface="Times New Roman"/>
              </a:rPr>
              <a:t>s and forged ahead in its evolution up to the present day.</a:t>
            </a:r>
          </a:p>
          <a:p>
            <a:pPr marL="0" indent="0">
              <a:buNone/>
            </a:pPr>
            <a:endParaRPr lang="en-GB" sz="1000" dirty="0">
              <a:latin typeface="Times New Roman"/>
              <a:cs typeface="Times New Roman"/>
            </a:endParaRPr>
          </a:p>
          <a:p>
            <a:pPr marL="0" indent="0">
              <a:buNone/>
            </a:pPr>
            <a:r>
              <a:rPr lang="en-GB" sz="1000" dirty="0">
                <a:latin typeface="Times New Roman"/>
                <a:cs typeface="Times New Roman"/>
              </a:rPr>
              <a:t>Two volumes of the album were released on the Sounds Of Urban London Record Label in the UK and Arts Records International  in the USA. The albums featured artists such as LL Cool J, Run DMC, Kool Moe Dee, the Beastie Boys and numerous other Rap Legends performing live prior to them being signed to record deals. Each album sold in excess of 100,000 copies and received highly respected reviews within the Hip-Hop press, </a:t>
            </a:r>
            <a:r>
              <a:rPr lang="en-GB" sz="1000" dirty="0" smtClean="0">
                <a:latin typeface="Times New Roman"/>
                <a:cs typeface="Times New Roman"/>
              </a:rPr>
              <a:t>including </a:t>
            </a:r>
            <a:r>
              <a:rPr lang="en-GB" sz="1000" dirty="0">
                <a:latin typeface="Times New Roman"/>
                <a:cs typeface="Times New Roman"/>
              </a:rPr>
              <a:t>The Source, Rap Pages, Hip-Hop Connection and True magazine to name a few. Artists such as Afrika Bambaataa, Jam Master Jay, P Diddy and Hip-Hop mogul Russell Simmons have all praised the series and its concept to keep Rap true to form and educate the masses on where </a:t>
            </a:r>
            <a:r>
              <a:rPr lang="en-GB" sz="1000" dirty="0" smtClean="0">
                <a:latin typeface="Times New Roman"/>
                <a:cs typeface="Times New Roman"/>
              </a:rPr>
              <a:t>this art </a:t>
            </a:r>
            <a:r>
              <a:rPr lang="en-GB" sz="1000" dirty="0">
                <a:latin typeface="Times New Roman"/>
                <a:cs typeface="Times New Roman"/>
              </a:rPr>
              <a:t>form started before it struck worldwide.</a:t>
            </a:r>
          </a:p>
          <a:p>
            <a:pPr marL="0" indent="0">
              <a:buNone/>
            </a:pPr>
            <a:endParaRPr lang="en-GB" sz="1000" dirty="0">
              <a:latin typeface="Times New Roman"/>
              <a:cs typeface="Times New Roman"/>
            </a:endParaRPr>
          </a:p>
          <a:p>
            <a:pPr marL="0" indent="0">
              <a:buNone/>
            </a:pPr>
            <a:r>
              <a:rPr lang="en-GB" sz="1000" dirty="0">
                <a:latin typeface="Times New Roman"/>
                <a:cs typeface="Times New Roman"/>
              </a:rPr>
              <a:t>Rap Arc Fest</a:t>
            </a:r>
            <a:r>
              <a:rPr lang="en-GB" altLang="ja-JP" sz="1000" dirty="0">
                <a:latin typeface="Times New Roman"/>
                <a:cs typeface="Times New Roman"/>
              </a:rPr>
              <a:t> will follow this concept</a:t>
            </a:r>
            <a:r>
              <a:rPr lang="en-GB" sz="1000" dirty="0">
                <a:latin typeface="Times New Roman"/>
                <a:cs typeface="Times New Roman"/>
              </a:rPr>
              <a:t>, whereby the audience will receive an audio and visual educational experience of the roots of Hip-Hop and Rap through the presentation of featured live performances by current and original Rap music Legends to help bridge the gap between </a:t>
            </a:r>
            <a:r>
              <a:rPr lang="en-GB" sz="1000" dirty="0" smtClean="0">
                <a:latin typeface="Times New Roman"/>
                <a:cs typeface="Times New Roman"/>
              </a:rPr>
              <a:t>younger </a:t>
            </a:r>
            <a:r>
              <a:rPr lang="en-GB" sz="1000" dirty="0">
                <a:latin typeface="Times New Roman"/>
                <a:cs typeface="Times New Roman"/>
              </a:rPr>
              <a:t>and </a:t>
            </a:r>
            <a:r>
              <a:rPr lang="en-GB" sz="1000" dirty="0" smtClean="0">
                <a:latin typeface="Times New Roman"/>
                <a:cs typeface="Times New Roman"/>
              </a:rPr>
              <a:t>older </a:t>
            </a:r>
            <a:r>
              <a:rPr lang="en-GB" sz="1000" dirty="0">
                <a:latin typeface="Times New Roman"/>
                <a:cs typeface="Times New Roman"/>
              </a:rPr>
              <a:t>fans alike. Many of today</a:t>
            </a:r>
            <a:r>
              <a:rPr lang="ja-JP" altLang="en-GB" sz="1000" dirty="0">
                <a:latin typeface="Times New Roman"/>
                <a:cs typeface="Times New Roman"/>
              </a:rPr>
              <a:t>’</a:t>
            </a:r>
            <a:r>
              <a:rPr lang="en-GB" sz="1000" dirty="0">
                <a:latin typeface="Times New Roman"/>
                <a:cs typeface="Times New Roman"/>
              </a:rPr>
              <a:t>s Rap audience have no idea about the history of the art form that was very much a part of the Hip-Hop culture and from where it originated</a:t>
            </a:r>
            <a:r>
              <a:rPr lang="en-GB" sz="1000" dirty="0" smtClean="0">
                <a:latin typeface="Times New Roman"/>
                <a:cs typeface="Times New Roman"/>
              </a:rPr>
              <a:t>.</a:t>
            </a:r>
          </a:p>
          <a:p>
            <a:pPr marL="0" indent="0">
              <a:buNone/>
            </a:pPr>
            <a:endParaRPr lang="en-GB" sz="1000" dirty="0">
              <a:latin typeface="Times New Roman"/>
              <a:cs typeface="Times New Roman"/>
            </a:endParaRPr>
          </a:p>
          <a:p>
            <a:pPr marL="0" indent="0">
              <a:buNone/>
            </a:pPr>
            <a:r>
              <a:rPr lang="en-GB" sz="1000" dirty="0" smtClean="0">
                <a:latin typeface="Times New Roman"/>
                <a:cs typeface="Times New Roman"/>
              </a:rPr>
              <a:t>There are a number of Hip-Hop and Grime music events and festivals worldwide, including the Outlook Festival and Fresh Island in Croatia, The Wireless Festival in London, Couleur Café in Belgium, the Parklife Festival in Manchester, Paris Hip Hop Festival in France and Hip Hop Kemp in the Czech Republic.</a:t>
            </a:r>
            <a:r>
              <a:rPr lang="en-GB" sz="1000" dirty="0">
                <a:latin typeface="Times New Roman"/>
                <a:cs typeface="Times New Roman"/>
              </a:rPr>
              <a:t> </a:t>
            </a:r>
            <a:r>
              <a:rPr lang="en-GB" sz="1000" dirty="0" smtClean="0">
                <a:latin typeface="Times New Roman"/>
                <a:cs typeface="Times New Roman"/>
              </a:rPr>
              <a:t>However, </a:t>
            </a:r>
            <a:r>
              <a:rPr lang="en-GB" sz="1000" dirty="0">
                <a:latin typeface="Times New Roman"/>
                <a:cs typeface="Times New Roman"/>
              </a:rPr>
              <a:t>none have drawn the attention to the </a:t>
            </a:r>
            <a:r>
              <a:rPr lang="en-GB" sz="1000" dirty="0" smtClean="0">
                <a:latin typeface="Times New Roman"/>
                <a:cs typeface="Times New Roman"/>
              </a:rPr>
              <a:t>Rap art </a:t>
            </a:r>
            <a:r>
              <a:rPr lang="en-GB" sz="1000" dirty="0">
                <a:latin typeface="Times New Roman"/>
                <a:cs typeface="Times New Roman"/>
              </a:rPr>
              <a:t>form that is </a:t>
            </a:r>
            <a:r>
              <a:rPr lang="en-GB" sz="1000" dirty="0" smtClean="0">
                <a:latin typeface="Times New Roman"/>
                <a:cs typeface="Times New Roman"/>
              </a:rPr>
              <a:t>backbone </a:t>
            </a:r>
            <a:r>
              <a:rPr lang="en-GB" sz="1000" dirty="0">
                <a:latin typeface="Times New Roman"/>
                <a:cs typeface="Times New Roman"/>
              </a:rPr>
              <a:t>behind these musical genres or brought these </a:t>
            </a:r>
            <a:r>
              <a:rPr lang="en-GB" sz="1000" dirty="0" smtClean="0">
                <a:latin typeface="Times New Roman"/>
                <a:cs typeface="Times New Roman"/>
              </a:rPr>
              <a:t>Rap influenced genres </a:t>
            </a:r>
            <a:r>
              <a:rPr lang="en-GB" sz="1000" dirty="0">
                <a:latin typeface="Times New Roman"/>
                <a:cs typeface="Times New Roman"/>
              </a:rPr>
              <a:t>under one roof. </a:t>
            </a:r>
            <a:endParaRPr lang="en-GB" sz="1000" dirty="0" smtClean="0">
              <a:latin typeface="Times New Roman"/>
              <a:cs typeface="Times New Roman"/>
            </a:endParaRPr>
          </a:p>
          <a:p>
            <a:pPr marL="0" indent="0">
              <a:buNone/>
            </a:pPr>
            <a:endParaRPr lang="en-GB" sz="1000" dirty="0">
              <a:latin typeface="Times New Roman"/>
              <a:cs typeface="Times New Roman"/>
            </a:endParaRPr>
          </a:p>
          <a:p>
            <a:pPr marL="0" lvl="0" indent="0">
              <a:buNone/>
            </a:pPr>
            <a:r>
              <a:rPr lang="en-GB" sz="1000" dirty="0" smtClean="0">
                <a:latin typeface="Times New Roman"/>
                <a:cs typeface="Times New Roman"/>
              </a:rPr>
              <a:t>Rap has a history spanning over forty years and has grown in popularity. The </a:t>
            </a:r>
            <a:r>
              <a:rPr lang="en-GB" sz="1000" dirty="0">
                <a:latin typeface="Times New Roman"/>
                <a:cs typeface="Times New Roman"/>
              </a:rPr>
              <a:t>event aims to attract male and female followers of Hip-Hop, Trap and Grime </a:t>
            </a:r>
            <a:r>
              <a:rPr lang="en-GB" sz="1000" dirty="0" smtClean="0">
                <a:latin typeface="Times New Roman"/>
                <a:cs typeface="Times New Roman"/>
              </a:rPr>
              <a:t>music aged between eighteen and sixty years plus.</a:t>
            </a:r>
            <a:endParaRPr lang="en-US" sz="1000" dirty="0">
              <a:latin typeface="Times New Roman"/>
              <a:cs typeface="Times New Roman"/>
            </a:endParaRPr>
          </a:p>
        </p:txBody>
      </p:sp>
    </p:spTree>
    <p:extLst>
      <p:ext uri="{BB962C8B-B14F-4D97-AF65-F5344CB8AC3E}">
        <p14:creationId xmlns:p14="http://schemas.microsoft.com/office/powerpoint/2010/main" val="29137000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
            <a:ext cx="8229600" cy="440266"/>
          </a:xfrm>
        </p:spPr>
        <p:txBody>
          <a:bodyPr>
            <a:normAutofit/>
          </a:bodyPr>
          <a:lstStyle/>
          <a:p>
            <a:pPr algn="l"/>
            <a:r>
              <a:rPr lang="en-GB" sz="2000" b="1" dirty="0">
                <a:latin typeface="Times New Roman"/>
                <a:cs typeface="Times New Roman"/>
              </a:rPr>
              <a:t>2.  Event Overview </a:t>
            </a:r>
            <a:endParaRPr lang="en-US" sz="2000" dirty="0">
              <a:latin typeface="Times New Roman"/>
              <a:cs typeface="Times New Roman"/>
            </a:endParaRPr>
          </a:p>
        </p:txBody>
      </p:sp>
      <p:sp>
        <p:nvSpPr>
          <p:cNvPr id="3" name="Content Placeholder 2"/>
          <p:cNvSpPr>
            <a:spLocks noGrp="1"/>
          </p:cNvSpPr>
          <p:nvPr>
            <p:ph idx="1"/>
          </p:nvPr>
        </p:nvSpPr>
        <p:spPr>
          <a:xfrm>
            <a:off x="457200" y="389468"/>
            <a:ext cx="8229600" cy="6379632"/>
          </a:xfrm>
        </p:spPr>
        <p:txBody>
          <a:bodyPr>
            <a:noAutofit/>
          </a:bodyPr>
          <a:lstStyle/>
          <a:p>
            <a:pPr marL="0" indent="0">
              <a:buNone/>
            </a:pPr>
            <a:r>
              <a:rPr lang="en-GB" sz="800" b="1" dirty="0" smtClean="0">
                <a:latin typeface="Times New Roman"/>
                <a:cs typeface="Times New Roman"/>
              </a:rPr>
              <a:t>Vision</a:t>
            </a:r>
          </a:p>
          <a:p>
            <a:pPr marL="0" indent="0">
              <a:buNone/>
            </a:pPr>
            <a:r>
              <a:rPr lang="en-GB" sz="800" dirty="0" smtClean="0">
                <a:latin typeface="Times New Roman"/>
                <a:cs typeface="Times New Roman"/>
              </a:rPr>
              <a:t>The long term aim of the festival is to educate, develop and strengthen the bond between the fans of Rap in its various musical forms.  Rap is the art of storytelling and whilst it is still in use today and strong as it has ever been, the music that sits underneath it has diversified and created divisions between the genres. This festival will bring the genres influenced by Rap under one roof to experience, educate and nurture fans of the art form.</a:t>
            </a:r>
          </a:p>
          <a:p>
            <a:pPr marL="0" indent="0">
              <a:buNone/>
            </a:pPr>
            <a:r>
              <a:rPr lang="en-GB" sz="800" dirty="0">
                <a:latin typeface="Times New Roman"/>
                <a:cs typeface="Times New Roman"/>
              </a:rPr>
              <a:t> </a:t>
            </a:r>
          </a:p>
          <a:p>
            <a:pPr marL="0" indent="0">
              <a:buNone/>
            </a:pPr>
            <a:r>
              <a:rPr lang="en-GB" sz="800" b="1" dirty="0">
                <a:latin typeface="Times New Roman"/>
                <a:cs typeface="Times New Roman"/>
              </a:rPr>
              <a:t>Mission </a:t>
            </a:r>
            <a:endParaRPr lang="en-GB" sz="800" b="1" dirty="0" smtClean="0">
              <a:latin typeface="Times New Roman"/>
              <a:cs typeface="Times New Roman"/>
            </a:endParaRPr>
          </a:p>
          <a:p>
            <a:pPr marL="0" indent="0">
              <a:buNone/>
            </a:pPr>
            <a:r>
              <a:rPr lang="en-GB" sz="800" dirty="0" smtClean="0">
                <a:latin typeface="Times New Roman"/>
                <a:cs typeface="Times New Roman"/>
              </a:rPr>
              <a:t>Rap started as the vocal element in Hip-Hop music in the mid-1970’s. It has been used in every genre from Hip-House, Garage, Jungle and Drum &amp; Bass to its current inclusion as part of Grime and Trap music. The vision of the festival will be delivered by presenting the artists in their various musical forms on a single stage, from the international superstars of the bygone era to the breaking new acts and current superstars who are currently topping the UK and US charts. The event will also feature other art forms that have been influenced by Rap music, from break and street dancers to graffiti street art and scratch DJ’ing. The attendees will experience Rap’s musical history, influence and evolution over the span of two days.</a:t>
            </a:r>
          </a:p>
          <a:p>
            <a:pPr marL="0" indent="0">
              <a:buNone/>
            </a:pPr>
            <a:r>
              <a:rPr lang="en-GB" sz="800" dirty="0">
                <a:latin typeface="Times New Roman"/>
                <a:cs typeface="Times New Roman"/>
              </a:rPr>
              <a:t> </a:t>
            </a:r>
          </a:p>
          <a:p>
            <a:pPr marL="0" indent="0">
              <a:buNone/>
            </a:pPr>
            <a:r>
              <a:rPr lang="en-GB" sz="800" b="1" dirty="0">
                <a:latin typeface="Times New Roman"/>
                <a:cs typeface="Times New Roman"/>
              </a:rPr>
              <a:t>Key Outcomes/deliverables </a:t>
            </a:r>
            <a:r>
              <a:rPr lang="en-GB" sz="800" dirty="0">
                <a:latin typeface="Times New Roman"/>
                <a:cs typeface="Times New Roman"/>
              </a:rPr>
              <a:t>– </a:t>
            </a:r>
            <a:r>
              <a:rPr lang="en-GB" sz="800" b="1" dirty="0">
                <a:latin typeface="Times New Roman"/>
                <a:cs typeface="Times New Roman"/>
              </a:rPr>
              <a:t>Targets/Objectives </a:t>
            </a:r>
            <a:endParaRPr lang="en-GB" sz="800" b="1" dirty="0" smtClean="0">
              <a:latin typeface="Times New Roman"/>
              <a:cs typeface="Times New Roman"/>
            </a:endParaRPr>
          </a:p>
          <a:p>
            <a:pPr marL="0" indent="0">
              <a:buNone/>
            </a:pPr>
            <a:endParaRPr lang="en-GB" sz="800" dirty="0">
              <a:latin typeface="Times New Roman"/>
              <a:cs typeface="Times New Roman"/>
            </a:endParaRPr>
          </a:p>
          <a:p>
            <a:pPr marL="0" indent="0">
              <a:buNone/>
            </a:pPr>
            <a:r>
              <a:rPr lang="en-GB" sz="800" b="1" dirty="0">
                <a:latin typeface="Times New Roman"/>
                <a:cs typeface="Times New Roman"/>
              </a:rPr>
              <a:t>The </a:t>
            </a:r>
            <a:r>
              <a:rPr lang="en-GB" sz="800" b="1" dirty="0" smtClean="0">
                <a:latin typeface="Times New Roman"/>
                <a:cs typeface="Times New Roman"/>
              </a:rPr>
              <a:t>Event</a:t>
            </a:r>
            <a:endParaRPr lang="en-GB" sz="800" dirty="0" smtClean="0">
              <a:latin typeface="Times New Roman"/>
              <a:cs typeface="Times New Roman"/>
            </a:endParaRPr>
          </a:p>
          <a:p>
            <a:pPr marL="0" indent="0">
              <a:buNone/>
            </a:pPr>
            <a:r>
              <a:rPr lang="en-GB" sz="800" dirty="0" smtClean="0">
                <a:latin typeface="Times New Roman"/>
                <a:cs typeface="Times New Roman"/>
              </a:rPr>
              <a:t>The event will take place on the 18</a:t>
            </a:r>
            <a:r>
              <a:rPr lang="en-GB" sz="800" baseline="30000" dirty="0" smtClean="0">
                <a:latin typeface="Times New Roman"/>
                <a:cs typeface="Times New Roman"/>
              </a:rPr>
              <a:t>th</a:t>
            </a:r>
            <a:r>
              <a:rPr lang="en-GB" sz="800" dirty="0" smtClean="0">
                <a:latin typeface="Times New Roman"/>
                <a:cs typeface="Times New Roman"/>
              </a:rPr>
              <a:t> and 19</a:t>
            </a:r>
            <a:r>
              <a:rPr lang="en-GB" sz="800" baseline="30000" dirty="0" smtClean="0">
                <a:latin typeface="Times New Roman"/>
                <a:cs typeface="Times New Roman"/>
              </a:rPr>
              <a:t>th</a:t>
            </a:r>
            <a:r>
              <a:rPr lang="en-GB" sz="800" dirty="0" smtClean="0">
                <a:latin typeface="Times New Roman"/>
                <a:cs typeface="Times New Roman"/>
              </a:rPr>
              <a:t> August 2018 and operate between 12pm and 12am each day. These dates were selected due to the likelihood of good weather during the summer. Taking place at Mote Park in Maidstone in Kent, the venue is a regular provider of festivals and has an overall capacity of 8,000 people. The programme will feature seven top US Rap acts, seventeen top UK Rap acts and one new breaking UK Rap act.</a:t>
            </a:r>
          </a:p>
          <a:p>
            <a:pPr marL="0" indent="0">
              <a:buNone/>
            </a:pPr>
            <a:endParaRPr lang="en-GB" sz="800" dirty="0">
              <a:latin typeface="Times New Roman"/>
              <a:cs typeface="Times New Roman"/>
            </a:endParaRPr>
          </a:p>
          <a:p>
            <a:pPr marL="0" indent="0">
              <a:buNone/>
            </a:pPr>
            <a:r>
              <a:rPr lang="en-GB" sz="800" dirty="0" smtClean="0">
                <a:latin typeface="Times New Roman"/>
                <a:cs typeface="Times New Roman"/>
              </a:rPr>
              <a:t>The line-up includes:</a:t>
            </a:r>
          </a:p>
          <a:p>
            <a:pPr marL="0" indent="0">
              <a:buNone/>
            </a:pPr>
            <a:r>
              <a:rPr lang="en-GB" sz="800" dirty="0" smtClean="0">
                <a:latin typeface="Times New Roman"/>
                <a:cs typeface="Times New Roman"/>
              </a:rPr>
              <a:t>Day 1 (daytime): Krept &amp; Konan, Hijack, Paigey Cakey, Blade, the Rocksteady Crew (dance troupe), MC Merlin, Ms Banks, Ghetts and KRS One.</a:t>
            </a:r>
          </a:p>
          <a:p>
            <a:pPr marL="0" indent="0">
              <a:buNone/>
            </a:pPr>
            <a:r>
              <a:rPr lang="en-GB" sz="800" dirty="0" smtClean="0">
                <a:latin typeface="Times New Roman"/>
                <a:cs typeface="Times New Roman"/>
              </a:rPr>
              <a:t>Day 1 (evening): Roots Manuva, Afrika Bambaata, Jay-Z and Wiley.</a:t>
            </a:r>
          </a:p>
          <a:p>
            <a:pPr marL="0" indent="0">
              <a:buNone/>
            </a:pPr>
            <a:r>
              <a:rPr lang="en-GB" sz="800" dirty="0" smtClean="0">
                <a:latin typeface="Times New Roman"/>
                <a:cs typeface="Times New Roman"/>
              </a:rPr>
              <a:t>Day 2 (daytime): Silver Bullet, </a:t>
            </a:r>
            <a:r>
              <a:rPr lang="en-GB" sz="800" dirty="0" err="1" smtClean="0">
                <a:latin typeface="Times New Roman"/>
                <a:cs typeface="Times New Roman"/>
              </a:rPr>
              <a:t>Rejjie</a:t>
            </a:r>
            <a:r>
              <a:rPr lang="en-GB" sz="800" dirty="0" smtClean="0">
                <a:latin typeface="Times New Roman"/>
                <a:cs typeface="Times New Roman"/>
              </a:rPr>
              <a:t> Snow, Little </a:t>
            </a:r>
            <a:r>
              <a:rPr lang="en-GB" sz="800" dirty="0" err="1" smtClean="0">
                <a:latin typeface="Times New Roman"/>
                <a:cs typeface="Times New Roman"/>
              </a:rPr>
              <a:t>Simz</a:t>
            </a:r>
            <a:r>
              <a:rPr lang="en-GB" sz="800" dirty="0" smtClean="0">
                <a:latin typeface="Times New Roman"/>
                <a:cs typeface="Times New Roman"/>
              </a:rPr>
              <a:t>, </a:t>
            </a:r>
            <a:r>
              <a:rPr lang="en-GB" sz="800" dirty="0" err="1" smtClean="0">
                <a:latin typeface="Times New Roman"/>
                <a:cs typeface="Times New Roman"/>
              </a:rPr>
              <a:t>Skinnyman</a:t>
            </a:r>
            <a:r>
              <a:rPr lang="en-GB" sz="800" dirty="0" smtClean="0">
                <a:latin typeface="Times New Roman"/>
                <a:cs typeface="Times New Roman"/>
              </a:rPr>
              <a:t>, Diversity (dance troupe), </a:t>
            </a:r>
            <a:r>
              <a:rPr lang="en-GB" sz="800" dirty="0" err="1" smtClean="0">
                <a:latin typeface="Times New Roman"/>
                <a:cs typeface="Times New Roman"/>
              </a:rPr>
              <a:t>Blak</a:t>
            </a:r>
            <a:r>
              <a:rPr lang="en-GB" sz="800" dirty="0" smtClean="0">
                <a:latin typeface="Times New Roman"/>
                <a:cs typeface="Times New Roman"/>
              </a:rPr>
              <a:t> Twang, </a:t>
            </a:r>
            <a:r>
              <a:rPr lang="en-GB" sz="800" dirty="0" err="1" smtClean="0">
                <a:latin typeface="Times New Roman"/>
                <a:cs typeface="Times New Roman"/>
              </a:rPr>
              <a:t>Mikez</a:t>
            </a:r>
            <a:r>
              <a:rPr lang="en-GB" sz="800" dirty="0" smtClean="0">
                <a:latin typeface="Times New Roman"/>
                <a:cs typeface="Times New Roman"/>
              </a:rPr>
              <a:t> Blaze, Nadia Rose and Q-Tip.</a:t>
            </a:r>
          </a:p>
          <a:p>
            <a:pPr marL="0" indent="0">
              <a:buNone/>
            </a:pPr>
            <a:r>
              <a:rPr lang="en-GB" sz="800" dirty="0" smtClean="0">
                <a:latin typeface="Times New Roman"/>
                <a:cs typeface="Times New Roman"/>
              </a:rPr>
              <a:t>Day 2 (evening): Rodney P, Chuck D, Drake and </a:t>
            </a:r>
            <a:r>
              <a:rPr lang="en-GB" sz="800" dirty="0" err="1" smtClean="0">
                <a:latin typeface="Times New Roman"/>
                <a:cs typeface="Times New Roman"/>
              </a:rPr>
              <a:t>Stormzy</a:t>
            </a:r>
            <a:r>
              <a:rPr lang="en-GB" sz="800" dirty="0" smtClean="0">
                <a:latin typeface="Times New Roman"/>
                <a:cs typeface="Times New Roman"/>
              </a:rPr>
              <a:t>.</a:t>
            </a:r>
          </a:p>
          <a:p>
            <a:pPr marL="0" indent="0">
              <a:buNone/>
            </a:pPr>
            <a:endParaRPr lang="en-GB" sz="800" dirty="0">
              <a:latin typeface="Times New Roman"/>
              <a:cs typeface="Times New Roman"/>
            </a:endParaRPr>
          </a:p>
          <a:p>
            <a:pPr marL="0" indent="0">
              <a:buNone/>
            </a:pPr>
            <a:r>
              <a:rPr lang="en-GB" sz="800" dirty="0" smtClean="0">
                <a:latin typeface="Times New Roman"/>
                <a:cs typeface="Times New Roman"/>
              </a:rPr>
              <a:t>Ticket prices will be set at £80 for a day-pass and £150.00 for both days.</a:t>
            </a:r>
          </a:p>
          <a:p>
            <a:pPr marL="0" indent="0">
              <a:buNone/>
            </a:pPr>
            <a:endParaRPr lang="en-GB" sz="800" dirty="0">
              <a:latin typeface="Times New Roman"/>
              <a:cs typeface="Times New Roman"/>
            </a:endParaRPr>
          </a:p>
          <a:p>
            <a:pPr marL="0" indent="0">
              <a:buNone/>
            </a:pPr>
            <a:r>
              <a:rPr lang="en-GB" sz="800" dirty="0" smtClean="0">
                <a:latin typeface="Times New Roman"/>
                <a:cs typeface="Times New Roman"/>
              </a:rPr>
              <a:t>In addition to live performances, Hip-Hop outdoor theatre performances will be run by throughout the day by Boy Blue Entertainment (Barbican Theatre) and UK Rapper </a:t>
            </a:r>
            <a:r>
              <a:rPr lang="en-GB" sz="800" dirty="0" err="1" smtClean="0">
                <a:latin typeface="Times New Roman"/>
                <a:cs typeface="Times New Roman"/>
              </a:rPr>
              <a:t>Akala</a:t>
            </a:r>
            <a:r>
              <a:rPr lang="en-GB" sz="800" dirty="0" smtClean="0">
                <a:latin typeface="Times New Roman"/>
                <a:cs typeface="Times New Roman"/>
              </a:rPr>
              <a:t> (Hip-Hop Shakespeare), plus a pop-up cinema showing a selection of classic Hip-Hop movies and documentaries. There will be fairground attractions supplied by Contraband Events and a variety of pop-up shops and stalls.</a:t>
            </a:r>
          </a:p>
          <a:p>
            <a:pPr marL="0" indent="0">
              <a:buNone/>
            </a:pPr>
            <a:endParaRPr lang="en-GB" sz="800" b="1" dirty="0" smtClean="0">
              <a:latin typeface="Times New Roman"/>
              <a:cs typeface="Times New Roman"/>
            </a:endParaRPr>
          </a:p>
          <a:p>
            <a:pPr marL="0" indent="0">
              <a:buNone/>
            </a:pPr>
            <a:r>
              <a:rPr lang="en-GB" sz="800" b="1" dirty="0" smtClean="0">
                <a:latin typeface="Times New Roman"/>
                <a:cs typeface="Times New Roman"/>
              </a:rPr>
              <a:t>Target Market</a:t>
            </a:r>
            <a:endParaRPr lang="en-GB" sz="800" dirty="0" smtClean="0">
              <a:latin typeface="Times New Roman"/>
              <a:cs typeface="Times New Roman"/>
            </a:endParaRPr>
          </a:p>
          <a:p>
            <a:pPr marL="0" indent="0">
              <a:buNone/>
            </a:pPr>
            <a:r>
              <a:rPr lang="en-GB" sz="800" dirty="0" smtClean="0">
                <a:latin typeface="Times New Roman"/>
                <a:cs typeface="Times New Roman"/>
              </a:rPr>
              <a:t>The target market is fans of Rap in its variety of genres, from Hip-Hop to Grime and Trap music. The target audience from this fan base is aged between 18yrs and 60yrs, ranging from Hip-Hop’s original Rap fans to the fans of the present-day Grime scene. The audience is culturally diverse and come from all across the world. The direct target audience are UK fans, however future growth and development will allow for further promotion throughout Europe and the USA.</a:t>
            </a:r>
            <a:endParaRPr lang="en-GB" sz="800" dirty="0">
              <a:latin typeface="Times New Roman"/>
              <a:cs typeface="Times New Roman"/>
            </a:endParaRPr>
          </a:p>
          <a:p>
            <a:pPr marL="0" indent="0">
              <a:buNone/>
            </a:pPr>
            <a:r>
              <a:rPr lang="en-GB" sz="800" dirty="0">
                <a:latin typeface="Times New Roman"/>
                <a:cs typeface="Times New Roman"/>
              </a:rPr>
              <a:t> </a:t>
            </a:r>
          </a:p>
          <a:p>
            <a:pPr marL="0" indent="0">
              <a:buNone/>
            </a:pPr>
            <a:r>
              <a:rPr lang="en-GB" sz="800" b="1" dirty="0">
                <a:latin typeface="Times New Roman"/>
                <a:cs typeface="Times New Roman"/>
              </a:rPr>
              <a:t>Stakeholder Involvement and Benefits </a:t>
            </a:r>
            <a:r>
              <a:rPr lang="en-GB" sz="800" dirty="0">
                <a:latin typeface="Times New Roman"/>
                <a:cs typeface="Times New Roman"/>
              </a:rPr>
              <a:t>– </a:t>
            </a:r>
            <a:endParaRPr lang="en-GB" sz="800" dirty="0" smtClean="0">
              <a:latin typeface="Times New Roman"/>
              <a:cs typeface="Times New Roman"/>
            </a:endParaRPr>
          </a:p>
          <a:p>
            <a:pPr marL="0" indent="0">
              <a:buNone/>
            </a:pPr>
            <a:r>
              <a:rPr lang="en-GB" sz="800" dirty="0" smtClean="0">
                <a:latin typeface="Times New Roman"/>
                <a:cs typeface="Times New Roman"/>
              </a:rPr>
              <a:t>Current event partners include the Barbican Theatre, who will benefit from the event by promoting their Hip-Hop Theatre programmes direct to their target audience through sample performances. Event partner and UK Rap artist </a:t>
            </a:r>
            <a:r>
              <a:rPr lang="en-GB" sz="800" dirty="0" err="1" smtClean="0">
                <a:latin typeface="Times New Roman"/>
                <a:cs typeface="Times New Roman"/>
              </a:rPr>
              <a:t>Akala</a:t>
            </a:r>
            <a:r>
              <a:rPr lang="en-GB" sz="800" dirty="0" smtClean="0">
                <a:latin typeface="Times New Roman"/>
                <a:cs typeface="Times New Roman"/>
              </a:rPr>
              <a:t> will benefit from the event by promoting his “Hip-Hop Shakespeare” Theatre performances direct to his target audience, providing growth for future shows and performances. These theatre performances are being provided for free during the event, allowing both partners to directly promote and advertise to their target audience and creating a heightened awareness of the use of Rap in theatrical performances.</a:t>
            </a:r>
          </a:p>
          <a:p>
            <a:pPr marL="0" indent="0">
              <a:buNone/>
            </a:pPr>
            <a:endParaRPr lang="en-GB" sz="800" dirty="0">
              <a:latin typeface="Times New Roman"/>
              <a:cs typeface="Times New Roman"/>
            </a:endParaRPr>
          </a:p>
          <a:p>
            <a:pPr marL="0" indent="0">
              <a:buNone/>
            </a:pPr>
            <a:r>
              <a:rPr lang="en-GB" sz="800" dirty="0" smtClean="0">
                <a:latin typeface="Times New Roman"/>
                <a:cs typeface="Times New Roman"/>
              </a:rPr>
              <a:t>Sponsors include Monster Energy and JD Sports, two brands that receive a large custom base from fans of Rap music. The benefits for both brands for sponsoring the event is that they will be able to advertise and/or sell their products on site, providing the Rap fans with new and exclusive product lines from both companies. Public funders include the British Arts Council and the PRS Foundation, who will benefit from a heightened awareness of their work and support for the arts and will benefit the Rap performers by allowing them to reach a wider audience. The host venue will benefit from drawing a new, untapped audience and the local community will benefit from receiving increased employment over the two day period.</a:t>
            </a:r>
            <a:endParaRPr lang="en-GB" sz="800" dirty="0">
              <a:latin typeface="Times New Roman"/>
              <a:cs typeface="Times New Roman"/>
            </a:endParaRPr>
          </a:p>
          <a:p>
            <a:pPr marL="0" indent="0">
              <a:buNone/>
            </a:pPr>
            <a:endParaRPr lang="en-GB" sz="800" dirty="0">
              <a:latin typeface="Times New Roman"/>
              <a:cs typeface="Times New Roman"/>
            </a:endParaRPr>
          </a:p>
        </p:txBody>
      </p:sp>
    </p:spTree>
    <p:extLst>
      <p:ext uri="{BB962C8B-B14F-4D97-AF65-F5344CB8AC3E}">
        <p14:creationId xmlns:p14="http://schemas.microsoft.com/office/powerpoint/2010/main" val="19806912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92100"/>
            <a:ext cx="8229600" cy="5943600"/>
          </a:xfrm>
        </p:spPr>
        <p:txBody>
          <a:bodyPr>
            <a:normAutofit fontScale="25000" lnSpcReduction="20000"/>
          </a:bodyPr>
          <a:lstStyle/>
          <a:p>
            <a:pPr marL="0" indent="0">
              <a:buNone/>
            </a:pPr>
            <a:r>
              <a:rPr lang="en-GB" sz="8000" b="1" dirty="0">
                <a:latin typeface="Times New Roman"/>
                <a:cs typeface="Times New Roman"/>
              </a:rPr>
              <a:t>Delivery </a:t>
            </a:r>
            <a:r>
              <a:rPr lang="en-GB" sz="8000" b="1" dirty="0" smtClean="0">
                <a:latin typeface="Times New Roman"/>
                <a:cs typeface="Times New Roman"/>
              </a:rPr>
              <a:t>Mechanism</a:t>
            </a:r>
          </a:p>
          <a:p>
            <a:pPr marL="0" indent="0">
              <a:buNone/>
            </a:pPr>
            <a:endParaRPr lang="en-GB" sz="4000" b="1" dirty="0" smtClean="0">
              <a:latin typeface="Times New Roman"/>
              <a:cs typeface="Times New Roman"/>
            </a:endParaRPr>
          </a:p>
          <a:p>
            <a:pPr marL="0" indent="0">
              <a:buNone/>
            </a:pPr>
            <a:r>
              <a:rPr lang="en-GB" sz="4000" dirty="0" smtClean="0">
                <a:latin typeface="Times New Roman"/>
                <a:cs typeface="Times New Roman"/>
              </a:rPr>
              <a:t>The staff listed below will be required to deliver the event.</a:t>
            </a:r>
          </a:p>
          <a:p>
            <a:pPr marL="0" indent="0">
              <a:buNone/>
            </a:pPr>
            <a:r>
              <a:rPr lang="en-GB" sz="4000" u="sng" dirty="0" smtClean="0">
                <a:latin typeface="Times New Roman"/>
                <a:cs typeface="Times New Roman"/>
              </a:rPr>
              <a:t>Project Manager</a:t>
            </a:r>
            <a:r>
              <a:rPr lang="en-GB" sz="4000" dirty="0" smtClean="0">
                <a:latin typeface="Times New Roman"/>
                <a:cs typeface="Times New Roman"/>
              </a:rPr>
              <a:t>: The </a:t>
            </a:r>
            <a:r>
              <a:rPr lang="en-GB" sz="4000" dirty="0">
                <a:latin typeface="Times New Roman"/>
                <a:cs typeface="Times New Roman"/>
              </a:rPr>
              <a:t>organiser, Colin Crook, will oversee the operation of the event, management and staff as a whole. He will ensure the vision of the event is maintained throughout planning and delivery. He will manage timelines and ensure deadlines are being met on schedule. Colin will attend weekly meetings with event managers and staff to ensure targets are being met by their deadlines</a:t>
            </a:r>
            <a:r>
              <a:rPr lang="en-GB" sz="4000" dirty="0" smtClean="0">
                <a:latin typeface="Times New Roman"/>
                <a:cs typeface="Times New Roman"/>
              </a:rPr>
              <a:t>.</a:t>
            </a:r>
            <a:endParaRPr lang="en-GB" sz="4000" u="sng" dirty="0">
              <a:latin typeface="Times New Roman"/>
              <a:cs typeface="Times New Roman"/>
            </a:endParaRPr>
          </a:p>
          <a:p>
            <a:pPr marL="0" indent="0">
              <a:buNone/>
            </a:pPr>
            <a:r>
              <a:rPr lang="en-GB" sz="4000" u="sng" dirty="0">
                <a:latin typeface="Times New Roman"/>
                <a:cs typeface="Times New Roman"/>
              </a:rPr>
              <a:t>Artist/Act Bookings (UK</a:t>
            </a:r>
            <a:r>
              <a:rPr lang="en-GB" sz="4000" u="sng" dirty="0" smtClean="0">
                <a:latin typeface="Times New Roman"/>
                <a:cs typeface="Times New Roman"/>
              </a:rPr>
              <a:t>)</a:t>
            </a:r>
            <a:r>
              <a:rPr lang="en-GB" sz="4000" dirty="0" smtClean="0">
                <a:latin typeface="Times New Roman"/>
                <a:cs typeface="Times New Roman"/>
              </a:rPr>
              <a:t>: The </a:t>
            </a:r>
            <a:r>
              <a:rPr lang="en-GB" sz="4000" dirty="0">
                <a:latin typeface="Times New Roman"/>
                <a:cs typeface="Times New Roman"/>
              </a:rPr>
              <a:t>responsibility for booking and negotiating fees with UK acts will lie with the event organiser, Colin Crook. With his extensive contact base, personal and business relationships within the UK Rap industry, Colin can easily access the acts proposed to perform at the event. Artist bookings will need to be confirmed by the first week in February 2018</a:t>
            </a:r>
            <a:r>
              <a:rPr lang="en-GB" sz="4000" dirty="0" smtClean="0">
                <a:latin typeface="Times New Roman"/>
                <a:cs typeface="Times New Roman"/>
              </a:rPr>
              <a:t>.</a:t>
            </a:r>
            <a:endParaRPr lang="en-GB" sz="4000" dirty="0">
              <a:latin typeface="Times New Roman"/>
              <a:cs typeface="Times New Roman"/>
            </a:endParaRPr>
          </a:p>
          <a:p>
            <a:pPr marL="0" indent="0">
              <a:buNone/>
            </a:pPr>
            <a:r>
              <a:rPr lang="en-GB" sz="4000" u="sng" dirty="0">
                <a:latin typeface="Times New Roman"/>
                <a:cs typeface="Times New Roman"/>
              </a:rPr>
              <a:t>Artist/Act Bookings (USA</a:t>
            </a:r>
            <a:r>
              <a:rPr lang="en-GB" sz="4000" u="sng" dirty="0" smtClean="0">
                <a:latin typeface="Times New Roman"/>
                <a:cs typeface="Times New Roman"/>
              </a:rPr>
              <a:t>)</a:t>
            </a:r>
            <a:r>
              <a:rPr lang="en-GB" sz="4000" dirty="0" smtClean="0">
                <a:latin typeface="Times New Roman"/>
                <a:cs typeface="Times New Roman"/>
              </a:rPr>
              <a:t>: Rap </a:t>
            </a:r>
            <a:r>
              <a:rPr lang="en-GB" sz="4000" dirty="0">
                <a:latin typeface="Times New Roman"/>
                <a:cs typeface="Times New Roman"/>
              </a:rPr>
              <a:t>Archives Legends US partner Michael Laron Stringer will be responsible for booking the proposed US acts for the event. Michael will liaise with the Project Manager with regards to the negotiation and agreement of artist fees. Michael has an extensive contact base within the US Hip-Hop market and is ideally placed to carry out this role. Additional assistance, where necessary, can be supplied by Creative Artists Agency. Artist bookings will need to be confirmed by the first week in February 2018</a:t>
            </a:r>
            <a:r>
              <a:rPr lang="en-GB" sz="4000" dirty="0" smtClean="0">
                <a:latin typeface="Times New Roman"/>
                <a:cs typeface="Times New Roman"/>
              </a:rPr>
              <a:t>.</a:t>
            </a:r>
            <a:endParaRPr lang="en-GB" sz="4000" dirty="0">
              <a:latin typeface="Times New Roman"/>
              <a:cs typeface="Times New Roman"/>
            </a:endParaRPr>
          </a:p>
          <a:p>
            <a:pPr marL="0" indent="0">
              <a:buNone/>
            </a:pPr>
            <a:r>
              <a:rPr lang="en-GB" sz="4000" u="sng" dirty="0">
                <a:latin typeface="Times New Roman"/>
                <a:cs typeface="Times New Roman"/>
              </a:rPr>
              <a:t>Production </a:t>
            </a:r>
            <a:r>
              <a:rPr lang="en-GB" sz="4000" u="sng" dirty="0" smtClean="0">
                <a:latin typeface="Times New Roman"/>
                <a:cs typeface="Times New Roman"/>
              </a:rPr>
              <a:t>Manager</a:t>
            </a:r>
            <a:r>
              <a:rPr lang="en-GB" sz="4000" dirty="0" smtClean="0">
                <a:latin typeface="Times New Roman"/>
                <a:cs typeface="Times New Roman"/>
              </a:rPr>
              <a:t>:  Jordan </a:t>
            </a:r>
            <a:r>
              <a:rPr lang="en-GB" sz="4000" dirty="0">
                <a:latin typeface="Times New Roman"/>
                <a:cs typeface="Times New Roman"/>
              </a:rPr>
              <a:t>Lazarus will be responsible for music instruments and equipment logistics. He will be responsible for the booking and delivery/pick-up times. All instruments and equipment will need to be booked by the second week of May 2018</a:t>
            </a:r>
            <a:r>
              <a:rPr lang="en-GB" sz="4000" dirty="0" smtClean="0">
                <a:latin typeface="Times New Roman"/>
                <a:cs typeface="Times New Roman"/>
              </a:rPr>
              <a:t>.</a:t>
            </a:r>
            <a:endParaRPr lang="en-GB" sz="4000" dirty="0">
              <a:latin typeface="Times New Roman"/>
              <a:cs typeface="Times New Roman"/>
            </a:endParaRPr>
          </a:p>
          <a:p>
            <a:pPr marL="0" indent="0">
              <a:buNone/>
            </a:pPr>
            <a:r>
              <a:rPr lang="en-GB" sz="4000" u="sng" dirty="0">
                <a:latin typeface="Times New Roman"/>
                <a:cs typeface="Times New Roman"/>
              </a:rPr>
              <a:t>Tour </a:t>
            </a:r>
            <a:r>
              <a:rPr lang="en-GB" sz="4000" u="sng" dirty="0" smtClean="0">
                <a:latin typeface="Times New Roman"/>
                <a:cs typeface="Times New Roman"/>
              </a:rPr>
              <a:t>Manager</a:t>
            </a:r>
            <a:r>
              <a:rPr lang="en-GB" sz="4000" dirty="0" smtClean="0">
                <a:latin typeface="Times New Roman"/>
                <a:cs typeface="Times New Roman"/>
              </a:rPr>
              <a:t>:  Erzsebet </a:t>
            </a:r>
            <a:r>
              <a:rPr lang="en-GB" sz="4000" dirty="0">
                <a:latin typeface="Times New Roman"/>
                <a:cs typeface="Times New Roman"/>
              </a:rPr>
              <a:t>Hehn will be responsible for the artist/act travel requirements and staff logistics (travel, what time they need to get to the event, lunch breaks,  etc.). As a Manager with many years experience in the travel industry, she will be responsible for booking flights, accommodation, transportation, drinks and food. Accommodation will be booked through Air </a:t>
            </a:r>
            <a:r>
              <a:rPr lang="en-GB" sz="4000" dirty="0" err="1">
                <a:latin typeface="Times New Roman"/>
                <a:cs typeface="Times New Roman"/>
              </a:rPr>
              <a:t>B’n’B</a:t>
            </a:r>
            <a:r>
              <a:rPr lang="en-GB" sz="4000" dirty="0">
                <a:latin typeface="Times New Roman"/>
                <a:cs typeface="Times New Roman"/>
              </a:rPr>
              <a:t> and return flights will be arranged via WOW Air from the USA to the UK. All flights and accommodation will be confirmed by the second week of May 2018</a:t>
            </a:r>
            <a:r>
              <a:rPr lang="en-GB" sz="4000" dirty="0" smtClean="0">
                <a:latin typeface="Times New Roman"/>
                <a:cs typeface="Times New Roman"/>
              </a:rPr>
              <a:t>.</a:t>
            </a:r>
            <a:endParaRPr lang="en-GB" sz="4000" dirty="0">
              <a:latin typeface="Times New Roman"/>
              <a:cs typeface="Times New Roman"/>
            </a:endParaRPr>
          </a:p>
          <a:p>
            <a:pPr marL="0" indent="0">
              <a:buNone/>
            </a:pPr>
            <a:r>
              <a:rPr lang="en-GB" sz="4000" u="sng" dirty="0">
                <a:latin typeface="Times New Roman"/>
                <a:cs typeface="Times New Roman"/>
              </a:rPr>
              <a:t>Marketing and </a:t>
            </a:r>
            <a:r>
              <a:rPr lang="en-GB" sz="4000" u="sng" dirty="0" smtClean="0">
                <a:latin typeface="Times New Roman"/>
                <a:cs typeface="Times New Roman"/>
              </a:rPr>
              <a:t>Promotion</a:t>
            </a:r>
            <a:r>
              <a:rPr lang="en-GB" sz="4000" dirty="0" smtClean="0">
                <a:latin typeface="Times New Roman"/>
                <a:cs typeface="Times New Roman"/>
              </a:rPr>
              <a:t>: Desiree </a:t>
            </a:r>
            <a:r>
              <a:rPr lang="en-GB" sz="4000" dirty="0">
                <a:latin typeface="Times New Roman"/>
                <a:cs typeface="Times New Roman"/>
              </a:rPr>
              <a:t>Banugo will be responsible for social media, press and radio promotion and advertising. A specialist in this field with many years experience working with top corporate brands, Desiree  will ensure that the marketing and promotion will be delivered in a cost-effective way to ensure it remains on target with the best results.</a:t>
            </a:r>
          </a:p>
          <a:p>
            <a:pPr marL="0" indent="0">
              <a:buNone/>
            </a:pPr>
            <a:r>
              <a:rPr lang="en-GB" sz="4000" u="sng" dirty="0">
                <a:latin typeface="Times New Roman"/>
                <a:cs typeface="Times New Roman"/>
              </a:rPr>
              <a:t>Artist Liaison</a:t>
            </a:r>
            <a:r>
              <a:rPr lang="en-GB" sz="4000" dirty="0">
                <a:latin typeface="Times New Roman"/>
                <a:cs typeface="Times New Roman"/>
              </a:rPr>
              <a:t>: Aaron Watts will be responsible for dealing with the acts and their managers on the event days. He will oversee the artist’s load-in of equipment and notify them of sound check times. Aaron will also show the artist/act to their dressing room and direct them to their promotional activities (i.e.: interviews, TV, Press, autograph signings).  Aaron will also notify the artist/act of the time they should arrive at the event and when they are able to leave.</a:t>
            </a:r>
          </a:p>
          <a:p>
            <a:pPr marL="0" indent="0">
              <a:buNone/>
            </a:pPr>
            <a:r>
              <a:rPr lang="en-GB" sz="4000" u="sng" dirty="0">
                <a:latin typeface="Times New Roman"/>
                <a:cs typeface="Times New Roman"/>
              </a:rPr>
              <a:t>Staff</a:t>
            </a:r>
            <a:r>
              <a:rPr lang="en-GB" sz="4000" dirty="0">
                <a:latin typeface="Times New Roman"/>
                <a:cs typeface="Times New Roman"/>
              </a:rPr>
              <a:t>: An estimated thirty stewards will be required for the event to work 10-hour shifts over the two days of the festival. An additional twenty volunteers will be required to clear rubbish at the end of each day.</a:t>
            </a:r>
          </a:p>
          <a:p>
            <a:pPr marL="0" indent="0">
              <a:buNone/>
            </a:pPr>
            <a:r>
              <a:rPr lang="en-GB" sz="4000" u="sng" dirty="0">
                <a:latin typeface="Times New Roman"/>
                <a:cs typeface="Times New Roman"/>
              </a:rPr>
              <a:t>Security</a:t>
            </a:r>
            <a:r>
              <a:rPr lang="en-GB" sz="4000" dirty="0">
                <a:latin typeface="Times New Roman"/>
                <a:cs typeface="Times New Roman"/>
              </a:rPr>
              <a:t>: Supplied by One Nation Security, they will have a duty of care of attendees, ensuring there are no criminal or illegal acts taking place at the festival. They will ensure attendees are not partaking in excessive alcohol consumption or drug use, and be responsible for reporting matters of concern to Police and Event Organiser.</a:t>
            </a:r>
          </a:p>
          <a:p>
            <a:pPr marL="0" indent="0">
              <a:buNone/>
            </a:pPr>
            <a:r>
              <a:rPr lang="en-GB" sz="4000" u="sng" dirty="0">
                <a:latin typeface="Times New Roman"/>
                <a:cs typeface="Times New Roman"/>
              </a:rPr>
              <a:t>Stage Manager</a:t>
            </a:r>
            <a:r>
              <a:rPr lang="en-GB" sz="4000" dirty="0">
                <a:latin typeface="Times New Roman"/>
                <a:cs typeface="Times New Roman"/>
              </a:rPr>
              <a:t>: </a:t>
            </a:r>
            <a:r>
              <a:rPr lang="en-GB" sz="4000" dirty="0" smtClean="0">
                <a:latin typeface="Times New Roman"/>
                <a:cs typeface="Times New Roman"/>
              </a:rPr>
              <a:t>Denis Simms will be responsible for making </a:t>
            </a:r>
            <a:r>
              <a:rPr lang="en-GB" sz="4000" dirty="0">
                <a:latin typeface="Times New Roman"/>
                <a:cs typeface="Times New Roman"/>
              </a:rPr>
              <a:t>sure </a:t>
            </a:r>
            <a:r>
              <a:rPr lang="en-GB" sz="4000" dirty="0" smtClean="0">
                <a:latin typeface="Times New Roman"/>
                <a:cs typeface="Times New Roman"/>
              </a:rPr>
              <a:t>each artist/act  </a:t>
            </a:r>
            <a:r>
              <a:rPr lang="en-GB" sz="4000" dirty="0">
                <a:latin typeface="Times New Roman"/>
                <a:cs typeface="Times New Roman"/>
              </a:rPr>
              <a:t>are on stage at the right time</a:t>
            </a:r>
          </a:p>
          <a:p>
            <a:pPr marL="0" indent="0">
              <a:buNone/>
            </a:pPr>
            <a:r>
              <a:rPr lang="en-GB" sz="4000" u="sng" dirty="0">
                <a:latin typeface="Times New Roman"/>
                <a:cs typeface="Times New Roman"/>
              </a:rPr>
              <a:t>Runners</a:t>
            </a:r>
            <a:r>
              <a:rPr lang="en-GB" sz="4000" dirty="0">
                <a:latin typeface="Times New Roman"/>
                <a:cs typeface="Times New Roman"/>
              </a:rPr>
              <a:t>: An estimated eight runners will be required to provide </a:t>
            </a:r>
            <a:r>
              <a:rPr lang="en-GB" sz="4000" dirty="0" smtClean="0">
                <a:latin typeface="Times New Roman"/>
                <a:cs typeface="Times New Roman"/>
              </a:rPr>
              <a:t>stage, lighting </a:t>
            </a:r>
            <a:r>
              <a:rPr lang="en-GB" sz="4000" dirty="0">
                <a:latin typeface="Times New Roman"/>
                <a:cs typeface="Times New Roman"/>
              </a:rPr>
              <a:t>and equipment set-up support. These will be located via LinkedIn website and confirmed for hire by the end of the first week of May 2018.</a:t>
            </a:r>
          </a:p>
          <a:p>
            <a:pPr marL="0" indent="0">
              <a:buNone/>
            </a:pPr>
            <a:r>
              <a:rPr lang="en-GB" sz="4000" u="sng" dirty="0">
                <a:latin typeface="Times New Roman"/>
                <a:cs typeface="Times New Roman"/>
              </a:rPr>
              <a:t>Event MC</a:t>
            </a:r>
            <a:r>
              <a:rPr lang="en-GB" sz="4000" dirty="0">
                <a:latin typeface="Times New Roman"/>
                <a:cs typeface="Times New Roman"/>
              </a:rPr>
              <a:t>: There will be two MC’s required, one for each day of the event. These will include BBC1xtra Hip-Hop DJ Charlie Sloth and Mi-Soul Radio DJ Dave ‘VJ’ Morrissey.</a:t>
            </a:r>
          </a:p>
          <a:p>
            <a:pPr marL="0" indent="0">
              <a:buNone/>
            </a:pPr>
            <a:r>
              <a:rPr lang="en-GB" sz="4000" u="sng" dirty="0">
                <a:latin typeface="Times New Roman"/>
                <a:cs typeface="Times New Roman"/>
              </a:rPr>
              <a:t>Artist/Act Support DJ’s</a:t>
            </a:r>
            <a:r>
              <a:rPr lang="en-GB" sz="4000" dirty="0">
                <a:latin typeface="Times New Roman"/>
                <a:cs typeface="Times New Roman"/>
              </a:rPr>
              <a:t>: Two Scratch DJ’s will be required for the event. These will include BBC1xtra Hip-Hop DJ Charlie Sloth and Kiss FM Hip-Hop DJ MK.</a:t>
            </a:r>
            <a:endParaRPr lang="en-GB" sz="4000" u="sng" dirty="0">
              <a:latin typeface="Times New Roman"/>
              <a:cs typeface="Times New Roman"/>
            </a:endParaRPr>
          </a:p>
          <a:p>
            <a:pPr marL="0" indent="0">
              <a:buNone/>
            </a:pPr>
            <a:r>
              <a:rPr lang="en-GB" sz="4000" u="sng" dirty="0">
                <a:latin typeface="Times New Roman"/>
                <a:cs typeface="Times New Roman"/>
              </a:rPr>
              <a:t>Catering</a:t>
            </a:r>
            <a:r>
              <a:rPr lang="en-GB" sz="4000" dirty="0">
                <a:latin typeface="Times New Roman"/>
                <a:cs typeface="Times New Roman"/>
              </a:rPr>
              <a:t>: </a:t>
            </a:r>
            <a:r>
              <a:rPr lang="en-GB" sz="4000" dirty="0" err="1" smtClean="0">
                <a:latin typeface="Times New Roman"/>
                <a:cs typeface="Times New Roman"/>
              </a:rPr>
              <a:t>Beaubray</a:t>
            </a:r>
            <a:r>
              <a:rPr lang="en-GB" sz="4000" dirty="0" smtClean="0">
                <a:latin typeface="Times New Roman"/>
                <a:cs typeface="Times New Roman"/>
              </a:rPr>
              <a:t> Catering Services of Maidstone will be hired to supply catering for the event.</a:t>
            </a:r>
            <a:endParaRPr lang="en-GB" sz="4000" dirty="0">
              <a:latin typeface="Times New Roman"/>
              <a:cs typeface="Times New Roman"/>
            </a:endParaRPr>
          </a:p>
          <a:p>
            <a:pPr marL="0" indent="0">
              <a:buNone/>
            </a:pPr>
            <a:r>
              <a:rPr lang="en-GB" sz="4000" u="sng" dirty="0">
                <a:latin typeface="Times New Roman"/>
                <a:cs typeface="Times New Roman"/>
              </a:rPr>
              <a:t>Alcohol</a:t>
            </a:r>
            <a:r>
              <a:rPr lang="en-GB" sz="4000" dirty="0">
                <a:latin typeface="Times New Roman"/>
                <a:cs typeface="Times New Roman"/>
              </a:rPr>
              <a:t>: </a:t>
            </a:r>
            <a:r>
              <a:rPr lang="en-GB" sz="4000" dirty="0" smtClean="0">
                <a:latin typeface="Times New Roman"/>
                <a:cs typeface="Times New Roman"/>
              </a:rPr>
              <a:t>Nip from the Hip Ltd of Maidstone will supply flavoured spirits for the event and local Brewer Cave Direct will supply beer for the festival. Mote Park already hold a Premises License, whilst the individual Brewers hold Entertainment and Alcohol Licenses.</a:t>
            </a:r>
            <a:endParaRPr lang="en-GB" sz="4000" dirty="0">
              <a:latin typeface="Times New Roman"/>
              <a:cs typeface="Times New Roman"/>
            </a:endParaRPr>
          </a:p>
          <a:p>
            <a:pPr marL="0" indent="0">
              <a:buNone/>
            </a:pPr>
            <a:r>
              <a:rPr lang="en-GB" sz="4000" u="sng" dirty="0">
                <a:latin typeface="Times New Roman"/>
                <a:cs typeface="Times New Roman"/>
              </a:rPr>
              <a:t>First Aid</a:t>
            </a:r>
            <a:r>
              <a:rPr lang="en-GB" sz="4000" dirty="0">
                <a:latin typeface="Times New Roman"/>
                <a:cs typeface="Times New Roman"/>
              </a:rPr>
              <a:t>: </a:t>
            </a:r>
            <a:r>
              <a:rPr lang="en-GB" sz="4000" dirty="0" smtClean="0">
                <a:latin typeface="Times New Roman"/>
                <a:cs typeface="Times New Roman"/>
              </a:rPr>
              <a:t>St John’s Ambulance will provide first aid cover for the event. Application will need to be made immediately to provide enough time for them to carry out a risk assessment and quote for the level of cover they recommend. </a:t>
            </a:r>
            <a:endParaRPr lang="en-GB" sz="4000" dirty="0">
              <a:latin typeface="Times New Roman"/>
              <a:cs typeface="Times New Roman"/>
            </a:endParaRPr>
          </a:p>
          <a:p>
            <a:pPr marL="0" indent="0">
              <a:buNone/>
            </a:pPr>
            <a:r>
              <a:rPr lang="en-GB" sz="4000" b="1" dirty="0" smtClean="0">
                <a:latin typeface="Times New Roman"/>
                <a:cs typeface="Times New Roman"/>
              </a:rPr>
              <a:t> </a:t>
            </a:r>
            <a:endParaRPr lang="en-GB" sz="4000" dirty="0">
              <a:latin typeface="Times New Roman"/>
              <a:cs typeface="Times New Roman"/>
            </a:endParaRPr>
          </a:p>
          <a:p>
            <a:pPr marL="0" indent="0">
              <a:buNone/>
            </a:pPr>
            <a:endParaRPr lang="en-US" dirty="0">
              <a:latin typeface="Times New Roman"/>
              <a:cs typeface="Times New Roman"/>
            </a:endParaRPr>
          </a:p>
        </p:txBody>
      </p:sp>
    </p:spTree>
    <p:extLst>
      <p:ext uri="{BB962C8B-B14F-4D97-AF65-F5344CB8AC3E}">
        <p14:creationId xmlns:p14="http://schemas.microsoft.com/office/powerpoint/2010/main" val="329231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1743"/>
            <a:ext cx="8229600" cy="570971"/>
          </a:xfrm>
        </p:spPr>
        <p:txBody>
          <a:bodyPr>
            <a:normAutofit/>
          </a:bodyPr>
          <a:lstStyle/>
          <a:p>
            <a:pPr algn="l"/>
            <a:r>
              <a:rPr lang="en-GB" sz="2000" b="1" dirty="0">
                <a:latin typeface="Times New Roman"/>
                <a:cs typeface="Times New Roman"/>
              </a:rPr>
              <a:t>3. Development </a:t>
            </a:r>
            <a:r>
              <a:rPr lang="en-GB" sz="2000" b="1" dirty="0" smtClean="0">
                <a:latin typeface="Times New Roman"/>
                <a:cs typeface="Times New Roman"/>
              </a:rPr>
              <a:t>Plan</a:t>
            </a:r>
            <a:r>
              <a:rPr lang="en-GB" sz="2000" dirty="0" smtClean="0">
                <a:latin typeface="Times New Roman"/>
                <a:cs typeface="Times New Roman"/>
              </a:rPr>
              <a:t> </a:t>
            </a:r>
            <a:endParaRPr lang="en-US" sz="2000" dirty="0">
              <a:latin typeface="Times New Roman"/>
              <a:cs typeface="Times New Roman"/>
            </a:endParaRPr>
          </a:p>
        </p:txBody>
      </p:sp>
      <p:sp>
        <p:nvSpPr>
          <p:cNvPr id="3" name="Content Placeholder 2"/>
          <p:cNvSpPr>
            <a:spLocks noGrp="1"/>
          </p:cNvSpPr>
          <p:nvPr>
            <p:ph idx="1"/>
          </p:nvPr>
        </p:nvSpPr>
        <p:spPr>
          <a:xfrm>
            <a:off x="457200" y="1282700"/>
            <a:ext cx="8229600" cy="5405967"/>
          </a:xfrm>
        </p:spPr>
        <p:txBody>
          <a:bodyPr>
            <a:normAutofit/>
          </a:bodyPr>
          <a:lstStyle/>
          <a:p>
            <a:pPr marL="0" indent="0">
              <a:buNone/>
            </a:pPr>
            <a:r>
              <a:rPr lang="en-GB" sz="1200" b="1" dirty="0" smtClean="0">
                <a:latin typeface="Times New Roman"/>
                <a:cs typeface="Times New Roman"/>
              </a:rPr>
              <a:t>Strategic </a:t>
            </a:r>
            <a:r>
              <a:rPr lang="en-GB" sz="1200" b="1" dirty="0">
                <a:latin typeface="Times New Roman"/>
                <a:cs typeface="Times New Roman"/>
              </a:rPr>
              <a:t>Development </a:t>
            </a:r>
            <a:endParaRPr lang="en-GB" sz="1200" b="1" dirty="0" smtClean="0">
              <a:latin typeface="Times New Roman"/>
              <a:cs typeface="Times New Roman"/>
            </a:endParaRPr>
          </a:p>
          <a:p>
            <a:pPr marL="0" indent="0">
              <a:buNone/>
            </a:pPr>
            <a:r>
              <a:rPr lang="en-GB" sz="1200" b="1" dirty="0" smtClean="0">
                <a:latin typeface="Times New Roman"/>
                <a:cs typeface="Times New Roman"/>
              </a:rPr>
              <a:t>The </a:t>
            </a:r>
            <a:r>
              <a:rPr lang="en-GB" sz="1200" dirty="0" smtClean="0">
                <a:latin typeface="Times New Roman"/>
                <a:cs typeface="Times New Roman"/>
              </a:rPr>
              <a:t>key objectives include cross-promotion of the various genres of Rap music to a wider fan base, providing knowledge from a historical context to Rap fans and the promotion of new and older types of Rap music by live performances being presented on the festival stage, plus movie and documentary viewings in a pop-up cinema.</a:t>
            </a:r>
          </a:p>
          <a:p>
            <a:pPr marL="0" indent="0">
              <a:buNone/>
            </a:pPr>
            <a:r>
              <a:rPr lang="en-GB" sz="1200" dirty="0">
                <a:latin typeface="Times New Roman"/>
                <a:cs typeface="Times New Roman"/>
              </a:rPr>
              <a:t> </a:t>
            </a:r>
          </a:p>
          <a:p>
            <a:pPr marL="0" indent="0">
              <a:buNone/>
            </a:pPr>
            <a:r>
              <a:rPr lang="en-GB" sz="1200" b="1" dirty="0">
                <a:latin typeface="Times New Roman"/>
                <a:cs typeface="Times New Roman"/>
              </a:rPr>
              <a:t>SWOT analysis</a:t>
            </a:r>
            <a:endParaRPr lang="en-GB" sz="1200" dirty="0">
              <a:latin typeface="Times New Roman"/>
              <a:cs typeface="Times New Roman"/>
            </a:endParaRPr>
          </a:p>
          <a:p>
            <a:pPr marL="0" indent="0">
              <a:buNone/>
            </a:pPr>
            <a:endParaRPr lang="en-GB" dirty="0" smtClean="0"/>
          </a:p>
          <a:p>
            <a:pPr marL="0" indent="0">
              <a:buNone/>
            </a:pPr>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469484825"/>
              </p:ext>
            </p:extLst>
          </p:nvPr>
        </p:nvGraphicFramePr>
        <p:xfrm>
          <a:off x="876299" y="2789768"/>
          <a:ext cx="7632700" cy="3738033"/>
        </p:xfrm>
        <a:graphic>
          <a:graphicData uri="http://schemas.openxmlformats.org/drawingml/2006/table">
            <a:tbl>
              <a:tblPr firstRow="1" bandRow="1">
                <a:tableStyleId>{5C22544A-7EE6-4342-B048-85BDC9FD1C3A}</a:tableStyleId>
              </a:tblPr>
              <a:tblGrid>
                <a:gridCol w="3816350"/>
                <a:gridCol w="3816350"/>
              </a:tblGrid>
              <a:tr h="356466">
                <a:tc>
                  <a:txBody>
                    <a:bodyPr/>
                    <a:lstStyle/>
                    <a:p>
                      <a:r>
                        <a:rPr lang="en-US" sz="1200" dirty="0" smtClean="0">
                          <a:solidFill>
                            <a:schemeClr val="bg1"/>
                          </a:solidFill>
                          <a:latin typeface="Times New Roman"/>
                          <a:cs typeface="Times New Roman"/>
                        </a:rPr>
                        <a:t>Strengths</a:t>
                      </a:r>
                      <a:endParaRPr lang="en-US" sz="1200" dirty="0">
                        <a:solidFill>
                          <a:schemeClr val="bg1"/>
                        </a:solidFill>
                        <a:latin typeface="Times New Roman"/>
                        <a:cs typeface="Times New Roman"/>
                      </a:endParaRPr>
                    </a:p>
                  </a:txBody>
                  <a:tcPr/>
                </a:tc>
                <a:tc>
                  <a:txBody>
                    <a:bodyPr/>
                    <a:lstStyle/>
                    <a:p>
                      <a:r>
                        <a:rPr lang="en-US" sz="1200" dirty="0" smtClean="0">
                          <a:latin typeface="Times New Roman"/>
                          <a:cs typeface="Times New Roman"/>
                        </a:rPr>
                        <a:t>Weaknesses</a:t>
                      </a:r>
                      <a:endParaRPr lang="en-US" sz="1200" dirty="0">
                        <a:latin typeface="Times New Roman"/>
                        <a:cs typeface="Times New Roman"/>
                      </a:endParaRPr>
                    </a:p>
                  </a:txBody>
                  <a:tcPr/>
                </a:tc>
              </a:tr>
              <a:tr h="358415">
                <a:tc>
                  <a:txBody>
                    <a:bodyPr/>
                    <a:lstStyle/>
                    <a:p>
                      <a:r>
                        <a:rPr lang="en-US" sz="1200" dirty="0" smtClean="0">
                          <a:latin typeface="Times New Roman"/>
                          <a:cs typeface="Times New Roman"/>
                        </a:rPr>
                        <a:t>Promotes</a:t>
                      </a:r>
                      <a:r>
                        <a:rPr lang="en-US" sz="1200" baseline="0" dirty="0" smtClean="0">
                          <a:latin typeface="Times New Roman"/>
                          <a:cs typeface="Times New Roman"/>
                        </a:rPr>
                        <a:t> both historical and future development in Rap</a:t>
                      </a:r>
                      <a:endParaRPr lang="en-US" sz="1200" dirty="0">
                        <a:latin typeface="Times New Roman"/>
                        <a:cs typeface="Times New Roman"/>
                      </a:endParaRPr>
                    </a:p>
                  </a:txBody>
                  <a:tcPr/>
                </a:tc>
                <a:tc>
                  <a:txBody>
                    <a:bodyPr/>
                    <a:lstStyle/>
                    <a:p>
                      <a:r>
                        <a:rPr lang="en-US" sz="1200" dirty="0" smtClean="0">
                          <a:latin typeface="Times New Roman"/>
                          <a:cs typeface="Times New Roman"/>
                        </a:rPr>
                        <a:t>Distance</a:t>
                      </a:r>
                      <a:r>
                        <a:rPr lang="en-US" sz="1200" baseline="0" dirty="0" smtClean="0">
                          <a:latin typeface="Times New Roman"/>
                          <a:cs typeface="Times New Roman"/>
                        </a:rPr>
                        <a:t> from London for travellers</a:t>
                      </a:r>
                      <a:endParaRPr lang="en-US" sz="1200" dirty="0">
                        <a:latin typeface="Times New Roman"/>
                        <a:cs typeface="Times New Roman"/>
                      </a:endParaRPr>
                    </a:p>
                  </a:txBody>
                  <a:tcPr/>
                </a:tc>
              </a:tr>
              <a:tr h="560997">
                <a:tc>
                  <a:txBody>
                    <a:bodyPr/>
                    <a:lstStyle/>
                    <a:p>
                      <a:r>
                        <a:rPr lang="en-US" sz="1200" dirty="0" smtClean="0">
                          <a:latin typeface="Times New Roman"/>
                          <a:cs typeface="Times New Roman"/>
                        </a:rPr>
                        <a:t>Unique</a:t>
                      </a:r>
                      <a:r>
                        <a:rPr lang="en-US" sz="1200" baseline="0" dirty="0" smtClean="0">
                          <a:latin typeface="Times New Roman"/>
                          <a:cs typeface="Times New Roman"/>
                        </a:rPr>
                        <a:t> event</a:t>
                      </a:r>
                      <a:r>
                        <a:rPr lang="en-US" sz="1200" dirty="0" smtClean="0">
                          <a:latin typeface="Times New Roman"/>
                          <a:cs typeface="Times New Roman"/>
                        </a:rPr>
                        <a:t> cross-promoting</a:t>
                      </a:r>
                      <a:r>
                        <a:rPr lang="en-US" sz="1200" baseline="0" dirty="0" smtClean="0">
                          <a:latin typeface="Times New Roman"/>
                          <a:cs typeface="Times New Roman"/>
                        </a:rPr>
                        <a:t> all areas of Rap music</a:t>
                      </a:r>
                      <a:endParaRPr lang="en-US" sz="1200" dirty="0">
                        <a:latin typeface="Times New Roman"/>
                        <a:cs typeface="Times New Roman"/>
                      </a:endParaRPr>
                    </a:p>
                  </a:txBody>
                  <a:tcPr/>
                </a:tc>
                <a:tc>
                  <a:txBody>
                    <a:bodyPr/>
                    <a:lstStyle/>
                    <a:p>
                      <a:r>
                        <a:rPr lang="en-US" sz="1200" dirty="0" smtClean="0">
                          <a:latin typeface="Times New Roman"/>
                          <a:cs typeface="Times New Roman"/>
                        </a:rPr>
                        <a:t>Requires extensive planning and</a:t>
                      </a:r>
                      <a:r>
                        <a:rPr lang="en-US" sz="1200" baseline="0" dirty="0" smtClean="0">
                          <a:latin typeface="Times New Roman"/>
                          <a:cs typeface="Times New Roman"/>
                        </a:rPr>
                        <a:t> preparation across two nations </a:t>
                      </a:r>
                      <a:endParaRPr lang="en-US" sz="1200" dirty="0">
                        <a:latin typeface="Times New Roman"/>
                        <a:cs typeface="Times New Roman"/>
                      </a:endParaRPr>
                    </a:p>
                  </a:txBody>
                  <a:tcPr/>
                </a:tc>
              </a:tr>
              <a:tr h="389582">
                <a:tc>
                  <a:txBody>
                    <a:bodyPr/>
                    <a:lstStyle/>
                    <a:p>
                      <a:r>
                        <a:rPr lang="en-US" sz="1200" dirty="0" smtClean="0">
                          <a:latin typeface="Times New Roman"/>
                          <a:cs typeface="Times New Roman"/>
                        </a:rPr>
                        <a:t>Bridges gaps between younger and older generations</a:t>
                      </a:r>
                      <a:endParaRPr lang="en-US" sz="1200" dirty="0">
                        <a:latin typeface="Times New Roman"/>
                        <a:cs typeface="Times New Roman"/>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Times New Roman"/>
                          <a:cs typeface="Times New Roman"/>
                        </a:rPr>
                        <a:t>Area unfamiliar to many visitors</a:t>
                      </a:r>
                    </a:p>
                  </a:txBody>
                  <a:tcPr/>
                </a:tc>
              </a:tr>
              <a:tr h="389582">
                <a:tc>
                  <a:txBody>
                    <a:bodyPr/>
                    <a:lstStyle/>
                    <a:p>
                      <a:r>
                        <a:rPr lang="en-US" sz="1200" dirty="0" smtClean="0">
                          <a:solidFill>
                            <a:srgbClr val="FFFFFF"/>
                          </a:solidFill>
                          <a:latin typeface="Times New Roman"/>
                          <a:cs typeface="Times New Roman"/>
                        </a:rPr>
                        <a:t>Opportunities</a:t>
                      </a:r>
                      <a:endParaRPr lang="en-US" sz="1200" dirty="0">
                        <a:solidFill>
                          <a:srgbClr val="FFFFFF"/>
                        </a:solidFill>
                        <a:latin typeface="Times New Roman"/>
                        <a:cs typeface="Times New Roman"/>
                      </a:endParaRPr>
                    </a:p>
                  </a:txBody>
                  <a:tcPr>
                    <a:solidFill>
                      <a:schemeClr val="tx2">
                        <a:lumMod val="60000"/>
                        <a:lumOff val="40000"/>
                      </a:schemeClr>
                    </a:solidFill>
                  </a:tcPr>
                </a:tc>
                <a:tc>
                  <a:txBody>
                    <a:bodyPr/>
                    <a:lstStyle/>
                    <a:p>
                      <a:r>
                        <a:rPr lang="en-US" sz="1200" dirty="0" smtClean="0">
                          <a:solidFill>
                            <a:srgbClr val="FFFFFF"/>
                          </a:solidFill>
                          <a:latin typeface="Times New Roman"/>
                          <a:cs typeface="Times New Roman"/>
                        </a:rPr>
                        <a:t>Threats</a:t>
                      </a:r>
                      <a:endParaRPr lang="en-US" sz="1200" dirty="0">
                        <a:solidFill>
                          <a:srgbClr val="FFFFFF"/>
                        </a:solidFill>
                        <a:latin typeface="Times New Roman"/>
                        <a:cs typeface="Times New Roman"/>
                      </a:endParaRPr>
                    </a:p>
                  </a:txBody>
                  <a:tcPr>
                    <a:solidFill>
                      <a:schemeClr val="tx2">
                        <a:lumMod val="60000"/>
                        <a:lumOff val="40000"/>
                      </a:schemeClr>
                    </a:solidFill>
                  </a:tcPr>
                </a:tc>
              </a:tr>
              <a:tr h="560997">
                <a:tc>
                  <a:txBody>
                    <a:bodyPr/>
                    <a:lstStyle/>
                    <a:p>
                      <a:r>
                        <a:rPr lang="en-US" sz="1200" dirty="0" smtClean="0">
                          <a:latin typeface="Times New Roman"/>
                          <a:cs typeface="Times New Roman"/>
                        </a:rPr>
                        <a:t>To grow into new markets and invite in different age groups</a:t>
                      </a:r>
                      <a:endParaRPr lang="en-US" sz="1200" dirty="0">
                        <a:latin typeface="Times New Roman"/>
                        <a:cs typeface="Times New Roman"/>
                      </a:endParaRPr>
                    </a:p>
                  </a:txBody>
                  <a:tcPr/>
                </a:tc>
                <a:tc>
                  <a:txBody>
                    <a:bodyPr/>
                    <a:lstStyle/>
                    <a:p>
                      <a:r>
                        <a:rPr lang="en-US" sz="1200" dirty="0" smtClean="0">
                          <a:latin typeface="Times New Roman"/>
                          <a:cs typeface="Times New Roman"/>
                        </a:rPr>
                        <a:t>Low ticket</a:t>
                      </a:r>
                      <a:r>
                        <a:rPr lang="en-US" sz="1200" baseline="0" dirty="0" smtClean="0">
                          <a:latin typeface="Times New Roman"/>
                          <a:cs typeface="Times New Roman"/>
                        </a:rPr>
                        <a:t> sales</a:t>
                      </a:r>
                      <a:endParaRPr lang="en-US" sz="1200" dirty="0">
                        <a:latin typeface="Times New Roman"/>
                        <a:cs typeface="Times New Roman"/>
                      </a:endParaRPr>
                    </a:p>
                  </a:txBody>
                  <a:tcPr/>
                </a:tc>
              </a:tr>
              <a:tr h="560997">
                <a:tc>
                  <a:txBody>
                    <a:bodyPr/>
                    <a:lstStyle/>
                    <a:p>
                      <a:r>
                        <a:rPr lang="en-US" sz="1200" dirty="0" smtClean="0">
                          <a:latin typeface="Times New Roman"/>
                          <a:cs typeface="Times New Roman"/>
                        </a:rPr>
                        <a:t>To promote the emerging</a:t>
                      </a:r>
                      <a:r>
                        <a:rPr lang="en-US" sz="1200" baseline="0" dirty="0" smtClean="0">
                          <a:latin typeface="Times New Roman"/>
                          <a:cs typeface="Times New Roman"/>
                        </a:rPr>
                        <a:t> and developed </a:t>
                      </a:r>
                      <a:r>
                        <a:rPr lang="en-US" sz="1200" dirty="0" smtClean="0">
                          <a:latin typeface="Times New Roman"/>
                          <a:cs typeface="Times New Roman"/>
                        </a:rPr>
                        <a:t>international </a:t>
                      </a:r>
                      <a:r>
                        <a:rPr lang="en-US" sz="1200" baseline="0" dirty="0" smtClean="0">
                          <a:latin typeface="Times New Roman"/>
                          <a:cs typeface="Times New Roman"/>
                        </a:rPr>
                        <a:t>talents in Rap music</a:t>
                      </a:r>
                      <a:endParaRPr lang="en-US" sz="1200" dirty="0">
                        <a:latin typeface="Times New Roman"/>
                        <a:cs typeface="Times New Roman"/>
                      </a:endParaRPr>
                    </a:p>
                  </a:txBody>
                  <a:tcPr/>
                </a:tc>
                <a:tc>
                  <a:txBody>
                    <a:bodyPr/>
                    <a:lstStyle/>
                    <a:p>
                      <a:r>
                        <a:rPr lang="en-US" sz="1200" dirty="0" smtClean="0">
                          <a:latin typeface="Times New Roman"/>
                          <a:cs typeface="Times New Roman"/>
                        </a:rPr>
                        <a:t>Label/act</a:t>
                      </a:r>
                      <a:r>
                        <a:rPr lang="en-US" sz="1200" baseline="0" dirty="0" smtClean="0">
                          <a:latin typeface="Times New Roman"/>
                          <a:cs typeface="Times New Roman"/>
                        </a:rPr>
                        <a:t> cancellations</a:t>
                      </a:r>
                      <a:endParaRPr lang="en-US" sz="1200" dirty="0">
                        <a:latin typeface="Times New Roman"/>
                        <a:cs typeface="Times New Roman"/>
                      </a:endParaRPr>
                    </a:p>
                  </a:txBody>
                  <a:tcPr/>
                </a:tc>
              </a:tr>
              <a:tr h="560997">
                <a:tc>
                  <a:txBody>
                    <a:bodyPr/>
                    <a:lstStyle/>
                    <a:p>
                      <a:r>
                        <a:rPr lang="en-US" sz="1200" dirty="0" smtClean="0">
                          <a:latin typeface="Times New Roman"/>
                          <a:cs typeface="Times New Roman"/>
                        </a:rPr>
                        <a:t>Growth and development</a:t>
                      </a:r>
                      <a:r>
                        <a:rPr lang="en-US" sz="1200" baseline="0" dirty="0" smtClean="0">
                          <a:latin typeface="Times New Roman"/>
                          <a:cs typeface="Times New Roman"/>
                        </a:rPr>
                        <a:t> of festival into other global territories</a:t>
                      </a:r>
                      <a:endParaRPr lang="en-US" sz="1200" dirty="0">
                        <a:latin typeface="Times New Roman"/>
                        <a:cs typeface="Times New Roman"/>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Times New Roman"/>
                          <a:cs typeface="Times New Roman"/>
                        </a:rPr>
                        <a:t>Potential for adverse weather to disrupt the event</a:t>
                      </a:r>
                    </a:p>
                    <a:p>
                      <a:endParaRPr lang="en-US" sz="1200" dirty="0">
                        <a:latin typeface="Times New Roman"/>
                        <a:cs typeface="Times New Roman"/>
                      </a:endParaRPr>
                    </a:p>
                  </a:txBody>
                  <a:tcPr/>
                </a:tc>
              </a:tr>
            </a:tbl>
          </a:graphicData>
        </a:graphic>
      </p:graphicFrame>
    </p:spTree>
    <p:extLst>
      <p:ext uri="{BB962C8B-B14F-4D97-AF65-F5344CB8AC3E}">
        <p14:creationId xmlns:p14="http://schemas.microsoft.com/office/powerpoint/2010/main" val="1358285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3402"/>
            <a:ext cx="8229600" cy="618595"/>
          </a:xfrm>
        </p:spPr>
        <p:txBody>
          <a:bodyPr>
            <a:normAutofit/>
          </a:bodyPr>
          <a:lstStyle/>
          <a:p>
            <a:pPr algn="l"/>
            <a:r>
              <a:rPr lang="en-GB" sz="2000" b="1" dirty="0">
                <a:latin typeface="Times New Roman"/>
                <a:cs typeface="Times New Roman"/>
              </a:rPr>
              <a:t>4. Event Requirements</a:t>
            </a:r>
            <a:r>
              <a:rPr lang="en-GB" sz="2000" dirty="0">
                <a:latin typeface="Times New Roman"/>
                <a:cs typeface="Times New Roman"/>
              </a:rPr>
              <a:t> </a:t>
            </a:r>
            <a:endParaRPr lang="en-US" sz="2000" dirty="0">
              <a:latin typeface="Times New Roman"/>
              <a:cs typeface="Times New Roman"/>
            </a:endParaRPr>
          </a:p>
        </p:txBody>
      </p:sp>
      <p:sp>
        <p:nvSpPr>
          <p:cNvPr id="3" name="Content Placeholder 2"/>
          <p:cNvSpPr>
            <a:spLocks noGrp="1"/>
          </p:cNvSpPr>
          <p:nvPr>
            <p:ph idx="1"/>
          </p:nvPr>
        </p:nvSpPr>
        <p:spPr>
          <a:xfrm>
            <a:off x="457200" y="914402"/>
            <a:ext cx="8229600" cy="5342467"/>
          </a:xfrm>
        </p:spPr>
        <p:txBody>
          <a:bodyPr>
            <a:normAutofit/>
          </a:bodyPr>
          <a:lstStyle/>
          <a:p>
            <a:pPr marL="0" indent="0">
              <a:buNone/>
            </a:pPr>
            <a:r>
              <a:rPr lang="en-GB" sz="1000" dirty="0">
                <a:latin typeface="Times New Roman"/>
                <a:cs typeface="Times New Roman"/>
              </a:rPr>
              <a:t>This section </a:t>
            </a:r>
            <a:r>
              <a:rPr lang="en-GB" sz="1000" dirty="0" smtClean="0">
                <a:latin typeface="Times New Roman"/>
                <a:cs typeface="Times New Roman"/>
              </a:rPr>
              <a:t>outlines the requirements </a:t>
            </a:r>
            <a:r>
              <a:rPr lang="en-GB" sz="1000" dirty="0">
                <a:latin typeface="Times New Roman"/>
                <a:cs typeface="Times New Roman"/>
              </a:rPr>
              <a:t>on an operational level to deliver the event:</a:t>
            </a:r>
          </a:p>
          <a:p>
            <a:pPr marL="0" indent="0">
              <a:buNone/>
            </a:pPr>
            <a:r>
              <a:rPr lang="en-GB" sz="1000" b="1" dirty="0">
                <a:latin typeface="Times New Roman"/>
                <a:cs typeface="Times New Roman"/>
              </a:rPr>
              <a:t> </a:t>
            </a:r>
            <a:endParaRPr lang="en-GB" sz="1000" dirty="0">
              <a:latin typeface="Times New Roman"/>
              <a:cs typeface="Times New Roman"/>
            </a:endParaRPr>
          </a:p>
          <a:p>
            <a:pPr marL="0" indent="0">
              <a:buNone/>
            </a:pPr>
            <a:r>
              <a:rPr lang="en-GB" sz="1000" b="1" dirty="0">
                <a:latin typeface="Times New Roman"/>
                <a:cs typeface="Times New Roman"/>
              </a:rPr>
              <a:t>Facilities </a:t>
            </a:r>
            <a:r>
              <a:rPr lang="en-GB" sz="1000" dirty="0">
                <a:latin typeface="Times New Roman"/>
                <a:cs typeface="Times New Roman"/>
              </a:rPr>
              <a:t>– </a:t>
            </a:r>
            <a:r>
              <a:rPr lang="en-GB" sz="1000" dirty="0" smtClean="0">
                <a:latin typeface="Times New Roman"/>
                <a:cs typeface="Times New Roman"/>
              </a:rPr>
              <a:t>Portable toilets will be required around the site. Accommodation will be required only for US artists. Catering and communication (walkie talkies) will be required. St John’s Ambulance will need their vehicle parked on site to attend any accidents or emergencies.</a:t>
            </a:r>
          </a:p>
          <a:p>
            <a:pPr marL="0" indent="0">
              <a:buNone/>
            </a:pPr>
            <a:endParaRPr lang="en-GB" sz="1000" dirty="0">
              <a:latin typeface="Times New Roman"/>
              <a:cs typeface="Times New Roman"/>
            </a:endParaRPr>
          </a:p>
          <a:p>
            <a:pPr marL="0" indent="0">
              <a:buNone/>
            </a:pPr>
            <a:r>
              <a:rPr lang="en-GB" sz="1000" b="1" dirty="0" smtClean="0">
                <a:latin typeface="Times New Roman"/>
                <a:cs typeface="Times New Roman"/>
              </a:rPr>
              <a:t>Services </a:t>
            </a:r>
            <a:r>
              <a:rPr lang="en-GB" sz="1000" dirty="0" smtClean="0">
                <a:latin typeface="Times New Roman"/>
                <a:cs typeface="Times New Roman"/>
              </a:rPr>
              <a:t>– Kent Police will provide emergency Policing services for the event. St John’s Ambulance will provide medical requirements. Security is being supplied by One Nation Security and will require 30 staff members to cover the 3,000 attendees. Maidstone Fire Service will provide risk assessment and fire services. Traffic Management will be supplied by steward staff. </a:t>
            </a:r>
          </a:p>
          <a:p>
            <a:pPr marL="0" indent="0">
              <a:buNone/>
            </a:pPr>
            <a:endParaRPr lang="en-GB" sz="1000" dirty="0" smtClean="0">
              <a:latin typeface="Times New Roman"/>
              <a:cs typeface="Times New Roman"/>
            </a:endParaRPr>
          </a:p>
          <a:p>
            <a:pPr marL="0" indent="0">
              <a:buNone/>
            </a:pPr>
            <a:r>
              <a:rPr lang="en-GB" sz="1000" b="1" dirty="0" smtClean="0">
                <a:latin typeface="Times New Roman"/>
                <a:cs typeface="Times New Roman"/>
              </a:rPr>
              <a:t>Production </a:t>
            </a:r>
            <a:r>
              <a:rPr lang="en-GB" sz="1000" dirty="0" smtClean="0">
                <a:latin typeface="Times New Roman"/>
                <a:cs typeface="Times New Roman"/>
              </a:rPr>
              <a:t>– The production equipment required is:</a:t>
            </a:r>
          </a:p>
          <a:p>
            <a:pPr marL="514350" indent="-514350">
              <a:buAutoNum type="arabicParenR"/>
            </a:pPr>
            <a:r>
              <a:rPr lang="en-GB" sz="1000" dirty="0" smtClean="0">
                <a:latin typeface="Times New Roman"/>
                <a:cs typeface="Times New Roman"/>
              </a:rPr>
              <a:t>Power and fencing (supplied by venue)</a:t>
            </a:r>
          </a:p>
          <a:p>
            <a:pPr marL="514350" indent="-514350">
              <a:buAutoNum type="arabicParenR"/>
            </a:pPr>
            <a:r>
              <a:rPr lang="en-GB" sz="1000" dirty="0">
                <a:latin typeface="Times New Roman"/>
                <a:cs typeface="Times New Roman"/>
              </a:rPr>
              <a:t>S</a:t>
            </a:r>
            <a:r>
              <a:rPr lang="en-GB" sz="1000" dirty="0" smtClean="0">
                <a:latin typeface="Times New Roman"/>
                <a:cs typeface="Times New Roman"/>
              </a:rPr>
              <a:t>taging</a:t>
            </a:r>
          </a:p>
          <a:p>
            <a:pPr marL="514350" indent="-514350">
              <a:buAutoNum type="arabicParenR"/>
            </a:pPr>
            <a:r>
              <a:rPr lang="en-GB" sz="1000" dirty="0" smtClean="0">
                <a:latin typeface="Times New Roman"/>
                <a:cs typeface="Times New Roman"/>
              </a:rPr>
              <a:t>PA system</a:t>
            </a:r>
            <a:endParaRPr lang="en-GB" sz="1000" dirty="0">
              <a:latin typeface="Times New Roman"/>
              <a:cs typeface="Times New Roman"/>
            </a:endParaRPr>
          </a:p>
          <a:p>
            <a:pPr marL="514350" indent="-514350">
              <a:buAutoNum type="arabicParenR"/>
            </a:pPr>
            <a:r>
              <a:rPr lang="en-GB" sz="1000" dirty="0" smtClean="0">
                <a:latin typeface="Times New Roman"/>
                <a:cs typeface="Times New Roman"/>
              </a:rPr>
              <a:t>Stage lighting</a:t>
            </a:r>
          </a:p>
          <a:p>
            <a:pPr marL="514350" indent="-514350">
              <a:buAutoNum type="arabicParenR"/>
            </a:pPr>
            <a:r>
              <a:rPr lang="en-GB" sz="1000" dirty="0" smtClean="0">
                <a:latin typeface="Times New Roman"/>
                <a:cs typeface="Times New Roman"/>
              </a:rPr>
              <a:t>Projection Screen</a:t>
            </a:r>
          </a:p>
          <a:p>
            <a:pPr marL="0" indent="0">
              <a:buNone/>
            </a:pPr>
            <a:r>
              <a:rPr lang="en-GB" sz="1000" dirty="0">
                <a:latin typeface="Times New Roman"/>
                <a:cs typeface="Times New Roman"/>
              </a:rPr>
              <a:t> </a:t>
            </a:r>
          </a:p>
          <a:p>
            <a:pPr marL="0" indent="0">
              <a:buNone/>
            </a:pPr>
            <a:r>
              <a:rPr lang="en-GB" sz="1000" b="1" dirty="0">
                <a:latin typeface="Times New Roman"/>
                <a:cs typeface="Times New Roman"/>
              </a:rPr>
              <a:t>Legal &amp; Insurance </a:t>
            </a:r>
            <a:r>
              <a:rPr lang="en-GB" sz="1000" dirty="0">
                <a:latin typeface="Times New Roman"/>
                <a:cs typeface="Times New Roman"/>
              </a:rPr>
              <a:t>– </a:t>
            </a:r>
            <a:r>
              <a:rPr lang="en-GB" sz="1000" dirty="0" smtClean="0">
                <a:latin typeface="Times New Roman"/>
                <a:cs typeface="Times New Roman"/>
              </a:rPr>
              <a:t>Public Liability insurance will be required for the event, however this will need to be checked with the venue to see if they already have cover. Insurance can also be applied for to protect the event from unpredictable weather. All staff will be employed on a self-employed basis, therefore they would be responsible for their own insurance policies. Leisure Insure provide a specialist Festival Insurance covering Public Liability, Products Liability, Employers’ Liability, Event Equipment (fire, theft and damage) and Event Cancellation Costs.</a:t>
            </a:r>
          </a:p>
          <a:p>
            <a:pPr marL="0" indent="0">
              <a:buNone/>
            </a:pPr>
            <a:endParaRPr lang="en-GB" sz="1000" dirty="0">
              <a:latin typeface="Times New Roman"/>
              <a:cs typeface="Times New Roman"/>
            </a:endParaRPr>
          </a:p>
          <a:p>
            <a:pPr marL="0" indent="0">
              <a:buNone/>
            </a:pPr>
            <a:r>
              <a:rPr lang="en-GB" sz="1000" dirty="0" smtClean="0">
                <a:latin typeface="Times New Roman"/>
                <a:cs typeface="Times New Roman"/>
              </a:rPr>
              <a:t>In addition, a specialist Non-Appearance Insurance can be provided and will be requested as part of a bespoke event insurance package. Insurance company Worldwide Special Risks highlights the importance of this insurance when contracting live music performers. They state:</a:t>
            </a:r>
          </a:p>
          <a:p>
            <a:pPr marL="0" indent="0">
              <a:buNone/>
            </a:pPr>
            <a:endParaRPr lang="en-GB" sz="1000" dirty="0" smtClean="0">
              <a:latin typeface="Times New Roman"/>
              <a:cs typeface="Times New Roman"/>
            </a:endParaRPr>
          </a:p>
          <a:p>
            <a:pPr marL="0" indent="0">
              <a:buNone/>
            </a:pPr>
            <a:r>
              <a:rPr lang="en-GB" sz="1000" b="1" i="1" dirty="0" smtClean="0"/>
              <a:t>	</a:t>
            </a:r>
            <a:r>
              <a:rPr lang="en-GB" sz="1000" b="1" i="1" dirty="0" smtClean="0">
                <a:latin typeface="Times New Roman"/>
                <a:cs typeface="Times New Roman"/>
              </a:rPr>
              <a:t>“</a:t>
            </a:r>
            <a:r>
              <a:rPr lang="en-GB" sz="1000" b="1" i="1" dirty="0">
                <a:latin typeface="Times New Roman"/>
                <a:cs typeface="Times New Roman"/>
              </a:rPr>
              <a:t>Non-Appearance Insurance</a:t>
            </a:r>
            <a:r>
              <a:rPr lang="en-GB" sz="1000" i="1" dirty="0">
                <a:latin typeface="Times New Roman"/>
                <a:cs typeface="Times New Roman"/>
              </a:rPr>
              <a:t> is an additional option when taking out Cancellation cover. This creates protection where an event is dependent on </a:t>
            </a:r>
            <a:r>
              <a:rPr lang="en-GB" sz="1000" i="1" dirty="0" smtClean="0">
                <a:latin typeface="Times New Roman"/>
                <a:cs typeface="Times New Roman"/>
              </a:rPr>
              <a:t>	the </a:t>
            </a:r>
            <a:r>
              <a:rPr lang="en-GB" sz="1000" i="1" dirty="0">
                <a:latin typeface="Times New Roman"/>
                <a:cs typeface="Times New Roman"/>
              </a:rPr>
              <a:t>attendance of one or more individuals. For example the Key Speaker at your conference is unavoidably delayed, the singer at your concert </a:t>
            </a:r>
            <a:r>
              <a:rPr lang="en-GB" sz="1000" i="1" dirty="0" smtClean="0">
                <a:latin typeface="Times New Roman"/>
                <a:cs typeface="Times New Roman"/>
              </a:rPr>
              <a:t>	becomes </a:t>
            </a:r>
            <a:r>
              <a:rPr lang="en-GB" sz="1000" i="1" dirty="0">
                <a:latin typeface="Times New Roman"/>
                <a:cs typeface="Times New Roman"/>
              </a:rPr>
              <a:t>ill or the Bride can’t make it to the church in time (free will excluded of course!).” </a:t>
            </a:r>
            <a:r>
              <a:rPr lang="en-GB" sz="1000" dirty="0">
                <a:latin typeface="Times New Roman"/>
                <a:cs typeface="Times New Roman"/>
              </a:rPr>
              <a:t>(Worldwide Special Risks, 1999).</a:t>
            </a:r>
          </a:p>
          <a:p>
            <a:pPr marL="0" indent="0">
              <a:buNone/>
            </a:pPr>
            <a:endParaRPr lang="en-GB" sz="1000" dirty="0">
              <a:latin typeface="Times New Roman"/>
              <a:cs typeface="Times New Roman"/>
            </a:endParaRPr>
          </a:p>
          <a:p>
            <a:pPr marL="0" indent="0">
              <a:buNone/>
            </a:pPr>
            <a:r>
              <a:rPr lang="en-GB" sz="1000" dirty="0" smtClean="0">
                <a:latin typeface="Times New Roman"/>
                <a:cs typeface="Times New Roman"/>
              </a:rPr>
              <a:t>	 </a:t>
            </a:r>
          </a:p>
        </p:txBody>
      </p:sp>
    </p:spTree>
    <p:extLst>
      <p:ext uri="{BB962C8B-B14F-4D97-AF65-F5344CB8AC3E}">
        <p14:creationId xmlns:p14="http://schemas.microsoft.com/office/powerpoint/2010/main" val="16806834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65668"/>
            <a:ext cx="8229600" cy="5660496"/>
          </a:xfrm>
        </p:spPr>
        <p:txBody>
          <a:bodyPr>
            <a:normAutofit/>
          </a:bodyPr>
          <a:lstStyle/>
          <a:p>
            <a:pPr marL="0" indent="0">
              <a:buNone/>
            </a:pPr>
            <a:r>
              <a:rPr lang="en-GB" sz="1000" b="1" dirty="0">
                <a:latin typeface="Times New Roman"/>
                <a:cs typeface="Times New Roman"/>
              </a:rPr>
              <a:t>Licenses – </a:t>
            </a:r>
            <a:r>
              <a:rPr lang="en-GB" sz="1000" dirty="0">
                <a:latin typeface="Times New Roman"/>
                <a:cs typeface="Times New Roman"/>
              </a:rPr>
              <a:t>It will be vitally important to check with the venue owners that they have PRS, PPL and VPL licenses. If not, it is essential that this is consider in the operational set up. As noted by Solicitor Andy </a:t>
            </a:r>
            <a:r>
              <a:rPr lang="en-GB" sz="1000" dirty="0" err="1">
                <a:latin typeface="Times New Roman"/>
                <a:cs typeface="Times New Roman"/>
              </a:rPr>
              <a:t>Grimsey</a:t>
            </a:r>
            <a:r>
              <a:rPr lang="en-GB" sz="1000" dirty="0">
                <a:latin typeface="Times New Roman"/>
                <a:cs typeface="Times New Roman"/>
              </a:rPr>
              <a:t> of </a:t>
            </a:r>
            <a:r>
              <a:rPr lang="en-GB" sz="1000" dirty="0" err="1">
                <a:latin typeface="Times New Roman"/>
                <a:cs typeface="Times New Roman"/>
              </a:rPr>
              <a:t>Poppleston</a:t>
            </a:r>
            <a:r>
              <a:rPr lang="en-GB" sz="1000" dirty="0">
                <a:latin typeface="Times New Roman"/>
                <a:cs typeface="Times New Roman"/>
              </a:rPr>
              <a:t> Allen Solicitors, he states: </a:t>
            </a:r>
          </a:p>
          <a:p>
            <a:pPr marL="0" indent="0">
              <a:buNone/>
            </a:pPr>
            <a:endParaRPr lang="en-GB" sz="1000" dirty="0">
              <a:latin typeface="Times New Roman"/>
              <a:cs typeface="Times New Roman"/>
            </a:endParaRPr>
          </a:p>
          <a:p>
            <a:pPr marL="0" indent="0">
              <a:buNone/>
            </a:pPr>
            <a:r>
              <a:rPr lang="en-GB" sz="1000" i="1" dirty="0">
                <a:latin typeface="Times New Roman"/>
                <a:cs typeface="Times New Roman"/>
              </a:rPr>
              <a:t>	“Some people believe (or convince themselves) that obtaining a licence under the Licensing Act 2003 covers their obligations under copyright law. 	This is of course nonsense. Check that you are paying the correct tariffs to PRS and PPL where applicable as well as any associated video copyright 	requirements” </a:t>
            </a:r>
            <a:r>
              <a:rPr lang="en-GB" sz="1000" dirty="0">
                <a:latin typeface="Times New Roman"/>
                <a:cs typeface="Times New Roman"/>
              </a:rPr>
              <a:t>(</a:t>
            </a:r>
            <a:r>
              <a:rPr lang="en-GB" sz="1000" dirty="0" err="1">
                <a:latin typeface="Times New Roman"/>
                <a:cs typeface="Times New Roman"/>
              </a:rPr>
              <a:t>Eventbrite</a:t>
            </a:r>
            <a:r>
              <a:rPr lang="en-GB" sz="1000" dirty="0">
                <a:latin typeface="Times New Roman"/>
                <a:cs typeface="Times New Roman"/>
              </a:rPr>
              <a:t>, 2017) </a:t>
            </a:r>
          </a:p>
          <a:p>
            <a:pPr marL="0" indent="0">
              <a:buNone/>
            </a:pPr>
            <a:endParaRPr lang="en-GB" sz="1000" dirty="0">
              <a:latin typeface="Times New Roman"/>
              <a:cs typeface="Times New Roman"/>
            </a:endParaRPr>
          </a:p>
          <a:p>
            <a:pPr marL="0" indent="0">
              <a:buNone/>
            </a:pPr>
            <a:r>
              <a:rPr lang="en-GB" sz="1000" dirty="0">
                <a:latin typeface="Times New Roman"/>
                <a:cs typeface="Times New Roman"/>
              </a:rPr>
              <a:t>Additionally, it will be necessary to ensure that Mote Park in Maidstone have a Premises License and an Entertainment License, especially regarding the festival aim to end at midnight on each day of the event. The Resource Centre advises:</a:t>
            </a:r>
          </a:p>
          <a:p>
            <a:pPr marL="0" indent="0">
              <a:buNone/>
            </a:pPr>
            <a:endParaRPr lang="en-GB" sz="1000" dirty="0">
              <a:latin typeface="Times New Roman"/>
              <a:cs typeface="Times New Roman"/>
            </a:endParaRPr>
          </a:p>
          <a:p>
            <a:pPr marL="0" indent="0">
              <a:buNone/>
            </a:pPr>
            <a:r>
              <a:rPr lang="en-GB" sz="1000" i="1" dirty="0">
                <a:latin typeface="Times New Roman"/>
                <a:cs typeface="Times New Roman"/>
              </a:rPr>
              <a:t>	“Some types of entertainment require the premises to have an entertainment licence from the local authority. In general, events taking place at night 	between 11pm and 8am require an entertainment licence.” </a:t>
            </a:r>
            <a:r>
              <a:rPr lang="en-GB" sz="1000" dirty="0">
                <a:latin typeface="Times New Roman"/>
                <a:cs typeface="Times New Roman"/>
              </a:rPr>
              <a:t>(Resource Centre, 2017) </a:t>
            </a:r>
          </a:p>
          <a:p>
            <a:pPr marL="0" indent="0">
              <a:buNone/>
            </a:pPr>
            <a:endParaRPr lang="en-US" sz="1000" dirty="0" smtClean="0">
              <a:latin typeface="Times New Roman"/>
              <a:cs typeface="Times New Roman"/>
            </a:endParaRPr>
          </a:p>
          <a:p>
            <a:pPr marL="0" indent="0">
              <a:buNone/>
            </a:pPr>
            <a:endParaRPr lang="en-US" sz="1000" dirty="0">
              <a:latin typeface="Times New Roman"/>
              <a:cs typeface="Times New Roman"/>
            </a:endParaRPr>
          </a:p>
          <a:p>
            <a:pPr marL="0" indent="0">
              <a:buNone/>
            </a:pPr>
            <a:r>
              <a:rPr lang="en-US" sz="1000" dirty="0" smtClean="0">
                <a:latin typeface="Times New Roman"/>
                <a:cs typeface="Times New Roman"/>
              </a:rPr>
              <a:t>The festival aims to host a pop-up cinema showing classic Rap movies and documentaries. An additional </a:t>
            </a:r>
            <a:r>
              <a:rPr lang="en-US" sz="1000" dirty="0" err="1" smtClean="0">
                <a:latin typeface="Times New Roman"/>
                <a:cs typeface="Times New Roman"/>
              </a:rPr>
              <a:t>licence</a:t>
            </a:r>
            <a:r>
              <a:rPr lang="en-US" sz="1000" dirty="0" smtClean="0">
                <a:latin typeface="Times New Roman"/>
                <a:cs typeface="Times New Roman"/>
              </a:rPr>
              <a:t> required to ensure this can take place is a Cinema </a:t>
            </a:r>
            <a:r>
              <a:rPr lang="en-US" sz="1000" dirty="0" err="1" smtClean="0">
                <a:latin typeface="Times New Roman"/>
                <a:cs typeface="Times New Roman"/>
              </a:rPr>
              <a:t>Licence</a:t>
            </a:r>
            <a:r>
              <a:rPr lang="en-US" sz="1000" dirty="0" smtClean="0">
                <a:latin typeface="Times New Roman"/>
                <a:cs typeface="Times New Roman"/>
              </a:rPr>
              <a:t>. In the British Film Institute guide “How to set up a Film Festival”, the film </a:t>
            </a:r>
            <a:r>
              <a:rPr lang="en-US" sz="1000" dirty="0" err="1" smtClean="0">
                <a:latin typeface="Times New Roman"/>
                <a:cs typeface="Times New Roman"/>
              </a:rPr>
              <a:t>organisation</a:t>
            </a:r>
            <a:r>
              <a:rPr lang="en-US" sz="1000" dirty="0" smtClean="0">
                <a:latin typeface="Times New Roman"/>
                <a:cs typeface="Times New Roman"/>
              </a:rPr>
              <a:t> advises:</a:t>
            </a:r>
          </a:p>
          <a:p>
            <a:pPr marL="0" indent="0">
              <a:buNone/>
            </a:pPr>
            <a:endParaRPr lang="en-US" sz="1000" dirty="0">
              <a:latin typeface="Times New Roman"/>
              <a:cs typeface="Times New Roman"/>
            </a:endParaRPr>
          </a:p>
          <a:p>
            <a:pPr marL="0" indent="0">
              <a:buNone/>
            </a:pPr>
            <a:r>
              <a:rPr lang="en-US" sz="1000" i="1" dirty="0" smtClean="0">
                <a:latin typeface="Times New Roman"/>
                <a:cs typeface="Times New Roman"/>
              </a:rPr>
              <a:t>	“If you are holding your festival in an unusual venue such as a cathedral or a park you can apply for a one off Occasional </a:t>
            </a:r>
            <a:r>
              <a:rPr lang="en-US" sz="1000" i="1" dirty="0" err="1" smtClean="0">
                <a:latin typeface="Times New Roman"/>
                <a:cs typeface="Times New Roman"/>
              </a:rPr>
              <a:t>Licence</a:t>
            </a:r>
            <a:r>
              <a:rPr lang="en-US" sz="1000" i="1" dirty="0" smtClean="0">
                <a:latin typeface="Times New Roman"/>
                <a:cs typeface="Times New Roman"/>
              </a:rPr>
              <a:t>.”</a:t>
            </a:r>
            <a:r>
              <a:rPr lang="en-US" sz="1000" dirty="0" smtClean="0">
                <a:latin typeface="Times New Roman"/>
                <a:cs typeface="Times New Roman"/>
              </a:rPr>
              <a:t>(</a:t>
            </a:r>
            <a:r>
              <a:rPr lang="en-US" sz="1000" dirty="0" err="1" smtClean="0">
                <a:latin typeface="Times New Roman"/>
                <a:cs typeface="Times New Roman"/>
              </a:rPr>
              <a:t>bfi</a:t>
            </a:r>
            <a:r>
              <a:rPr lang="en-US" sz="1000" dirty="0" smtClean="0">
                <a:latin typeface="Times New Roman"/>
                <a:cs typeface="Times New Roman"/>
              </a:rPr>
              <a:t>, 2001)</a:t>
            </a:r>
          </a:p>
          <a:p>
            <a:pPr marL="0" indent="0">
              <a:buNone/>
            </a:pPr>
            <a:endParaRPr lang="en-US" sz="1000" dirty="0" smtClean="0">
              <a:latin typeface="Times New Roman"/>
              <a:cs typeface="Times New Roman"/>
            </a:endParaRPr>
          </a:p>
          <a:p>
            <a:pPr marL="0" indent="0">
              <a:buNone/>
            </a:pPr>
            <a:r>
              <a:rPr lang="en-US" sz="1000" dirty="0" smtClean="0">
                <a:latin typeface="Times New Roman"/>
                <a:cs typeface="Times New Roman"/>
              </a:rPr>
              <a:t>On inspection of the </a:t>
            </a:r>
            <a:r>
              <a:rPr lang="en-US" sz="1000" dirty="0" err="1" smtClean="0">
                <a:latin typeface="Times New Roman"/>
                <a:cs typeface="Times New Roman"/>
              </a:rPr>
              <a:t>Maidstone</a:t>
            </a:r>
            <a:r>
              <a:rPr lang="en-US" sz="1000" dirty="0" smtClean="0">
                <a:latin typeface="Times New Roman"/>
                <a:cs typeface="Times New Roman"/>
              </a:rPr>
              <a:t> Borough Website, Lorraine Neale </a:t>
            </a:r>
            <a:r>
              <a:rPr lang="en-US" sz="1000" dirty="0">
                <a:latin typeface="Times New Roman"/>
                <a:cs typeface="Times New Roman"/>
              </a:rPr>
              <a:t>(</a:t>
            </a:r>
            <a:r>
              <a:rPr lang="en-US" sz="1000" dirty="0" err="1">
                <a:latin typeface="Times New Roman"/>
                <a:cs typeface="Times New Roman"/>
              </a:rPr>
              <a:t>Maidstone</a:t>
            </a:r>
            <a:r>
              <a:rPr lang="en-US" sz="1000" dirty="0">
                <a:latin typeface="Times New Roman"/>
                <a:cs typeface="Times New Roman"/>
              </a:rPr>
              <a:t> Borough Council, </a:t>
            </a:r>
            <a:r>
              <a:rPr lang="en-US" sz="1000" dirty="0" smtClean="0">
                <a:latin typeface="Times New Roman"/>
                <a:cs typeface="Times New Roman"/>
              </a:rPr>
              <a:t>2014) states that Mote Park does have a Premises </a:t>
            </a:r>
            <a:r>
              <a:rPr lang="en-US" sz="1000" dirty="0" err="1" smtClean="0">
                <a:latin typeface="Times New Roman"/>
                <a:cs typeface="Times New Roman"/>
              </a:rPr>
              <a:t>Licence</a:t>
            </a:r>
            <a:r>
              <a:rPr lang="en-US" sz="1000" dirty="0" smtClean="0">
                <a:latin typeface="Times New Roman"/>
                <a:cs typeface="Times New Roman"/>
              </a:rPr>
              <a:t>. However, there is a time restriction of 11pm on weekends for Plays, Films, Live Music, Recorded Music, Performance of Dance and supply of alcohol. As the </a:t>
            </a:r>
            <a:r>
              <a:rPr lang="en-US" sz="1000" dirty="0" err="1" smtClean="0">
                <a:latin typeface="Times New Roman"/>
                <a:cs typeface="Times New Roman"/>
              </a:rPr>
              <a:t>licence</a:t>
            </a:r>
            <a:r>
              <a:rPr lang="en-US" sz="1000" dirty="0" smtClean="0">
                <a:latin typeface="Times New Roman"/>
                <a:cs typeface="Times New Roman"/>
              </a:rPr>
              <a:t> displayed on the website is three years old, the current </a:t>
            </a:r>
            <a:r>
              <a:rPr lang="en-US" sz="1000" dirty="0" err="1" smtClean="0">
                <a:latin typeface="Times New Roman"/>
                <a:cs typeface="Times New Roman"/>
              </a:rPr>
              <a:t>licence</a:t>
            </a:r>
            <a:r>
              <a:rPr lang="en-US" sz="1000" dirty="0" smtClean="0">
                <a:latin typeface="Times New Roman"/>
                <a:cs typeface="Times New Roman"/>
              </a:rPr>
              <a:t> policy will need to be verified with </a:t>
            </a:r>
            <a:r>
              <a:rPr lang="en-US" sz="1000" dirty="0" err="1" smtClean="0">
                <a:latin typeface="Times New Roman"/>
                <a:cs typeface="Times New Roman"/>
              </a:rPr>
              <a:t>Maidstone</a:t>
            </a:r>
            <a:r>
              <a:rPr lang="en-US" sz="1000" dirty="0" smtClean="0">
                <a:latin typeface="Times New Roman"/>
                <a:cs typeface="Times New Roman"/>
              </a:rPr>
              <a:t> Borough Council to establish whether these time restrictions are still in place. In the event that these restrictions are still in place, the event time will be adapted to run between 11:00 – 23:00 hours unless an extension can be applied for.</a:t>
            </a:r>
            <a:endParaRPr lang="en-US" sz="1000" dirty="0">
              <a:latin typeface="Times New Roman"/>
              <a:cs typeface="Times New Roman"/>
            </a:endParaRPr>
          </a:p>
        </p:txBody>
      </p:sp>
    </p:spTree>
    <p:extLst>
      <p:ext uri="{BB962C8B-B14F-4D97-AF65-F5344CB8AC3E}">
        <p14:creationId xmlns:p14="http://schemas.microsoft.com/office/powerpoint/2010/main" val="999288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6906"/>
            <a:ext cx="8229600" cy="487362"/>
          </a:xfrm>
        </p:spPr>
        <p:txBody>
          <a:bodyPr>
            <a:normAutofit/>
          </a:bodyPr>
          <a:lstStyle/>
          <a:p>
            <a:pPr algn="l"/>
            <a:r>
              <a:rPr lang="en-GB" sz="2000" b="1" dirty="0">
                <a:latin typeface="Times New Roman"/>
                <a:cs typeface="Times New Roman"/>
              </a:rPr>
              <a:t>5. </a:t>
            </a:r>
            <a:r>
              <a:rPr lang="en-GB" sz="2000" b="1" dirty="0" smtClean="0">
                <a:latin typeface="Times New Roman"/>
                <a:cs typeface="Times New Roman"/>
              </a:rPr>
              <a:t>Operational Plan</a:t>
            </a:r>
            <a:r>
              <a:rPr lang="en-GB" sz="2000" dirty="0" smtClean="0">
                <a:latin typeface="Times New Roman"/>
                <a:cs typeface="Times New Roman"/>
              </a:rPr>
              <a:t> </a:t>
            </a:r>
            <a:endParaRPr lang="en-US" sz="2000" dirty="0">
              <a:latin typeface="Times New Roman"/>
              <a:cs typeface="Times New Roman"/>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980901842"/>
              </p:ext>
            </p:extLst>
          </p:nvPr>
        </p:nvGraphicFramePr>
        <p:xfrm>
          <a:off x="457200" y="982533"/>
          <a:ext cx="8229600" cy="4730858"/>
        </p:xfrm>
        <a:graphic>
          <a:graphicData uri="http://schemas.openxmlformats.org/presentationml/2006/ole">
            <mc:AlternateContent xmlns:mc="http://schemas.openxmlformats.org/markup-compatibility/2006">
              <mc:Choice xmlns:v="urn:schemas-microsoft-com:vml" Requires="v">
                <p:oleObj spid="_x0000_s1056" name="Document" r:id="rId3" imgW="8991600" imgH="5168900" progId="Word.Document.12">
                  <p:embed/>
                </p:oleObj>
              </mc:Choice>
              <mc:Fallback>
                <p:oleObj name="Document" r:id="rId3" imgW="8991600" imgH="5168900" progId="Word.Document.12">
                  <p:embed/>
                  <p:pic>
                    <p:nvPicPr>
                      <p:cNvPr id="0" name=""/>
                      <p:cNvPicPr/>
                      <p:nvPr/>
                    </p:nvPicPr>
                    <p:blipFill>
                      <a:blip r:embed="rId4"/>
                      <a:stretch>
                        <a:fillRect/>
                      </a:stretch>
                    </p:blipFill>
                    <p:spPr>
                      <a:xfrm>
                        <a:off x="457200" y="982533"/>
                        <a:ext cx="8229600" cy="4730858"/>
                      </a:xfrm>
                      <a:prstGeom prst="rect">
                        <a:avLst/>
                      </a:prstGeom>
                    </p:spPr>
                  </p:pic>
                </p:oleObj>
              </mc:Fallback>
            </mc:AlternateContent>
          </a:graphicData>
        </a:graphic>
      </p:graphicFrame>
    </p:spTree>
    <p:extLst>
      <p:ext uri="{BB962C8B-B14F-4D97-AF65-F5344CB8AC3E}">
        <p14:creationId xmlns:p14="http://schemas.microsoft.com/office/powerpoint/2010/main" val="3817320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p:cNvGraphicFramePr>
            <a:graphicFrameLocks noChangeAspect="1"/>
          </p:cNvGraphicFramePr>
          <p:nvPr>
            <p:extLst>
              <p:ext uri="{D42A27DB-BD31-4B8C-83A1-F6EECF244321}">
                <p14:modId xmlns:p14="http://schemas.microsoft.com/office/powerpoint/2010/main" val="542142389"/>
              </p:ext>
            </p:extLst>
          </p:nvPr>
        </p:nvGraphicFramePr>
        <p:xfrm>
          <a:off x="4816475" y="252413"/>
          <a:ext cx="3952875" cy="6364287"/>
        </p:xfrm>
        <a:graphic>
          <a:graphicData uri="http://schemas.openxmlformats.org/presentationml/2006/ole">
            <mc:AlternateContent xmlns:mc="http://schemas.openxmlformats.org/markup-compatibility/2006">
              <mc:Choice xmlns:v="urn:schemas-microsoft-com:vml" Requires="v">
                <p:oleObj spid="_x0000_s3157" name="Worksheet" r:id="rId3" imgW="7124700" imgH="11480800" progId="Excel.Sheet.12">
                  <p:embed/>
                </p:oleObj>
              </mc:Choice>
              <mc:Fallback>
                <p:oleObj name="Worksheet" r:id="rId3" imgW="7124700" imgH="11480800" progId="Excel.Sheet.12">
                  <p:embed/>
                  <p:pic>
                    <p:nvPicPr>
                      <p:cNvPr id="0" name=""/>
                      <p:cNvPicPr/>
                      <p:nvPr/>
                    </p:nvPicPr>
                    <p:blipFill>
                      <a:blip r:embed="rId4"/>
                      <a:stretch>
                        <a:fillRect/>
                      </a:stretch>
                    </p:blipFill>
                    <p:spPr>
                      <a:xfrm>
                        <a:off x="4816475" y="252413"/>
                        <a:ext cx="3952875" cy="6364287"/>
                      </a:xfrm>
                      <a:prstGeom prst="rect">
                        <a:avLst/>
                      </a:prstGeom>
                    </p:spPr>
                  </p:pic>
                </p:oleObj>
              </mc:Fallback>
            </mc:AlternateContent>
          </a:graphicData>
        </a:graphic>
      </p:graphicFrame>
      <p:sp>
        <p:nvSpPr>
          <p:cNvPr id="5" name="Title 1"/>
          <p:cNvSpPr>
            <a:spLocks noGrp="1"/>
          </p:cNvSpPr>
          <p:nvPr>
            <p:ph type="title"/>
          </p:nvPr>
        </p:nvSpPr>
        <p:spPr>
          <a:xfrm>
            <a:off x="254000" y="334054"/>
            <a:ext cx="4334933" cy="580346"/>
          </a:xfrm>
        </p:spPr>
        <p:txBody>
          <a:bodyPr>
            <a:normAutofit/>
          </a:bodyPr>
          <a:lstStyle/>
          <a:p>
            <a:pPr algn="l"/>
            <a:r>
              <a:rPr lang="en-GB" sz="2000" b="1" dirty="0">
                <a:latin typeface="Times New Roman"/>
                <a:cs typeface="Times New Roman"/>
              </a:rPr>
              <a:t>6. Financial Plan &amp; Considerations</a:t>
            </a:r>
            <a:r>
              <a:rPr lang="en-GB" sz="2000" dirty="0">
                <a:latin typeface="Times New Roman"/>
                <a:cs typeface="Times New Roman"/>
              </a:rPr>
              <a:t> </a:t>
            </a:r>
            <a:endParaRPr lang="en-US" sz="2000" dirty="0">
              <a:latin typeface="Times New Roman"/>
              <a:cs typeface="Times New Roman"/>
            </a:endParaRPr>
          </a:p>
        </p:txBody>
      </p:sp>
    </p:spTree>
    <p:extLst>
      <p:ext uri="{BB962C8B-B14F-4D97-AF65-F5344CB8AC3E}">
        <p14:creationId xmlns:p14="http://schemas.microsoft.com/office/powerpoint/2010/main" val="12798266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9467" y="692689"/>
            <a:ext cx="2455333" cy="652462"/>
          </a:xfrm>
        </p:spPr>
        <p:txBody>
          <a:bodyPr>
            <a:normAutofit/>
          </a:bodyPr>
          <a:lstStyle/>
          <a:p>
            <a:pPr algn="l"/>
            <a:r>
              <a:rPr lang="en-GB" sz="2000" b="1" dirty="0">
                <a:latin typeface="Times New Roman"/>
                <a:cs typeface="Times New Roman"/>
              </a:rPr>
              <a:t>Event Action </a:t>
            </a:r>
            <a:r>
              <a:rPr lang="en-GB" sz="2000" b="1" dirty="0" smtClean="0">
                <a:latin typeface="Times New Roman"/>
                <a:cs typeface="Times New Roman"/>
              </a:rPr>
              <a:t>Plan</a:t>
            </a:r>
            <a:endParaRPr lang="en-US" sz="2000" dirty="0">
              <a:latin typeface="Times New Roman"/>
              <a:cs typeface="Times New Roman"/>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3609318887"/>
              </p:ext>
            </p:extLst>
          </p:nvPr>
        </p:nvGraphicFramePr>
        <p:xfrm>
          <a:off x="389465" y="1488553"/>
          <a:ext cx="8955087" cy="5564187"/>
        </p:xfrm>
        <a:graphic>
          <a:graphicData uri="http://schemas.openxmlformats.org/presentationml/2006/ole">
            <mc:AlternateContent xmlns:mc="http://schemas.openxmlformats.org/markup-compatibility/2006">
              <mc:Choice xmlns:v="urn:schemas-microsoft-com:vml" Requires="v">
                <p:oleObj spid="_x0000_s2134" name="Worksheet" r:id="rId3" imgW="13220700" imgH="10528300" progId="Excel.Sheet.12">
                  <p:embed/>
                </p:oleObj>
              </mc:Choice>
              <mc:Fallback>
                <p:oleObj name="Worksheet" r:id="rId3" imgW="13220700" imgH="10528300" progId="Excel.Sheet.12">
                  <p:embed/>
                  <p:pic>
                    <p:nvPicPr>
                      <p:cNvPr id="0" name=""/>
                      <p:cNvPicPr/>
                      <p:nvPr/>
                    </p:nvPicPr>
                    <p:blipFill>
                      <a:blip r:embed="rId4"/>
                      <a:stretch>
                        <a:fillRect/>
                      </a:stretch>
                    </p:blipFill>
                    <p:spPr>
                      <a:xfrm>
                        <a:off x="389465" y="1488553"/>
                        <a:ext cx="8955087" cy="5564187"/>
                      </a:xfrm>
                      <a:prstGeom prst="rect">
                        <a:avLst/>
                      </a:prstGeom>
                    </p:spPr>
                  </p:pic>
                </p:oleObj>
              </mc:Fallback>
            </mc:AlternateContent>
          </a:graphicData>
        </a:graphic>
      </p:graphicFrame>
      <p:sp>
        <p:nvSpPr>
          <p:cNvPr id="5" name="TextBox 4"/>
          <p:cNvSpPr txBox="1"/>
          <p:nvPr/>
        </p:nvSpPr>
        <p:spPr>
          <a:xfrm>
            <a:off x="389465" y="246228"/>
            <a:ext cx="7116235" cy="400110"/>
          </a:xfrm>
          <a:prstGeom prst="rect">
            <a:avLst/>
          </a:prstGeom>
          <a:noFill/>
        </p:spPr>
        <p:txBody>
          <a:bodyPr wrap="square" rtlCol="0">
            <a:spAutoFit/>
          </a:bodyPr>
          <a:lstStyle/>
          <a:p>
            <a:r>
              <a:rPr lang="en-GB" sz="2000" b="1" dirty="0">
                <a:latin typeface="Times New Roman"/>
                <a:cs typeface="Times New Roman"/>
              </a:rPr>
              <a:t>7. Management &amp; Business Controls</a:t>
            </a:r>
            <a:r>
              <a:rPr lang="en-GB" sz="2000" dirty="0">
                <a:latin typeface="Times New Roman"/>
                <a:cs typeface="Times New Roman"/>
              </a:rPr>
              <a:t> </a:t>
            </a:r>
            <a:endParaRPr lang="en-US" sz="2000" dirty="0"/>
          </a:p>
        </p:txBody>
      </p:sp>
    </p:spTree>
    <p:extLst>
      <p:ext uri="{BB962C8B-B14F-4D97-AF65-F5344CB8AC3E}">
        <p14:creationId xmlns:p14="http://schemas.microsoft.com/office/powerpoint/2010/main" val="21932077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70429"/>
          </a:xfrm>
        </p:spPr>
        <p:txBody>
          <a:bodyPr>
            <a:normAutofit/>
          </a:bodyPr>
          <a:lstStyle/>
          <a:p>
            <a:pPr algn="l"/>
            <a:r>
              <a:rPr lang="en-US" sz="2000" b="1" dirty="0" smtClean="0">
                <a:latin typeface="Times New Roman"/>
                <a:cs typeface="Times New Roman"/>
              </a:rPr>
              <a:t>Risk Assessment</a:t>
            </a:r>
            <a:endParaRPr lang="en-US" sz="2000" b="1" dirty="0">
              <a:latin typeface="Times New Roman"/>
              <a:cs typeface="Times New Roman"/>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568678155"/>
              </p:ext>
            </p:extLst>
          </p:nvPr>
        </p:nvGraphicFramePr>
        <p:xfrm>
          <a:off x="2717800" y="1083739"/>
          <a:ext cx="3670300" cy="5199470"/>
        </p:xfrm>
        <a:graphic>
          <a:graphicData uri="http://schemas.openxmlformats.org/presentationml/2006/ole">
            <mc:AlternateContent xmlns:mc="http://schemas.openxmlformats.org/markup-compatibility/2006">
              <mc:Choice xmlns:v="urn:schemas-microsoft-com:vml" Requires="v">
                <p:oleObj spid="_x0000_s5138" name="Worksheet" r:id="rId3" imgW="4140200" imgH="8267700" progId="Excel.Sheet.12">
                  <p:embed/>
                </p:oleObj>
              </mc:Choice>
              <mc:Fallback>
                <p:oleObj name="Worksheet" r:id="rId3" imgW="4140200" imgH="8267700" progId="Excel.Sheet.12">
                  <p:embed/>
                  <p:pic>
                    <p:nvPicPr>
                      <p:cNvPr id="0" name=""/>
                      <p:cNvPicPr/>
                      <p:nvPr/>
                    </p:nvPicPr>
                    <p:blipFill>
                      <a:blip r:embed="rId4"/>
                      <a:stretch>
                        <a:fillRect/>
                      </a:stretch>
                    </p:blipFill>
                    <p:spPr>
                      <a:xfrm>
                        <a:off x="2717800" y="1083739"/>
                        <a:ext cx="3670300" cy="5199470"/>
                      </a:xfrm>
                      <a:prstGeom prst="rect">
                        <a:avLst/>
                      </a:prstGeom>
                    </p:spPr>
                  </p:pic>
                </p:oleObj>
              </mc:Fallback>
            </mc:AlternateContent>
          </a:graphicData>
        </a:graphic>
      </p:graphicFrame>
    </p:spTree>
    <p:extLst>
      <p:ext uri="{BB962C8B-B14F-4D97-AF65-F5344CB8AC3E}">
        <p14:creationId xmlns:p14="http://schemas.microsoft.com/office/powerpoint/2010/main" val="20304188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622300"/>
            <a:ext cx="8229600" cy="4525963"/>
          </a:xfrm>
        </p:spPr>
        <p:txBody>
          <a:bodyPr>
            <a:normAutofit fontScale="92500" lnSpcReduction="10000"/>
          </a:bodyPr>
          <a:lstStyle/>
          <a:p>
            <a:pPr marL="0" indent="0">
              <a:buNone/>
            </a:pPr>
            <a:r>
              <a:rPr lang="en-US" sz="1100" b="1" dirty="0" smtClean="0">
                <a:latin typeface="Times New Roman"/>
                <a:cs typeface="Times New Roman"/>
              </a:rPr>
              <a:t>Risk Assessment (continued)</a:t>
            </a:r>
            <a:r>
              <a:rPr lang="en-US" sz="1100" dirty="0" smtClean="0">
                <a:latin typeface="Times New Roman"/>
                <a:cs typeface="Times New Roman"/>
              </a:rPr>
              <a:t> -</a:t>
            </a:r>
          </a:p>
          <a:p>
            <a:pPr marL="0" indent="0">
              <a:buNone/>
            </a:pPr>
            <a:endParaRPr lang="en-US" sz="1100" dirty="0">
              <a:latin typeface="Times New Roman"/>
              <a:cs typeface="Times New Roman"/>
            </a:endParaRPr>
          </a:p>
          <a:p>
            <a:pPr marL="0" indent="0">
              <a:buNone/>
            </a:pPr>
            <a:r>
              <a:rPr lang="en-US" sz="1100" dirty="0" smtClean="0">
                <a:latin typeface="Times New Roman"/>
                <a:cs typeface="Times New Roman"/>
              </a:rPr>
              <a:t>As noted on the “</a:t>
            </a:r>
            <a:r>
              <a:rPr lang="en-US" sz="1100" dirty="0" err="1" smtClean="0">
                <a:latin typeface="Times New Roman"/>
                <a:cs typeface="Times New Roman"/>
              </a:rPr>
              <a:t>Maidstone</a:t>
            </a:r>
            <a:r>
              <a:rPr lang="en-US" sz="1100" dirty="0" smtClean="0">
                <a:latin typeface="Times New Roman"/>
                <a:cs typeface="Times New Roman"/>
              </a:rPr>
              <a:t> Borough Council Event Application Form: Public Open Spaces” (</a:t>
            </a:r>
            <a:r>
              <a:rPr lang="en-US" sz="1100" dirty="0" err="1" smtClean="0">
                <a:latin typeface="Times New Roman"/>
                <a:cs typeface="Times New Roman"/>
              </a:rPr>
              <a:t>Maidstone</a:t>
            </a:r>
            <a:r>
              <a:rPr lang="en-US" sz="1100" dirty="0" smtClean="0">
                <a:latin typeface="Times New Roman"/>
                <a:cs typeface="Times New Roman"/>
              </a:rPr>
              <a:t> Borough Council, 2012), it states that risk assessments need to be completed at least six weeks prior to the booked event and for large scale events, it is necessary to complete and send the application at least two months prior to the event. Therefore, it will be necessary to meet these deadline no later than 18</a:t>
            </a:r>
            <a:r>
              <a:rPr lang="en-US" sz="1100" baseline="30000" dirty="0" smtClean="0">
                <a:latin typeface="Times New Roman"/>
                <a:cs typeface="Times New Roman"/>
              </a:rPr>
              <a:t>th</a:t>
            </a:r>
            <a:r>
              <a:rPr lang="en-US" sz="1100" dirty="0" smtClean="0">
                <a:latin typeface="Times New Roman"/>
                <a:cs typeface="Times New Roman"/>
              </a:rPr>
              <a:t> June 2018.</a:t>
            </a:r>
          </a:p>
          <a:p>
            <a:pPr marL="0" indent="0">
              <a:buNone/>
            </a:pPr>
            <a:endParaRPr lang="en-US" sz="1100" dirty="0">
              <a:latin typeface="Times New Roman"/>
              <a:cs typeface="Times New Roman"/>
            </a:endParaRPr>
          </a:p>
          <a:p>
            <a:pPr marL="0" indent="0">
              <a:buNone/>
            </a:pPr>
            <a:r>
              <a:rPr lang="en-US" sz="1100" dirty="0" smtClean="0">
                <a:latin typeface="Times New Roman"/>
                <a:cs typeface="Times New Roman"/>
              </a:rPr>
              <a:t>Protecting staff and workers from excessive noise levels is a legal responsibility of the event organiser.</a:t>
            </a:r>
            <a:r>
              <a:rPr lang="en-US" sz="1100" dirty="0">
                <a:latin typeface="Times New Roman"/>
                <a:cs typeface="Times New Roman"/>
              </a:rPr>
              <a:t> </a:t>
            </a:r>
            <a:r>
              <a:rPr lang="en-US" sz="1100" dirty="0" smtClean="0">
                <a:latin typeface="Times New Roman"/>
                <a:cs typeface="Times New Roman"/>
              </a:rPr>
              <a:t>Advice provided on the Sound Advice website suggests:</a:t>
            </a:r>
          </a:p>
          <a:p>
            <a:pPr marL="0" indent="0">
              <a:buNone/>
            </a:pPr>
            <a:r>
              <a:rPr lang="en-US" sz="1100" dirty="0">
                <a:latin typeface="Times New Roman"/>
                <a:cs typeface="Times New Roman"/>
              </a:rPr>
              <a:t>	</a:t>
            </a:r>
            <a:r>
              <a:rPr lang="en-US" sz="1100" i="1" dirty="0" smtClean="0">
                <a:latin typeface="Times New Roman"/>
                <a:cs typeface="Times New Roman"/>
              </a:rPr>
              <a:t>“</a:t>
            </a:r>
            <a:r>
              <a:rPr lang="en-GB" sz="1100" i="1" dirty="0">
                <a:latin typeface="Times New Roman"/>
                <a:cs typeface="Times New Roman"/>
              </a:rPr>
              <a:t>Under the law employers have a duty to protect their own employees from the risks associated with high noise exposures. In addition there is a duty </a:t>
            </a:r>
            <a:r>
              <a:rPr lang="en-GB" sz="1100" i="1" dirty="0" smtClean="0">
                <a:latin typeface="Times New Roman"/>
                <a:cs typeface="Times New Roman"/>
              </a:rPr>
              <a:t>	to </a:t>
            </a:r>
            <a:r>
              <a:rPr lang="en-GB" sz="1100" i="1" dirty="0">
                <a:latin typeface="Times New Roman"/>
                <a:cs typeface="Times New Roman"/>
              </a:rPr>
              <a:t>other </a:t>
            </a:r>
            <a:r>
              <a:rPr lang="en-GB" sz="1100" i="1" dirty="0" smtClean="0">
                <a:latin typeface="Times New Roman"/>
                <a:cs typeface="Times New Roman"/>
              </a:rPr>
              <a:t>	workers </a:t>
            </a:r>
            <a:r>
              <a:rPr lang="en-GB" sz="1100" i="1" dirty="0">
                <a:latin typeface="Times New Roman"/>
                <a:cs typeface="Times New Roman"/>
              </a:rPr>
              <a:t>who are also put at risk by their noisy activities</a:t>
            </a:r>
            <a:r>
              <a:rPr lang="en-GB" sz="1100" i="1" dirty="0" smtClean="0">
                <a:latin typeface="Times New Roman"/>
                <a:cs typeface="Times New Roman"/>
              </a:rPr>
              <a:t>.</a:t>
            </a:r>
            <a:r>
              <a:rPr lang="en-GB" sz="1100" dirty="0" smtClean="0">
                <a:latin typeface="Times New Roman"/>
                <a:cs typeface="Times New Roman"/>
              </a:rPr>
              <a:t>” (Sound Advice, 2007).</a:t>
            </a:r>
            <a:endParaRPr lang="en-US" sz="1100" dirty="0" smtClean="0">
              <a:latin typeface="Times New Roman"/>
              <a:cs typeface="Times New Roman"/>
            </a:endParaRPr>
          </a:p>
          <a:p>
            <a:pPr marL="0" indent="0">
              <a:buNone/>
            </a:pPr>
            <a:endParaRPr lang="en-US" sz="1000" dirty="0" smtClean="0">
              <a:latin typeface="Times New Roman"/>
              <a:cs typeface="Times New Roman"/>
            </a:endParaRPr>
          </a:p>
          <a:p>
            <a:pPr marL="0" indent="0">
              <a:buNone/>
            </a:pPr>
            <a:r>
              <a:rPr lang="en-US" sz="1100" dirty="0">
                <a:latin typeface="Times New Roman"/>
                <a:cs typeface="Times New Roman"/>
              </a:rPr>
              <a:t>Therefore, it is important to ensure that members of staff are not positioned in front of sound speaker systems for prolonged periods. There is no such legal responsibility with regards to the audience, however Government agency Health and Safety Executive provides guidelines to protect the public from prolonged exposure to noise levels, whereby they state:</a:t>
            </a:r>
            <a:endParaRPr lang="en-GB" sz="1100" dirty="0">
              <a:latin typeface="Times New Roman"/>
              <a:cs typeface="Times New Roman"/>
            </a:endParaRPr>
          </a:p>
          <a:p>
            <a:pPr marL="0" indent="0">
              <a:buNone/>
            </a:pPr>
            <a:r>
              <a:rPr lang="en-GB" sz="1100" dirty="0">
                <a:latin typeface="Times New Roman"/>
                <a:cs typeface="Times New Roman"/>
              </a:rPr>
              <a:t> </a:t>
            </a:r>
          </a:p>
          <a:p>
            <a:pPr marL="0" indent="0">
              <a:buNone/>
            </a:pPr>
            <a:r>
              <a:rPr lang="en-GB" sz="1100" i="1" dirty="0" smtClean="0">
                <a:latin typeface="Times New Roman"/>
                <a:cs typeface="Times New Roman"/>
              </a:rPr>
              <a:t>	“</a:t>
            </a:r>
            <a:r>
              <a:rPr lang="en-GB" sz="1100" i="1" dirty="0">
                <a:latin typeface="Times New Roman"/>
                <a:cs typeface="Times New Roman"/>
              </a:rPr>
              <a:t>Where practical, the audience should not be allowed within 3m of any loudspeaker. This can be achieved by the use of approved safety barriers and </a:t>
            </a:r>
            <a:r>
              <a:rPr lang="en-GB" sz="1100" i="1" dirty="0" smtClean="0">
                <a:latin typeface="Times New Roman"/>
                <a:cs typeface="Times New Roman"/>
              </a:rPr>
              <a:t>	dedicated stewards</a:t>
            </a:r>
            <a:r>
              <a:rPr lang="en-GB" sz="1100" i="1" dirty="0">
                <a:latin typeface="Times New Roman"/>
                <a:cs typeface="Times New Roman"/>
              </a:rPr>
              <a:t>, wearing appropriate hearing protection. Where this is not practical, the overall music sound levels will have to be modified so </a:t>
            </a:r>
            <a:r>
              <a:rPr lang="en-GB" sz="1100" i="1" dirty="0" smtClean="0">
                <a:latin typeface="Times New Roman"/>
                <a:cs typeface="Times New Roman"/>
              </a:rPr>
              <a:t>	that </a:t>
            </a:r>
            <a:r>
              <a:rPr lang="en-GB" sz="1100" i="1" dirty="0">
                <a:latin typeface="Times New Roman"/>
                <a:cs typeface="Times New Roman"/>
              </a:rPr>
              <a:t>people closer than 3m </a:t>
            </a:r>
            <a:r>
              <a:rPr lang="en-GB" sz="1100" i="1" dirty="0" smtClean="0">
                <a:latin typeface="Times New Roman"/>
                <a:cs typeface="Times New Roman"/>
              </a:rPr>
              <a:t>to </a:t>
            </a:r>
            <a:r>
              <a:rPr lang="en-GB" sz="1100" i="1" dirty="0">
                <a:latin typeface="Times New Roman"/>
                <a:cs typeface="Times New Roman"/>
              </a:rPr>
              <a:t>the loudspeakers are not exposed to an Event </a:t>
            </a:r>
            <a:r>
              <a:rPr lang="en-GB" sz="1100" i="1" dirty="0" err="1">
                <a:latin typeface="Times New Roman"/>
                <a:cs typeface="Times New Roman"/>
              </a:rPr>
              <a:t>LAeq</a:t>
            </a:r>
            <a:r>
              <a:rPr lang="en-GB" sz="1100" i="1" dirty="0">
                <a:latin typeface="Times New Roman"/>
                <a:cs typeface="Times New Roman"/>
              </a:rPr>
              <a:t> of more than 107 dB or  C-weighted peak sound pressure levels of </a:t>
            </a:r>
            <a:r>
              <a:rPr lang="en-GB" sz="1100" i="1" dirty="0" smtClean="0">
                <a:latin typeface="Times New Roman"/>
                <a:cs typeface="Times New Roman"/>
              </a:rPr>
              <a:t>	more </a:t>
            </a:r>
            <a:r>
              <a:rPr lang="en-GB" sz="1100" i="1" dirty="0">
                <a:latin typeface="Times New Roman"/>
                <a:cs typeface="Times New Roman"/>
              </a:rPr>
              <a:t>than 140 </a:t>
            </a:r>
            <a:r>
              <a:rPr lang="en-GB" sz="1100" i="1" dirty="0" err="1">
                <a:latin typeface="Times New Roman"/>
                <a:cs typeface="Times New Roman"/>
              </a:rPr>
              <a:t>dB.</a:t>
            </a:r>
            <a:r>
              <a:rPr lang="en-GB" sz="1100" i="1" dirty="0">
                <a:latin typeface="Times New Roman"/>
                <a:cs typeface="Times New Roman"/>
              </a:rPr>
              <a:t> Under no circumstances </a:t>
            </a:r>
            <a:r>
              <a:rPr lang="en-GB" sz="1100" i="1" dirty="0" smtClean="0">
                <a:latin typeface="Times New Roman"/>
                <a:cs typeface="Times New Roman"/>
              </a:rPr>
              <a:t>should </a:t>
            </a:r>
            <a:r>
              <a:rPr lang="en-GB" sz="1100" i="1" dirty="0">
                <a:latin typeface="Times New Roman"/>
                <a:cs typeface="Times New Roman"/>
              </a:rPr>
              <a:t>the audience and loudspeaker separation distance be less than 1m.” </a:t>
            </a:r>
            <a:r>
              <a:rPr lang="en-GB" sz="1100" dirty="0">
                <a:latin typeface="Times New Roman"/>
                <a:cs typeface="Times New Roman"/>
              </a:rPr>
              <a:t>(</a:t>
            </a:r>
            <a:r>
              <a:rPr lang="en-US" sz="1100" dirty="0">
                <a:latin typeface="Times New Roman"/>
                <a:cs typeface="Times New Roman"/>
              </a:rPr>
              <a:t>Health and Safety </a:t>
            </a:r>
            <a:r>
              <a:rPr lang="en-US" sz="1100" dirty="0" smtClean="0">
                <a:latin typeface="Times New Roman"/>
                <a:cs typeface="Times New Roman"/>
              </a:rPr>
              <a:t>	Executive</a:t>
            </a:r>
            <a:r>
              <a:rPr lang="en-US" sz="1100" dirty="0">
                <a:latin typeface="Times New Roman"/>
                <a:cs typeface="Times New Roman"/>
              </a:rPr>
              <a:t>, 2015).</a:t>
            </a:r>
            <a:r>
              <a:rPr lang="en-GB" sz="1100" dirty="0">
                <a:latin typeface="Times New Roman"/>
                <a:cs typeface="Times New Roman"/>
              </a:rPr>
              <a:t> </a:t>
            </a:r>
            <a:endParaRPr lang="en-US" sz="1100" dirty="0">
              <a:latin typeface="Times New Roman"/>
              <a:cs typeface="Times New Roman"/>
            </a:endParaRPr>
          </a:p>
          <a:p>
            <a:pPr marL="0" indent="0">
              <a:buNone/>
            </a:pPr>
            <a:r>
              <a:rPr lang="en-US" sz="1100" dirty="0" smtClean="0">
                <a:latin typeface="Times New Roman"/>
                <a:cs typeface="Times New Roman"/>
              </a:rPr>
              <a:t>	</a:t>
            </a:r>
            <a:endParaRPr lang="en-US" sz="1000" dirty="0">
              <a:latin typeface="Times New Roman"/>
              <a:cs typeface="Times New Roman"/>
            </a:endParaRPr>
          </a:p>
          <a:p>
            <a:pPr marL="0" indent="0">
              <a:buNone/>
            </a:pPr>
            <a:r>
              <a:rPr lang="en-US" sz="1100" dirty="0" smtClean="0">
                <a:latin typeface="Times New Roman"/>
                <a:cs typeface="Times New Roman"/>
              </a:rPr>
              <a:t>With recent terrorism attacks targeting live events, extra precautionary methods will need to be used to lessen any risk of this happening at the festival. Website Safety &amp; Health Practitioner advises how important procedures need to be in place:</a:t>
            </a:r>
          </a:p>
          <a:p>
            <a:pPr marL="0" indent="0">
              <a:buNone/>
            </a:pPr>
            <a:endParaRPr lang="en-US" sz="1100" dirty="0" smtClean="0">
              <a:latin typeface="Times New Roman"/>
              <a:cs typeface="Times New Roman"/>
            </a:endParaRPr>
          </a:p>
          <a:p>
            <a:pPr marL="0" indent="0">
              <a:buNone/>
            </a:pPr>
            <a:r>
              <a:rPr lang="en-GB" sz="1100" dirty="0" smtClean="0"/>
              <a:t>	“</a:t>
            </a:r>
            <a:r>
              <a:rPr lang="en-GB" sz="1100" i="1" dirty="0" smtClean="0">
                <a:latin typeface="Times New Roman"/>
                <a:cs typeface="Times New Roman"/>
              </a:rPr>
              <a:t>Perhaps </a:t>
            </a:r>
            <a:r>
              <a:rPr lang="en-GB" sz="1100" i="1" dirty="0">
                <a:latin typeface="Times New Roman"/>
                <a:cs typeface="Times New Roman"/>
              </a:rPr>
              <a:t>the biggest mistake that an event organiser can make is to overlook the need for an effective evacuation plan – a surprisingly common </a:t>
            </a:r>
            <a:r>
              <a:rPr lang="en-GB" sz="1100" i="1" dirty="0" smtClean="0">
                <a:latin typeface="Times New Roman"/>
                <a:cs typeface="Times New Roman"/>
              </a:rPr>
              <a:t>	error </a:t>
            </a:r>
            <a:r>
              <a:rPr lang="en-GB" sz="1100" i="1" dirty="0">
                <a:latin typeface="Times New Roman"/>
                <a:cs typeface="Times New Roman"/>
              </a:rPr>
              <a:t>across all </a:t>
            </a:r>
            <a:r>
              <a:rPr lang="en-GB" sz="1100" i="1" dirty="0" smtClean="0">
                <a:latin typeface="Times New Roman"/>
                <a:cs typeface="Times New Roman"/>
              </a:rPr>
              <a:t>sectors.” </a:t>
            </a:r>
            <a:r>
              <a:rPr lang="en-GB" sz="1100" dirty="0" smtClean="0">
                <a:latin typeface="Times New Roman"/>
                <a:cs typeface="Times New Roman"/>
              </a:rPr>
              <a:t>(</a:t>
            </a:r>
            <a:r>
              <a:rPr lang="en-GB" sz="1100" dirty="0" smtClean="0">
                <a:solidFill>
                  <a:srgbClr val="000000"/>
                </a:solidFill>
                <a:latin typeface="Times New Roman"/>
                <a:cs typeface="Times New Roman"/>
              </a:rPr>
              <a:t>Haitjema, 2016).</a:t>
            </a:r>
          </a:p>
          <a:p>
            <a:pPr marL="0" indent="0">
              <a:buNone/>
            </a:pPr>
            <a:endParaRPr lang="en-GB" sz="1000" b="1" dirty="0">
              <a:solidFill>
                <a:srgbClr val="000000"/>
              </a:solidFill>
              <a:latin typeface="Times New Roman"/>
              <a:cs typeface="Times New Roman"/>
            </a:endParaRPr>
          </a:p>
          <a:p>
            <a:pPr marL="0" indent="0">
              <a:buNone/>
            </a:pPr>
            <a:endParaRPr lang="en-GB" sz="1000" b="1" dirty="0">
              <a:solidFill>
                <a:srgbClr val="000000"/>
              </a:solidFill>
              <a:latin typeface="Times New Roman"/>
              <a:cs typeface="Times New Roman"/>
            </a:endParaRPr>
          </a:p>
          <a:p>
            <a:pPr marL="0" indent="0">
              <a:buNone/>
            </a:pPr>
            <a:r>
              <a:rPr lang="en-GB" sz="1000" dirty="0" smtClean="0">
                <a:latin typeface="Times New Roman"/>
                <a:cs typeface="Times New Roman"/>
              </a:rPr>
              <a:t>, </a:t>
            </a:r>
            <a:endParaRPr lang="en-US" sz="1000" i="1" dirty="0" smtClean="0">
              <a:latin typeface="Times New Roman"/>
              <a:cs typeface="Times New Roman"/>
            </a:endParaRPr>
          </a:p>
        </p:txBody>
      </p:sp>
    </p:spTree>
    <p:extLst>
      <p:ext uri="{BB962C8B-B14F-4D97-AF65-F5344CB8AC3E}">
        <p14:creationId xmlns:p14="http://schemas.microsoft.com/office/powerpoint/2010/main" val="29437546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1676400" cy="521229"/>
          </a:xfrm>
        </p:spPr>
        <p:txBody>
          <a:bodyPr>
            <a:normAutofit/>
          </a:bodyPr>
          <a:lstStyle/>
          <a:p>
            <a:pPr algn="l"/>
            <a:r>
              <a:rPr lang="en-GB" sz="2000" b="1" dirty="0" smtClean="0">
                <a:latin typeface="Times New Roman"/>
                <a:cs typeface="Times New Roman"/>
              </a:rPr>
              <a:t>8. Debrief </a:t>
            </a:r>
            <a:endParaRPr lang="en-US" sz="2000" dirty="0"/>
          </a:p>
        </p:txBody>
      </p:sp>
      <p:sp>
        <p:nvSpPr>
          <p:cNvPr id="3" name="Content Placeholder 2"/>
          <p:cNvSpPr>
            <a:spLocks noGrp="1"/>
          </p:cNvSpPr>
          <p:nvPr>
            <p:ph idx="1"/>
          </p:nvPr>
        </p:nvSpPr>
        <p:spPr>
          <a:xfrm>
            <a:off x="457200" y="1092205"/>
            <a:ext cx="8229600" cy="4525963"/>
          </a:xfrm>
        </p:spPr>
        <p:txBody>
          <a:bodyPr/>
          <a:lstStyle/>
          <a:p>
            <a:r>
              <a:rPr lang="en-US" sz="1600" dirty="0" smtClean="0">
                <a:latin typeface="Times New Roman"/>
                <a:cs typeface="Times New Roman"/>
              </a:rPr>
              <a:t>The event went well, however net profits at the end of the event were extremely low from ticket sales. Other than this small amount of profit (£923.00), additional profits have been generated on merchandise sales. In order for the event to be self-sustainable for future events, further funds will need to be raised through sponsorship and other methods.</a:t>
            </a:r>
          </a:p>
          <a:p>
            <a:r>
              <a:rPr lang="en-US" sz="1600" dirty="0" smtClean="0">
                <a:latin typeface="Times New Roman"/>
                <a:cs typeface="Times New Roman"/>
              </a:rPr>
              <a:t>Communication between the staff, management, security and St. John’s Ambulance crew was very good and safety precautions were met adequately.</a:t>
            </a:r>
          </a:p>
          <a:p>
            <a:r>
              <a:rPr lang="en-US" sz="1600" dirty="0" smtClean="0">
                <a:latin typeface="Times New Roman"/>
                <a:cs typeface="Times New Roman"/>
              </a:rPr>
              <a:t>Some drugs were confiscated on site, even after security searches were conducted on entry. Offenders were reported to Kent Police and escorted off of the premises. Future events will require additional stringent methods to tackle drugs being brought on to site.</a:t>
            </a:r>
          </a:p>
          <a:p>
            <a:r>
              <a:rPr lang="en-US" sz="1600" dirty="0" smtClean="0">
                <a:latin typeface="Times New Roman"/>
                <a:cs typeface="Times New Roman"/>
              </a:rPr>
              <a:t>Setting up and breaking down of structures and equipment was completed according to time schedule.</a:t>
            </a:r>
          </a:p>
          <a:p>
            <a:r>
              <a:rPr lang="en-US" sz="1600" dirty="0" smtClean="0">
                <a:latin typeface="Times New Roman"/>
                <a:cs typeface="Times New Roman"/>
              </a:rPr>
              <a:t>A strict approach was taken to gang formations and potential outbreaks of violence or fighting, avoiding any major incidence.</a:t>
            </a:r>
          </a:p>
          <a:p>
            <a:r>
              <a:rPr lang="en-US" sz="1600" dirty="0" smtClean="0">
                <a:latin typeface="Times New Roman"/>
                <a:cs typeface="Times New Roman"/>
              </a:rPr>
              <a:t>An update is required for the next event of the festival branding logo. Any new logo should be based on the original logo, however improvements should be made to keep the design in line with current trends.</a:t>
            </a:r>
          </a:p>
          <a:p>
            <a:endParaRPr lang="en-US" sz="1200" dirty="0">
              <a:latin typeface="Times New Roman"/>
              <a:cs typeface="Times New Roman"/>
            </a:endParaRPr>
          </a:p>
        </p:txBody>
      </p:sp>
    </p:spTree>
    <p:extLst>
      <p:ext uri="{BB962C8B-B14F-4D97-AF65-F5344CB8AC3E}">
        <p14:creationId xmlns:p14="http://schemas.microsoft.com/office/powerpoint/2010/main" val="7235185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9629"/>
          </a:xfrm>
        </p:spPr>
        <p:txBody>
          <a:bodyPr>
            <a:normAutofit fontScale="90000"/>
          </a:bodyPr>
          <a:lstStyle/>
          <a:p>
            <a:pPr algn="l"/>
            <a:r>
              <a:rPr lang="en-GB" sz="2000" b="1" dirty="0">
                <a:latin typeface="Times New Roman"/>
                <a:cs typeface="Times New Roman"/>
              </a:rPr>
              <a:t>9.  Appendices</a:t>
            </a:r>
            <a:r>
              <a:rPr lang="en-GB" sz="2000" dirty="0">
                <a:latin typeface="Times New Roman"/>
                <a:cs typeface="Times New Roman"/>
              </a:rPr>
              <a:t/>
            </a:r>
            <a:br>
              <a:rPr lang="en-GB" sz="2000" dirty="0">
                <a:latin typeface="Times New Roman"/>
                <a:cs typeface="Times New Roman"/>
              </a:rPr>
            </a:br>
            <a:endParaRPr lang="en-US" sz="2000" dirty="0">
              <a:latin typeface="Times New Roman"/>
              <a:cs typeface="Times New Roman"/>
            </a:endParaRPr>
          </a:p>
        </p:txBody>
      </p:sp>
      <p:pic>
        <p:nvPicPr>
          <p:cNvPr id="6" name="Content Placeholder 5" descr="Screen Shot 2018-01-14 at 06.01.35.png"/>
          <p:cNvPicPr>
            <a:picLocks noGrp="1" noChangeAspect="1"/>
          </p:cNvPicPr>
          <p:nvPr>
            <p:ph idx="1"/>
          </p:nvPr>
        </p:nvPicPr>
        <p:blipFill>
          <a:blip r:embed="rId2">
            <a:extLst>
              <a:ext uri="{28A0092B-C50C-407E-A947-70E740481C1C}">
                <a14:useLocalDpi xmlns:a14="http://schemas.microsoft.com/office/drawing/2010/main" val="0"/>
              </a:ext>
            </a:extLst>
          </a:blip>
          <a:srcRect t="13909" b="13909"/>
          <a:stretch>
            <a:fillRect/>
          </a:stretch>
        </p:blipFill>
        <p:spPr>
          <a:xfrm>
            <a:off x="457200" y="1380071"/>
            <a:ext cx="8229600" cy="4525963"/>
          </a:xfrm>
        </p:spPr>
      </p:pic>
      <p:sp>
        <p:nvSpPr>
          <p:cNvPr id="7" name="TextBox 6"/>
          <p:cNvSpPr txBox="1"/>
          <p:nvPr/>
        </p:nvSpPr>
        <p:spPr>
          <a:xfrm>
            <a:off x="457200" y="619676"/>
            <a:ext cx="8026400" cy="246221"/>
          </a:xfrm>
          <a:prstGeom prst="rect">
            <a:avLst/>
          </a:prstGeom>
          <a:noFill/>
        </p:spPr>
        <p:txBody>
          <a:bodyPr wrap="square" rtlCol="0">
            <a:spAutoFit/>
          </a:bodyPr>
          <a:lstStyle/>
          <a:p>
            <a:r>
              <a:rPr lang="en-US" sz="1000" dirty="0" smtClean="0">
                <a:latin typeface="Times New Roman"/>
                <a:cs typeface="Times New Roman"/>
              </a:rPr>
              <a:t>Site Plan (Google Maps, 2018)</a:t>
            </a:r>
            <a:endParaRPr lang="en-US" sz="1000" dirty="0">
              <a:latin typeface="Times New Roman"/>
              <a:cs typeface="Times New Roman"/>
            </a:endParaRPr>
          </a:p>
        </p:txBody>
      </p:sp>
    </p:spTree>
    <p:extLst>
      <p:ext uri="{BB962C8B-B14F-4D97-AF65-F5344CB8AC3E}">
        <p14:creationId xmlns:p14="http://schemas.microsoft.com/office/powerpoint/2010/main" val="38595294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3234267" cy="538162"/>
          </a:xfrm>
        </p:spPr>
        <p:txBody>
          <a:bodyPr>
            <a:normAutofit/>
          </a:bodyPr>
          <a:lstStyle/>
          <a:p>
            <a:pPr algn="l"/>
            <a:r>
              <a:rPr lang="en-US" sz="2000" b="1" dirty="0" smtClean="0">
                <a:latin typeface="Times New Roman"/>
                <a:cs typeface="Times New Roman"/>
              </a:rPr>
              <a:t>Merchandise and Banners</a:t>
            </a:r>
            <a:endParaRPr lang="en-US" sz="2000" b="1" dirty="0">
              <a:latin typeface="Times New Roman"/>
              <a:cs typeface="Times New Roman"/>
            </a:endParaRPr>
          </a:p>
        </p:txBody>
      </p:sp>
      <p:pic>
        <p:nvPicPr>
          <p:cNvPr id="4" name="Content Placeholder 3" descr="RAP ARCHIVES LOGO BLACK.jpg"/>
          <p:cNvPicPr>
            <a:picLocks noGrp="1" noChangeAspect="1"/>
          </p:cNvPicPr>
          <p:nvPr>
            <p:ph idx="1"/>
          </p:nvPr>
        </p:nvPicPr>
        <p:blipFill>
          <a:blip r:embed="rId2">
            <a:extLst>
              <a:ext uri="{28A0092B-C50C-407E-A947-70E740481C1C}">
                <a14:useLocalDpi xmlns:a14="http://schemas.microsoft.com/office/drawing/2010/main" val="0"/>
              </a:ext>
            </a:extLst>
          </a:blip>
          <a:srcRect t="2807" b="2807"/>
          <a:stretch>
            <a:fillRect/>
          </a:stretch>
        </p:blipFill>
        <p:spPr>
          <a:xfrm>
            <a:off x="5052486" y="1488556"/>
            <a:ext cx="3061687" cy="1683810"/>
          </a:xfrm>
        </p:spPr>
      </p:pic>
      <p:pic>
        <p:nvPicPr>
          <p:cNvPr id="5" name="Picture 4" descr="YOUTUBE BANNER 1.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400" y="1336155"/>
            <a:ext cx="3505200" cy="1971675"/>
          </a:xfrm>
          <a:prstGeom prst="rect">
            <a:avLst/>
          </a:prstGeom>
        </p:spPr>
      </p:pic>
      <p:pic>
        <p:nvPicPr>
          <p:cNvPr id="6" name="Picture 5" descr="rap archives cap yellow.jpe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500" y="4076700"/>
            <a:ext cx="1841500" cy="1841500"/>
          </a:xfrm>
          <a:prstGeom prst="rect">
            <a:avLst/>
          </a:prstGeom>
        </p:spPr>
      </p:pic>
      <p:pic>
        <p:nvPicPr>
          <p:cNvPr id="7" name="Picture 6" descr="rap archives cap beige.jpe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41600" y="4102100"/>
            <a:ext cx="1816100" cy="1816100"/>
          </a:xfrm>
          <a:prstGeom prst="rect">
            <a:avLst/>
          </a:prstGeom>
        </p:spPr>
      </p:pic>
      <p:pic>
        <p:nvPicPr>
          <p:cNvPr id="8" name="Picture 7" descr="rap_archives_legends_cap-r83d7c40632714e479372f83e5a8b1285_v9wfy_8byvr_512.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75200" y="4089400"/>
            <a:ext cx="1841500" cy="1841500"/>
          </a:xfrm>
          <a:prstGeom prst="rect">
            <a:avLst/>
          </a:prstGeom>
        </p:spPr>
      </p:pic>
      <p:pic>
        <p:nvPicPr>
          <p:cNvPr id="9" name="Picture 8" descr="rap_archives_legends_cap-r61d2e078c5d4410c8fd095f167ecac56_v9wqr_8byvr_512.jp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56400" y="4064000"/>
            <a:ext cx="1866900" cy="1866900"/>
          </a:xfrm>
          <a:prstGeom prst="rect">
            <a:avLst/>
          </a:prstGeom>
        </p:spPr>
      </p:pic>
    </p:spTree>
    <p:extLst>
      <p:ext uri="{BB962C8B-B14F-4D97-AF65-F5344CB8AC3E}">
        <p14:creationId xmlns:p14="http://schemas.microsoft.com/office/powerpoint/2010/main" val="11350742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2116667" cy="470429"/>
          </a:xfrm>
        </p:spPr>
        <p:txBody>
          <a:bodyPr>
            <a:normAutofit/>
          </a:bodyPr>
          <a:lstStyle/>
          <a:p>
            <a:pPr algn="l"/>
            <a:r>
              <a:rPr lang="en-US" sz="2000" b="1" dirty="0" smtClean="0">
                <a:latin typeface="Times New Roman"/>
                <a:cs typeface="Times New Roman"/>
              </a:rPr>
              <a:t>10. Bibliography</a:t>
            </a:r>
            <a:endParaRPr lang="en-US" sz="2000" b="1" dirty="0">
              <a:latin typeface="Times New Roman"/>
              <a:cs typeface="Times New Roman"/>
            </a:endParaRPr>
          </a:p>
        </p:txBody>
      </p:sp>
      <p:sp>
        <p:nvSpPr>
          <p:cNvPr id="3" name="Content Placeholder 2"/>
          <p:cNvSpPr>
            <a:spLocks noGrp="1"/>
          </p:cNvSpPr>
          <p:nvPr>
            <p:ph idx="1"/>
          </p:nvPr>
        </p:nvSpPr>
        <p:spPr>
          <a:xfrm>
            <a:off x="457200" y="1054105"/>
            <a:ext cx="8229600" cy="5092700"/>
          </a:xfrm>
        </p:spPr>
        <p:txBody>
          <a:bodyPr>
            <a:normAutofit/>
          </a:bodyPr>
          <a:lstStyle/>
          <a:p>
            <a:pPr marL="0" indent="0">
              <a:buNone/>
            </a:pPr>
            <a:r>
              <a:rPr lang="en-GB" sz="1000" dirty="0">
                <a:latin typeface="Times New Roman"/>
                <a:cs typeface="Times New Roman"/>
              </a:rPr>
              <a:t>bfi (2001). </a:t>
            </a:r>
            <a:r>
              <a:rPr lang="en-GB" sz="1000" i="1" dirty="0">
                <a:latin typeface="Times New Roman"/>
                <a:cs typeface="Times New Roman"/>
              </a:rPr>
              <a:t>How to set up a Film Festival</a:t>
            </a:r>
            <a:r>
              <a:rPr lang="en-GB" sz="1000" dirty="0">
                <a:latin typeface="Times New Roman"/>
                <a:cs typeface="Times New Roman"/>
              </a:rPr>
              <a:t>. London: bfi. p11. </a:t>
            </a:r>
            <a:endParaRPr lang="en-GB" sz="1000" dirty="0" smtClean="0">
              <a:latin typeface="Times New Roman"/>
              <a:cs typeface="Times New Roman"/>
            </a:endParaRPr>
          </a:p>
          <a:p>
            <a:pPr marL="0" indent="0">
              <a:buNone/>
            </a:pPr>
            <a:endParaRPr lang="en-GB" sz="1000" dirty="0">
              <a:latin typeface="Times New Roman"/>
              <a:cs typeface="Times New Roman"/>
            </a:endParaRPr>
          </a:p>
          <a:p>
            <a:pPr marL="0" indent="0">
              <a:buNone/>
            </a:pPr>
            <a:r>
              <a:rPr lang="en-GB" sz="1000" dirty="0" smtClean="0">
                <a:latin typeface="Times New Roman"/>
                <a:cs typeface="Times New Roman"/>
              </a:rPr>
              <a:t>Eventbrite</a:t>
            </a:r>
            <a:r>
              <a:rPr lang="en-GB" sz="1000" dirty="0">
                <a:latin typeface="Times New Roman"/>
                <a:cs typeface="Times New Roman"/>
              </a:rPr>
              <a:t>. (2017). </a:t>
            </a:r>
            <a:r>
              <a:rPr lang="en-GB" sz="1000" i="1" dirty="0">
                <a:latin typeface="Times New Roman"/>
                <a:cs typeface="Times New Roman"/>
              </a:rPr>
              <a:t>A Simple Guide to Premises Licence Rules for Events.</a:t>
            </a:r>
            <a:r>
              <a:rPr lang="en-GB" sz="1000" dirty="0">
                <a:latin typeface="Times New Roman"/>
                <a:cs typeface="Times New Roman"/>
              </a:rPr>
              <a:t> Available: https://www.eventbrite.co.uk/blog/premises-licence-rules-for-events-ds00/. Last accessed 8th Jan 2018. </a:t>
            </a:r>
          </a:p>
          <a:p>
            <a:pPr marL="0" indent="0">
              <a:buNone/>
            </a:pPr>
            <a:endParaRPr lang="en-GB" sz="1000" dirty="0" smtClean="0">
              <a:latin typeface="Times New Roman"/>
              <a:cs typeface="Times New Roman"/>
            </a:endParaRPr>
          </a:p>
          <a:p>
            <a:pPr marL="0" indent="0">
              <a:buNone/>
            </a:pPr>
            <a:r>
              <a:rPr lang="en-GB" sz="1000" dirty="0">
                <a:latin typeface="Times New Roman"/>
                <a:cs typeface="Times New Roman"/>
              </a:rPr>
              <a:t>Google. (2018). </a:t>
            </a:r>
            <a:r>
              <a:rPr lang="en-GB" sz="1000" i="1" dirty="0">
                <a:latin typeface="Times New Roman"/>
                <a:cs typeface="Times New Roman"/>
              </a:rPr>
              <a:t>Map of Mote Park in Maidstone showing areas of interest..</a:t>
            </a:r>
            <a:r>
              <a:rPr lang="en-GB" sz="1000" dirty="0">
                <a:latin typeface="Times New Roman"/>
                <a:cs typeface="Times New Roman"/>
              </a:rPr>
              <a:t> Available: https://www.google.com/maps/d/viewer?mid=1xx7ryAB4B7pll5TrZWQtHctsBkQ&amp;ll=51.26536325730411%2C0.5451297579193124&amp;z=15. Last accessed 13th Jan 2018. </a:t>
            </a:r>
          </a:p>
          <a:p>
            <a:pPr marL="0" indent="0">
              <a:buNone/>
            </a:pPr>
            <a:endParaRPr lang="en-GB" sz="1000" dirty="0" smtClean="0">
              <a:latin typeface="Times New Roman"/>
              <a:cs typeface="Times New Roman"/>
            </a:endParaRPr>
          </a:p>
          <a:p>
            <a:pPr marL="0" indent="0">
              <a:buNone/>
            </a:pPr>
            <a:r>
              <a:rPr lang="en-GB" sz="1000" dirty="0">
                <a:latin typeface="Times New Roman"/>
                <a:cs typeface="Times New Roman"/>
              </a:rPr>
              <a:t>Haitjema, W. (2016). </a:t>
            </a:r>
            <a:r>
              <a:rPr lang="en-GB" sz="1000" i="1" dirty="0">
                <a:latin typeface="Times New Roman"/>
                <a:cs typeface="Times New Roman"/>
              </a:rPr>
              <a:t>The risk factor – how to judge event security.</a:t>
            </a:r>
            <a:r>
              <a:rPr lang="en-GB" sz="1000" dirty="0">
                <a:latin typeface="Times New Roman"/>
                <a:cs typeface="Times New Roman"/>
              </a:rPr>
              <a:t>Available: https://www.shponline.co.uk/the-risk-factor-how-to-judge-event-security/. Last accessed 13th Jan 2018.</a:t>
            </a:r>
          </a:p>
          <a:p>
            <a:pPr marL="0" indent="0">
              <a:buNone/>
            </a:pPr>
            <a:endParaRPr lang="en-GB" sz="1000" dirty="0" smtClean="0">
              <a:latin typeface="Times New Roman"/>
              <a:cs typeface="Times New Roman"/>
            </a:endParaRPr>
          </a:p>
          <a:p>
            <a:pPr marL="0" indent="0">
              <a:buNone/>
            </a:pPr>
            <a:r>
              <a:rPr lang="en-GB" sz="1000" dirty="0">
                <a:latin typeface="Times New Roman"/>
                <a:cs typeface="Times New Roman"/>
              </a:rPr>
              <a:t>Health and Safety Executive. (2015). </a:t>
            </a:r>
            <a:r>
              <a:rPr lang="en-GB" sz="1000" i="1" dirty="0">
                <a:latin typeface="Times New Roman"/>
                <a:cs typeface="Times New Roman"/>
              </a:rPr>
              <a:t>Noise.</a:t>
            </a:r>
            <a:r>
              <a:rPr lang="en-GB" sz="1000" dirty="0">
                <a:latin typeface="Times New Roman"/>
                <a:cs typeface="Times New Roman"/>
              </a:rPr>
              <a:t> Available: http://</a:t>
            </a:r>
            <a:r>
              <a:rPr lang="en-GB" sz="1000" dirty="0" err="1">
                <a:latin typeface="Times New Roman"/>
                <a:cs typeface="Times New Roman"/>
              </a:rPr>
              <a:t>www.hse.gov.uk</a:t>
            </a:r>
            <a:r>
              <a:rPr lang="en-GB" sz="1000" dirty="0">
                <a:latin typeface="Times New Roman"/>
                <a:cs typeface="Times New Roman"/>
              </a:rPr>
              <a:t>/event-safety/</a:t>
            </a:r>
            <a:r>
              <a:rPr lang="en-GB" sz="1000" dirty="0" err="1">
                <a:latin typeface="Times New Roman"/>
                <a:cs typeface="Times New Roman"/>
              </a:rPr>
              <a:t>noise.htm</a:t>
            </a:r>
            <a:r>
              <a:rPr lang="en-GB" sz="1000" dirty="0">
                <a:latin typeface="Times New Roman"/>
                <a:cs typeface="Times New Roman"/>
              </a:rPr>
              <a:t>. Last accessed 13th Jan 2018. </a:t>
            </a:r>
          </a:p>
          <a:p>
            <a:pPr marL="0" indent="0">
              <a:buNone/>
            </a:pPr>
            <a:endParaRPr lang="en-GB" sz="1000" dirty="0">
              <a:latin typeface="Times New Roman"/>
              <a:cs typeface="Times New Roman"/>
            </a:endParaRPr>
          </a:p>
          <a:p>
            <a:pPr marL="0" indent="0">
              <a:buNone/>
            </a:pPr>
            <a:r>
              <a:rPr lang="en-GB" sz="1000" dirty="0" smtClean="0">
                <a:latin typeface="Times New Roman"/>
                <a:cs typeface="Times New Roman"/>
              </a:rPr>
              <a:t>Maidstone </a:t>
            </a:r>
            <a:r>
              <a:rPr lang="en-GB" sz="1000" dirty="0">
                <a:latin typeface="Times New Roman"/>
                <a:cs typeface="Times New Roman"/>
              </a:rPr>
              <a:t>Borough Council. (2012). </a:t>
            </a:r>
            <a:r>
              <a:rPr lang="en-GB" sz="1000" i="1" dirty="0">
                <a:latin typeface="Times New Roman"/>
                <a:cs typeface="Times New Roman"/>
              </a:rPr>
              <a:t>Maidstone Borough Council Event Application Form: Public Open Spaces.</a:t>
            </a:r>
            <a:r>
              <a:rPr lang="en-GB" sz="1000" dirty="0">
                <a:latin typeface="Times New Roman"/>
                <a:cs typeface="Times New Roman"/>
              </a:rPr>
              <a:t> Available: https://www.maidstone.gov.uk/__data/assets/pdf_file/0004/28849/Event-Application-Form.pdf. Last accessed 8th Jan 2018. </a:t>
            </a:r>
            <a:endParaRPr lang="en-GB" sz="1000" dirty="0" smtClean="0">
              <a:latin typeface="Times New Roman"/>
              <a:cs typeface="Times New Roman"/>
            </a:endParaRPr>
          </a:p>
          <a:p>
            <a:pPr marL="0" indent="0">
              <a:buNone/>
            </a:pPr>
            <a:endParaRPr lang="en-GB" sz="1000" dirty="0" smtClean="0">
              <a:latin typeface="Times New Roman"/>
              <a:cs typeface="Times New Roman"/>
            </a:endParaRPr>
          </a:p>
          <a:p>
            <a:pPr marL="0" indent="0">
              <a:buNone/>
            </a:pPr>
            <a:r>
              <a:rPr lang="en-GB" sz="1000" dirty="0">
                <a:latin typeface="Times New Roman"/>
                <a:cs typeface="Times New Roman"/>
              </a:rPr>
              <a:t>Neale, L. (2014). </a:t>
            </a:r>
            <a:r>
              <a:rPr lang="en-GB" sz="1000" i="1" dirty="0">
                <a:latin typeface="Times New Roman"/>
                <a:cs typeface="Times New Roman"/>
              </a:rPr>
              <a:t>PARTS OF MOTE PARK, MAIDSTONE.</a:t>
            </a:r>
            <a:r>
              <a:rPr lang="en-GB" sz="1000" dirty="0">
                <a:latin typeface="Times New Roman"/>
                <a:cs typeface="Times New Roman"/>
              </a:rPr>
              <a:t> Available: https://meetings.maidstone.gov.uk/documents/s37789/Premise%20Licence%20application%20under%20the%20LA%202003%20for%20Mote%20Park.html?CT=2. Last accessed 13th Jan 2018. </a:t>
            </a:r>
          </a:p>
          <a:p>
            <a:pPr marL="0" indent="0">
              <a:buNone/>
            </a:pPr>
            <a:endParaRPr lang="en-GB" sz="1000" dirty="0" smtClean="0">
              <a:latin typeface="Times New Roman"/>
              <a:cs typeface="Times New Roman"/>
            </a:endParaRPr>
          </a:p>
          <a:p>
            <a:pPr marL="0" indent="0">
              <a:buNone/>
            </a:pPr>
            <a:r>
              <a:rPr lang="en-GB" sz="1000" dirty="0">
                <a:latin typeface="Times New Roman"/>
                <a:cs typeface="Times New Roman"/>
              </a:rPr>
              <a:t>Resource Centre. (2017). Licensing and regulations for events and fundraising activities. Available: https://www.resourcecentre.org.uk/information/licensing-and-regulations/#Entertainment. Last accessed 8th Jan 2018. </a:t>
            </a:r>
          </a:p>
          <a:p>
            <a:pPr marL="0" indent="0">
              <a:buNone/>
            </a:pPr>
            <a:endParaRPr lang="en-US" sz="1000" dirty="0" smtClean="0">
              <a:latin typeface="Times New Roman"/>
              <a:cs typeface="Times New Roman"/>
            </a:endParaRPr>
          </a:p>
          <a:p>
            <a:pPr marL="0" indent="0">
              <a:buNone/>
            </a:pPr>
            <a:r>
              <a:rPr lang="en-GB" sz="1000" dirty="0">
                <a:latin typeface="Times New Roman"/>
                <a:cs typeface="Times New Roman"/>
              </a:rPr>
              <a:t>Sound Advice. (2007). </a:t>
            </a:r>
            <a:r>
              <a:rPr lang="en-GB" sz="1000" i="1" dirty="0">
                <a:latin typeface="Times New Roman"/>
                <a:cs typeface="Times New Roman"/>
              </a:rPr>
              <a:t>Amplified Live Music.</a:t>
            </a:r>
            <a:r>
              <a:rPr lang="en-GB" sz="1000" dirty="0">
                <a:latin typeface="Times New Roman"/>
                <a:cs typeface="Times New Roman"/>
              </a:rPr>
              <a:t> Available: http://www.soundadvice.info/amplifiedlivemusic/casestudies.htm#outdoor. Last accessed 13th Jan 2018. </a:t>
            </a:r>
            <a:endParaRPr lang="en-GB" sz="1000" dirty="0" smtClean="0">
              <a:latin typeface="Times New Roman"/>
              <a:cs typeface="Times New Roman"/>
            </a:endParaRPr>
          </a:p>
          <a:p>
            <a:pPr marL="0" indent="0">
              <a:buNone/>
            </a:pPr>
            <a:endParaRPr lang="en-GB" sz="1000" dirty="0" smtClean="0">
              <a:latin typeface="Times New Roman"/>
              <a:cs typeface="Times New Roman"/>
            </a:endParaRPr>
          </a:p>
          <a:p>
            <a:pPr marL="0" indent="0">
              <a:buNone/>
            </a:pPr>
            <a:r>
              <a:rPr lang="en-GB" sz="1000" dirty="0">
                <a:latin typeface="Times New Roman"/>
                <a:cs typeface="Times New Roman"/>
              </a:rPr>
              <a:t>Worldwide Special Risks. (1999). </a:t>
            </a:r>
            <a:r>
              <a:rPr lang="en-GB" sz="1000" i="1" dirty="0">
                <a:latin typeface="Times New Roman"/>
                <a:cs typeface="Times New Roman"/>
              </a:rPr>
              <a:t>Cancellation &amp; Non Appearance.</a:t>
            </a:r>
            <a:r>
              <a:rPr lang="en-GB" sz="1000" dirty="0">
                <a:latin typeface="Times New Roman"/>
                <a:cs typeface="Times New Roman"/>
              </a:rPr>
              <a:t>Available: http://www.worldwidespecialrisks.co.uk/event-insurance/cancellation-and-non-appearance/. Last accessed 13th Jan 2018. </a:t>
            </a:r>
          </a:p>
          <a:p>
            <a:pPr marL="0" indent="0">
              <a:buNone/>
            </a:pPr>
            <a:endParaRPr lang="en-US" sz="1000" dirty="0">
              <a:latin typeface="Times New Roman"/>
              <a:cs typeface="Times New Roman"/>
            </a:endParaRPr>
          </a:p>
        </p:txBody>
      </p:sp>
    </p:spTree>
    <p:extLst>
      <p:ext uri="{BB962C8B-B14F-4D97-AF65-F5344CB8AC3E}">
        <p14:creationId xmlns:p14="http://schemas.microsoft.com/office/powerpoint/2010/main" val="25035844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4406</TotalTime>
  <Words>2199</Words>
  <Application>Microsoft Macintosh PowerPoint</Application>
  <PresentationFormat>On-screen Show (4:3)</PresentationFormat>
  <Paragraphs>225</Paragraphs>
  <Slides>19</Slides>
  <Notes>0</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19</vt:i4>
      </vt:variant>
    </vt:vector>
  </HeadingPairs>
  <TitlesOfParts>
    <vt:vector size="22" baseType="lpstr">
      <vt:lpstr>Office Theme</vt:lpstr>
      <vt:lpstr>Document</vt:lpstr>
      <vt:lpstr>Worksheet</vt:lpstr>
      <vt:lpstr>Colin Michael Crook Student No: 1705826 Module Title: Live Music &amp; Event Management Module Code: BMTY7005 Assignment Title: Portfolio Assignment Code: BMTY7005_LEM_A1 Lecturer: Natalie Smith </vt:lpstr>
      <vt:lpstr>RAP ARC FEST Presentation</vt:lpstr>
      <vt:lpstr>Contents Page </vt:lpstr>
      <vt:lpstr>Executive Summary </vt:lpstr>
      <vt:lpstr>1.  Background &amp; History </vt:lpstr>
      <vt:lpstr>2.  Event Overview </vt:lpstr>
      <vt:lpstr>PowerPoint Presentation</vt:lpstr>
      <vt:lpstr>3. Development Plan </vt:lpstr>
      <vt:lpstr>4. Event Requirements </vt:lpstr>
      <vt:lpstr>PowerPoint Presentation</vt:lpstr>
      <vt:lpstr>5. Operational Plan </vt:lpstr>
      <vt:lpstr>6. Financial Plan &amp; Considerations </vt:lpstr>
      <vt:lpstr>Event Action Plan</vt:lpstr>
      <vt:lpstr>Risk Assessment</vt:lpstr>
      <vt:lpstr>PowerPoint Presentation</vt:lpstr>
      <vt:lpstr>8. Debrief </vt:lpstr>
      <vt:lpstr>9.  Appendices </vt:lpstr>
      <vt:lpstr>Merchandise and Banners</vt:lpstr>
      <vt:lpstr>10. Bibliography</vt:lpstr>
    </vt:vector>
  </TitlesOfParts>
  <Company>Student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RAP ARC FEST Presentation</dc:title>
  <dc:creator>Jude Denis</dc:creator>
  <cp:lastModifiedBy>Jude Denis</cp:lastModifiedBy>
  <cp:revision>182</cp:revision>
  <dcterms:created xsi:type="dcterms:W3CDTF">2018-01-06T22:02:46Z</dcterms:created>
  <dcterms:modified xsi:type="dcterms:W3CDTF">2018-01-14T11:58:08Z</dcterms:modified>
</cp:coreProperties>
</file>