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4"/>
  </p:sldMasterIdLst>
  <p:sldIdLst>
    <p:sldId id="265" r:id="rId5"/>
    <p:sldId id="256" r:id="rId6"/>
    <p:sldId id="258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6" r:id="rId15"/>
    <p:sldId id="267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6AE17B-5A29-492B-A1E3-DBB10803B6D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FF9213-A090-4DFD-BB64-99E68BE7025A}">
      <dgm:prSet/>
      <dgm:spPr/>
      <dgm:t>
        <a:bodyPr/>
        <a:lstStyle/>
        <a:p>
          <a:r>
            <a:rPr lang="en-GB"/>
            <a:t>Rebecca Sparkes 2011028</a:t>
          </a:r>
          <a:endParaRPr lang="en-US"/>
        </a:p>
      </dgm:t>
    </dgm:pt>
    <dgm:pt modelId="{A3985AE4-A47F-4ADD-9B93-35F8E7AB309D}" type="parTrans" cxnId="{ADEA1894-CDF9-494F-9FCA-5AB9B800021B}">
      <dgm:prSet/>
      <dgm:spPr/>
      <dgm:t>
        <a:bodyPr/>
        <a:lstStyle/>
        <a:p>
          <a:endParaRPr lang="en-US"/>
        </a:p>
      </dgm:t>
    </dgm:pt>
    <dgm:pt modelId="{5C538BED-6A08-40FA-9FB2-7177CECBA44C}" type="sibTrans" cxnId="{ADEA1894-CDF9-494F-9FCA-5AB9B800021B}">
      <dgm:prSet/>
      <dgm:spPr/>
      <dgm:t>
        <a:bodyPr/>
        <a:lstStyle/>
        <a:p>
          <a:endParaRPr lang="en-US"/>
        </a:p>
      </dgm:t>
    </dgm:pt>
    <dgm:pt modelId="{6F447234-66A6-4861-BE80-5F200019901D}">
      <dgm:prSet/>
      <dgm:spPr/>
      <dgm:t>
        <a:bodyPr/>
        <a:lstStyle/>
        <a:p>
          <a:r>
            <a:rPr lang="en-GB"/>
            <a:t>Assignment 2 – Presentation</a:t>
          </a:r>
          <a:endParaRPr lang="en-US"/>
        </a:p>
      </dgm:t>
    </dgm:pt>
    <dgm:pt modelId="{F8AFCDF8-2D42-494A-8AD2-0948F15C2B1B}" type="parTrans" cxnId="{DEF12FD6-B0EF-469A-B66B-AF761B424B5D}">
      <dgm:prSet/>
      <dgm:spPr/>
      <dgm:t>
        <a:bodyPr/>
        <a:lstStyle/>
        <a:p>
          <a:endParaRPr lang="en-US"/>
        </a:p>
      </dgm:t>
    </dgm:pt>
    <dgm:pt modelId="{D0CC2BB0-5245-4DBD-90BF-0B58B49B70DC}" type="sibTrans" cxnId="{DEF12FD6-B0EF-469A-B66B-AF761B424B5D}">
      <dgm:prSet/>
      <dgm:spPr/>
      <dgm:t>
        <a:bodyPr/>
        <a:lstStyle/>
        <a:p>
          <a:endParaRPr lang="en-US"/>
        </a:p>
      </dgm:t>
    </dgm:pt>
    <dgm:pt modelId="{EAE2407A-1893-4792-A8D1-8076B4871530}">
      <dgm:prSet/>
      <dgm:spPr/>
      <dgm:t>
        <a:bodyPr/>
        <a:lstStyle/>
        <a:p>
          <a:r>
            <a:rPr lang="en-GB"/>
            <a:t>BMHP4012</a:t>
          </a:r>
          <a:endParaRPr lang="en-US"/>
        </a:p>
      </dgm:t>
    </dgm:pt>
    <dgm:pt modelId="{D15A7B59-0819-4D90-93E9-E3FFF890A213}" type="parTrans" cxnId="{E5C78C84-4695-4970-939F-DB2C80D1D213}">
      <dgm:prSet/>
      <dgm:spPr/>
      <dgm:t>
        <a:bodyPr/>
        <a:lstStyle/>
        <a:p>
          <a:endParaRPr lang="en-US"/>
        </a:p>
      </dgm:t>
    </dgm:pt>
    <dgm:pt modelId="{5E80ECEC-3E0B-4B41-94EC-C89DADC62808}" type="sibTrans" cxnId="{E5C78C84-4695-4970-939F-DB2C80D1D213}">
      <dgm:prSet/>
      <dgm:spPr/>
      <dgm:t>
        <a:bodyPr/>
        <a:lstStyle/>
        <a:p>
          <a:endParaRPr lang="en-US"/>
        </a:p>
      </dgm:t>
    </dgm:pt>
    <dgm:pt modelId="{884BAE03-EDA6-4661-A074-9588C0E6DFCD}">
      <dgm:prSet/>
      <dgm:spPr/>
      <dgm:t>
        <a:bodyPr/>
        <a:lstStyle/>
        <a:p>
          <a:r>
            <a:rPr lang="en-GB"/>
            <a:t>Rachael France</a:t>
          </a:r>
          <a:endParaRPr lang="en-US"/>
        </a:p>
      </dgm:t>
    </dgm:pt>
    <dgm:pt modelId="{F0F2D38B-6942-434B-ABEA-2A3A6D23164F}" type="parTrans" cxnId="{F3DC6259-0DA8-4E4B-995A-4684A97B33A5}">
      <dgm:prSet/>
      <dgm:spPr/>
      <dgm:t>
        <a:bodyPr/>
        <a:lstStyle/>
        <a:p>
          <a:endParaRPr lang="en-US"/>
        </a:p>
      </dgm:t>
    </dgm:pt>
    <dgm:pt modelId="{D5F50965-D9CC-4D68-9B3D-64BBD6E52DFE}" type="sibTrans" cxnId="{F3DC6259-0DA8-4E4B-995A-4684A97B33A5}">
      <dgm:prSet/>
      <dgm:spPr/>
      <dgm:t>
        <a:bodyPr/>
        <a:lstStyle/>
        <a:p>
          <a:endParaRPr lang="en-US"/>
        </a:p>
      </dgm:t>
    </dgm:pt>
    <dgm:pt modelId="{48E01188-D688-4BE7-80C3-40FA4667C3FF}" type="pres">
      <dgm:prSet presAssocID="{DD6AE17B-5A29-492B-A1E3-DBB10803B6D1}" presName="vert0" presStyleCnt="0">
        <dgm:presLayoutVars>
          <dgm:dir/>
          <dgm:animOne val="branch"/>
          <dgm:animLvl val="lvl"/>
        </dgm:presLayoutVars>
      </dgm:prSet>
      <dgm:spPr/>
    </dgm:pt>
    <dgm:pt modelId="{3C115083-E177-4EF4-BB19-792FE9EB8A83}" type="pres">
      <dgm:prSet presAssocID="{92FF9213-A090-4DFD-BB64-99E68BE7025A}" presName="thickLine" presStyleLbl="alignNode1" presStyleIdx="0" presStyleCnt="4"/>
      <dgm:spPr/>
    </dgm:pt>
    <dgm:pt modelId="{38D40407-6148-47DF-99AA-51F71D82C525}" type="pres">
      <dgm:prSet presAssocID="{92FF9213-A090-4DFD-BB64-99E68BE7025A}" presName="horz1" presStyleCnt="0"/>
      <dgm:spPr/>
    </dgm:pt>
    <dgm:pt modelId="{5A6A29C4-FCBA-48A0-BDC5-188E401B0CF7}" type="pres">
      <dgm:prSet presAssocID="{92FF9213-A090-4DFD-BB64-99E68BE7025A}" presName="tx1" presStyleLbl="revTx" presStyleIdx="0" presStyleCnt="4"/>
      <dgm:spPr/>
    </dgm:pt>
    <dgm:pt modelId="{3C3E3F64-D515-4B63-8A24-6EE27C251BF5}" type="pres">
      <dgm:prSet presAssocID="{92FF9213-A090-4DFD-BB64-99E68BE7025A}" presName="vert1" presStyleCnt="0"/>
      <dgm:spPr/>
    </dgm:pt>
    <dgm:pt modelId="{BD83B1A4-37C0-4FCB-9E24-7FE712180A12}" type="pres">
      <dgm:prSet presAssocID="{6F447234-66A6-4861-BE80-5F200019901D}" presName="thickLine" presStyleLbl="alignNode1" presStyleIdx="1" presStyleCnt="4"/>
      <dgm:spPr/>
    </dgm:pt>
    <dgm:pt modelId="{A7E91EE8-E677-4671-BDAF-9EFB5ADFFEF1}" type="pres">
      <dgm:prSet presAssocID="{6F447234-66A6-4861-BE80-5F200019901D}" presName="horz1" presStyleCnt="0"/>
      <dgm:spPr/>
    </dgm:pt>
    <dgm:pt modelId="{2158697A-C601-4905-8208-07FCD43A9950}" type="pres">
      <dgm:prSet presAssocID="{6F447234-66A6-4861-BE80-5F200019901D}" presName="tx1" presStyleLbl="revTx" presStyleIdx="1" presStyleCnt="4"/>
      <dgm:spPr/>
    </dgm:pt>
    <dgm:pt modelId="{A0AAF839-6CD2-4C75-B370-61860EA337B3}" type="pres">
      <dgm:prSet presAssocID="{6F447234-66A6-4861-BE80-5F200019901D}" presName="vert1" presStyleCnt="0"/>
      <dgm:spPr/>
    </dgm:pt>
    <dgm:pt modelId="{292BE7DA-6C17-481A-B9D1-13CA6AE9DBA4}" type="pres">
      <dgm:prSet presAssocID="{EAE2407A-1893-4792-A8D1-8076B4871530}" presName="thickLine" presStyleLbl="alignNode1" presStyleIdx="2" presStyleCnt="4"/>
      <dgm:spPr/>
    </dgm:pt>
    <dgm:pt modelId="{290C81B5-5F28-4ECE-86AF-B43698B79D3C}" type="pres">
      <dgm:prSet presAssocID="{EAE2407A-1893-4792-A8D1-8076B4871530}" presName="horz1" presStyleCnt="0"/>
      <dgm:spPr/>
    </dgm:pt>
    <dgm:pt modelId="{4F3D9AEC-2EF0-4370-881A-FB426893D029}" type="pres">
      <dgm:prSet presAssocID="{EAE2407A-1893-4792-A8D1-8076B4871530}" presName="tx1" presStyleLbl="revTx" presStyleIdx="2" presStyleCnt="4"/>
      <dgm:spPr/>
    </dgm:pt>
    <dgm:pt modelId="{02585897-7997-4B09-91CE-335E88074E8C}" type="pres">
      <dgm:prSet presAssocID="{EAE2407A-1893-4792-A8D1-8076B4871530}" presName="vert1" presStyleCnt="0"/>
      <dgm:spPr/>
    </dgm:pt>
    <dgm:pt modelId="{2E805A02-739E-45F7-9DAE-A1D3E01CBEBB}" type="pres">
      <dgm:prSet presAssocID="{884BAE03-EDA6-4661-A074-9588C0E6DFCD}" presName="thickLine" presStyleLbl="alignNode1" presStyleIdx="3" presStyleCnt="4"/>
      <dgm:spPr/>
    </dgm:pt>
    <dgm:pt modelId="{E9717D56-5CD6-41DE-893B-EFF3939F86E7}" type="pres">
      <dgm:prSet presAssocID="{884BAE03-EDA6-4661-A074-9588C0E6DFCD}" presName="horz1" presStyleCnt="0"/>
      <dgm:spPr/>
    </dgm:pt>
    <dgm:pt modelId="{FE70003E-3239-42FE-827D-A091E0FFF7B8}" type="pres">
      <dgm:prSet presAssocID="{884BAE03-EDA6-4661-A074-9588C0E6DFCD}" presName="tx1" presStyleLbl="revTx" presStyleIdx="3" presStyleCnt="4"/>
      <dgm:spPr/>
    </dgm:pt>
    <dgm:pt modelId="{B3A1F9DB-1487-4768-A54C-73EF7CD24B61}" type="pres">
      <dgm:prSet presAssocID="{884BAE03-EDA6-4661-A074-9588C0E6DFCD}" presName="vert1" presStyleCnt="0"/>
      <dgm:spPr/>
    </dgm:pt>
  </dgm:ptLst>
  <dgm:cxnLst>
    <dgm:cxn modelId="{81708114-CE2B-4E04-A3D6-E49771E70402}" type="presOf" srcId="{884BAE03-EDA6-4661-A074-9588C0E6DFCD}" destId="{FE70003E-3239-42FE-827D-A091E0FFF7B8}" srcOrd="0" destOrd="0" presId="urn:microsoft.com/office/officeart/2008/layout/LinedList"/>
    <dgm:cxn modelId="{3C85CD34-B7CC-4088-BD06-5707CB05C232}" type="presOf" srcId="{6F447234-66A6-4861-BE80-5F200019901D}" destId="{2158697A-C601-4905-8208-07FCD43A9950}" srcOrd="0" destOrd="0" presId="urn:microsoft.com/office/officeart/2008/layout/LinedList"/>
    <dgm:cxn modelId="{4E791848-C83C-4E30-9878-45452324EBFE}" type="presOf" srcId="{DD6AE17B-5A29-492B-A1E3-DBB10803B6D1}" destId="{48E01188-D688-4BE7-80C3-40FA4667C3FF}" srcOrd="0" destOrd="0" presId="urn:microsoft.com/office/officeart/2008/layout/LinedList"/>
    <dgm:cxn modelId="{F3DC6259-0DA8-4E4B-995A-4684A97B33A5}" srcId="{DD6AE17B-5A29-492B-A1E3-DBB10803B6D1}" destId="{884BAE03-EDA6-4661-A074-9588C0E6DFCD}" srcOrd="3" destOrd="0" parTransId="{F0F2D38B-6942-434B-ABEA-2A3A6D23164F}" sibTransId="{D5F50965-D9CC-4D68-9B3D-64BBD6E52DFE}"/>
    <dgm:cxn modelId="{E5C78C84-4695-4970-939F-DB2C80D1D213}" srcId="{DD6AE17B-5A29-492B-A1E3-DBB10803B6D1}" destId="{EAE2407A-1893-4792-A8D1-8076B4871530}" srcOrd="2" destOrd="0" parTransId="{D15A7B59-0819-4D90-93E9-E3FFF890A213}" sibTransId="{5E80ECEC-3E0B-4B41-94EC-C89DADC62808}"/>
    <dgm:cxn modelId="{9033B792-E086-45D0-920F-5D7C5C26B310}" type="presOf" srcId="{EAE2407A-1893-4792-A8D1-8076B4871530}" destId="{4F3D9AEC-2EF0-4370-881A-FB426893D029}" srcOrd="0" destOrd="0" presId="urn:microsoft.com/office/officeart/2008/layout/LinedList"/>
    <dgm:cxn modelId="{ADEA1894-CDF9-494F-9FCA-5AB9B800021B}" srcId="{DD6AE17B-5A29-492B-A1E3-DBB10803B6D1}" destId="{92FF9213-A090-4DFD-BB64-99E68BE7025A}" srcOrd="0" destOrd="0" parTransId="{A3985AE4-A47F-4ADD-9B93-35F8E7AB309D}" sibTransId="{5C538BED-6A08-40FA-9FB2-7177CECBA44C}"/>
    <dgm:cxn modelId="{DEF12FD6-B0EF-469A-B66B-AF761B424B5D}" srcId="{DD6AE17B-5A29-492B-A1E3-DBB10803B6D1}" destId="{6F447234-66A6-4861-BE80-5F200019901D}" srcOrd="1" destOrd="0" parTransId="{F8AFCDF8-2D42-494A-8AD2-0948F15C2B1B}" sibTransId="{D0CC2BB0-5245-4DBD-90BF-0B58B49B70DC}"/>
    <dgm:cxn modelId="{38C599EA-61E6-42A0-AF6D-9CA58F63921F}" type="presOf" srcId="{92FF9213-A090-4DFD-BB64-99E68BE7025A}" destId="{5A6A29C4-FCBA-48A0-BDC5-188E401B0CF7}" srcOrd="0" destOrd="0" presId="urn:microsoft.com/office/officeart/2008/layout/LinedList"/>
    <dgm:cxn modelId="{A4A45DF0-04B9-421D-BB0B-778292BC7E9E}" type="presParOf" srcId="{48E01188-D688-4BE7-80C3-40FA4667C3FF}" destId="{3C115083-E177-4EF4-BB19-792FE9EB8A83}" srcOrd="0" destOrd="0" presId="urn:microsoft.com/office/officeart/2008/layout/LinedList"/>
    <dgm:cxn modelId="{6BCFEB9B-E2B4-4198-B39D-A42D707FB52C}" type="presParOf" srcId="{48E01188-D688-4BE7-80C3-40FA4667C3FF}" destId="{38D40407-6148-47DF-99AA-51F71D82C525}" srcOrd="1" destOrd="0" presId="urn:microsoft.com/office/officeart/2008/layout/LinedList"/>
    <dgm:cxn modelId="{7E898026-6C8C-49BD-AFDC-66D9B15CDEA0}" type="presParOf" srcId="{38D40407-6148-47DF-99AA-51F71D82C525}" destId="{5A6A29C4-FCBA-48A0-BDC5-188E401B0CF7}" srcOrd="0" destOrd="0" presId="urn:microsoft.com/office/officeart/2008/layout/LinedList"/>
    <dgm:cxn modelId="{FDAF9499-DE90-4B95-AD16-B2E09ECCE779}" type="presParOf" srcId="{38D40407-6148-47DF-99AA-51F71D82C525}" destId="{3C3E3F64-D515-4B63-8A24-6EE27C251BF5}" srcOrd="1" destOrd="0" presId="urn:microsoft.com/office/officeart/2008/layout/LinedList"/>
    <dgm:cxn modelId="{1E76C4A0-8883-4F93-9B7D-51C6D005ED8C}" type="presParOf" srcId="{48E01188-D688-4BE7-80C3-40FA4667C3FF}" destId="{BD83B1A4-37C0-4FCB-9E24-7FE712180A12}" srcOrd="2" destOrd="0" presId="urn:microsoft.com/office/officeart/2008/layout/LinedList"/>
    <dgm:cxn modelId="{058CCD0C-504A-455F-84B3-C2A9C796C80B}" type="presParOf" srcId="{48E01188-D688-4BE7-80C3-40FA4667C3FF}" destId="{A7E91EE8-E677-4671-BDAF-9EFB5ADFFEF1}" srcOrd="3" destOrd="0" presId="urn:microsoft.com/office/officeart/2008/layout/LinedList"/>
    <dgm:cxn modelId="{95FE3B01-F30E-4B9E-8815-3871A3EA98A4}" type="presParOf" srcId="{A7E91EE8-E677-4671-BDAF-9EFB5ADFFEF1}" destId="{2158697A-C601-4905-8208-07FCD43A9950}" srcOrd="0" destOrd="0" presId="urn:microsoft.com/office/officeart/2008/layout/LinedList"/>
    <dgm:cxn modelId="{EB66AC3A-9A6B-40FE-9E1E-3C4E1645CA05}" type="presParOf" srcId="{A7E91EE8-E677-4671-BDAF-9EFB5ADFFEF1}" destId="{A0AAF839-6CD2-4C75-B370-61860EA337B3}" srcOrd="1" destOrd="0" presId="urn:microsoft.com/office/officeart/2008/layout/LinedList"/>
    <dgm:cxn modelId="{D2BF8C90-76DC-414E-9A1F-93A24BD7D58F}" type="presParOf" srcId="{48E01188-D688-4BE7-80C3-40FA4667C3FF}" destId="{292BE7DA-6C17-481A-B9D1-13CA6AE9DBA4}" srcOrd="4" destOrd="0" presId="urn:microsoft.com/office/officeart/2008/layout/LinedList"/>
    <dgm:cxn modelId="{10DED73E-F69A-453D-92BF-DFD078C862DA}" type="presParOf" srcId="{48E01188-D688-4BE7-80C3-40FA4667C3FF}" destId="{290C81B5-5F28-4ECE-86AF-B43698B79D3C}" srcOrd="5" destOrd="0" presId="urn:microsoft.com/office/officeart/2008/layout/LinedList"/>
    <dgm:cxn modelId="{B948195D-715A-4CE8-BB0A-33431056607F}" type="presParOf" srcId="{290C81B5-5F28-4ECE-86AF-B43698B79D3C}" destId="{4F3D9AEC-2EF0-4370-881A-FB426893D029}" srcOrd="0" destOrd="0" presId="urn:microsoft.com/office/officeart/2008/layout/LinedList"/>
    <dgm:cxn modelId="{731255D3-F698-45C0-B17E-591D98EC7E14}" type="presParOf" srcId="{290C81B5-5F28-4ECE-86AF-B43698B79D3C}" destId="{02585897-7997-4B09-91CE-335E88074E8C}" srcOrd="1" destOrd="0" presId="urn:microsoft.com/office/officeart/2008/layout/LinedList"/>
    <dgm:cxn modelId="{8C454DED-ED48-4AAE-BD03-7ABBFB0CDD64}" type="presParOf" srcId="{48E01188-D688-4BE7-80C3-40FA4667C3FF}" destId="{2E805A02-739E-45F7-9DAE-A1D3E01CBEBB}" srcOrd="6" destOrd="0" presId="urn:microsoft.com/office/officeart/2008/layout/LinedList"/>
    <dgm:cxn modelId="{6413703B-69EA-40D2-9BDD-E5F408FC3CA0}" type="presParOf" srcId="{48E01188-D688-4BE7-80C3-40FA4667C3FF}" destId="{E9717D56-5CD6-41DE-893B-EFF3939F86E7}" srcOrd="7" destOrd="0" presId="urn:microsoft.com/office/officeart/2008/layout/LinedList"/>
    <dgm:cxn modelId="{7F73718D-1924-4878-953A-A5EC3FF1C6C8}" type="presParOf" srcId="{E9717D56-5CD6-41DE-893B-EFF3939F86E7}" destId="{FE70003E-3239-42FE-827D-A091E0FFF7B8}" srcOrd="0" destOrd="0" presId="urn:microsoft.com/office/officeart/2008/layout/LinedList"/>
    <dgm:cxn modelId="{47A0EF3B-1501-4438-A6E0-D26D81ED37BD}" type="presParOf" srcId="{E9717D56-5CD6-41DE-893B-EFF3939F86E7}" destId="{B3A1F9DB-1487-4768-A54C-73EF7CD24B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607D0A-75E3-4243-A95C-D1D2D4D46D9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4937E2-4701-4D6D-A5B2-78835418FA42}">
      <dgm:prSet/>
      <dgm:spPr/>
      <dgm:t>
        <a:bodyPr/>
        <a:lstStyle/>
        <a:p>
          <a:r>
            <a:rPr lang="en-GB"/>
            <a:t>Definition of anti-discrimination</a:t>
          </a:r>
          <a:endParaRPr lang="en-US"/>
        </a:p>
      </dgm:t>
    </dgm:pt>
    <dgm:pt modelId="{39F727A6-A209-4F56-B5E0-A026E2FA8E80}" type="parTrans" cxnId="{C5DF0C89-514E-4203-AC27-4F54B1E7D903}">
      <dgm:prSet/>
      <dgm:spPr/>
      <dgm:t>
        <a:bodyPr/>
        <a:lstStyle/>
        <a:p>
          <a:endParaRPr lang="en-US"/>
        </a:p>
      </dgm:t>
    </dgm:pt>
    <dgm:pt modelId="{6A4160C9-7FA3-4F24-9011-ECA753567059}" type="sibTrans" cxnId="{C5DF0C89-514E-4203-AC27-4F54B1E7D903}">
      <dgm:prSet/>
      <dgm:spPr/>
      <dgm:t>
        <a:bodyPr/>
        <a:lstStyle/>
        <a:p>
          <a:endParaRPr lang="en-US"/>
        </a:p>
      </dgm:t>
    </dgm:pt>
    <dgm:pt modelId="{43147207-0F01-46B2-A6E9-D18F9F6BF343}">
      <dgm:prSet/>
      <dgm:spPr/>
      <dgm:t>
        <a:bodyPr/>
        <a:lstStyle/>
        <a:p>
          <a:r>
            <a:rPr lang="en-GB"/>
            <a:t>Definition of inclusive practice</a:t>
          </a:r>
          <a:endParaRPr lang="en-US"/>
        </a:p>
      </dgm:t>
    </dgm:pt>
    <dgm:pt modelId="{FC0CB0FA-5D27-4B2E-9CCB-9BC65D78238B}" type="parTrans" cxnId="{7C3AB4E5-95A8-433C-80C1-54769A08BAD8}">
      <dgm:prSet/>
      <dgm:spPr/>
      <dgm:t>
        <a:bodyPr/>
        <a:lstStyle/>
        <a:p>
          <a:endParaRPr lang="en-US"/>
        </a:p>
      </dgm:t>
    </dgm:pt>
    <dgm:pt modelId="{0AAA3CA5-893C-4B99-8D3C-2B833D46D483}" type="sibTrans" cxnId="{7C3AB4E5-95A8-433C-80C1-54769A08BAD8}">
      <dgm:prSet/>
      <dgm:spPr/>
      <dgm:t>
        <a:bodyPr/>
        <a:lstStyle/>
        <a:p>
          <a:endParaRPr lang="en-US"/>
        </a:p>
      </dgm:t>
    </dgm:pt>
    <dgm:pt modelId="{AC5B43DF-AD5F-4A2C-BF15-A7036310AEB1}">
      <dgm:prSet/>
      <dgm:spPr/>
      <dgm:t>
        <a:bodyPr/>
        <a:lstStyle/>
        <a:p>
          <a:r>
            <a:rPr lang="en-GB"/>
            <a:t>Detail of workplace and why it was chosen</a:t>
          </a:r>
          <a:endParaRPr lang="en-US"/>
        </a:p>
      </dgm:t>
    </dgm:pt>
    <dgm:pt modelId="{73E7F267-29B6-409A-9F50-336B12CF8B18}" type="parTrans" cxnId="{D9046DE8-E3D0-4F13-8E24-255B7ADB2ABD}">
      <dgm:prSet/>
      <dgm:spPr/>
      <dgm:t>
        <a:bodyPr/>
        <a:lstStyle/>
        <a:p>
          <a:endParaRPr lang="en-US"/>
        </a:p>
      </dgm:t>
    </dgm:pt>
    <dgm:pt modelId="{28B6C724-9E41-48C8-B777-1231A7BE7B8D}" type="sibTrans" cxnId="{D9046DE8-E3D0-4F13-8E24-255B7ADB2ABD}">
      <dgm:prSet/>
      <dgm:spPr/>
      <dgm:t>
        <a:bodyPr/>
        <a:lstStyle/>
        <a:p>
          <a:endParaRPr lang="en-US"/>
        </a:p>
      </dgm:t>
    </dgm:pt>
    <dgm:pt modelId="{B4D2FC45-014C-48EC-9823-16E02F546718}">
      <dgm:prSet/>
      <dgm:spPr/>
      <dgm:t>
        <a:bodyPr/>
        <a:lstStyle/>
        <a:p>
          <a:r>
            <a:rPr lang="en-GB"/>
            <a:t>Details of policies and processes in place</a:t>
          </a:r>
          <a:endParaRPr lang="en-US"/>
        </a:p>
      </dgm:t>
    </dgm:pt>
    <dgm:pt modelId="{6AE72412-1F9E-428A-B596-D520241AC338}" type="parTrans" cxnId="{44A39CE7-24B6-4F00-BCDC-751829EE89ED}">
      <dgm:prSet/>
      <dgm:spPr/>
      <dgm:t>
        <a:bodyPr/>
        <a:lstStyle/>
        <a:p>
          <a:endParaRPr lang="en-US"/>
        </a:p>
      </dgm:t>
    </dgm:pt>
    <dgm:pt modelId="{8A87F1F7-9ED9-473D-A3B5-35F9CB6EAC20}" type="sibTrans" cxnId="{44A39CE7-24B6-4F00-BCDC-751829EE89ED}">
      <dgm:prSet/>
      <dgm:spPr/>
      <dgm:t>
        <a:bodyPr/>
        <a:lstStyle/>
        <a:p>
          <a:endParaRPr lang="en-US"/>
        </a:p>
      </dgm:t>
    </dgm:pt>
    <dgm:pt modelId="{61753998-1D99-4ED7-A954-5B20A03BF6F6}">
      <dgm:prSet/>
      <dgm:spPr/>
      <dgm:t>
        <a:bodyPr/>
        <a:lstStyle/>
        <a:p>
          <a:r>
            <a:rPr lang="en-GB"/>
            <a:t>Pros and Cons of benefits with examples </a:t>
          </a:r>
          <a:endParaRPr lang="en-US"/>
        </a:p>
      </dgm:t>
    </dgm:pt>
    <dgm:pt modelId="{514241B6-5F20-4B77-B776-11C17FC5AD54}" type="parTrans" cxnId="{D78E1412-2250-450E-8C73-4DA73DD47634}">
      <dgm:prSet/>
      <dgm:spPr/>
      <dgm:t>
        <a:bodyPr/>
        <a:lstStyle/>
        <a:p>
          <a:endParaRPr lang="en-US"/>
        </a:p>
      </dgm:t>
    </dgm:pt>
    <dgm:pt modelId="{76AF02AB-969B-46BD-89F4-3169695B8EB5}" type="sibTrans" cxnId="{D78E1412-2250-450E-8C73-4DA73DD47634}">
      <dgm:prSet/>
      <dgm:spPr/>
      <dgm:t>
        <a:bodyPr/>
        <a:lstStyle/>
        <a:p>
          <a:endParaRPr lang="en-US"/>
        </a:p>
      </dgm:t>
    </dgm:pt>
    <dgm:pt modelId="{A117373F-A4CA-4C95-8AF0-524DAB4D13F0}">
      <dgm:prSet/>
      <dgm:spPr/>
      <dgm:t>
        <a:bodyPr/>
        <a:lstStyle/>
        <a:p>
          <a:r>
            <a:rPr lang="en-GB"/>
            <a:t>3 recommendations for improvement</a:t>
          </a:r>
          <a:endParaRPr lang="en-US"/>
        </a:p>
      </dgm:t>
    </dgm:pt>
    <dgm:pt modelId="{80FDBF32-AF8E-42EC-AA38-33E259E6506C}" type="parTrans" cxnId="{AD029EF0-567F-45DC-993E-2A2635E09AA8}">
      <dgm:prSet/>
      <dgm:spPr/>
      <dgm:t>
        <a:bodyPr/>
        <a:lstStyle/>
        <a:p>
          <a:endParaRPr lang="en-US"/>
        </a:p>
      </dgm:t>
    </dgm:pt>
    <dgm:pt modelId="{5F11601A-919F-4257-8617-814C74CA5072}" type="sibTrans" cxnId="{AD029EF0-567F-45DC-993E-2A2635E09AA8}">
      <dgm:prSet/>
      <dgm:spPr/>
      <dgm:t>
        <a:bodyPr/>
        <a:lstStyle/>
        <a:p>
          <a:endParaRPr lang="en-US"/>
        </a:p>
      </dgm:t>
    </dgm:pt>
    <dgm:pt modelId="{80633BBE-0251-4499-AC68-3388B636EDE5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0B300AC5-99FE-45A1-A04B-CDD38956713D}" type="parTrans" cxnId="{323AF050-EB05-4CC8-B9AE-0A92F036652E}">
      <dgm:prSet/>
      <dgm:spPr/>
      <dgm:t>
        <a:bodyPr/>
        <a:lstStyle/>
        <a:p>
          <a:endParaRPr lang="en-US"/>
        </a:p>
      </dgm:t>
    </dgm:pt>
    <dgm:pt modelId="{8953F620-42B0-4E6C-BF50-9481271A1BCA}" type="sibTrans" cxnId="{323AF050-EB05-4CC8-B9AE-0A92F036652E}">
      <dgm:prSet/>
      <dgm:spPr/>
      <dgm:t>
        <a:bodyPr/>
        <a:lstStyle/>
        <a:p>
          <a:endParaRPr lang="en-US"/>
        </a:p>
      </dgm:t>
    </dgm:pt>
    <dgm:pt modelId="{6C867938-32B5-4DD7-ACC7-4D3EE0AC7C9C}" type="pres">
      <dgm:prSet presAssocID="{79607D0A-75E3-4243-A95C-D1D2D4D46D9D}" presName="linear" presStyleCnt="0">
        <dgm:presLayoutVars>
          <dgm:animLvl val="lvl"/>
          <dgm:resizeHandles val="exact"/>
        </dgm:presLayoutVars>
      </dgm:prSet>
      <dgm:spPr/>
    </dgm:pt>
    <dgm:pt modelId="{12A215DE-E777-43EB-8DA5-CB7CD6F28200}" type="pres">
      <dgm:prSet presAssocID="{C94937E2-4701-4D6D-A5B2-78835418FA42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546C9F4-FE4F-4B02-A04C-73DC69DFB087}" type="pres">
      <dgm:prSet presAssocID="{6A4160C9-7FA3-4F24-9011-ECA753567059}" presName="spacer" presStyleCnt="0"/>
      <dgm:spPr/>
    </dgm:pt>
    <dgm:pt modelId="{75D8BF36-C328-4FE4-893F-A7585B07ED04}" type="pres">
      <dgm:prSet presAssocID="{43147207-0F01-46B2-A6E9-D18F9F6BF34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B101F5B-FF77-43BB-B01B-1A702E455955}" type="pres">
      <dgm:prSet presAssocID="{0AAA3CA5-893C-4B99-8D3C-2B833D46D483}" presName="spacer" presStyleCnt="0"/>
      <dgm:spPr/>
    </dgm:pt>
    <dgm:pt modelId="{FAD61A0B-3AE1-4011-A5FB-0DE22CF9930C}" type="pres">
      <dgm:prSet presAssocID="{AC5B43DF-AD5F-4A2C-BF15-A7036310AEB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B420349-BC19-4009-B346-6B0D62DD0A1C}" type="pres">
      <dgm:prSet presAssocID="{28B6C724-9E41-48C8-B777-1231A7BE7B8D}" presName="spacer" presStyleCnt="0"/>
      <dgm:spPr/>
    </dgm:pt>
    <dgm:pt modelId="{AFF31608-F424-4FBF-8898-2DFB90EC70CC}" type="pres">
      <dgm:prSet presAssocID="{B4D2FC45-014C-48EC-9823-16E02F54671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8DB32CF-76B1-4567-8C00-7F8FACFAFD0B}" type="pres">
      <dgm:prSet presAssocID="{8A87F1F7-9ED9-473D-A3B5-35F9CB6EAC20}" presName="spacer" presStyleCnt="0"/>
      <dgm:spPr/>
    </dgm:pt>
    <dgm:pt modelId="{1ED76249-79DA-4DAF-83F8-4240227B9C1F}" type="pres">
      <dgm:prSet presAssocID="{61753998-1D99-4ED7-A954-5B20A03BF6F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F285A22-BAE8-4F36-A281-B052B9BFF9A8}" type="pres">
      <dgm:prSet presAssocID="{76AF02AB-969B-46BD-89F4-3169695B8EB5}" presName="spacer" presStyleCnt="0"/>
      <dgm:spPr/>
    </dgm:pt>
    <dgm:pt modelId="{80432C65-DE03-42AD-9FC7-F0A9BE416C19}" type="pres">
      <dgm:prSet presAssocID="{A117373F-A4CA-4C95-8AF0-524DAB4D13F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5B7ACBE-7F5C-4E63-B912-5BE648DCEE32}" type="pres">
      <dgm:prSet presAssocID="{5F11601A-919F-4257-8617-814C74CA5072}" presName="spacer" presStyleCnt="0"/>
      <dgm:spPr/>
    </dgm:pt>
    <dgm:pt modelId="{1F38827D-7AD3-4C67-AF3E-F047A9BA01F8}" type="pres">
      <dgm:prSet presAssocID="{80633BBE-0251-4499-AC68-3388B636EDE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78E1412-2250-450E-8C73-4DA73DD47634}" srcId="{79607D0A-75E3-4243-A95C-D1D2D4D46D9D}" destId="{61753998-1D99-4ED7-A954-5B20A03BF6F6}" srcOrd="4" destOrd="0" parTransId="{514241B6-5F20-4B77-B776-11C17FC5AD54}" sibTransId="{76AF02AB-969B-46BD-89F4-3169695B8EB5}"/>
    <dgm:cxn modelId="{0BFE4A28-E2F2-4690-80F6-1387A0F804FA}" type="presOf" srcId="{80633BBE-0251-4499-AC68-3388B636EDE5}" destId="{1F38827D-7AD3-4C67-AF3E-F047A9BA01F8}" srcOrd="0" destOrd="0" presId="urn:microsoft.com/office/officeart/2005/8/layout/vList2"/>
    <dgm:cxn modelId="{C8B2422D-7F9B-4BB7-8690-4ED3CF7A71B1}" type="presOf" srcId="{A117373F-A4CA-4C95-8AF0-524DAB4D13F0}" destId="{80432C65-DE03-42AD-9FC7-F0A9BE416C19}" srcOrd="0" destOrd="0" presId="urn:microsoft.com/office/officeart/2005/8/layout/vList2"/>
    <dgm:cxn modelId="{E9B72B5C-AFC5-4F80-84FE-53F27B475AE0}" type="presOf" srcId="{AC5B43DF-AD5F-4A2C-BF15-A7036310AEB1}" destId="{FAD61A0B-3AE1-4011-A5FB-0DE22CF9930C}" srcOrd="0" destOrd="0" presId="urn:microsoft.com/office/officeart/2005/8/layout/vList2"/>
    <dgm:cxn modelId="{B9918660-5529-4A1C-8A9F-43E69E9CEE8B}" type="presOf" srcId="{61753998-1D99-4ED7-A954-5B20A03BF6F6}" destId="{1ED76249-79DA-4DAF-83F8-4240227B9C1F}" srcOrd="0" destOrd="0" presId="urn:microsoft.com/office/officeart/2005/8/layout/vList2"/>
    <dgm:cxn modelId="{F6205D4D-EDEF-4504-91F5-2382DAFFC05D}" type="presOf" srcId="{43147207-0F01-46B2-A6E9-D18F9F6BF343}" destId="{75D8BF36-C328-4FE4-893F-A7585B07ED04}" srcOrd="0" destOrd="0" presId="urn:microsoft.com/office/officeart/2005/8/layout/vList2"/>
    <dgm:cxn modelId="{323AF050-EB05-4CC8-B9AE-0A92F036652E}" srcId="{79607D0A-75E3-4243-A95C-D1D2D4D46D9D}" destId="{80633BBE-0251-4499-AC68-3388B636EDE5}" srcOrd="6" destOrd="0" parTransId="{0B300AC5-99FE-45A1-A04B-CDD38956713D}" sibTransId="{8953F620-42B0-4E6C-BF50-9481271A1BCA}"/>
    <dgm:cxn modelId="{C5DF0C89-514E-4203-AC27-4F54B1E7D903}" srcId="{79607D0A-75E3-4243-A95C-D1D2D4D46D9D}" destId="{C94937E2-4701-4D6D-A5B2-78835418FA42}" srcOrd="0" destOrd="0" parTransId="{39F727A6-A209-4F56-B5E0-A026E2FA8E80}" sibTransId="{6A4160C9-7FA3-4F24-9011-ECA753567059}"/>
    <dgm:cxn modelId="{C110AF98-972C-4D48-B622-5D77F0C80404}" type="presOf" srcId="{C94937E2-4701-4D6D-A5B2-78835418FA42}" destId="{12A215DE-E777-43EB-8DA5-CB7CD6F28200}" srcOrd="0" destOrd="0" presId="urn:microsoft.com/office/officeart/2005/8/layout/vList2"/>
    <dgm:cxn modelId="{2A678BCC-85DB-46D8-8089-144EFBBC863A}" type="presOf" srcId="{B4D2FC45-014C-48EC-9823-16E02F546718}" destId="{AFF31608-F424-4FBF-8898-2DFB90EC70CC}" srcOrd="0" destOrd="0" presId="urn:microsoft.com/office/officeart/2005/8/layout/vList2"/>
    <dgm:cxn modelId="{7C3AB4E5-95A8-433C-80C1-54769A08BAD8}" srcId="{79607D0A-75E3-4243-A95C-D1D2D4D46D9D}" destId="{43147207-0F01-46B2-A6E9-D18F9F6BF343}" srcOrd="1" destOrd="0" parTransId="{FC0CB0FA-5D27-4B2E-9CCB-9BC65D78238B}" sibTransId="{0AAA3CA5-893C-4B99-8D3C-2B833D46D483}"/>
    <dgm:cxn modelId="{44A39CE7-24B6-4F00-BCDC-751829EE89ED}" srcId="{79607D0A-75E3-4243-A95C-D1D2D4D46D9D}" destId="{B4D2FC45-014C-48EC-9823-16E02F546718}" srcOrd="3" destOrd="0" parTransId="{6AE72412-1F9E-428A-B596-D520241AC338}" sibTransId="{8A87F1F7-9ED9-473D-A3B5-35F9CB6EAC20}"/>
    <dgm:cxn modelId="{D9046DE8-E3D0-4F13-8E24-255B7ADB2ABD}" srcId="{79607D0A-75E3-4243-A95C-D1D2D4D46D9D}" destId="{AC5B43DF-AD5F-4A2C-BF15-A7036310AEB1}" srcOrd="2" destOrd="0" parTransId="{73E7F267-29B6-409A-9F50-336B12CF8B18}" sibTransId="{28B6C724-9E41-48C8-B777-1231A7BE7B8D}"/>
    <dgm:cxn modelId="{AD029EF0-567F-45DC-993E-2A2635E09AA8}" srcId="{79607D0A-75E3-4243-A95C-D1D2D4D46D9D}" destId="{A117373F-A4CA-4C95-8AF0-524DAB4D13F0}" srcOrd="5" destOrd="0" parTransId="{80FDBF32-AF8E-42EC-AA38-33E259E6506C}" sibTransId="{5F11601A-919F-4257-8617-814C74CA5072}"/>
    <dgm:cxn modelId="{6163DDF0-9733-43DD-A983-C684AB174669}" type="presOf" srcId="{79607D0A-75E3-4243-A95C-D1D2D4D46D9D}" destId="{6C867938-32B5-4DD7-ACC7-4D3EE0AC7C9C}" srcOrd="0" destOrd="0" presId="urn:microsoft.com/office/officeart/2005/8/layout/vList2"/>
    <dgm:cxn modelId="{5473526C-FFC9-4B6E-A4E4-175EF3FCFC93}" type="presParOf" srcId="{6C867938-32B5-4DD7-ACC7-4D3EE0AC7C9C}" destId="{12A215DE-E777-43EB-8DA5-CB7CD6F28200}" srcOrd="0" destOrd="0" presId="urn:microsoft.com/office/officeart/2005/8/layout/vList2"/>
    <dgm:cxn modelId="{A6A1D2A1-3718-4E4B-AC18-85456906DC08}" type="presParOf" srcId="{6C867938-32B5-4DD7-ACC7-4D3EE0AC7C9C}" destId="{A546C9F4-FE4F-4B02-A04C-73DC69DFB087}" srcOrd="1" destOrd="0" presId="urn:microsoft.com/office/officeart/2005/8/layout/vList2"/>
    <dgm:cxn modelId="{93A2AB50-A9B3-4827-B78E-235558685963}" type="presParOf" srcId="{6C867938-32B5-4DD7-ACC7-4D3EE0AC7C9C}" destId="{75D8BF36-C328-4FE4-893F-A7585B07ED04}" srcOrd="2" destOrd="0" presId="urn:microsoft.com/office/officeart/2005/8/layout/vList2"/>
    <dgm:cxn modelId="{F798A0B4-D858-4D38-BAF2-432D92FD7F53}" type="presParOf" srcId="{6C867938-32B5-4DD7-ACC7-4D3EE0AC7C9C}" destId="{EB101F5B-FF77-43BB-B01B-1A702E455955}" srcOrd="3" destOrd="0" presId="urn:microsoft.com/office/officeart/2005/8/layout/vList2"/>
    <dgm:cxn modelId="{8D48319C-BF5D-47EB-A6CF-CE343FC12F30}" type="presParOf" srcId="{6C867938-32B5-4DD7-ACC7-4D3EE0AC7C9C}" destId="{FAD61A0B-3AE1-4011-A5FB-0DE22CF9930C}" srcOrd="4" destOrd="0" presId="urn:microsoft.com/office/officeart/2005/8/layout/vList2"/>
    <dgm:cxn modelId="{E997B588-A7B3-4E01-A019-3607A7992AC8}" type="presParOf" srcId="{6C867938-32B5-4DD7-ACC7-4D3EE0AC7C9C}" destId="{3B420349-BC19-4009-B346-6B0D62DD0A1C}" srcOrd="5" destOrd="0" presId="urn:microsoft.com/office/officeart/2005/8/layout/vList2"/>
    <dgm:cxn modelId="{9BDB8EAD-7426-406D-B797-EB7B921DDAA9}" type="presParOf" srcId="{6C867938-32B5-4DD7-ACC7-4D3EE0AC7C9C}" destId="{AFF31608-F424-4FBF-8898-2DFB90EC70CC}" srcOrd="6" destOrd="0" presId="urn:microsoft.com/office/officeart/2005/8/layout/vList2"/>
    <dgm:cxn modelId="{622A5EC5-68CA-471B-B538-E95441EC31D6}" type="presParOf" srcId="{6C867938-32B5-4DD7-ACC7-4D3EE0AC7C9C}" destId="{F8DB32CF-76B1-4567-8C00-7F8FACFAFD0B}" srcOrd="7" destOrd="0" presId="urn:microsoft.com/office/officeart/2005/8/layout/vList2"/>
    <dgm:cxn modelId="{EFCB6278-9D76-4512-A364-60B71CCFFDAB}" type="presParOf" srcId="{6C867938-32B5-4DD7-ACC7-4D3EE0AC7C9C}" destId="{1ED76249-79DA-4DAF-83F8-4240227B9C1F}" srcOrd="8" destOrd="0" presId="urn:microsoft.com/office/officeart/2005/8/layout/vList2"/>
    <dgm:cxn modelId="{6846FE6F-9BEA-4317-A8C3-B24E6DFDB242}" type="presParOf" srcId="{6C867938-32B5-4DD7-ACC7-4D3EE0AC7C9C}" destId="{2F285A22-BAE8-4F36-A281-B052B9BFF9A8}" srcOrd="9" destOrd="0" presId="urn:microsoft.com/office/officeart/2005/8/layout/vList2"/>
    <dgm:cxn modelId="{67C9F7C0-2DB0-4972-AFDD-D758771B7C05}" type="presParOf" srcId="{6C867938-32B5-4DD7-ACC7-4D3EE0AC7C9C}" destId="{80432C65-DE03-42AD-9FC7-F0A9BE416C19}" srcOrd="10" destOrd="0" presId="urn:microsoft.com/office/officeart/2005/8/layout/vList2"/>
    <dgm:cxn modelId="{177EC301-D96C-4B7C-ADCE-A747B602BC0B}" type="presParOf" srcId="{6C867938-32B5-4DD7-ACC7-4D3EE0AC7C9C}" destId="{B5B7ACBE-7F5C-4E63-B912-5BE648DCEE32}" srcOrd="11" destOrd="0" presId="urn:microsoft.com/office/officeart/2005/8/layout/vList2"/>
    <dgm:cxn modelId="{11613B15-9016-4531-A249-559B78DBFB5F}" type="presParOf" srcId="{6C867938-32B5-4DD7-ACC7-4D3EE0AC7C9C}" destId="{1F38827D-7AD3-4C67-AF3E-F047A9BA01F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B9E90F-68BF-4D92-86C4-217E2CE2C3E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EF45347-0B68-4A73-AD0B-DD727BDB9CB2}">
      <dgm:prSet/>
      <dgm:spPr/>
      <dgm:t>
        <a:bodyPr/>
        <a:lstStyle/>
        <a:p>
          <a:r>
            <a:rPr lang="en-GB"/>
            <a:t>Equal opportunities</a:t>
          </a:r>
          <a:endParaRPr lang="en-US"/>
        </a:p>
      </dgm:t>
    </dgm:pt>
    <dgm:pt modelId="{0269D567-39D0-46F6-A593-85AEB22978B6}" type="parTrans" cxnId="{58E51F9D-361E-4F2F-B9B5-472E2D8A1C12}">
      <dgm:prSet/>
      <dgm:spPr/>
      <dgm:t>
        <a:bodyPr/>
        <a:lstStyle/>
        <a:p>
          <a:endParaRPr lang="en-US"/>
        </a:p>
      </dgm:t>
    </dgm:pt>
    <dgm:pt modelId="{45AA4727-FBFE-4C47-A5E5-C1D9987CF703}" type="sibTrans" cxnId="{58E51F9D-361E-4F2F-B9B5-472E2D8A1C12}">
      <dgm:prSet/>
      <dgm:spPr/>
      <dgm:t>
        <a:bodyPr/>
        <a:lstStyle/>
        <a:p>
          <a:endParaRPr lang="en-US"/>
        </a:p>
      </dgm:t>
    </dgm:pt>
    <dgm:pt modelId="{AA13D976-6694-4AD2-ABD9-8682D53B5C4A}">
      <dgm:prSet/>
      <dgm:spPr/>
      <dgm:t>
        <a:bodyPr/>
        <a:lstStyle/>
        <a:p>
          <a:r>
            <a:rPr lang="en-GB"/>
            <a:t>Promoting diversity and differences</a:t>
          </a:r>
          <a:endParaRPr lang="en-US"/>
        </a:p>
      </dgm:t>
    </dgm:pt>
    <dgm:pt modelId="{0F5F065B-9480-4F08-BCA3-5DF56F05359F}" type="parTrans" cxnId="{1AB818A3-5CB2-4AF0-BCE6-0FD9ABDE09D6}">
      <dgm:prSet/>
      <dgm:spPr/>
      <dgm:t>
        <a:bodyPr/>
        <a:lstStyle/>
        <a:p>
          <a:endParaRPr lang="en-US"/>
        </a:p>
      </dgm:t>
    </dgm:pt>
    <dgm:pt modelId="{10F1B3AB-752E-46BC-B3E8-04AD4D2B9F32}" type="sibTrans" cxnId="{1AB818A3-5CB2-4AF0-BCE6-0FD9ABDE09D6}">
      <dgm:prSet/>
      <dgm:spPr/>
      <dgm:t>
        <a:bodyPr/>
        <a:lstStyle/>
        <a:p>
          <a:endParaRPr lang="en-US"/>
        </a:p>
      </dgm:t>
    </dgm:pt>
    <dgm:pt modelId="{CCF42609-DEDD-4D2B-BFAB-7BF6EFFD915E}">
      <dgm:prSet/>
      <dgm:spPr/>
      <dgm:t>
        <a:bodyPr/>
        <a:lstStyle/>
        <a:p>
          <a:r>
            <a:rPr lang="en-GB"/>
            <a:t>Child-centered approach</a:t>
          </a:r>
          <a:endParaRPr lang="en-US"/>
        </a:p>
      </dgm:t>
    </dgm:pt>
    <dgm:pt modelId="{ED00D5D5-CA42-4233-B255-97DFA5205208}" type="parTrans" cxnId="{59D6EC0A-F840-4419-A59C-6CC4777D23F1}">
      <dgm:prSet/>
      <dgm:spPr/>
      <dgm:t>
        <a:bodyPr/>
        <a:lstStyle/>
        <a:p>
          <a:endParaRPr lang="en-US"/>
        </a:p>
      </dgm:t>
    </dgm:pt>
    <dgm:pt modelId="{DAFC1C4C-ED8C-4325-80A8-CEB6EAB8910E}" type="sibTrans" cxnId="{59D6EC0A-F840-4419-A59C-6CC4777D23F1}">
      <dgm:prSet/>
      <dgm:spPr/>
      <dgm:t>
        <a:bodyPr/>
        <a:lstStyle/>
        <a:p>
          <a:endParaRPr lang="en-US"/>
        </a:p>
      </dgm:t>
    </dgm:pt>
    <dgm:pt modelId="{87F49A8C-4AB3-47A7-A1B6-BCEC102A10E3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Examples linked to articles 3 and 13 of UNCRC</a:t>
          </a:r>
        </a:p>
      </dgm:t>
    </dgm:pt>
    <dgm:pt modelId="{0B918798-2758-4BC4-AD90-CBBF58290384}" type="parTrans" cxnId="{F801D4AC-48F1-4D31-85DB-09275DD08E88}">
      <dgm:prSet/>
      <dgm:spPr/>
    </dgm:pt>
    <dgm:pt modelId="{C44572A7-7ACA-433F-9314-F9AA49C68CBB}" type="sibTrans" cxnId="{F801D4AC-48F1-4D31-85DB-09275DD08E88}">
      <dgm:prSet/>
      <dgm:spPr/>
    </dgm:pt>
    <dgm:pt modelId="{242C4F50-AEBE-49E9-8A3F-EFCC5BC447EF}" type="pres">
      <dgm:prSet presAssocID="{87B9E90F-68BF-4D92-86C4-217E2CE2C3E8}" presName="vert0" presStyleCnt="0">
        <dgm:presLayoutVars>
          <dgm:dir/>
          <dgm:animOne val="branch"/>
          <dgm:animLvl val="lvl"/>
        </dgm:presLayoutVars>
      </dgm:prSet>
      <dgm:spPr/>
    </dgm:pt>
    <dgm:pt modelId="{2A17C202-069D-4E46-B5CE-E37A0863B83D}" type="pres">
      <dgm:prSet presAssocID="{6EF45347-0B68-4A73-AD0B-DD727BDB9CB2}" presName="thickLine" presStyleLbl="alignNode1" presStyleIdx="0" presStyleCnt="4"/>
      <dgm:spPr/>
    </dgm:pt>
    <dgm:pt modelId="{301BF9D0-DD21-4EAC-9FE6-11B110DC23F5}" type="pres">
      <dgm:prSet presAssocID="{6EF45347-0B68-4A73-AD0B-DD727BDB9CB2}" presName="horz1" presStyleCnt="0"/>
      <dgm:spPr/>
    </dgm:pt>
    <dgm:pt modelId="{F96F8C65-9755-46B5-A5A5-7488C69B5ED6}" type="pres">
      <dgm:prSet presAssocID="{6EF45347-0B68-4A73-AD0B-DD727BDB9CB2}" presName="tx1" presStyleLbl="revTx" presStyleIdx="0" presStyleCnt="4"/>
      <dgm:spPr/>
    </dgm:pt>
    <dgm:pt modelId="{C4A66657-C798-4FD1-A658-1C5274FF3626}" type="pres">
      <dgm:prSet presAssocID="{6EF45347-0B68-4A73-AD0B-DD727BDB9CB2}" presName="vert1" presStyleCnt="0"/>
      <dgm:spPr/>
    </dgm:pt>
    <dgm:pt modelId="{369AB2B0-E61F-4B8F-953E-22623E3FF9C4}" type="pres">
      <dgm:prSet presAssocID="{AA13D976-6694-4AD2-ABD9-8682D53B5C4A}" presName="thickLine" presStyleLbl="alignNode1" presStyleIdx="1" presStyleCnt="4"/>
      <dgm:spPr/>
    </dgm:pt>
    <dgm:pt modelId="{1E845729-4C30-4FCB-8266-2EA81B6410F0}" type="pres">
      <dgm:prSet presAssocID="{AA13D976-6694-4AD2-ABD9-8682D53B5C4A}" presName="horz1" presStyleCnt="0"/>
      <dgm:spPr/>
    </dgm:pt>
    <dgm:pt modelId="{36A517BA-4535-49D2-A068-063E51D4D0C7}" type="pres">
      <dgm:prSet presAssocID="{AA13D976-6694-4AD2-ABD9-8682D53B5C4A}" presName="tx1" presStyleLbl="revTx" presStyleIdx="1" presStyleCnt="4"/>
      <dgm:spPr/>
    </dgm:pt>
    <dgm:pt modelId="{59005C15-34D8-4755-A12B-0C4FC9C4247B}" type="pres">
      <dgm:prSet presAssocID="{AA13D976-6694-4AD2-ABD9-8682D53B5C4A}" presName="vert1" presStyleCnt="0"/>
      <dgm:spPr/>
    </dgm:pt>
    <dgm:pt modelId="{FE35F97B-3E4E-4DDF-B2B8-0D775ECA0D04}" type="pres">
      <dgm:prSet presAssocID="{CCF42609-DEDD-4D2B-BFAB-7BF6EFFD915E}" presName="thickLine" presStyleLbl="alignNode1" presStyleIdx="2" presStyleCnt="4"/>
      <dgm:spPr/>
    </dgm:pt>
    <dgm:pt modelId="{83D77866-EC5A-47AD-80FB-122067046F08}" type="pres">
      <dgm:prSet presAssocID="{CCF42609-DEDD-4D2B-BFAB-7BF6EFFD915E}" presName="horz1" presStyleCnt="0"/>
      <dgm:spPr/>
    </dgm:pt>
    <dgm:pt modelId="{5973D729-95F2-4DE0-B4FA-E950B0C5B0C9}" type="pres">
      <dgm:prSet presAssocID="{CCF42609-DEDD-4D2B-BFAB-7BF6EFFD915E}" presName="tx1" presStyleLbl="revTx" presStyleIdx="2" presStyleCnt="4"/>
      <dgm:spPr/>
    </dgm:pt>
    <dgm:pt modelId="{72FDC40C-F2BD-41E1-85AD-38BBE20AAB4C}" type="pres">
      <dgm:prSet presAssocID="{CCF42609-DEDD-4D2B-BFAB-7BF6EFFD915E}" presName="vert1" presStyleCnt="0"/>
      <dgm:spPr/>
    </dgm:pt>
    <dgm:pt modelId="{AD34498C-7211-4D13-A7CC-4E9FAB696CEB}" type="pres">
      <dgm:prSet presAssocID="{87F49A8C-4AB3-47A7-A1B6-BCEC102A10E3}" presName="thickLine" presStyleLbl="alignNode1" presStyleIdx="3" presStyleCnt="4"/>
      <dgm:spPr/>
    </dgm:pt>
    <dgm:pt modelId="{E1158EC7-2730-494C-89F5-006F3BDDF033}" type="pres">
      <dgm:prSet presAssocID="{87F49A8C-4AB3-47A7-A1B6-BCEC102A10E3}" presName="horz1" presStyleCnt="0"/>
      <dgm:spPr/>
    </dgm:pt>
    <dgm:pt modelId="{7124AAF0-E616-4223-BE90-517968828B42}" type="pres">
      <dgm:prSet presAssocID="{87F49A8C-4AB3-47A7-A1B6-BCEC102A10E3}" presName="tx1" presStyleLbl="revTx" presStyleIdx="3" presStyleCnt="4"/>
      <dgm:spPr/>
    </dgm:pt>
    <dgm:pt modelId="{E8966073-858C-4C30-B6E4-9877341C7DFA}" type="pres">
      <dgm:prSet presAssocID="{87F49A8C-4AB3-47A7-A1B6-BCEC102A10E3}" presName="vert1" presStyleCnt="0"/>
      <dgm:spPr/>
    </dgm:pt>
  </dgm:ptLst>
  <dgm:cxnLst>
    <dgm:cxn modelId="{59D6EC0A-F840-4419-A59C-6CC4777D23F1}" srcId="{87B9E90F-68BF-4D92-86C4-217E2CE2C3E8}" destId="{CCF42609-DEDD-4D2B-BFAB-7BF6EFFD915E}" srcOrd="2" destOrd="0" parTransId="{ED00D5D5-CA42-4233-B255-97DFA5205208}" sibTransId="{DAFC1C4C-ED8C-4325-80A8-CEB6EAB8910E}"/>
    <dgm:cxn modelId="{BDA8B90B-7514-4947-8934-2A07FDF3D4CB}" type="presOf" srcId="{CCF42609-DEDD-4D2B-BFAB-7BF6EFFD915E}" destId="{5973D729-95F2-4DE0-B4FA-E950B0C5B0C9}" srcOrd="0" destOrd="0" presId="urn:microsoft.com/office/officeart/2008/layout/LinedList"/>
    <dgm:cxn modelId="{63F47D3C-37FC-42B2-9B3C-437D43FAAC26}" type="presOf" srcId="{87F49A8C-4AB3-47A7-A1B6-BCEC102A10E3}" destId="{7124AAF0-E616-4223-BE90-517968828B42}" srcOrd="0" destOrd="0" presId="urn:microsoft.com/office/officeart/2008/layout/LinedList"/>
    <dgm:cxn modelId="{2BFF9693-B8F8-4FAB-A4AD-0BAC67C17CFE}" type="presOf" srcId="{6EF45347-0B68-4A73-AD0B-DD727BDB9CB2}" destId="{F96F8C65-9755-46B5-A5A5-7488C69B5ED6}" srcOrd="0" destOrd="0" presId="urn:microsoft.com/office/officeart/2008/layout/LinedList"/>
    <dgm:cxn modelId="{58E51F9D-361E-4F2F-B9B5-472E2D8A1C12}" srcId="{87B9E90F-68BF-4D92-86C4-217E2CE2C3E8}" destId="{6EF45347-0B68-4A73-AD0B-DD727BDB9CB2}" srcOrd="0" destOrd="0" parTransId="{0269D567-39D0-46F6-A593-85AEB22978B6}" sibTransId="{45AA4727-FBFE-4C47-A5E5-C1D9987CF703}"/>
    <dgm:cxn modelId="{1AB818A3-5CB2-4AF0-BCE6-0FD9ABDE09D6}" srcId="{87B9E90F-68BF-4D92-86C4-217E2CE2C3E8}" destId="{AA13D976-6694-4AD2-ABD9-8682D53B5C4A}" srcOrd="1" destOrd="0" parTransId="{0F5F065B-9480-4F08-BCA3-5DF56F05359F}" sibTransId="{10F1B3AB-752E-46BC-B3E8-04AD4D2B9F32}"/>
    <dgm:cxn modelId="{F801D4AC-48F1-4D31-85DB-09275DD08E88}" srcId="{87B9E90F-68BF-4D92-86C4-217E2CE2C3E8}" destId="{87F49A8C-4AB3-47A7-A1B6-BCEC102A10E3}" srcOrd="3" destOrd="0" parTransId="{0B918798-2758-4BC4-AD90-CBBF58290384}" sibTransId="{C44572A7-7ACA-433F-9314-F9AA49C68CBB}"/>
    <dgm:cxn modelId="{F35B7EC8-4F5E-42FE-88B0-2E8FD81D3E31}" type="presOf" srcId="{AA13D976-6694-4AD2-ABD9-8682D53B5C4A}" destId="{36A517BA-4535-49D2-A068-063E51D4D0C7}" srcOrd="0" destOrd="0" presId="urn:microsoft.com/office/officeart/2008/layout/LinedList"/>
    <dgm:cxn modelId="{C39E75D3-9CAE-4A15-AAE8-91842798A909}" type="presOf" srcId="{87B9E90F-68BF-4D92-86C4-217E2CE2C3E8}" destId="{242C4F50-AEBE-49E9-8A3F-EFCC5BC447EF}" srcOrd="0" destOrd="0" presId="urn:microsoft.com/office/officeart/2008/layout/LinedList"/>
    <dgm:cxn modelId="{E79A9551-134B-40EA-B754-2A98AAB6953B}" type="presParOf" srcId="{242C4F50-AEBE-49E9-8A3F-EFCC5BC447EF}" destId="{2A17C202-069D-4E46-B5CE-E37A0863B83D}" srcOrd="0" destOrd="0" presId="urn:microsoft.com/office/officeart/2008/layout/LinedList"/>
    <dgm:cxn modelId="{3AE4D177-52D5-47D7-A19A-F91A511D5D05}" type="presParOf" srcId="{242C4F50-AEBE-49E9-8A3F-EFCC5BC447EF}" destId="{301BF9D0-DD21-4EAC-9FE6-11B110DC23F5}" srcOrd="1" destOrd="0" presId="urn:microsoft.com/office/officeart/2008/layout/LinedList"/>
    <dgm:cxn modelId="{BEC3A398-7F50-4274-BCDD-602B794AF20D}" type="presParOf" srcId="{301BF9D0-DD21-4EAC-9FE6-11B110DC23F5}" destId="{F96F8C65-9755-46B5-A5A5-7488C69B5ED6}" srcOrd="0" destOrd="0" presId="urn:microsoft.com/office/officeart/2008/layout/LinedList"/>
    <dgm:cxn modelId="{CFB4AB26-EFA0-4EC0-A7AF-FD53DBD039E5}" type="presParOf" srcId="{301BF9D0-DD21-4EAC-9FE6-11B110DC23F5}" destId="{C4A66657-C798-4FD1-A658-1C5274FF3626}" srcOrd="1" destOrd="0" presId="urn:microsoft.com/office/officeart/2008/layout/LinedList"/>
    <dgm:cxn modelId="{E9B60196-C91C-4EB7-B381-A5DF8103EE8F}" type="presParOf" srcId="{242C4F50-AEBE-49E9-8A3F-EFCC5BC447EF}" destId="{369AB2B0-E61F-4B8F-953E-22623E3FF9C4}" srcOrd="2" destOrd="0" presId="urn:microsoft.com/office/officeart/2008/layout/LinedList"/>
    <dgm:cxn modelId="{ADA94E3F-7B05-4220-AE4D-4893D6BC2FD1}" type="presParOf" srcId="{242C4F50-AEBE-49E9-8A3F-EFCC5BC447EF}" destId="{1E845729-4C30-4FCB-8266-2EA81B6410F0}" srcOrd="3" destOrd="0" presId="urn:microsoft.com/office/officeart/2008/layout/LinedList"/>
    <dgm:cxn modelId="{68534BAF-D6F2-4611-9553-4500A610620F}" type="presParOf" srcId="{1E845729-4C30-4FCB-8266-2EA81B6410F0}" destId="{36A517BA-4535-49D2-A068-063E51D4D0C7}" srcOrd="0" destOrd="0" presId="urn:microsoft.com/office/officeart/2008/layout/LinedList"/>
    <dgm:cxn modelId="{4F4B0D16-2F83-4CDB-B5F2-3D4A4448CF8D}" type="presParOf" srcId="{1E845729-4C30-4FCB-8266-2EA81B6410F0}" destId="{59005C15-34D8-4755-A12B-0C4FC9C4247B}" srcOrd="1" destOrd="0" presId="urn:microsoft.com/office/officeart/2008/layout/LinedList"/>
    <dgm:cxn modelId="{E14DE0EE-072A-4EA1-8421-D1B9747251A5}" type="presParOf" srcId="{242C4F50-AEBE-49E9-8A3F-EFCC5BC447EF}" destId="{FE35F97B-3E4E-4DDF-B2B8-0D775ECA0D04}" srcOrd="4" destOrd="0" presId="urn:microsoft.com/office/officeart/2008/layout/LinedList"/>
    <dgm:cxn modelId="{85B6227F-1EFD-47ED-80E9-BE9AF2EE8559}" type="presParOf" srcId="{242C4F50-AEBE-49E9-8A3F-EFCC5BC447EF}" destId="{83D77866-EC5A-47AD-80FB-122067046F08}" srcOrd="5" destOrd="0" presId="urn:microsoft.com/office/officeart/2008/layout/LinedList"/>
    <dgm:cxn modelId="{1F5CCB93-700D-416E-AE7A-B3DF3A7A644A}" type="presParOf" srcId="{83D77866-EC5A-47AD-80FB-122067046F08}" destId="{5973D729-95F2-4DE0-B4FA-E950B0C5B0C9}" srcOrd="0" destOrd="0" presId="urn:microsoft.com/office/officeart/2008/layout/LinedList"/>
    <dgm:cxn modelId="{0CA82CF4-773E-43A7-87D9-FCF36D63686D}" type="presParOf" srcId="{83D77866-EC5A-47AD-80FB-122067046F08}" destId="{72FDC40C-F2BD-41E1-85AD-38BBE20AAB4C}" srcOrd="1" destOrd="0" presId="urn:microsoft.com/office/officeart/2008/layout/LinedList"/>
    <dgm:cxn modelId="{F3D9CFAB-96BD-448E-8547-D206ED3A732A}" type="presParOf" srcId="{242C4F50-AEBE-49E9-8A3F-EFCC5BC447EF}" destId="{AD34498C-7211-4D13-A7CC-4E9FAB696CEB}" srcOrd="6" destOrd="0" presId="urn:microsoft.com/office/officeart/2008/layout/LinedList"/>
    <dgm:cxn modelId="{9A955FCA-0D77-4DC9-A418-DED0808C57B7}" type="presParOf" srcId="{242C4F50-AEBE-49E9-8A3F-EFCC5BC447EF}" destId="{E1158EC7-2730-494C-89F5-006F3BDDF033}" srcOrd="7" destOrd="0" presId="urn:microsoft.com/office/officeart/2008/layout/LinedList"/>
    <dgm:cxn modelId="{0F1D61D0-819E-4F8D-A14E-3F17B15F2CB2}" type="presParOf" srcId="{E1158EC7-2730-494C-89F5-006F3BDDF033}" destId="{7124AAF0-E616-4223-BE90-517968828B42}" srcOrd="0" destOrd="0" presId="urn:microsoft.com/office/officeart/2008/layout/LinedList"/>
    <dgm:cxn modelId="{42184177-2366-45A1-BF3B-37C6E3E3FDAC}" type="presParOf" srcId="{E1158EC7-2730-494C-89F5-006F3BDDF033}" destId="{E8966073-858C-4C30-B6E4-9877341C7DF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14CA235-248D-454B-A045-FB2864A87A4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B8738D-4CB6-4C47-B6CE-06791CC4136D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Swansea Child and Family Services</a:t>
          </a:r>
          <a:endParaRPr lang="en-US"/>
        </a:p>
      </dgm:t>
    </dgm:pt>
    <dgm:pt modelId="{3E6E48A3-29EB-41AF-8A05-6ECF3D8F988D}" type="parTrans" cxnId="{57BD81CC-E88D-45DB-9D85-74A8703F9634}">
      <dgm:prSet/>
      <dgm:spPr/>
      <dgm:t>
        <a:bodyPr/>
        <a:lstStyle/>
        <a:p>
          <a:endParaRPr lang="en-US"/>
        </a:p>
      </dgm:t>
    </dgm:pt>
    <dgm:pt modelId="{2FC6B768-CDAA-4EEE-90FB-7FDD18881027}" type="sibTrans" cxnId="{57BD81CC-E88D-45DB-9D85-74A8703F9634}">
      <dgm:prSet/>
      <dgm:spPr/>
      <dgm:t>
        <a:bodyPr/>
        <a:lstStyle/>
        <a:p>
          <a:endParaRPr lang="en-US"/>
        </a:p>
      </dgm:t>
    </dgm:pt>
    <dgm:pt modelId="{A189E3D1-57F1-479A-84E7-E49774324727}">
      <dgm:prSet/>
      <dgm:spPr/>
      <dgm:t>
        <a:bodyPr/>
        <a:lstStyle/>
        <a:p>
          <a:r>
            <a:rPr lang="en-GB"/>
            <a:t>Improving the lives of children and young people</a:t>
          </a:r>
          <a:endParaRPr lang="en-US"/>
        </a:p>
      </dgm:t>
    </dgm:pt>
    <dgm:pt modelId="{7E787926-1A51-41E4-A157-2DAA49DB7477}" type="parTrans" cxnId="{71DEB5BB-7156-4527-A6AE-64F6A75279EA}">
      <dgm:prSet/>
      <dgm:spPr/>
      <dgm:t>
        <a:bodyPr/>
        <a:lstStyle/>
        <a:p>
          <a:endParaRPr lang="en-US"/>
        </a:p>
      </dgm:t>
    </dgm:pt>
    <dgm:pt modelId="{8C3D33BA-A8CA-438C-913B-05A2B1F4C892}" type="sibTrans" cxnId="{71DEB5BB-7156-4527-A6AE-64F6A75279EA}">
      <dgm:prSet/>
      <dgm:spPr/>
      <dgm:t>
        <a:bodyPr/>
        <a:lstStyle/>
        <a:p>
          <a:endParaRPr lang="en-US"/>
        </a:p>
      </dgm:t>
    </dgm:pt>
    <dgm:pt modelId="{60FC4FAF-7D7E-475E-927D-FFE51B50D0F6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Wales have embraced the UNCRC as a framework for policies</a:t>
          </a:r>
          <a:endParaRPr lang="en-GB"/>
        </a:p>
      </dgm:t>
    </dgm:pt>
    <dgm:pt modelId="{1A634A98-D447-4370-8A03-4F609D9C4CFA}" type="parTrans" cxnId="{EA5B4DA2-6389-457A-B371-ECA3C0BF8FF0}">
      <dgm:prSet/>
      <dgm:spPr/>
      <dgm:t>
        <a:bodyPr/>
        <a:lstStyle/>
        <a:p>
          <a:endParaRPr lang="en-US"/>
        </a:p>
      </dgm:t>
    </dgm:pt>
    <dgm:pt modelId="{9BCBE2F5-2DB7-470D-A2E5-04D44D4D6654}" type="sibTrans" cxnId="{EA5B4DA2-6389-457A-B371-ECA3C0BF8FF0}">
      <dgm:prSet/>
      <dgm:spPr/>
      <dgm:t>
        <a:bodyPr/>
        <a:lstStyle/>
        <a:p>
          <a:endParaRPr lang="en-US"/>
        </a:p>
      </dgm:t>
    </dgm:pt>
    <dgm:pt modelId="{68A644A0-5C07-4F06-9E49-373C2C1E5F31}" type="pres">
      <dgm:prSet presAssocID="{214CA235-248D-454B-A045-FB2864A87A42}" presName="vert0" presStyleCnt="0">
        <dgm:presLayoutVars>
          <dgm:dir/>
          <dgm:animOne val="branch"/>
          <dgm:animLvl val="lvl"/>
        </dgm:presLayoutVars>
      </dgm:prSet>
      <dgm:spPr/>
    </dgm:pt>
    <dgm:pt modelId="{FF03E407-AEF6-4D44-9471-CC6682A8F397}" type="pres">
      <dgm:prSet presAssocID="{62B8738D-4CB6-4C47-B6CE-06791CC4136D}" presName="thickLine" presStyleLbl="alignNode1" presStyleIdx="0" presStyleCnt="3"/>
      <dgm:spPr/>
    </dgm:pt>
    <dgm:pt modelId="{0F3B334F-D768-4685-A557-C894C6C4310E}" type="pres">
      <dgm:prSet presAssocID="{62B8738D-4CB6-4C47-B6CE-06791CC4136D}" presName="horz1" presStyleCnt="0"/>
      <dgm:spPr/>
    </dgm:pt>
    <dgm:pt modelId="{D63F87B4-50B6-4599-B65B-E587BC2AAE20}" type="pres">
      <dgm:prSet presAssocID="{62B8738D-4CB6-4C47-B6CE-06791CC4136D}" presName="tx1" presStyleLbl="revTx" presStyleIdx="0" presStyleCnt="3"/>
      <dgm:spPr/>
    </dgm:pt>
    <dgm:pt modelId="{73728326-20DD-456C-8DA1-6F48B8F99460}" type="pres">
      <dgm:prSet presAssocID="{62B8738D-4CB6-4C47-B6CE-06791CC4136D}" presName="vert1" presStyleCnt="0"/>
      <dgm:spPr/>
    </dgm:pt>
    <dgm:pt modelId="{29A8D28A-F614-4BF6-A562-8D56725355F1}" type="pres">
      <dgm:prSet presAssocID="{A189E3D1-57F1-479A-84E7-E49774324727}" presName="thickLine" presStyleLbl="alignNode1" presStyleIdx="1" presStyleCnt="3"/>
      <dgm:spPr/>
    </dgm:pt>
    <dgm:pt modelId="{4DA1BE6F-8F91-4694-A5C7-ABD24478E23E}" type="pres">
      <dgm:prSet presAssocID="{A189E3D1-57F1-479A-84E7-E49774324727}" presName="horz1" presStyleCnt="0"/>
      <dgm:spPr/>
    </dgm:pt>
    <dgm:pt modelId="{D8296A56-8F82-4488-9F8A-ACEDBEC2B295}" type="pres">
      <dgm:prSet presAssocID="{A189E3D1-57F1-479A-84E7-E49774324727}" presName="tx1" presStyleLbl="revTx" presStyleIdx="1" presStyleCnt="3"/>
      <dgm:spPr/>
    </dgm:pt>
    <dgm:pt modelId="{F4BEFF39-4B4B-40CE-B2E2-CF244F65BD30}" type="pres">
      <dgm:prSet presAssocID="{A189E3D1-57F1-479A-84E7-E49774324727}" presName="vert1" presStyleCnt="0"/>
      <dgm:spPr/>
    </dgm:pt>
    <dgm:pt modelId="{4E6B2AEF-EFFA-41EE-AEF0-6AB94465EFC2}" type="pres">
      <dgm:prSet presAssocID="{60FC4FAF-7D7E-475E-927D-FFE51B50D0F6}" presName="thickLine" presStyleLbl="alignNode1" presStyleIdx="2" presStyleCnt="3"/>
      <dgm:spPr/>
    </dgm:pt>
    <dgm:pt modelId="{EFCDBF52-409F-48C7-B95B-931D61FFF7A8}" type="pres">
      <dgm:prSet presAssocID="{60FC4FAF-7D7E-475E-927D-FFE51B50D0F6}" presName="horz1" presStyleCnt="0"/>
      <dgm:spPr/>
    </dgm:pt>
    <dgm:pt modelId="{D96A0ADC-F3A9-4396-B0AB-A0A9E176278E}" type="pres">
      <dgm:prSet presAssocID="{60FC4FAF-7D7E-475E-927D-FFE51B50D0F6}" presName="tx1" presStyleLbl="revTx" presStyleIdx="2" presStyleCnt="3"/>
      <dgm:spPr/>
    </dgm:pt>
    <dgm:pt modelId="{9AC86C90-913A-42BE-80C1-0330843BA5AC}" type="pres">
      <dgm:prSet presAssocID="{60FC4FAF-7D7E-475E-927D-FFE51B50D0F6}" presName="vert1" presStyleCnt="0"/>
      <dgm:spPr/>
    </dgm:pt>
  </dgm:ptLst>
  <dgm:cxnLst>
    <dgm:cxn modelId="{7B31FD11-6219-4680-8088-557402439B72}" type="presOf" srcId="{A189E3D1-57F1-479A-84E7-E49774324727}" destId="{D8296A56-8F82-4488-9F8A-ACEDBEC2B295}" srcOrd="0" destOrd="0" presId="urn:microsoft.com/office/officeart/2008/layout/LinedList"/>
    <dgm:cxn modelId="{D95E454A-D4FE-4070-85B7-58F7C38A1108}" type="presOf" srcId="{60FC4FAF-7D7E-475E-927D-FFE51B50D0F6}" destId="{D96A0ADC-F3A9-4396-B0AB-A0A9E176278E}" srcOrd="0" destOrd="0" presId="urn:microsoft.com/office/officeart/2008/layout/LinedList"/>
    <dgm:cxn modelId="{B19FAF4B-AB8F-4614-B899-C91E5A0FCD6C}" type="presOf" srcId="{62B8738D-4CB6-4C47-B6CE-06791CC4136D}" destId="{D63F87B4-50B6-4599-B65B-E587BC2AAE20}" srcOrd="0" destOrd="0" presId="urn:microsoft.com/office/officeart/2008/layout/LinedList"/>
    <dgm:cxn modelId="{EA5B4DA2-6389-457A-B371-ECA3C0BF8FF0}" srcId="{214CA235-248D-454B-A045-FB2864A87A42}" destId="{60FC4FAF-7D7E-475E-927D-FFE51B50D0F6}" srcOrd="2" destOrd="0" parTransId="{1A634A98-D447-4370-8A03-4F609D9C4CFA}" sibTransId="{9BCBE2F5-2DB7-470D-A2E5-04D44D4D6654}"/>
    <dgm:cxn modelId="{71DEB5BB-7156-4527-A6AE-64F6A75279EA}" srcId="{214CA235-248D-454B-A045-FB2864A87A42}" destId="{A189E3D1-57F1-479A-84E7-E49774324727}" srcOrd="1" destOrd="0" parTransId="{7E787926-1A51-41E4-A157-2DAA49DB7477}" sibTransId="{8C3D33BA-A8CA-438C-913B-05A2B1F4C892}"/>
    <dgm:cxn modelId="{174C03C8-733C-46F1-AAAB-7C3D0DBF9CFB}" type="presOf" srcId="{214CA235-248D-454B-A045-FB2864A87A42}" destId="{68A644A0-5C07-4F06-9E49-373C2C1E5F31}" srcOrd="0" destOrd="0" presId="urn:microsoft.com/office/officeart/2008/layout/LinedList"/>
    <dgm:cxn modelId="{57BD81CC-E88D-45DB-9D85-74A8703F9634}" srcId="{214CA235-248D-454B-A045-FB2864A87A42}" destId="{62B8738D-4CB6-4C47-B6CE-06791CC4136D}" srcOrd="0" destOrd="0" parTransId="{3E6E48A3-29EB-41AF-8A05-6ECF3D8F988D}" sibTransId="{2FC6B768-CDAA-4EEE-90FB-7FDD18881027}"/>
    <dgm:cxn modelId="{03CBAB1E-4D1F-4864-B3B2-0EE58D76E102}" type="presParOf" srcId="{68A644A0-5C07-4F06-9E49-373C2C1E5F31}" destId="{FF03E407-AEF6-4D44-9471-CC6682A8F397}" srcOrd="0" destOrd="0" presId="urn:microsoft.com/office/officeart/2008/layout/LinedList"/>
    <dgm:cxn modelId="{2DAD4375-3579-49BA-B33A-76BB5A7CED30}" type="presParOf" srcId="{68A644A0-5C07-4F06-9E49-373C2C1E5F31}" destId="{0F3B334F-D768-4685-A557-C894C6C4310E}" srcOrd="1" destOrd="0" presId="urn:microsoft.com/office/officeart/2008/layout/LinedList"/>
    <dgm:cxn modelId="{ACDCF6F0-CD5A-48C7-9469-8F9A093A824C}" type="presParOf" srcId="{0F3B334F-D768-4685-A557-C894C6C4310E}" destId="{D63F87B4-50B6-4599-B65B-E587BC2AAE20}" srcOrd="0" destOrd="0" presId="urn:microsoft.com/office/officeart/2008/layout/LinedList"/>
    <dgm:cxn modelId="{ECCF1F6D-9915-483F-BC4A-18F5B23BD8B6}" type="presParOf" srcId="{0F3B334F-D768-4685-A557-C894C6C4310E}" destId="{73728326-20DD-456C-8DA1-6F48B8F99460}" srcOrd="1" destOrd="0" presId="urn:microsoft.com/office/officeart/2008/layout/LinedList"/>
    <dgm:cxn modelId="{77A29782-BF2A-4904-AB1D-3C541E05B330}" type="presParOf" srcId="{68A644A0-5C07-4F06-9E49-373C2C1E5F31}" destId="{29A8D28A-F614-4BF6-A562-8D56725355F1}" srcOrd="2" destOrd="0" presId="urn:microsoft.com/office/officeart/2008/layout/LinedList"/>
    <dgm:cxn modelId="{85F37B22-A7CB-4FE1-A53E-F44A8715B24B}" type="presParOf" srcId="{68A644A0-5C07-4F06-9E49-373C2C1E5F31}" destId="{4DA1BE6F-8F91-4694-A5C7-ABD24478E23E}" srcOrd="3" destOrd="0" presId="urn:microsoft.com/office/officeart/2008/layout/LinedList"/>
    <dgm:cxn modelId="{82355849-B5A9-4B09-9085-5C4CCC76A28B}" type="presParOf" srcId="{4DA1BE6F-8F91-4694-A5C7-ABD24478E23E}" destId="{D8296A56-8F82-4488-9F8A-ACEDBEC2B295}" srcOrd="0" destOrd="0" presId="urn:microsoft.com/office/officeart/2008/layout/LinedList"/>
    <dgm:cxn modelId="{16E663EE-5E8F-4BD7-AE30-5546DEE9A803}" type="presParOf" srcId="{4DA1BE6F-8F91-4694-A5C7-ABD24478E23E}" destId="{F4BEFF39-4B4B-40CE-B2E2-CF244F65BD30}" srcOrd="1" destOrd="0" presId="urn:microsoft.com/office/officeart/2008/layout/LinedList"/>
    <dgm:cxn modelId="{309E8FA5-2BAC-4B0A-B65F-8D2D9517B9BD}" type="presParOf" srcId="{68A644A0-5C07-4F06-9E49-373C2C1E5F31}" destId="{4E6B2AEF-EFFA-41EE-AEF0-6AB94465EFC2}" srcOrd="4" destOrd="0" presId="urn:microsoft.com/office/officeart/2008/layout/LinedList"/>
    <dgm:cxn modelId="{3D51DE36-5B7B-4D3C-A290-91CCA514F447}" type="presParOf" srcId="{68A644A0-5C07-4F06-9E49-373C2C1E5F31}" destId="{EFCDBF52-409F-48C7-B95B-931D61FFF7A8}" srcOrd="5" destOrd="0" presId="urn:microsoft.com/office/officeart/2008/layout/LinedList"/>
    <dgm:cxn modelId="{77CDAD07-0376-4DA2-809B-127B802201ED}" type="presParOf" srcId="{EFCDBF52-409F-48C7-B95B-931D61FFF7A8}" destId="{D96A0ADC-F3A9-4396-B0AB-A0A9E176278E}" srcOrd="0" destOrd="0" presId="urn:microsoft.com/office/officeart/2008/layout/LinedList"/>
    <dgm:cxn modelId="{DC19BCA4-EF30-473C-B785-F40CBA449A64}" type="presParOf" srcId="{EFCDBF52-409F-48C7-B95B-931D61FFF7A8}" destId="{9AC86C90-913A-42BE-80C1-0330843BA5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631938-7B31-486E-948D-50AB4970DE5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9441E4-A475-45AB-B826-1497DB003460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Swansea Council's Corporate Safeguarding Policy</a:t>
          </a:r>
          <a:endParaRPr lang="en-US"/>
        </a:p>
      </dgm:t>
    </dgm:pt>
    <dgm:pt modelId="{BC181980-B697-4A33-86A8-48F739DBD725}" type="parTrans" cxnId="{C052C23A-6094-47DD-A7EE-6E99DCECA32D}">
      <dgm:prSet/>
      <dgm:spPr/>
      <dgm:t>
        <a:bodyPr/>
        <a:lstStyle/>
        <a:p>
          <a:endParaRPr lang="en-US"/>
        </a:p>
      </dgm:t>
    </dgm:pt>
    <dgm:pt modelId="{15B9E96D-F704-4257-92B8-E759AB7674D5}" type="sibTrans" cxnId="{C052C23A-6094-47DD-A7EE-6E99DCECA32D}">
      <dgm:prSet/>
      <dgm:spPr/>
      <dgm:t>
        <a:bodyPr/>
        <a:lstStyle/>
        <a:p>
          <a:endParaRPr lang="en-US"/>
        </a:p>
      </dgm:t>
    </dgm:pt>
    <dgm:pt modelId="{23B01F58-1E4D-4B14-AFE9-E2A8E21D82F8}">
      <dgm:prSet/>
      <dgm:spPr/>
      <dgm:t>
        <a:bodyPr/>
        <a:lstStyle/>
        <a:p>
          <a:r>
            <a:rPr lang="en-GB"/>
            <a:t>Guidelines based off legislation</a:t>
          </a:r>
          <a:endParaRPr lang="en-US"/>
        </a:p>
      </dgm:t>
    </dgm:pt>
    <dgm:pt modelId="{10D410EB-97C2-4FFF-9A4E-595C5AACBF3A}" type="parTrans" cxnId="{0C41CC93-BBF9-40BB-9757-B66AAF1C786A}">
      <dgm:prSet/>
      <dgm:spPr/>
      <dgm:t>
        <a:bodyPr/>
        <a:lstStyle/>
        <a:p>
          <a:endParaRPr lang="en-US"/>
        </a:p>
      </dgm:t>
    </dgm:pt>
    <dgm:pt modelId="{3F5015AD-C46C-4C01-B90B-15B6018AA68E}" type="sibTrans" cxnId="{0C41CC93-BBF9-40BB-9757-B66AAF1C786A}">
      <dgm:prSet/>
      <dgm:spPr/>
      <dgm:t>
        <a:bodyPr/>
        <a:lstStyle/>
        <a:p>
          <a:endParaRPr lang="en-US"/>
        </a:p>
      </dgm:t>
    </dgm:pt>
    <dgm:pt modelId="{9DEE2A31-D8B8-497A-9A17-F60D8814066B}">
      <dgm:prSet/>
      <dgm:spPr/>
      <dgm:t>
        <a:bodyPr/>
        <a:lstStyle/>
        <a:p>
          <a:r>
            <a:rPr lang="en-GB"/>
            <a:t>Policies underpinned by UNCRC</a:t>
          </a:r>
          <a:endParaRPr lang="en-US"/>
        </a:p>
      </dgm:t>
    </dgm:pt>
    <dgm:pt modelId="{2E561FD9-3340-409D-9AD0-2A11077550E0}" type="parTrans" cxnId="{2A75FF69-3844-43CE-B7D9-8AA226C375A4}">
      <dgm:prSet/>
      <dgm:spPr/>
      <dgm:t>
        <a:bodyPr/>
        <a:lstStyle/>
        <a:p>
          <a:endParaRPr lang="en-US"/>
        </a:p>
      </dgm:t>
    </dgm:pt>
    <dgm:pt modelId="{5529C91C-2D1A-44BB-BC10-CC2239C93F55}" type="sibTrans" cxnId="{2A75FF69-3844-43CE-B7D9-8AA226C375A4}">
      <dgm:prSet/>
      <dgm:spPr/>
      <dgm:t>
        <a:bodyPr/>
        <a:lstStyle/>
        <a:p>
          <a:endParaRPr lang="en-US"/>
        </a:p>
      </dgm:t>
    </dgm:pt>
    <dgm:pt modelId="{2084127C-BD24-41A8-B3A2-C37DA17F326F}" type="pres">
      <dgm:prSet presAssocID="{B8631938-7B31-486E-948D-50AB4970DE5C}" presName="linear" presStyleCnt="0">
        <dgm:presLayoutVars>
          <dgm:animLvl val="lvl"/>
          <dgm:resizeHandles val="exact"/>
        </dgm:presLayoutVars>
      </dgm:prSet>
      <dgm:spPr/>
    </dgm:pt>
    <dgm:pt modelId="{8B7936F6-BABE-435A-8B6C-3508E06F629E}" type="pres">
      <dgm:prSet presAssocID="{549441E4-A475-45AB-B826-1497DB00346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96B566-D940-47BE-B77E-F420578391B0}" type="pres">
      <dgm:prSet presAssocID="{15B9E96D-F704-4257-92B8-E759AB7674D5}" presName="spacer" presStyleCnt="0"/>
      <dgm:spPr/>
    </dgm:pt>
    <dgm:pt modelId="{D878028C-14EF-48EF-9A1F-3AF382DDF2A1}" type="pres">
      <dgm:prSet presAssocID="{23B01F58-1E4D-4B14-AFE9-E2A8E21D82F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5F3A29-214B-4A67-B2AA-4980BBF88F63}" type="pres">
      <dgm:prSet presAssocID="{3F5015AD-C46C-4C01-B90B-15B6018AA68E}" presName="spacer" presStyleCnt="0"/>
      <dgm:spPr/>
    </dgm:pt>
    <dgm:pt modelId="{BB3B3AF2-BF8E-46AA-9A57-1F86D6DE7264}" type="pres">
      <dgm:prSet presAssocID="{9DEE2A31-D8B8-497A-9A17-F60D8814066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052C23A-6094-47DD-A7EE-6E99DCECA32D}" srcId="{B8631938-7B31-486E-948D-50AB4970DE5C}" destId="{549441E4-A475-45AB-B826-1497DB003460}" srcOrd="0" destOrd="0" parTransId="{BC181980-B697-4A33-86A8-48F739DBD725}" sibTransId="{15B9E96D-F704-4257-92B8-E759AB7674D5}"/>
    <dgm:cxn modelId="{B4E50965-4A7F-4379-8649-71217C34D92E}" type="presOf" srcId="{9DEE2A31-D8B8-497A-9A17-F60D8814066B}" destId="{BB3B3AF2-BF8E-46AA-9A57-1F86D6DE7264}" srcOrd="0" destOrd="0" presId="urn:microsoft.com/office/officeart/2005/8/layout/vList2"/>
    <dgm:cxn modelId="{2A75FF69-3844-43CE-B7D9-8AA226C375A4}" srcId="{B8631938-7B31-486E-948D-50AB4970DE5C}" destId="{9DEE2A31-D8B8-497A-9A17-F60D8814066B}" srcOrd="2" destOrd="0" parTransId="{2E561FD9-3340-409D-9AD0-2A11077550E0}" sibTransId="{5529C91C-2D1A-44BB-BC10-CC2239C93F55}"/>
    <dgm:cxn modelId="{D754976A-C164-4B8E-B3A3-980C96E27743}" type="presOf" srcId="{23B01F58-1E4D-4B14-AFE9-E2A8E21D82F8}" destId="{D878028C-14EF-48EF-9A1F-3AF382DDF2A1}" srcOrd="0" destOrd="0" presId="urn:microsoft.com/office/officeart/2005/8/layout/vList2"/>
    <dgm:cxn modelId="{CE2E8352-A7B9-4916-A70F-45562C5894C3}" type="presOf" srcId="{B8631938-7B31-486E-948D-50AB4970DE5C}" destId="{2084127C-BD24-41A8-B3A2-C37DA17F326F}" srcOrd="0" destOrd="0" presId="urn:microsoft.com/office/officeart/2005/8/layout/vList2"/>
    <dgm:cxn modelId="{594DB078-06B1-47A8-AFD7-77899FCABA37}" type="presOf" srcId="{549441E4-A475-45AB-B826-1497DB003460}" destId="{8B7936F6-BABE-435A-8B6C-3508E06F629E}" srcOrd="0" destOrd="0" presId="urn:microsoft.com/office/officeart/2005/8/layout/vList2"/>
    <dgm:cxn modelId="{0C41CC93-BBF9-40BB-9757-B66AAF1C786A}" srcId="{B8631938-7B31-486E-948D-50AB4970DE5C}" destId="{23B01F58-1E4D-4B14-AFE9-E2A8E21D82F8}" srcOrd="1" destOrd="0" parTransId="{10D410EB-97C2-4FFF-9A4E-595C5AACBF3A}" sibTransId="{3F5015AD-C46C-4C01-B90B-15B6018AA68E}"/>
    <dgm:cxn modelId="{C73E24A3-2E18-4660-A55D-DC05DD1E0D4D}" type="presParOf" srcId="{2084127C-BD24-41A8-B3A2-C37DA17F326F}" destId="{8B7936F6-BABE-435A-8B6C-3508E06F629E}" srcOrd="0" destOrd="0" presId="urn:microsoft.com/office/officeart/2005/8/layout/vList2"/>
    <dgm:cxn modelId="{5C31BA85-11B0-473D-AC4D-860F854599CD}" type="presParOf" srcId="{2084127C-BD24-41A8-B3A2-C37DA17F326F}" destId="{E796B566-D940-47BE-B77E-F420578391B0}" srcOrd="1" destOrd="0" presId="urn:microsoft.com/office/officeart/2005/8/layout/vList2"/>
    <dgm:cxn modelId="{4D1747F4-7A60-4967-A58F-E914BE9ED7E2}" type="presParOf" srcId="{2084127C-BD24-41A8-B3A2-C37DA17F326F}" destId="{D878028C-14EF-48EF-9A1F-3AF382DDF2A1}" srcOrd="2" destOrd="0" presId="urn:microsoft.com/office/officeart/2005/8/layout/vList2"/>
    <dgm:cxn modelId="{51DB3B29-BCC7-4851-8CB6-B27A6BD61786}" type="presParOf" srcId="{2084127C-BD24-41A8-B3A2-C37DA17F326F}" destId="{755F3A29-214B-4A67-B2AA-4980BBF88F63}" srcOrd="3" destOrd="0" presId="urn:microsoft.com/office/officeart/2005/8/layout/vList2"/>
    <dgm:cxn modelId="{387F772C-E2FB-423D-A1CE-BCF43B4F7312}" type="presParOf" srcId="{2084127C-BD24-41A8-B3A2-C37DA17F326F}" destId="{BB3B3AF2-BF8E-46AA-9A57-1F86D6DE72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332620-871D-4746-A2A4-84DECF5B48B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A23283C-E3D6-4B72-AC63-29E44D719159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Ensure</a:t>
          </a:r>
          <a:r>
            <a:rPr lang="en-GB"/>
            <a:t> children and young people </a:t>
          </a:r>
          <a:r>
            <a:rPr lang="en-GB">
              <a:latin typeface="Calibri Light" panose="020F0302020204030204"/>
            </a:rPr>
            <a:t>are </a:t>
          </a:r>
          <a:r>
            <a:rPr lang="en-GB"/>
            <a:t>aware of their rights</a:t>
          </a:r>
          <a:endParaRPr lang="en-US"/>
        </a:p>
      </dgm:t>
    </dgm:pt>
    <dgm:pt modelId="{971A4B7C-0C5A-46D2-ABDA-309B2F4068AE}" type="parTrans" cxnId="{7E21A60B-21C0-488E-9E8C-DE4781477FE1}">
      <dgm:prSet/>
      <dgm:spPr/>
      <dgm:t>
        <a:bodyPr/>
        <a:lstStyle/>
        <a:p>
          <a:endParaRPr lang="en-US"/>
        </a:p>
      </dgm:t>
    </dgm:pt>
    <dgm:pt modelId="{A17234C4-6535-4522-9B04-FE27A6E17AA7}" type="sibTrans" cxnId="{7E21A60B-21C0-488E-9E8C-DE4781477FE1}">
      <dgm:prSet/>
      <dgm:spPr/>
      <dgm:t>
        <a:bodyPr/>
        <a:lstStyle/>
        <a:p>
          <a:endParaRPr lang="en-US"/>
        </a:p>
      </dgm:t>
    </dgm:pt>
    <dgm:pt modelId="{5C0ADEEA-4C58-4D9D-AB8A-93E5A635FD04}">
      <dgm:prSet/>
      <dgm:spPr/>
      <dgm:t>
        <a:bodyPr/>
        <a:lstStyle/>
        <a:p>
          <a:pPr rtl="0"/>
          <a:r>
            <a:rPr lang="en-GB"/>
            <a:t>Effective collaboration between social services and other agencies</a:t>
          </a:r>
          <a:r>
            <a:rPr lang="en-GB">
              <a:latin typeface="Calibri Light" panose="020F0302020204030204"/>
            </a:rPr>
            <a:t> as well as parents/carers</a:t>
          </a:r>
          <a:endParaRPr lang="en-US"/>
        </a:p>
      </dgm:t>
    </dgm:pt>
    <dgm:pt modelId="{96200431-1759-4C17-898F-4B76D121DD13}" type="parTrans" cxnId="{B122BAE9-EC1B-4E34-8C68-15A0E7C0A91F}">
      <dgm:prSet/>
      <dgm:spPr/>
      <dgm:t>
        <a:bodyPr/>
        <a:lstStyle/>
        <a:p>
          <a:endParaRPr lang="en-US"/>
        </a:p>
      </dgm:t>
    </dgm:pt>
    <dgm:pt modelId="{BF3D158F-3352-46A0-BA80-96A566D3582B}" type="sibTrans" cxnId="{B122BAE9-EC1B-4E34-8C68-15A0E7C0A91F}">
      <dgm:prSet/>
      <dgm:spPr/>
      <dgm:t>
        <a:bodyPr/>
        <a:lstStyle/>
        <a:p>
          <a:endParaRPr lang="en-US"/>
        </a:p>
      </dgm:t>
    </dgm:pt>
    <dgm:pt modelId="{23F7B6AD-7892-4303-B4D9-E704A18A48B3}">
      <dgm:prSet/>
      <dgm:spPr/>
      <dgm:t>
        <a:bodyPr/>
        <a:lstStyle/>
        <a:p>
          <a:pPr rtl="0"/>
          <a:r>
            <a:rPr lang="en-GB"/>
            <a:t>Ensure knowledge of legislation and up to date policies</a:t>
          </a:r>
          <a:r>
            <a:rPr lang="en-GB">
              <a:latin typeface="Calibri Light" panose="020F0302020204030204"/>
            </a:rPr>
            <a:t> for all staff</a:t>
          </a:r>
          <a:endParaRPr lang="en-US"/>
        </a:p>
      </dgm:t>
    </dgm:pt>
    <dgm:pt modelId="{FF49EE2C-3E76-474F-AC08-A0945A65E0DC}" type="parTrans" cxnId="{B2C6811C-E123-4A7C-82A3-E13166465FB8}">
      <dgm:prSet/>
      <dgm:spPr/>
      <dgm:t>
        <a:bodyPr/>
        <a:lstStyle/>
        <a:p>
          <a:endParaRPr lang="en-US"/>
        </a:p>
      </dgm:t>
    </dgm:pt>
    <dgm:pt modelId="{D6F8CB1A-40C1-446B-BAF9-26F5DC204E2E}" type="sibTrans" cxnId="{B2C6811C-E123-4A7C-82A3-E13166465FB8}">
      <dgm:prSet/>
      <dgm:spPr/>
      <dgm:t>
        <a:bodyPr/>
        <a:lstStyle/>
        <a:p>
          <a:endParaRPr lang="en-US"/>
        </a:p>
      </dgm:t>
    </dgm:pt>
    <dgm:pt modelId="{2ABB6A87-0327-4C16-AC9A-9322DD4EFCD4}" type="pres">
      <dgm:prSet presAssocID="{27332620-871D-4746-A2A4-84DECF5B48BB}" presName="linear" presStyleCnt="0">
        <dgm:presLayoutVars>
          <dgm:animLvl val="lvl"/>
          <dgm:resizeHandles val="exact"/>
        </dgm:presLayoutVars>
      </dgm:prSet>
      <dgm:spPr/>
    </dgm:pt>
    <dgm:pt modelId="{C6D102C5-2B99-48B2-AE2F-3DE37105D4D1}" type="pres">
      <dgm:prSet presAssocID="{6A23283C-E3D6-4B72-AC63-29E44D71915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5B2FD95-C811-47FC-B2E9-672D9E027BE5}" type="pres">
      <dgm:prSet presAssocID="{A17234C4-6535-4522-9B04-FE27A6E17AA7}" presName="spacer" presStyleCnt="0"/>
      <dgm:spPr/>
    </dgm:pt>
    <dgm:pt modelId="{91F82E12-1E0C-4AB5-944D-7AA0823FD9F0}" type="pres">
      <dgm:prSet presAssocID="{5C0ADEEA-4C58-4D9D-AB8A-93E5A635FD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41B4F73-2EFC-4AAB-B112-1259F9F4F7FD}" type="pres">
      <dgm:prSet presAssocID="{BF3D158F-3352-46A0-BA80-96A566D3582B}" presName="spacer" presStyleCnt="0"/>
      <dgm:spPr/>
    </dgm:pt>
    <dgm:pt modelId="{38E50C93-FC45-44F3-B8E9-5F57F3BEC826}" type="pres">
      <dgm:prSet presAssocID="{23F7B6AD-7892-4303-B4D9-E704A18A48B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E21A60B-21C0-488E-9E8C-DE4781477FE1}" srcId="{27332620-871D-4746-A2A4-84DECF5B48BB}" destId="{6A23283C-E3D6-4B72-AC63-29E44D719159}" srcOrd="0" destOrd="0" parTransId="{971A4B7C-0C5A-46D2-ABDA-309B2F4068AE}" sibTransId="{A17234C4-6535-4522-9B04-FE27A6E17AA7}"/>
    <dgm:cxn modelId="{B2C6811C-E123-4A7C-82A3-E13166465FB8}" srcId="{27332620-871D-4746-A2A4-84DECF5B48BB}" destId="{23F7B6AD-7892-4303-B4D9-E704A18A48B3}" srcOrd="2" destOrd="0" parTransId="{FF49EE2C-3E76-474F-AC08-A0945A65E0DC}" sibTransId="{D6F8CB1A-40C1-446B-BAF9-26F5DC204E2E}"/>
    <dgm:cxn modelId="{9655B823-EE5E-4AA5-8783-A55EA5DEEB30}" type="presOf" srcId="{27332620-871D-4746-A2A4-84DECF5B48BB}" destId="{2ABB6A87-0327-4C16-AC9A-9322DD4EFCD4}" srcOrd="0" destOrd="0" presId="urn:microsoft.com/office/officeart/2005/8/layout/vList2"/>
    <dgm:cxn modelId="{E78E8F9B-E9FC-4E5E-88BD-916633C1FF50}" type="presOf" srcId="{23F7B6AD-7892-4303-B4D9-E704A18A48B3}" destId="{38E50C93-FC45-44F3-B8E9-5F57F3BEC826}" srcOrd="0" destOrd="0" presId="urn:microsoft.com/office/officeart/2005/8/layout/vList2"/>
    <dgm:cxn modelId="{8311B6C3-A2E1-4729-ABDD-2BEE4A197C93}" type="presOf" srcId="{5C0ADEEA-4C58-4D9D-AB8A-93E5A635FD04}" destId="{91F82E12-1E0C-4AB5-944D-7AA0823FD9F0}" srcOrd="0" destOrd="0" presId="urn:microsoft.com/office/officeart/2005/8/layout/vList2"/>
    <dgm:cxn modelId="{53BC85C9-6ED6-4FF0-BE60-A2B1E873731A}" type="presOf" srcId="{6A23283C-E3D6-4B72-AC63-29E44D719159}" destId="{C6D102C5-2B99-48B2-AE2F-3DE37105D4D1}" srcOrd="0" destOrd="0" presId="urn:microsoft.com/office/officeart/2005/8/layout/vList2"/>
    <dgm:cxn modelId="{B122BAE9-EC1B-4E34-8C68-15A0E7C0A91F}" srcId="{27332620-871D-4746-A2A4-84DECF5B48BB}" destId="{5C0ADEEA-4C58-4D9D-AB8A-93E5A635FD04}" srcOrd="1" destOrd="0" parTransId="{96200431-1759-4C17-898F-4B76D121DD13}" sibTransId="{BF3D158F-3352-46A0-BA80-96A566D3582B}"/>
    <dgm:cxn modelId="{46921D2A-5BF4-48E1-8083-4D6764EE1442}" type="presParOf" srcId="{2ABB6A87-0327-4C16-AC9A-9322DD4EFCD4}" destId="{C6D102C5-2B99-48B2-AE2F-3DE37105D4D1}" srcOrd="0" destOrd="0" presId="urn:microsoft.com/office/officeart/2005/8/layout/vList2"/>
    <dgm:cxn modelId="{EF02E841-32DB-4883-9D64-951AF22AF6BB}" type="presParOf" srcId="{2ABB6A87-0327-4C16-AC9A-9322DD4EFCD4}" destId="{05B2FD95-C811-47FC-B2E9-672D9E027BE5}" srcOrd="1" destOrd="0" presId="urn:microsoft.com/office/officeart/2005/8/layout/vList2"/>
    <dgm:cxn modelId="{9364BB4C-8011-4707-8BA1-A13DF394B5C3}" type="presParOf" srcId="{2ABB6A87-0327-4C16-AC9A-9322DD4EFCD4}" destId="{91F82E12-1E0C-4AB5-944D-7AA0823FD9F0}" srcOrd="2" destOrd="0" presId="urn:microsoft.com/office/officeart/2005/8/layout/vList2"/>
    <dgm:cxn modelId="{8B4B06EE-E945-4C56-90E2-34AAB3BF6C47}" type="presParOf" srcId="{2ABB6A87-0327-4C16-AC9A-9322DD4EFCD4}" destId="{241B4F73-2EFC-4AAB-B112-1259F9F4F7FD}" srcOrd="3" destOrd="0" presId="urn:microsoft.com/office/officeart/2005/8/layout/vList2"/>
    <dgm:cxn modelId="{07BADB38-5D9A-4B8D-BC66-90ABD5E30B26}" type="presParOf" srcId="{2ABB6A87-0327-4C16-AC9A-9322DD4EFCD4}" destId="{38E50C93-FC45-44F3-B8E9-5F57F3BEC82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115083-E177-4EF4-BB19-792FE9EB8A83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A29C4-FCBA-48A0-BDC5-188E401B0CF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Rebecca Sparkes 2011028</a:t>
          </a:r>
          <a:endParaRPr lang="en-US" sz="4400" kern="1200"/>
        </a:p>
      </dsp:txBody>
      <dsp:txXfrm>
        <a:off x="0" y="0"/>
        <a:ext cx="6900512" cy="1384035"/>
      </dsp:txXfrm>
    </dsp:sp>
    <dsp:sp modelId="{BD83B1A4-37C0-4FCB-9E24-7FE712180A1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58697A-C601-4905-8208-07FCD43A995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Assignment 2 – Presentation</a:t>
          </a:r>
          <a:endParaRPr lang="en-US" sz="4400" kern="1200"/>
        </a:p>
      </dsp:txBody>
      <dsp:txXfrm>
        <a:off x="0" y="1384035"/>
        <a:ext cx="6900512" cy="1384035"/>
      </dsp:txXfrm>
    </dsp:sp>
    <dsp:sp modelId="{292BE7DA-6C17-481A-B9D1-13CA6AE9DBA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D9AEC-2EF0-4370-881A-FB426893D02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BMHP4012</a:t>
          </a:r>
          <a:endParaRPr lang="en-US" sz="4400" kern="1200"/>
        </a:p>
      </dsp:txBody>
      <dsp:txXfrm>
        <a:off x="0" y="2768070"/>
        <a:ext cx="6900512" cy="1384035"/>
      </dsp:txXfrm>
    </dsp:sp>
    <dsp:sp modelId="{2E805A02-739E-45F7-9DAE-A1D3E01CBEB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0003E-3239-42FE-827D-A091E0FFF7B8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Rachael France</a:t>
          </a:r>
          <a:endParaRPr lang="en-US" sz="44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A215DE-E777-43EB-8DA5-CB7CD6F28200}">
      <dsp:nvSpPr>
        <dsp:cNvPr id="0" name=""/>
        <dsp:cNvSpPr/>
      </dsp:nvSpPr>
      <dsp:spPr>
        <a:xfrm>
          <a:off x="0" y="82385"/>
          <a:ext cx="5962720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Definition of anti-discrimination</a:t>
          </a:r>
          <a:endParaRPr lang="en-US" sz="2600" kern="1200"/>
        </a:p>
      </dsp:txBody>
      <dsp:txXfrm>
        <a:off x="30442" y="112827"/>
        <a:ext cx="5901836" cy="562726"/>
      </dsp:txXfrm>
    </dsp:sp>
    <dsp:sp modelId="{75D8BF36-C328-4FE4-893F-A7585B07ED04}">
      <dsp:nvSpPr>
        <dsp:cNvPr id="0" name=""/>
        <dsp:cNvSpPr/>
      </dsp:nvSpPr>
      <dsp:spPr>
        <a:xfrm>
          <a:off x="0" y="780876"/>
          <a:ext cx="5962720" cy="62361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Definition of inclusive practice</a:t>
          </a:r>
          <a:endParaRPr lang="en-US" sz="2600" kern="1200"/>
        </a:p>
      </dsp:txBody>
      <dsp:txXfrm>
        <a:off x="30442" y="811318"/>
        <a:ext cx="5901836" cy="562726"/>
      </dsp:txXfrm>
    </dsp:sp>
    <dsp:sp modelId="{FAD61A0B-3AE1-4011-A5FB-0DE22CF9930C}">
      <dsp:nvSpPr>
        <dsp:cNvPr id="0" name=""/>
        <dsp:cNvSpPr/>
      </dsp:nvSpPr>
      <dsp:spPr>
        <a:xfrm>
          <a:off x="0" y="1479366"/>
          <a:ext cx="5962720" cy="62361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Detail of workplace and why it was chosen</a:t>
          </a:r>
          <a:endParaRPr lang="en-US" sz="2600" kern="1200"/>
        </a:p>
      </dsp:txBody>
      <dsp:txXfrm>
        <a:off x="30442" y="1509808"/>
        <a:ext cx="5901836" cy="562726"/>
      </dsp:txXfrm>
    </dsp:sp>
    <dsp:sp modelId="{AFF31608-F424-4FBF-8898-2DFB90EC70CC}">
      <dsp:nvSpPr>
        <dsp:cNvPr id="0" name=""/>
        <dsp:cNvSpPr/>
      </dsp:nvSpPr>
      <dsp:spPr>
        <a:xfrm>
          <a:off x="0" y="2177856"/>
          <a:ext cx="5962720" cy="62361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Details of policies and processes in place</a:t>
          </a:r>
          <a:endParaRPr lang="en-US" sz="2600" kern="1200"/>
        </a:p>
      </dsp:txBody>
      <dsp:txXfrm>
        <a:off x="30442" y="2208298"/>
        <a:ext cx="5901836" cy="562726"/>
      </dsp:txXfrm>
    </dsp:sp>
    <dsp:sp modelId="{1ED76249-79DA-4DAF-83F8-4240227B9C1F}">
      <dsp:nvSpPr>
        <dsp:cNvPr id="0" name=""/>
        <dsp:cNvSpPr/>
      </dsp:nvSpPr>
      <dsp:spPr>
        <a:xfrm>
          <a:off x="0" y="2876346"/>
          <a:ext cx="5962720" cy="62361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Pros and Cons of benefits with examples </a:t>
          </a:r>
          <a:endParaRPr lang="en-US" sz="2600" kern="1200"/>
        </a:p>
      </dsp:txBody>
      <dsp:txXfrm>
        <a:off x="30442" y="2906788"/>
        <a:ext cx="5901836" cy="562726"/>
      </dsp:txXfrm>
    </dsp:sp>
    <dsp:sp modelId="{80432C65-DE03-42AD-9FC7-F0A9BE416C19}">
      <dsp:nvSpPr>
        <dsp:cNvPr id="0" name=""/>
        <dsp:cNvSpPr/>
      </dsp:nvSpPr>
      <dsp:spPr>
        <a:xfrm>
          <a:off x="0" y="3574836"/>
          <a:ext cx="5962720" cy="62361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3 recommendations for improvement</a:t>
          </a:r>
          <a:endParaRPr lang="en-US" sz="2600" kern="1200"/>
        </a:p>
      </dsp:txBody>
      <dsp:txXfrm>
        <a:off x="30442" y="3605278"/>
        <a:ext cx="5901836" cy="562726"/>
      </dsp:txXfrm>
    </dsp:sp>
    <dsp:sp modelId="{1F38827D-7AD3-4C67-AF3E-F047A9BA01F8}">
      <dsp:nvSpPr>
        <dsp:cNvPr id="0" name=""/>
        <dsp:cNvSpPr/>
      </dsp:nvSpPr>
      <dsp:spPr>
        <a:xfrm>
          <a:off x="0" y="4273326"/>
          <a:ext cx="5962720" cy="62361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References</a:t>
          </a:r>
          <a:endParaRPr lang="en-US" sz="2600" kern="1200"/>
        </a:p>
      </dsp:txBody>
      <dsp:txXfrm>
        <a:off x="30442" y="4303768"/>
        <a:ext cx="5901836" cy="5627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7C202-069D-4E46-B5CE-E37A0863B83D}">
      <dsp:nvSpPr>
        <dsp:cNvPr id="0" name=""/>
        <dsp:cNvSpPr/>
      </dsp:nvSpPr>
      <dsp:spPr>
        <a:xfrm>
          <a:off x="0" y="0"/>
          <a:ext cx="53292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F8C65-9755-46B5-A5A5-7488C69B5ED6}">
      <dsp:nvSpPr>
        <dsp:cNvPr id="0" name=""/>
        <dsp:cNvSpPr/>
      </dsp:nvSpPr>
      <dsp:spPr>
        <a:xfrm>
          <a:off x="0" y="0"/>
          <a:ext cx="5329236" cy="101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Equal opportunities</a:t>
          </a:r>
          <a:endParaRPr lang="en-US" sz="2800" kern="1200"/>
        </a:p>
      </dsp:txBody>
      <dsp:txXfrm>
        <a:off x="0" y="0"/>
        <a:ext cx="5329236" cy="1014412"/>
      </dsp:txXfrm>
    </dsp:sp>
    <dsp:sp modelId="{369AB2B0-E61F-4B8F-953E-22623E3FF9C4}">
      <dsp:nvSpPr>
        <dsp:cNvPr id="0" name=""/>
        <dsp:cNvSpPr/>
      </dsp:nvSpPr>
      <dsp:spPr>
        <a:xfrm>
          <a:off x="0" y="1014412"/>
          <a:ext cx="5329236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517BA-4535-49D2-A068-063E51D4D0C7}">
      <dsp:nvSpPr>
        <dsp:cNvPr id="0" name=""/>
        <dsp:cNvSpPr/>
      </dsp:nvSpPr>
      <dsp:spPr>
        <a:xfrm>
          <a:off x="0" y="1014412"/>
          <a:ext cx="5329236" cy="101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Promoting diversity and differences</a:t>
          </a:r>
          <a:endParaRPr lang="en-US" sz="2800" kern="1200"/>
        </a:p>
      </dsp:txBody>
      <dsp:txXfrm>
        <a:off x="0" y="1014412"/>
        <a:ext cx="5329236" cy="1014412"/>
      </dsp:txXfrm>
    </dsp:sp>
    <dsp:sp modelId="{FE35F97B-3E4E-4DDF-B2B8-0D775ECA0D04}">
      <dsp:nvSpPr>
        <dsp:cNvPr id="0" name=""/>
        <dsp:cNvSpPr/>
      </dsp:nvSpPr>
      <dsp:spPr>
        <a:xfrm>
          <a:off x="0" y="2028824"/>
          <a:ext cx="5329236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3D729-95F2-4DE0-B4FA-E950B0C5B0C9}">
      <dsp:nvSpPr>
        <dsp:cNvPr id="0" name=""/>
        <dsp:cNvSpPr/>
      </dsp:nvSpPr>
      <dsp:spPr>
        <a:xfrm>
          <a:off x="0" y="2028825"/>
          <a:ext cx="5329236" cy="101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Child-centered approach</a:t>
          </a:r>
          <a:endParaRPr lang="en-US" sz="2800" kern="1200"/>
        </a:p>
      </dsp:txBody>
      <dsp:txXfrm>
        <a:off x="0" y="2028825"/>
        <a:ext cx="5329236" cy="1014412"/>
      </dsp:txXfrm>
    </dsp:sp>
    <dsp:sp modelId="{AD34498C-7211-4D13-A7CC-4E9FAB696CEB}">
      <dsp:nvSpPr>
        <dsp:cNvPr id="0" name=""/>
        <dsp:cNvSpPr/>
      </dsp:nvSpPr>
      <dsp:spPr>
        <a:xfrm>
          <a:off x="0" y="3043237"/>
          <a:ext cx="532923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4AAF0-E616-4223-BE90-517968828B42}">
      <dsp:nvSpPr>
        <dsp:cNvPr id="0" name=""/>
        <dsp:cNvSpPr/>
      </dsp:nvSpPr>
      <dsp:spPr>
        <a:xfrm>
          <a:off x="0" y="3043237"/>
          <a:ext cx="5329236" cy="1014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 Light" panose="020F0302020204030204"/>
            </a:rPr>
            <a:t>Examples linked to articles 3 and 13 of UNCRC</a:t>
          </a:r>
        </a:p>
      </dsp:txBody>
      <dsp:txXfrm>
        <a:off x="0" y="3043237"/>
        <a:ext cx="5329236" cy="10144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03E407-AEF6-4D44-9471-CC6682A8F397}">
      <dsp:nvSpPr>
        <dsp:cNvPr id="0" name=""/>
        <dsp:cNvSpPr/>
      </dsp:nvSpPr>
      <dsp:spPr>
        <a:xfrm>
          <a:off x="0" y="1981"/>
          <a:ext cx="53292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F87B4-50B6-4599-B65B-E587BC2AAE20}">
      <dsp:nvSpPr>
        <dsp:cNvPr id="0" name=""/>
        <dsp:cNvSpPr/>
      </dsp:nvSpPr>
      <dsp:spPr>
        <a:xfrm>
          <a:off x="0" y="1981"/>
          <a:ext cx="5329236" cy="1351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Calibri Light" panose="020F0302020204030204"/>
            </a:rPr>
            <a:t>Swansea Child and Family Services</a:t>
          </a:r>
          <a:endParaRPr lang="en-US" sz="2900" kern="1200"/>
        </a:p>
      </dsp:txBody>
      <dsp:txXfrm>
        <a:off x="0" y="1981"/>
        <a:ext cx="5329236" cy="1351229"/>
      </dsp:txXfrm>
    </dsp:sp>
    <dsp:sp modelId="{29A8D28A-F614-4BF6-A562-8D56725355F1}">
      <dsp:nvSpPr>
        <dsp:cNvPr id="0" name=""/>
        <dsp:cNvSpPr/>
      </dsp:nvSpPr>
      <dsp:spPr>
        <a:xfrm>
          <a:off x="0" y="1353210"/>
          <a:ext cx="5329236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96A56-8F82-4488-9F8A-ACEDBEC2B295}">
      <dsp:nvSpPr>
        <dsp:cNvPr id="0" name=""/>
        <dsp:cNvSpPr/>
      </dsp:nvSpPr>
      <dsp:spPr>
        <a:xfrm>
          <a:off x="0" y="1353210"/>
          <a:ext cx="5329236" cy="1351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Improving the lives of children and young people</a:t>
          </a:r>
          <a:endParaRPr lang="en-US" sz="2900" kern="1200"/>
        </a:p>
      </dsp:txBody>
      <dsp:txXfrm>
        <a:off x="0" y="1353210"/>
        <a:ext cx="5329236" cy="1351229"/>
      </dsp:txXfrm>
    </dsp:sp>
    <dsp:sp modelId="{4E6B2AEF-EFFA-41EE-AEF0-6AB94465EFC2}">
      <dsp:nvSpPr>
        <dsp:cNvPr id="0" name=""/>
        <dsp:cNvSpPr/>
      </dsp:nvSpPr>
      <dsp:spPr>
        <a:xfrm>
          <a:off x="0" y="2704439"/>
          <a:ext cx="5329236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A0ADC-F3A9-4396-B0AB-A0A9E176278E}">
      <dsp:nvSpPr>
        <dsp:cNvPr id="0" name=""/>
        <dsp:cNvSpPr/>
      </dsp:nvSpPr>
      <dsp:spPr>
        <a:xfrm>
          <a:off x="0" y="2704439"/>
          <a:ext cx="5329236" cy="1351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>
              <a:latin typeface="Calibri Light" panose="020F0302020204030204"/>
            </a:rPr>
            <a:t>Wales have embraced the UNCRC as a framework for policies</a:t>
          </a:r>
          <a:endParaRPr lang="en-GB" sz="2900" kern="1200"/>
        </a:p>
      </dsp:txBody>
      <dsp:txXfrm>
        <a:off x="0" y="2704439"/>
        <a:ext cx="5329236" cy="13512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7936F6-BABE-435A-8B6C-3508E06F629E}">
      <dsp:nvSpPr>
        <dsp:cNvPr id="0" name=""/>
        <dsp:cNvSpPr/>
      </dsp:nvSpPr>
      <dsp:spPr>
        <a:xfrm>
          <a:off x="0" y="513440"/>
          <a:ext cx="5266157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latin typeface="Calibri Light" panose="020F0302020204030204"/>
            </a:rPr>
            <a:t>Swansea Council's Corporate Safeguarding Policy</a:t>
          </a:r>
          <a:endParaRPr lang="en-US" sz="3300" kern="1200"/>
        </a:p>
      </dsp:txBody>
      <dsp:txXfrm>
        <a:off x="64083" y="577523"/>
        <a:ext cx="5137991" cy="1184574"/>
      </dsp:txXfrm>
    </dsp:sp>
    <dsp:sp modelId="{D878028C-14EF-48EF-9A1F-3AF382DDF2A1}">
      <dsp:nvSpPr>
        <dsp:cNvPr id="0" name=""/>
        <dsp:cNvSpPr/>
      </dsp:nvSpPr>
      <dsp:spPr>
        <a:xfrm>
          <a:off x="0" y="1921221"/>
          <a:ext cx="5266157" cy="131274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Guidelines based off legislation</a:t>
          </a:r>
          <a:endParaRPr lang="en-US" sz="3300" kern="1200"/>
        </a:p>
      </dsp:txBody>
      <dsp:txXfrm>
        <a:off x="64083" y="1985304"/>
        <a:ext cx="5137991" cy="1184574"/>
      </dsp:txXfrm>
    </dsp:sp>
    <dsp:sp modelId="{BB3B3AF2-BF8E-46AA-9A57-1F86D6DE7264}">
      <dsp:nvSpPr>
        <dsp:cNvPr id="0" name=""/>
        <dsp:cNvSpPr/>
      </dsp:nvSpPr>
      <dsp:spPr>
        <a:xfrm>
          <a:off x="0" y="3329001"/>
          <a:ext cx="5266157" cy="131274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Policies underpinned by UNCRC</a:t>
          </a:r>
          <a:endParaRPr lang="en-US" sz="3300" kern="1200"/>
        </a:p>
      </dsp:txBody>
      <dsp:txXfrm>
        <a:off x="64083" y="3393084"/>
        <a:ext cx="5137991" cy="11845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102C5-2B99-48B2-AE2F-3DE37105D4D1}">
      <dsp:nvSpPr>
        <dsp:cNvPr id="0" name=""/>
        <dsp:cNvSpPr/>
      </dsp:nvSpPr>
      <dsp:spPr>
        <a:xfrm>
          <a:off x="0" y="59514"/>
          <a:ext cx="5962720" cy="15663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 Light" panose="020F0302020204030204"/>
            </a:rPr>
            <a:t>Ensure</a:t>
          </a:r>
          <a:r>
            <a:rPr lang="en-GB" sz="2800" kern="1200"/>
            <a:t> children and young people </a:t>
          </a:r>
          <a:r>
            <a:rPr lang="en-GB" sz="2800" kern="1200">
              <a:latin typeface="Calibri Light" panose="020F0302020204030204"/>
            </a:rPr>
            <a:t>are </a:t>
          </a:r>
          <a:r>
            <a:rPr lang="en-GB" sz="2800" kern="1200"/>
            <a:t>aware of their rights</a:t>
          </a:r>
          <a:endParaRPr lang="en-US" sz="2800" kern="1200"/>
        </a:p>
      </dsp:txBody>
      <dsp:txXfrm>
        <a:off x="76462" y="135976"/>
        <a:ext cx="5809796" cy="1413413"/>
      </dsp:txXfrm>
    </dsp:sp>
    <dsp:sp modelId="{91F82E12-1E0C-4AB5-944D-7AA0823FD9F0}">
      <dsp:nvSpPr>
        <dsp:cNvPr id="0" name=""/>
        <dsp:cNvSpPr/>
      </dsp:nvSpPr>
      <dsp:spPr>
        <a:xfrm>
          <a:off x="0" y="1706492"/>
          <a:ext cx="5962720" cy="1566337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Effective collaboration between social services and other agencies</a:t>
          </a:r>
          <a:r>
            <a:rPr lang="en-GB" sz="2800" kern="1200">
              <a:latin typeface="Calibri Light" panose="020F0302020204030204"/>
            </a:rPr>
            <a:t> as well as parents/carers</a:t>
          </a:r>
          <a:endParaRPr lang="en-US" sz="2800" kern="1200"/>
        </a:p>
      </dsp:txBody>
      <dsp:txXfrm>
        <a:off x="76462" y="1782954"/>
        <a:ext cx="5809796" cy="1413413"/>
      </dsp:txXfrm>
    </dsp:sp>
    <dsp:sp modelId="{38E50C93-FC45-44F3-B8E9-5F57F3BEC826}">
      <dsp:nvSpPr>
        <dsp:cNvPr id="0" name=""/>
        <dsp:cNvSpPr/>
      </dsp:nvSpPr>
      <dsp:spPr>
        <a:xfrm>
          <a:off x="0" y="3353469"/>
          <a:ext cx="5962720" cy="156633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Ensure knowledge of legislation and up to date policies</a:t>
          </a:r>
          <a:r>
            <a:rPr lang="en-GB" sz="2800" kern="1200">
              <a:latin typeface="Calibri Light" panose="020F0302020204030204"/>
            </a:rPr>
            <a:t> for all staff</a:t>
          </a:r>
          <a:endParaRPr lang="en-US" sz="2800" kern="1200"/>
        </a:p>
      </dsp:txBody>
      <dsp:txXfrm>
        <a:off x="76462" y="3429931"/>
        <a:ext cx="5809796" cy="1413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943122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903824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33029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602944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090848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326226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3687361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587118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0873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240946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35253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282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74439-13DE-435B-A7EC-42A8ECBFF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>
                <a:cs typeface="Calibri Light"/>
              </a:rPr>
              <a:t>Equality, Diversity and Inclusive Practice</a:t>
            </a:r>
            <a:endParaRPr lang="en-GB" sz="5400" b="1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223BFE24-B446-4668-B7DB-E76F0E4F6A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868367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421628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ED8E54F9-849C-4865-8C5E-FD967B81D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91AE6B3-1D2D-4C67-A4DB-888635B52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929452"/>
            <a:ext cx="9144000" cy="2526738"/>
          </a:xfrm>
        </p:spPr>
        <p:txBody>
          <a:bodyPr>
            <a:normAutofit/>
          </a:bodyPr>
          <a:lstStyle/>
          <a:p>
            <a:r>
              <a:rPr lang="en-GB" sz="5600" b="1">
                <a:solidFill>
                  <a:srgbClr val="FFFFFF"/>
                </a:solidFill>
                <a:cs typeface="Calibri Light"/>
              </a:rPr>
              <a:t>Anti-Discriminatory and Inclusive Practice: A Case Study</a:t>
            </a:r>
            <a:endParaRPr lang="en-GB" sz="5600" b="1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95230"/>
            <a:ext cx="9144000" cy="16265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"/>
              </a:rPr>
              <a:t>Social Work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54" name="sketch line">
            <a:extLst>
              <a:ext uri="{FF2B5EF4-FFF2-40B4-BE49-F238E27FC236}">
                <a16:creationId xmlns:a16="http://schemas.microsoft.com/office/drawing/2014/main" id="{6D080EC2-42B5-4E04-BBF7-F0BC5CB7C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3566566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A59F-FA91-4DE2-9AA4-AF7F34F3D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b="1">
                <a:cs typeface="Calibri Light"/>
              </a:rPr>
              <a:t>Contents Page</a:t>
            </a:r>
            <a:endParaRPr lang="en-GB" sz="48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A45FD5-BF65-4BDA-A43D-514A8F5429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0895441"/>
              </p:ext>
            </p:extLst>
          </p:nvPr>
        </p:nvGraphicFramePr>
        <p:xfrm>
          <a:off x="5407705" y="1014154"/>
          <a:ext cx="5962720" cy="497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640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F687420-BEB4-45CD-8226-339BE553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3A2D48-DEFE-4E09-BA08-8A9EA812C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300" b="1">
                <a:ea typeface="+mj-lt"/>
                <a:cs typeface="+mj-lt"/>
              </a:rPr>
              <a:t>Definition of anti-discriminatory practice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44228-4AFA-4D6B-B3B0-4C4BFEF38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>
              <a:cs typeface="Calibri" panose="020F0502020204030204"/>
            </a:endParaRPr>
          </a:p>
          <a:p>
            <a:pPr marL="0" indent="0">
              <a:buNone/>
            </a:pPr>
            <a:endParaRPr lang="en-GB" sz="1800">
              <a:cs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ircle of young friends">
            <a:extLst>
              <a:ext uri="{FF2B5EF4-FFF2-40B4-BE49-F238E27FC236}">
                <a16:creationId xmlns:a16="http://schemas.microsoft.com/office/drawing/2014/main" id="{D7FCA5E6-4ABC-4B2D-90F5-F20995BD9E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7" r="28175" b="2"/>
          <a:stretch/>
        </p:blipFill>
        <p:spPr>
          <a:xfrm>
            <a:off x="5987738" y="650494"/>
            <a:ext cx="5628018" cy="53241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07817B8-8BB9-4298-BCA9-1AB3C4C01C2A}"/>
              </a:ext>
            </a:extLst>
          </p:cNvPr>
          <p:cNvSpPr txBox="1"/>
          <p:nvPr/>
        </p:nvSpPr>
        <p:spPr>
          <a:xfrm>
            <a:off x="181155" y="5241986"/>
            <a:ext cx="553240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aseline="30000">
                <a:ea typeface="+mn-lt"/>
                <a:cs typeface="+mn-lt"/>
              </a:rPr>
              <a:t>(Forrester, Westlake and Glynn, 2012: UNICEF, 2021).</a:t>
            </a:r>
            <a:endParaRPr lang="en-US" sz="2800">
              <a:ea typeface="+mn-lt"/>
              <a:cs typeface="+mn-l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3EEE8-F1A6-4B17-9898-08CD9A09579C}"/>
              </a:ext>
            </a:extLst>
          </p:cNvPr>
          <p:cNvSpPr txBox="1"/>
          <p:nvPr/>
        </p:nvSpPr>
        <p:spPr>
          <a:xfrm>
            <a:off x="511834" y="2251495"/>
            <a:ext cx="5014821" cy="23237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/>
              <a:t>Eliminate unfair/unfavourable treatment of child or young person</a:t>
            </a:r>
            <a:endParaRPr lang="en-GB" sz="2800">
              <a:cs typeface="Calibri"/>
            </a:endParaRP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>
                <a:cs typeface="Calibri"/>
              </a:rPr>
              <a:t>United Nations Convention of the Rights of a Child – Article 2</a:t>
            </a:r>
          </a:p>
        </p:txBody>
      </p:sp>
    </p:spTree>
    <p:extLst>
      <p:ext uri="{BB962C8B-B14F-4D97-AF65-F5344CB8AC3E}">
        <p14:creationId xmlns:p14="http://schemas.microsoft.com/office/powerpoint/2010/main" val="172459370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22EE4DC3-AEA7-46F9-8FAF-521A46D120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149" b="2"/>
          <a:stretch/>
        </p:blipFill>
        <p:spPr>
          <a:xfrm>
            <a:off x="20" y="10"/>
            <a:ext cx="6204384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5C33D2-58AF-4EDE-9554-CA40DC1FF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327026"/>
            <a:ext cx="4164011" cy="26114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/>
              <a:t>Definition of inclusive practice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C6719E8-4D37-4A78-A1DC-420D3DCAAAC9}"/>
              </a:ext>
            </a:extLst>
          </p:cNvPr>
          <p:cNvSpPr txBox="1"/>
          <p:nvPr/>
        </p:nvSpPr>
        <p:spPr>
          <a:xfrm>
            <a:off x="4983193" y="6090249"/>
            <a:ext cx="7214558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(O'Reilly and Dolan, 2016: O'Brien, 2011: Ferguson, 2017: UNICEF, 2021).</a:t>
            </a:r>
          </a:p>
          <a:p>
            <a:pPr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75B39311-B9AA-4A63-9B83-E74EF025CB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4948494"/>
              </p:ext>
            </p:extLst>
          </p:nvPr>
        </p:nvGraphicFramePr>
        <p:xfrm>
          <a:off x="6381750" y="1472332"/>
          <a:ext cx="5329236" cy="4057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0970505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2">
            <a:extLst>
              <a:ext uri="{FF2B5EF4-FFF2-40B4-BE49-F238E27FC236}">
                <a16:creationId xmlns:a16="http://schemas.microsoft.com/office/drawing/2014/main" id="{B980529F-32B0-44C0-8855-597E3CCFFE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945" r="5074" b="-11"/>
          <a:stretch/>
        </p:blipFill>
        <p:spPr>
          <a:xfrm>
            <a:off x="20" y="10"/>
            <a:ext cx="6204384" cy="5114534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1119DA-C982-4BFC-BF85-68FB22799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4" y="327026"/>
            <a:ext cx="4164011" cy="26114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/>
              <a:t>Chosen workplace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44026E-0D22-47D0-98ED-6DAAE3F2B8B8}"/>
              </a:ext>
            </a:extLst>
          </p:cNvPr>
          <p:cNvSpPr txBox="1"/>
          <p:nvPr/>
        </p:nvSpPr>
        <p:spPr>
          <a:xfrm>
            <a:off x="4264325" y="6003985"/>
            <a:ext cx="61650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(Swansea Council, 2020: Swansea Council, 2017: NSPCC, 2021).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EB0FE9F-4C37-42B9-B0CD-CB55EBBAB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518990"/>
              </p:ext>
            </p:extLst>
          </p:nvPr>
        </p:nvGraphicFramePr>
        <p:xfrm>
          <a:off x="6338618" y="1400445"/>
          <a:ext cx="5329236" cy="4057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689753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80FF5-2F46-4F76-9FA2-CA5287E9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b="1">
                <a:ea typeface="+mj-lt"/>
                <a:cs typeface="+mj-lt"/>
              </a:rPr>
              <a:t>Policies and processes in place</a:t>
            </a:r>
            <a:endParaRPr lang="en-US" b="1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603067B-7C5A-4EBC-9043-63C6E3080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6832241"/>
              </p:ext>
            </p:extLst>
          </p:nvPr>
        </p:nvGraphicFramePr>
        <p:xfrm>
          <a:off x="6282905" y="1059881"/>
          <a:ext cx="5266158" cy="51551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6" name="TextBox 135">
            <a:extLst>
              <a:ext uri="{FF2B5EF4-FFF2-40B4-BE49-F238E27FC236}">
                <a16:creationId xmlns:a16="http://schemas.microsoft.com/office/drawing/2014/main" id="{40AE2602-C175-438F-9D97-68795E1ED78E}"/>
              </a:ext>
            </a:extLst>
          </p:cNvPr>
          <p:cNvSpPr txBox="1"/>
          <p:nvPr/>
        </p:nvSpPr>
        <p:spPr>
          <a:xfrm>
            <a:off x="526211" y="5285117"/>
            <a:ext cx="50435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(Children's Commissioner for Wales, 2017: Johnson, 2019: Social Services and Well-being (Wales) Act 2014: Swansea Council, 2018: UNICEF, 2021).</a:t>
            </a:r>
          </a:p>
        </p:txBody>
      </p:sp>
    </p:spTree>
    <p:extLst>
      <p:ext uri="{BB962C8B-B14F-4D97-AF65-F5344CB8AC3E}">
        <p14:creationId xmlns:p14="http://schemas.microsoft.com/office/powerpoint/2010/main" val="410412362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5E737-FB9D-4189-8D59-8C5E05825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Pros and Cons of benefits with examples </a:t>
            </a:r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D06FB-5EF6-4912-992E-653F129E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Children are protected through social worker's obligations to the safeguarding policies in place</a:t>
            </a:r>
            <a:endParaRPr lang="en-US">
              <a:cs typeface="Calibri"/>
            </a:endParaRPr>
          </a:p>
          <a:p>
            <a:r>
              <a:rPr lang="en-US" dirty="0"/>
              <a:t>Negligence can occur if safeguarding policies are not in place or not followed</a:t>
            </a:r>
            <a:endParaRPr lang="en-US">
              <a:cs typeface="Calibri"/>
            </a:endParaRPr>
          </a:p>
          <a:p>
            <a:r>
              <a:rPr lang="en-US" dirty="0"/>
              <a:t>Powys County Council issued with written notice under part 8 of the Social Services and Well-being (Wales) Act 2014 after children put at risk through failures</a:t>
            </a:r>
            <a:endParaRPr lang="en-US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5949E2-2358-49CD-9729-A8986B998E50}"/>
              </a:ext>
            </a:extLst>
          </p:cNvPr>
          <p:cNvSpPr txBox="1"/>
          <p:nvPr/>
        </p:nvSpPr>
        <p:spPr>
          <a:xfrm>
            <a:off x="6613336" y="6144221"/>
            <a:ext cx="5057398" cy="25466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(Samuel, 2020: Roderick, 2017).</a:t>
            </a:r>
          </a:p>
        </p:txBody>
      </p:sp>
    </p:spTree>
    <p:extLst>
      <p:ext uri="{BB962C8B-B14F-4D97-AF65-F5344CB8AC3E}">
        <p14:creationId xmlns:p14="http://schemas.microsoft.com/office/powerpoint/2010/main" val="1722996166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116C0-42AD-4490-989D-8C73D4B57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3700" b="1">
                <a:ea typeface="+mj-lt"/>
                <a:cs typeface="+mj-lt"/>
              </a:rPr>
              <a:t>Recommendations for improvement </a:t>
            </a:r>
            <a:endParaRPr lang="en-GB" sz="3700">
              <a:ea typeface="+mj-lt"/>
              <a:cs typeface="+mj-lt"/>
            </a:endParaRPr>
          </a:p>
          <a:p>
            <a:endParaRPr lang="en-GB" sz="3700"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092B6E-155D-435B-997F-02B3D02C4C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905083"/>
              </p:ext>
            </p:extLst>
          </p:nvPr>
        </p:nvGraphicFramePr>
        <p:xfrm>
          <a:off x="5407705" y="1014154"/>
          <a:ext cx="5962720" cy="4979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CBB57FDD-1540-4C31-B5A5-FEFFFFABCCDD}"/>
              </a:ext>
            </a:extLst>
          </p:cNvPr>
          <p:cNvSpPr txBox="1"/>
          <p:nvPr/>
        </p:nvSpPr>
        <p:spPr>
          <a:xfrm>
            <a:off x="598098" y="6190890"/>
            <a:ext cx="74302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(National Institute for Health and Care of Excellence, 2017: UNICEF, 2021).</a:t>
            </a:r>
          </a:p>
        </p:txBody>
      </p:sp>
    </p:spTree>
    <p:extLst>
      <p:ext uri="{BB962C8B-B14F-4D97-AF65-F5344CB8AC3E}">
        <p14:creationId xmlns:p14="http://schemas.microsoft.com/office/powerpoint/2010/main" val="270167276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431D0-4ACC-4236-BA87-6C0FFF841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08" y="-66196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2B6CB-5A51-4C23-B11F-D1E1D5AB6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748" y="1121134"/>
            <a:ext cx="11320731" cy="573156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aseline="30000">
                <a:ea typeface="+mn-lt"/>
                <a:cs typeface="+mn-lt"/>
              </a:rPr>
              <a:t>Children’s Commissioner for Wales (2017)</a:t>
            </a:r>
            <a:r>
              <a:rPr lang="en-GB" i="1" baseline="30000">
                <a:ea typeface="+mn-lt"/>
                <a:cs typeface="+mn-lt"/>
              </a:rPr>
              <a:t> A Children’s Rights Approach in Wales</a:t>
            </a:r>
            <a:r>
              <a:rPr lang="en-GB" baseline="30000">
                <a:ea typeface="+mn-lt"/>
                <a:cs typeface="+mn-lt"/>
              </a:rPr>
              <a:t>. Available at: </a:t>
            </a:r>
            <a:r>
              <a:rPr lang="en-GB" baseline="30000" dirty="0">
                <a:ea typeface="+mn-lt"/>
                <a:cs typeface="+mn-lt"/>
              </a:rPr>
              <a:t>https://www.childcomwales.org.uk/wp-content/uploads/2017/04/The-Right-Way.pdf</a:t>
            </a:r>
            <a:r>
              <a:rPr lang="en-GB" baseline="30000">
                <a:ea typeface="+mn-lt"/>
                <a:cs typeface="+mn-lt"/>
              </a:rPr>
              <a:t> (Accessed: 27 April 2021).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baseline="30000">
                <a:ea typeface="+mn-lt"/>
                <a:cs typeface="+mn-lt"/>
              </a:rPr>
              <a:t>Forrester, D., Westlake, D. and Glynn, G. (2012) ‘Parental resistance and social worker skills: towards theory of motivational social work’, </a:t>
            </a:r>
            <a:r>
              <a:rPr lang="en-GB" i="1" baseline="30000">
                <a:ea typeface="+mn-lt"/>
                <a:cs typeface="+mn-lt"/>
              </a:rPr>
              <a:t>Child and family social work</a:t>
            </a:r>
            <a:r>
              <a:rPr lang="en-GB" baseline="30000">
                <a:ea typeface="+mn-lt"/>
                <a:cs typeface="+mn-lt"/>
              </a:rPr>
              <a:t>, vol 17, pp. 118-129. Available at: https://www.proceduresonline.com/islington/childcare/user_controlled_lcms_area/uploaded_files/Parental%20resistance%20&amp;%20social%20worker%20skills%20towards%20a%20theory%20of%20msw.PDF (Accessed: 25 April 2021).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baseline="30000">
                <a:ea typeface="+mn-lt"/>
                <a:cs typeface="+mn-lt"/>
              </a:rPr>
              <a:t>Ferguson, H. (2017) ‘How Children Become Invisible in Child Protection Work: Findings from Research into Day-to-Day Social Work Practice’, </a:t>
            </a:r>
            <a:r>
              <a:rPr lang="en-GB" i="1" baseline="30000">
                <a:ea typeface="+mn-lt"/>
                <a:cs typeface="+mn-lt"/>
              </a:rPr>
              <a:t>The British Journal of Social Work</a:t>
            </a:r>
            <a:r>
              <a:rPr lang="en-GB" baseline="30000">
                <a:ea typeface="+mn-lt"/>
                <a:cs typeface="+mn-lt"/>
              </a:rPr>
              <a:t>, vol 47 (4), pp. 1007-1023. Available at: https://academic.oup.com/bjsw/article/47/4/1007/2622323 (Accessed: 25 April 2021).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 baseline="30000">
                <a:ea typeface="+mn-lt"/>
                <a:cs typeface="+mn-lt"/>
              </a:rPr>
              <a:t>Johnson, E. (2019) </a:t>
            </a:r>
            <a:r>
              <a:rPr lang="en-GB" i="1" baseline="30000">
                <a:ea typeface="+mn-lt"/>
                <a:cs typeface="+mn-lt"/>
              </a:rPr>
              <a:t>Legislation and policies that surround safeguarding children.</a:t>
            </a:r>
            <a:r>
              <a:rPr lang="en-GB" baseline="30000">
                <a:ea typeface="+mn-lt"/>
                <a:cs typeface="+mn-lt"/>
              </a:rPr>
              <a:t> Available at: </a:t>
            </a:r>
            <a:r>
              <a:rPr lang="en-GB" baseline="30000" dirty="0">
                <a:ea typeface="+mn-lt"/>
                <a:cs typeface="+mn-lt"/>
              </a:rPr>
              <a:t>https://cpdonline.co.uk/knowledge-base/safeguarding/legislation-safeguarding-children/</a:t>
            </a:r>
            <a:r>
              <a:rPr lang="en-GB" baseline="30000">
                <a:ea typeface="+mn-lt"/>
                <a:cs typeface="+mn-lt"/>
              </a:rPr>
              <a:t> (Accessed: 27 April 2021).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90901534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E73234E-C1EB-4E81-A812-5E893ACD79AC}"/>
              </a:ext>
            </a:extLst>
          </p:cNvPr>
          <p:cNvSpPr txBox="1"/>
          <p:nvPr/>
        </p:nvSpPr>
        <p:spPr>
          <a:xfrm>
            <a:off x="497458" y="583722"/>
            <a:ext cx="11211462" cy="54066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/>
              <a:t>National</a:t>
            </a:r>
            <a:r>
              <a:rPr lang="en-GB" sz="2800" baseline="30000">
                <a:ea typeface="+mn-lt"/>
                <a:cs typeface="+mn-lt"/>
              </a:rPr>
              <a:t> Institute for Health and Care Excellence (2017) </a:t>
            </a:r>
            <a:r>
              <a:rPr lang="en-GB" sz="2800" i="1" baseline="30000">
                <a:ea typeface="+mn-lt"/>
                <a:cs typeface="+mn-lt"/>
              </a:rPr>
              <a:t>Child abuse and neglect.</a:t>
            </a:r>
            <a:r>
              <a:rPr lang="en-GB" sz="2800" baseline="30000">
                <a:ea typeface="+mn-lt"/>
                <a:cs typeface="+mn-lt"/>
              </a:rPr>
              <a:t> Available at: https://www.nice.org.uk/guidance/ng76/chapter/Recommendations#principles-for-working-with-children-young-people-parents-and-carers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NSPCC (2021) </a:t>
            </a:r>
            <a:r>
              <a:rPr lang="en-GB" sz="2800" i="1" baseline="30000">
                <a:ea typeface="+mn-lt"/>
                <a:cs typeface="+mn-lt"/>
              </a:rPr>
              <a:t>Child protection system for Wales.</a:t>
            </a:r>
            <a:r>
              <a:rPr lang="en-GB" sz="2800" baseline="30000">
                <a:ea typeface="+mn-lt"/>
                <a:cs typeface="+mn-lt"/>
              </a:rPr>
              <a:t> Available at: https://learning.nspcc.org.uk/child-protection-system/wales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O’Brien, M. (2011) ‘Equality and fairness: Linking social justice and social work practice’, </a:t>
            </a:r>
            <a:r>
              <a:rPr lang="en-GB" sz="2800" i="1" baseline="30000">
                <a:ea typeface="+mn-lt"/>
                <a:cs typeface="+mn-lt"/>
              </a:rPr>
              <a:t>Journal of Social Work</a:t>
            </a:r>
            <a:r>
              <a:rPr lang="en-GB" sz="2800" baseline="30000">
                <a:ea typeface="+mn-lt"/>
                <a:cs typeface="+mn-lt"/>
              </a:rPr>
              <a:t>, vol 11 (2), pp. 143-158. Available at: https://www.researchgate.net/publication/258159025_Equality_and_fairness_Linking_social_justice_and_social_work_practice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O’Reilly, L. and Dolan, P. (2016) ‘The Voice of the Child in Social Work Assessments: Age-Appropriate Communication with Children’, </a:t>
            </a:r>
            <a:r>
              <a:rPr lang="en-GB" sz="2800" i="1" baseline="30000">
                <a:ea typeface="+mn-lt"/>
                <a:cs typeface="+mn-lt"/>
              </a:rPr>
              <a:t>British Journal of Social Work,</a:t>
            </a:r>
            <a:r>
              <a:rPr lang="en-GB" sz="2800" baseline="30000">
                <a:ea typeface="+mn-lt"/>
                <a:cs typeface="+mn-lt"/>
              </a:rPr>
              <a:t> vol 46 (5), pp. 1191-1207. Available at: https://www.ncbi.nlm.nih.gov/pmc/articles/PMC4985736/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cs typeface="Calibri"/>
              </a:rPr>
              <a:t>Roderick, O. (2017) ‘Vulnerable children were put at risk of harm by social services in part of Wales’, </a:t>
            </a:r>
            <a:r>
              <a:rPr lang="en-GB" sz="2800" i="1" baseline="30000">
                <a:cs typeface="Calibri"/>
              </a:rPr>
              <a:t>Wales Online</a:t>
            </a:r>
            <a:r>
              <a:rPr lang="en-GB" sz="2800" baseline="30000">
                <a:cs typeface="Calibri"/>
              </a:rPr>
              <a:t>, 17th October. Available at: https://www.walesonline.co.uk/news/wales-news/vulnerable-children-were-put-risk-13773917 (Accessed: 25 April 2021).</a:t>
            </a:r>
            <a:endParaRPr lang="en-GB"/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833121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AE13EF-4E53-4DEA-98BA-8EEDA077854D}"/>
              </a:ext>
            </a:extLst>
          </p:cNvPr>
          <p:cNvSpPr txBox="1"/>
          <p:nvPr/>
        </p:nvSpPr>
        <p:spPr>
          <a:xfrm>
            <a:off x="368061" y="368060"/>
            <a:ext cx="11657161" cy="59031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Samuel, M. (2020) ‘Children protection needs fundamental review to tackle persistent practice problems, says government advisors’, </a:t>
            </a:r>
            <a:r>
              <a:rPr lang="en-GB" sz="2800" i="1" baseline="30000">
                <a:ea typeface="+mn-lt"/>
                <a:cs typeface="+mn-lt"/>
              </a:rPr>
              <a:t>Children, social work leaders.</a:t>
            </a:r>
            <a:r>
              <a:rPr lang="en-GB" sz="2800" baseline="30000">
                <a:ea typeface="+mn-lt"/>
                <a:cs typeface="+mn-lt"/>
              </a:rPr>
              <a:t> Available at: https://www.communitycare.co.uk/2020/03/08/child-protection-needs-fundamental-review-tackle-persistent-practice-problems-say-government-advisers/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i="1" baseline="30000">
                <a:ea typeface="+mn-lt"/>
                <a:cs typeface="+mn-lt"/>
              </a:rPr>
              <a:t>Social Servies and Well-being (Wales) Act 2014.</a:t>
            </a:r>
            <a:r>
              <a:rPr lang="en-GB" sz="2800" baseline="30000">
                <a:ea typeface="+mn-lt"/>
                <a:cs typeface="+mn-lt"/>
              </a:rPr>
              <a:t> Available at: </a:t>
            </a:r>
            <a:r>
              <a:rPr lang="en-GB" sz="2800" baseline="30000" dirty="0">
                <a:ea typeface="+mn-lt"/>
                <a:cs typeface="+mn-lt"/>
              </a:rPr>
              <a:t>https://gov.wales/sites/default/files/publications/2019-05/social-services-and-well-being-wales-act-2014-the-essentials.pdf</a:t>
            </a:r>
            <a:r>
              <a:rPr lang="en-GB" sz="2800" baseline="30000">
                <a:ea typeface="+mn-lt"/>
                <a:cs typeface="+mn-lt"/>
              </a:rPr>
              <a:t> (Accessed: 27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Swansea Council (2017) </a:t>
            </a:r>
            <a:r>
              <a:rPr lang="en-GB" sz="2800" i="1" baseline="30000">
                <a:ea typeface="+mn-lt"/>
                <a:cs typeface="+mn-lt"/>
              </a:rPr>
              <a:t>Safeguarding children- concerned about a child or young person? </a:t>
            </a:r>
            <a:r>
              <a:rPr lang="en-GB" sz="2800" baseline="30000">
                <a:ea typeface="+mn-lt"/>
                <a:cs typeface="+mn-lt"/>
              </a:rPr>
              <a:t>Available at: https://www.swansea.gov.uk/safeguardingchildren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Swansea Council (2018) </a:t>
            </a:r>
            <a:r>
              <a:rPr lang="en-GB" sz="2800" i="1" baseline="30000">
                <a:ea typeface="+mn-lt"/>
                <a:cs typeface="+mn-lt"/>
              </a:rPr>
              <a:t>Swansea Council Corporate Safeguarding Children and Adults Policy</a:t>
            </a:r>
            <a:r>
              <a:rPr lang="en-GB" sz="2800" baseline="30000">
                <a:ea typeface="+mn-lt"/>
                <a:cs typeface="+mn-lt"/>
              </a:rPr>
              <a:t>. Available at: https://www.swansea.gov.uk/media/29697/Corporate-Safeguarding-Children-and-Adults-Policy/pdf/CorporateSafeguardingPolicyv5_2_Nov2018.pdf (Accessed: 27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Swansea Council (2020) </a:t>
            </a:r>
            <a:r>
              <a:rPr lang="en-GB" sz="2800" i="1" baseline="30000">
                <a:ea typeface="+mn-lt"/>
                <a:cs typeface="+mn-lt"/>
              </a:rPr>
              <a:t>Child and Family Services – What we do</a:t>
            </a:r>
            <a:r>
              <a:rPr lang="en-GB" sz="2800" baseline="30000">
                <a:ea typeface="+mn-lt"/>
                <a:cs typeface="+mn-lt"/>
              </a:rPr>
              <a:t>. Available at: https://www.swansea.gov.uk/childandfamilywhatwedo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>
              <a:lnSpc>
                <a:spcPct val="90000"/>
              </a:lnSpc>
              <a:spcBef>
                <a:spcPts val="1000"/>
              </a:spcBef>
            </a:pPr>
            <a:r>
              <a:rPr lang="en-GB" sz="2800" baseline="30000">
                <a:ea typeface="+mn-lt"/>
                <a:cs typeface="+mn-lt"/>
              </a:rPr>
              <a:t>UNICEF (2021). </a:t>
            </a:r>
            <a:r>
              <a:rPr lang="en-GB" sz="2800" i="1" baseline="30000">
                <a:ea typeface="+mn-lt"/>
                <a:cs typeface="+mn-lt"/>
              </a:rPr>
              <a:t>What is in the convention?</a:t>
            </a:r>
            <a:r>
              <a:rPr lang="en-GB" sz="2800" baseline="30000">
                <a:ea typeface="+mn-lt"/>
                <a:cs typeface="+mn-lt"/>
              </a:rPr>
              <a:t> Available at: https://www.unicef.org.uk/what-we-do/un-convention-child-rights/ (Accessed: 25 April 2021).</a:t>
            </a:r>
            <a:endParaRPr lang="en-GB" sz="2800">
              <a:ea typeface="+mn-lt"/>
              <a:cs typeface="+mn-lt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</a:pP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407691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0" ma:contentTypeDescription="Create a new document." ma:contentTypeScope="" ma:versionID="76cbaf7f4dd3cb91aa605c1575845b63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e744d502771d0497fa6b4f178439d23f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EF42F89-E2F8-45DD-AEC5-A5E39C772F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D027313-8262-49E6-BFB6-47B19974245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DEDC5D-4235-4D4B-8C2D-D225F91B810F}">
  <ds:schemaRefs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7b23fa32-4003-4364-bee1-595462966394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1127</Words>
  <Application>Microsoft Office PowerPoint</Application>
  <PresentationFormat>Widescreen</PresentationFormat>
  <Paragraphs>61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Equality, Diversity and Inclusive Practice</vt:lpstr>
      <vt:lpstr>Anti-Discriminatory and Inclusive Practice: A Case Study</vt:lpstr>
      <vt:lpstr>Contents Page</vt:lpstr>
      <vt:lpstr>Definition of anti-discriminatory practice</vt:lpstr>
      <vt:lpstr>Definition of inclusive practice</vt:lpstr>
      <vt:lpstr>Chosen workplace</vt:lpstr>
      <vt:lpstr>Policies and processes in place</vt:lpstr>
      <vt:lpstr>Pros and Cons of benefits with examples </vt:lpstr>
      <vt:lpstr>Recommendations for improvement  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Becca Sparkes</dc:creator>
  <cp:lastModifiedBy>Rebecca Louise Sparkes (2011028)</cp:lastModifiedBy>
  <cp:revision>156</cp:revision>
  <dcterms:created xsi:type="dcterms:W3CDTF">2021-03-11T16:32:35Z</dcterms:created>
  <dcterms:modified xsi:type="dcterms:W3CDTF">2021-04-29T19:43:53Z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