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7"/>
  </p:notesMasterIdLst>
  <p:sldIdLst>
    <p:sldId id="257" r:id="rId2"/>
    <p:sldId id="256" r:id="rId3"/>
    <p:sldId id="260" r:id="rId4"/>
    <p:sldId id="258"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FB93"/>
    <a:srgbClr val="C5F4BA"/>
    <a:srgbClr val="FADC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548" autoAdjust="0"/>
    <p:restoredTop sz="95256" autoAdjust="0"/>
  </p:normalViewPr>
  <p:slideViewPr>
    <p:cSldViewPr snapToGrid="0">
      <p:cViewPr varScale="1">
        <p:scale>
          <a:sx n="78" d="100"/>
          <a:sy n="78" d="100"/>
        </p:scale>
        <p:origin x="715"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1F9E08-C68B-472C-A0F3-1B04DFF9B7A3}" type="datetimeFigureOut">
              <a:rPr lang="en-IN" smtClean="0"/>
              <a:t>04-03-2026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13D7EB-69E3-408D-898B-458119BCECBD}" type="slidenum">
              <a:rPr lang="en-IN" smtClean="0"/>
              <a:t>‹#›</a:t>
            </a:fld>
            <a:endParaRPr lang="en-IN"/>
          </a:p>
        </p:txBody>
      </p:sp>
    </p:spTree>
    <p:extLst>
      <p:ext uri="{BB962C8B-B14F-4D97-AF65-F5344CB8AC3E}">
        <p14:creationId xmlns:p14="http://schemas.microsoft.com/office/powerpoint/2010/main" val="3934006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Introduction</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 this academic poster, the discussion will focus on a mental health disorder, specifically mood disorder, and the underlying knowledge of the condition from both historical and contemporary contexts. Furthermore, the information will provide insights into the social, cultural, and political contexts that continuously shape the treatment of the disorder. In this focus, attention will be given to stigmatisation, discrimination and inequality observed in the UK in treating mood disorders. Finally, recommendations on future policies and practices will be emphasised for mental health improvement.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Mental Health Disorder - Mood Disorder</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Mood disorders are typical mental health conditions which primarily impact the emotional state of an individual. As evidenced by Clevelandclinic (2025), mood disorders can be persistent and negatively influence emotions, leading to intense sadness or extreme levels of anger. While understanding the mental health condition with the disorder, a higher risk of suicidal attempts and adverse health conditions is determined. Amid this focus, the information provided by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Mayoclinic</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informs that “mood disorders” are typically categorised into two types -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depressive disorders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where a loss of enthusiasm in performing activities is strongly evident, thus impacting the “quality of life”. Another is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bipolar disorders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which are featured by mood swings such as emotional highs (also known as hypomanic episodes) and sometimes emotional lows or depressive episodes.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Historical and Contemporary Understanding of the Condition</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 Psychiatry, mood disorders have been one of the devastating mental health issues since ancient times. Notably, the disorder negatively influences the quality of life through disability and functional impairment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Motichand</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Ram, 2020). Historically, the concept has evolved from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“Hippocratic era”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b="1" kern="1200" dirty="0" err="1">
                <a:solidFill>
                  <a:schemeClr val="tx1"/>
                </a:solidFill>
                <a:effectLst/>
                <a:latin typeface="Times New Roman" panose="02020603050405020304" pitchFamily="18" charset="0"/>
                <a:ea typeface="+mn-ea"/>
                <a:cs typeface="Times New Roman" panose="02020603050405020304" pitchFamily="18" charset="0"/>
              </a:rPr>
              <a:t>Krapelin’s</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 dichotomisation”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where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dementia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(schizophrenia) and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depressive insanity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(bipolar &amp; unipolar conditions) have culminated in contemporary classifications (Whybrow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2020). In the UK, mood disorders have evolved from understanding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historic “humoral theories”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contemporary “neurobiological” and “genetic conditions”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(Kalk and Young, 2022). A review of mood disorders in the UK shows that 1-in-4 people experience mental health conditions annually, where anxiety &amp; depression are common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Iqvia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2022). Further report presented by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Cognacity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shows that 11% of UK people are affected by mood disorders, which are impeding them to experience a quality of life.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Evolution of Attitudes, Practices and Policies</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As already discussed in the previous section that mood disorders are of two types - depressive disorders and bipolar disorders. Notably, Oliva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explained that bipolar disorder is highly prevalent and can be characterised as a chronic mental health condition encompassing acute episodes including manic, hypomanic and depressive symptoms. While the prevalence of the disorder is significant worldwide, the rate varies across countries. For instance, evidence shows that the prevalence of mood disorders is higher in Europe, Latin America and North America, while a low prevalence rate is observed in Southeast Asian countries (Oliva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While understanding the prevalence rate, the social, cultural and political context has been further explored to determine the way the treatment process of mood disorders is managed. Further, the evolution of attitudes, practices and policies will be explored in the UK context.</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 the social context,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stigmatisation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discrimination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&amp;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inequality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are common circumstances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Latifian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2023). Historically, individuals with depressive symptoms were admitted to mental asylums (also known as lunatic asylums). This increased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fear among the public, besides social exclusion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(Da Silva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2020). In contemporary times, however, legislative advances in the UK, for example,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“Equality Act, 2010”</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have become a positive approach, although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social stigma remains a challenge in accessing mental health care in the UK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Mentalhealth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Further,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cultural disparities in service provision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especially for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British Black minorities, are 4 times higher</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compared to other populations (Bhugra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2020).</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 terms of cultural influences regarding attitude and treatment approach in the UK to address mood disorders, there are changing perceptions of people toward mental illnesses. Bhugra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(2020) explained that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public discourse highlights increased cultural awareness of existing stereotypes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Further,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cultural variation regarding help-seeking behaviour</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has been observed. For instance, the NHS informed that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South-Asian communities in the UK rely on “familial support” more than “NHS services”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Indicating the impact on biomedical dominance, evidence shows that the UK psychiatric care depends on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“psychopharmacology” and “CBT”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although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holistic approaches and culturally-assisted therapies are also preferred sometimes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(Veale and Stout, 2020). Moreover,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social prescribing</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is a new integrated community-level approach established by the NHS to ensure mental well-being (NHS, 2025).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Politically, policy evolution has been observed in the mental health provision in the UK. For instance,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“Mental Health Act, 2007”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has been introduced to safeguard patients' rights (Legislation.gov.uk, 2025). However,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criticism persists on disproportionate detentions within marginalised groups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On the other hand, an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“Integrated Care System”</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(ICS), introduced by the NHS under its long-term care plan, has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positively bridged the gap between mental &amp; physical healthcare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(NHS, 2021).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From the above information, it is understandable that mental healthcare for mood disorders in the UK is influenced by a wide range of factors in the social, cultural and political context. While certain challenges are still prevalent, improvement in care has been identified from traditional institutionalisation treatment to “community care”, thus emphasising an outpatient support. </a:t>
            </a: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ICD-11 and DSM-V – Comparison</a:t>
            </a:r>
          </a:p>
          <a:p>
            <a:r>
              <a:rPr lang="en-IN" sz="1200" kern="1200" dirty="0">
                <a:solidFill>
                  <a:schemeClr val="tx1"/>
                </a:solidFill>
                <a:effectLst/>
                <a:latin typeface="Times New Roman" panose="02020603050405020304" pitchFamily="18" charset="0"/>
                <a:ea typeface="+mn-ea"/>
                <a:cs typeface="Times New Roman" panose="02020603050405020304" pitchFamily="18" charset="0"/>
              </a:rPr>
              <a:t>According to </a:t>
            </a:r>
            <a:r>
              <a:rPr lang="en-IN" sz="1200" dirty="0">
                <a:latin typeface="Times New Roman" panose="02020603050405020304" pitchFamily="18" charset="0"/>
                <a:cs typeface="Times New Roman" panose="02020603050405020304" pitchFamily="18" charset="0"/>
              </a:rPr>
              <a:t>First </a:t>
            </a:r>
            <a:r>
              <a:rPr lang="en-IN" sz="1200" i="1" dirty="0">
                <a:latin typeface="Times New Roman" panose="02020603050405020304" pitchFamily="18" charset="0"/>
                <a:cs typeface="Times New Roman" panose="02020603050405020304" pitchFamily="18" charset="0"/>
              </a:rPr>
              <a:t>et al., </a:t>
            </a:r>
            <a:r>
              <a:rPr lang="en-IN" sz="1200" dirty="0">
                <a:latin typeface="Times New Roman" panose="02020603050405020304" pitchFamily="18" charset="0"/>
                <a:cs typeface="Times New Roman" panose="02020603050405020304" pitchFamily="18" charset="0"/>
              </a:rPr>
              <a:t>(2021)</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both the “International Classification of Diseases” (ICD) and the “Diagnostic and Statistical Manual of Mental Disorders” (DSM) are high-graded disease classification tools that have intertwined histories. However, reaching its advanced level – ICD-11 and DSM-5, both tools have defined and classified mental disorders particularly, in a more concise manner. In the current context of assessing mood disorder, an overall structure presented by </a:t>
            </a:r>
            <a:r>
              <a:rPr lang="en-IN" sz="1200" b="1" kern="1200" dirty="0">
                <a:solidFill>
                  <a:schemeClr val="tx1"/>
                </a:solidFill>
                <a:effectLst/>
                <a:latin typeface="Times New Roman" panose="02020603050405020304" pitchFamily="18" charset="0"/>
                <a:ea typeface="+mn-ea"/>
                <a:cs typeface="Times New Roman" panose="02020603050405020304" pitchFamily="18" charset="0"/>
              </a:rPr>
              <a:t>ICD-11</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shows that the condition is further categorised into “bipolar” and “depressive” disorders, which is actually a longitudinal pattern reflecting mood episodes (</a:t>
            </a:r>
            <a:r>
              <a:rPr lang="en-IN" sz="1200" dirty="0">
                <a:latin typeface="Times New Roman" panose="02020603050405020304" pitchFamily="18" charset="0"/>
                <a:cs typeface="Times New Roman" panose="02020603050405020304" pitchFamily="18" charset="0"/>
              </a:rPr>
              <a:t>Angst </a:t>
            </a:r>
            <a:r>
              <a:rPr lang="en-IN" sz="1200" i="1" dirty="0">
                <a:latin typeface="Times New Roman" panose="02020603050405020304" pitchFamily="18" charset="0"/>
                <a:cs typeface="Times New Roman" panose="02020603050405020304" pitchFamily="18" charset="0"/>
              </a:rPr>
              <a:t>et al., </a:t>
            </a:r>
            <a:r>
              <a:rPr lang="en-IN" sz="1200" dirty="0">
                <a:latin typeface="Times New Roman" panose="02020603050405020304" pitchFamily="18" charset="0"/>
                <a:cs typeface="Times New Roman" panose="02020603050405020304" pitchFamily="18" charset="0"/>
              </a:rPr>
              <a:t>2020)</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Comparatively, </a:t>
            </a:r>
            <a:r>
              <a:rPr lang="en-IN" sz="1200" b="1" kern="1200" dirty="0">
                <a:solidFill>
                  <a:schemeClr val="tx1"/>
                </a:solidFill>
                <a:effectLst/>
                <a:latin typeface="Times New Roman" panose="02020603050405020304" pitchFamily="18" charset="0"/>
                <a:ea typeface="+mn-ea"/>
                <a:cs typeface="Times New Roman" panose="02020603050405020304" pitchFamily="18" charset="0"/>
              </a:rPr>
              <a:t>DSM-5</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provides separate chapters on bipolar and depressive conditions, explaining specific symptoms and episodes effective for diagnosis (</a:t>
            </a:r>
            <a:r>
              <a:rPr lang="en-IN" sz="1200" dirty="0">
                <a:latin typeface="Times New Roman" panose="02020603050405020304" pitchFamily="18" charset="0"/>
                <a:cs typeface="Times New Roman" panose="02020603050405020304" pitchFamily="18" charset="0"/>
              </a:rPr>
              <a:t>de Dios </a:t>
            </a:r>
            <a:r>
              <a:rPr lang="en-IN" sz="1200" i="1" dirty="0">
                <a:latin typeface="Times New Roman" panose="02020603050405020304" pitchFamily="18" charset="0"/>
                <a:cs typeface="Times New Roman" panose="02020603050405020304" pitchFamily="18" charset="0"/>
              </a:rPr>
              <a:t>et al., </a:t>
            </a:r>
            <a:r>
              <a:rPr lang="en-IN" sz="1200" dirty="0">
                <a:latin typeface="Times New Roman" panose="02020603050405020304" pitchFamily="18" charset="0"/>
                <a:cs typeface="Times New Roman" panose="02020603050405020304" pitchFamily="18" charset="0"/>
              </a:rPr>
              <a:t>2024)</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Recommendations for Future Policy and Practices</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Indeed, improvement has been observed over the years in the UK mental health service provision to address depressive and bipolar disorders. However, stigmatisation, discrimination &amp; inequality are also observed to some extent. Thus, recommendations on future policies and practices are provided. Primarily, it is important to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strengthen equity across mental health provision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in UK healthcare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Mentalhealth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This can be promoted through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increased funding</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for “mental health” services to ensure parity with the funding for physical health services. Secondly,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increasing public awareness through literacy campaigns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 eliminate stigma within marginalised groups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Rcpsych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Third,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policy integration with holistic care needs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 be developed to ensure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trauma-informed approaches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promote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interdisciplinary collaboration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Rcpsych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Further,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technological innovation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 promote accessible care across the UK should be established to ensure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early detection of depressive symptoms through predictive analytics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(KCL, 2025). Moreover,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telehealth expansion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can ensure a remote facility to address mental health conditions in an affordable and accessible manner.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Conclusion</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Overall, the information provides a comprehensive insight into how mood disorders are a prevalent mental health condition in the UK. At the same time, the evidence shows that there is a strategic improvement over the years, which creates a difference in the treatment process in contemporary times from the historical circumstances. However, the social, cultural and political perspectives of treatment and care show that inclusive and equitable care is still a challenge for many people in the UK. Thus, recommended policies and practices are suggested to address potential barriers while improving patient outcomes.</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C13D7EB-69E3-408D-898B-458119BCECBD}" type="slidenum">
              <a:rPr lang="en-IN" smtClean="0"/>
              <a:t>2</a:t>
            </a:fld>
            <a:endParaRPr lang="en-IN"/>
          </a:p>
        </p:txBody>
      </p:sp>
    </p:spTree>
    <p:extLst>
      <p:ext uri="{BB962C8B-B14F-4D97-AF65-F5344CB8AC3E}">
        <p14:creationId xmlns:p14="http://schemas.microsoft.com/office/powerpoint/2010/main" val="1061617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19218-F315-5B14-046B-4B2B50D4BD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F618E9-0AF4-F396-C404-CB10430790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A64780-7172-516C-2CC0-2FD03AC363F4}"/>
              </a:ext>
            </a:extLst>
          </p:cNvPr>
          <p:cNvSpPr>
            <a:spLocks noGrp="1"/>
          </p:cNvSpPr>
          <p:nvPr>
            <p:ph type="body" idx="1"/>
          </p:nvPr>
        </p:nvSpPr>
        <p:spPr/>
        <p:txBody>
          <a:bodyPr/>
          <a:lstStyle/>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Introduction</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 this academic poster, the discussion will focus on a mental health disorder, specifically mood disorder, and the underlying knowledge of the condition from both historical and contemporary contexts. Furthermore, the information will provide insights into the social, cultural, and political contexts that continuously shape the treatment of the disorder. In this focus, attention will be given to stigmatisation, discrimination and inequality observed in the UK in treating mood disorders. Finally, recommendations on future policies and practices will be emphasised for mental health improvement.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Mental Health Disorder - Mood Disorder</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Mood disorders are typical mental health conditions which primarily impact the emotional state of an individual. As evidenced by Clevelandclinic (2025), mood disorders can be persistent and negatively influence emotions, leading to intense sadness or extreme levels of anger. While understanding the mental health condition with the disorder, a higher risk of suicidal attempts and adverse health conditions is determined. Amid this focus, the information provided by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Mayoclinic</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informs that “mood disorders” are typically categorised into two types -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depressive disorders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where a loss of enthusiasm in performing activities is strongly evident, thus impacting the “quality of life”. Another is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bipolar disorders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which are featured by mood swings such as emotional highs (also known as hypomanic episodes) and sometimes emotional lows or depressive episodes.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Historical and Contemporary Understanding of the Condition</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 Psychiatry, mood disorders have been one of the devastating mental health issues since ancient times. Notably, the disorder negatively influences the quality of life through disability and functional impairment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Motichand</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Ram, 2020). Historically, the concept has evolved from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“Hippocratic era”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b="1" kern="1200" dirty="0" err="1">
                <a:solidFill>
                  <a:schemeClr val="tx1"/>
                </a:solidFill>
                <a:effectLst/>
                <a:latin typeface="Times New Roman" panose="02020603050405020304" pitchFamily="18" charset="0"/>
                <a:ea typeface="+mn-ea"/>
                <a:cs typeface="Times New Roman" panose="02020603050405020304" pitchFamily="18" charset="0"/>
              </a:rPr>
              <a:t>Krapelin’s</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 dichotomisation”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where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dementia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(schizophrenia) and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depressive insanity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(bipolar &amp; unipolar conditions) have culminated in contemporary classifications (Whybrow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2020). In the UK, mood disorders have evolved from understanding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historic “humoral theories”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contemporary “neurobiological” and “genetic conditions”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(Kalk and Young, 2022). A review of mood disorders in the UK shows that 1-in-4 people experience mental health conditions annually, where anxiety &amp; depression are common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Iqvia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2022). Further report presented by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Cognacity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shows that 11% of UK people are affected by mood disorders, which are impeding them to experience a quality of life.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Evolution of Attitudes, Practices and Policies</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As already discussed in the previous section that mood disorders are of two types - depressive disorders and bipolar disorders. Notably, Oliva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explained that bipolar disorder is highly prevalent and can be characterised as a chronic mental health condition encompassing acute episodes including manic, hypomanic and depressive symptoms. While the prevalence of the disorder is significant worldwide, the rate varies across countries. For instance, evidence shows that the prevalence of mood disorders is higher in Europe, Latin America and North America, while a low prevalence rate is observed in Southeast Asian countries (Oliva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While understanding the prevalence rate, the social, cultural and political context has been further explored to determine the way the treatment process of mood disorders is managed. Further, the evolution of attitudes, practices and policies will be explored in the UK context.</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 the social context,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stigmatisation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discrimination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&amp;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inequality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are common circumstances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Latifian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2023). Historically, individuals with depressive symptoms were admitted to mental asylums (also known as lunatic asylums). This increased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fear among the public, besides social exclusion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(Da Silva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2020). In contemporary times, however, legislative advances in the UK, for example,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“Equality Act, 2010”</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have become a positive approach, although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social stigma remains a challenge in accessing mental health care in the UK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Mentalhealth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Further,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cultural disparities in service provision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especially for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British Black minorities, are 4 times higher</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compared to other populations (Bhugra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2020).</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 terms of cultural influences regarding attitude and treatment approach in the UK to address mood disorders, there are changing perceptions of people toward mental illnesses. Bhugra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(2020) explained that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public discourse highlights increased cultural awareness of existing stereotypes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Further,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cultural variation regarding help-seeking behaviour</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has been observed. For instance, the NHS informed that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South-Asian communities in the UK rely on “familial support” more than “NHS services”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Indicating the impact on biomedical dominance, evidence shows that the UK psychiatric care depends on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“psychopharmacology” and “CBT”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although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holistic approaches and culturally-assisted therapies are also preferred sometimes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(Veale and Stout, 2020). Moreover,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social prescribing</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is a new integrated community-level approach established by the NHS to ensure mental well-being (NHS, 2025).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Politically, policy evolution has been observed in the mental health provision in the UK. For instance, the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“Mental Health Act, 2007”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has been introduced to safeguard patients' rights (Legislation.gov.uk, 2025). However,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criticism persists on disproportionate detentions within marginalised groups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On the other hand, an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“Integrated Care System”</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(ICS), introduced by the NHS under its long-term care plan, has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positively bridged the gap between mental &amp; physical healthcare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(NHS, 2021).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From the above information, it is understandable that mental healthcare for mood disorders in the UK is influenced by a wide range of factors in the social, cultural and political context. While certain challenges are still prevalent, improvement in care has been identified from traditional institutionalisation treatment to “community care”, thus emphasising an outpatient support. </a:t>
            </a: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ICD-11 and DSM-V – Comparison</a:t>
            </a:r>
          </a:p>
          <a:p>
            <a:r>
              <a:rPr lang="en-IN" sz="1200" kern="1200" dirty="0">
                <a:solidFill>
                  <a:schemeClr val="tx1"/>
                </a:solidFill>
                <a:effectLst/>
                <a:latin typeface="Times New Roman" panose="02020603050405020304" pitchFamily="18" charset="0"/>
                <a:ea typeface="+mn-ea"/>
                <a:cs typeface="Times New Roman" panose="02020603050405020304" pitchFamily="18" charset="0"/>
              </a:rPr>
              <a:t>According to </a:t>
            </a:r>
            <a:r>
              <a:rPr lang="en-IN" sz="1200" dirty="0">
                <a:latin typeface="Times New Roman" panose="02020603050405020304" pitchFamily="18" charset="0"/>
                <a:cs typeface="Times New Roman" panose="02020603050405020304" pitchFamily="18" charset="0"/>
              </a:rPr>
              <a:t>First </a:t>
            </a:r>
            <a:r>
              <a:rPr lang="en-IN" sz="1200" i="1" dirty="0">
                <a:latin typeface="Times New Roman" panose="02020603050405020304" pitchFamily="18" charset="0"/>
                <a:cs typeface="Times New Roman" panose="02020603050405020304" pitchFamily="18" charset="0"/>
              </a:rPr>
              <a:t>et al., </a:t>
            </a:r>
            <a:r>
              <a:rPr lang="en-IN" sz="1200" dirty="0">
                <a:latin typeface="Times New Roman" panose="02020603050405020304" pitchFamily="18" charset="0"/>
                <a:cs typeface="Times New Roman" panose="02020603050405020304" pitchFamily="18" charset="0"/>
              </a:rPr>
              <a:t>(2021)</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both the “International Classification of Diseases” (ICD) and the “Diagnostic and Statistical Manual of Mental Disorders” (DSM) are high-graded disease classification tools that have intertwined histories. However, reaching its advanced level – ICD-11 and DSM-5, both tools have defined and classified mental disorders particularly, in a more concise manner. In the current context of assessing mood disorder, an overall structure presented by </a:t>
            </a:r>
            <a:r>
              <a:rPr lang="en-IN" sz="1200" b="1" kern="1200" dirty="0">
                <a:solidFill>
                  <a:schemeClr val="tx1"/>
                </a:solidFill>
                <a:effectLst/>
                <a:latin typeface="Times New Roman" panose="02020603050405020304" pitchFamily="18" charset="0"/>
                <a:ea typeface="+mn-ea"/>
                <a:cs typeface="Times New Roman" panose="02020603050405020304" pitchFamily="18" charset="0"/>
              </a:rPr>
              <a:t>ICD-11</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shows that the condition is further categorised into “bipolar” and “depressive” disorders, which is actually a longitudinal pattern reflecting mood episodes (</a:t>
            </a:r>
            <a:r>
              <a:rPr lang="en-IN" sz="1200" dirty="0">
                <a:latin typeface="Times New Roman" panose="02020603050405020304" pitchFamily="18" charset="0"/>
                <a:cs typeface="Times New Roman" panose="02020603050405020304" pitchFamily="18" charset="0"/>
              </a:rPr>
              <a:t>Angst </a:t>
            </a:r>
            <a:r>
              <a:rPr lang="en-IN" sz="1200" i="1" dirty="0">
                <a:latin typeface="Times New Roman" panose="02020603050405020304" pitchFamily="18" charset="0"/>
                <a:cs typeface="Times New Roman" panose="02020603050405020304" pitchFamily="18" charset="0"/>
              </a:rPr>
              <a:t>et al., </a:t>
            </a:r>
            <a:r>
              <a:rPr lang="en-IN" sz="1200" dirty="0">
                <a:latin typeface="Times New Roman" panose="02020603050405020304" pitchFamily="18" charset="0"/>
                <a:cs typeface="Times New Roman" panose="02020603050405020304" pitchFamily="18" charset="0"/>
              </a:rPr>
              <a:t>2020)</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Comparatively, </a:t>
            </a:r>
            <a:r>
              <a:rPr lang="en-IN" sz="1200" b="1" kern="1200" dirty="0">
                <a:solidFill>
                  <a:schemeClr val="tx1"/>
                </a:solidFill>
                <a:effectLst/>
                <a:latin typeface="Times New Roman" panose="02020603050405020304" pitchFamily="18" charset="0"/>
                <a:ea typeface="+mn-ea"/>
                <a:cs typeface="Times New Roman" panose="02020603050405020304" pitchFamily="18" charset="0"/>
              </a:rPr>
              <a:t>DSM-5</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provides separate chapters on bipolar and depressive conditions, explaining specific symptoms and episodes effective for diagnosis (</a:t>
            </a:r>
            <a:r>
              <a:rPr lang="en-IN" sz="1200" dirty="0">
                <a:latin typeface="Times New Roman" panose="02020603050405020304" pitchFamily="18" charset="0"/>
                <a:cs typeface="Times New Roman" panose="02020603050405020304" pitchFamily="18" charset="0"/>
              </a:rPr>
              <a:t>de Dios </a:t>
            </a:r>
            <a:r>
              <a:rPr lang="en-IN" sz="1200" i="1" dirty="0">
                <a:latin typeface="Times New Roman" panose="02020603050405020304" pitchFamily="18" charset="0"/>
                <a:cs typeface="Times New Roman" panose="02020603050405020304" pitchFamily="18" charset="0"/>
              </a:rPr>
              <a:t>et al., </a:t>
            </a:r>
            <a:r>
              <a:rPr lang="en-IN" sz="1200" dirty="0">
                <a:latin typeface="Times New Roman" panose="02020603050405020304" pitchFamily="18" charset="0"/>
                <a:cs typeface="Times New Roman" panose="02020603050405020304" pitchFamily="18" charset="0"/>
              </a:rPr>
              <a:t>2024)</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Recommendations for Future Policy and Practices</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Indeed, improvement has been observed over the years in the UK mental health service provision to address depressive and bipolar disorders. However, stigmatisation, discrimination &amp; inequality are also observed to some extent. Thus, recommendations on future policies and practices are provided. Primarily, it is important to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strengthen equity across mental health provision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in UK healthcare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Mentalhealth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This can be promoted through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increased funding</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for “mental health” services to ensure parity with the funding for physical health services. Secondly,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increasing public awareness through literacy campaigns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 eliminate stigma within marginalised groups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Rcpsych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Third,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policy integration with holistic care needs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 be developed to ensure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trauma-informed approaches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promote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interdisciplinary collaboration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Rcpsych</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Further,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technological innovation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to promote accessible care across the UK should be established to ensure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early detection of depressive symptoms through predictive analytics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(KCL, 2025). Moreover, </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telehealth expansion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can ensure a remote facility to address mental health conditions in an affordable and accessible manner.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Conclusion</a:t>
            </a:r>
            <a:endParaRPr lang="en-IN"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Overall, the information provides a comprehensive insight into how mood disorders are a prevalent mental health condition in the UK. At the same time, the evidence shows that there is a strategic improvement over the years, which creates a difference in the treatment process in contemporary times from the historical circumstances. However, the social, cultural and political perspectives of treatment and care show that inclusive and equitable care is still a challenge for many people in the UK. Thus, recommended policies and practices are suggested to address potential barriers while improving patient outcomes.</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B8F43B8-02E8-40AE-04F7-30F2BB0F8F71}"/>
              </a:ext>
            </a:extLst>
          </p:cNvPr>
          <p:cNvSpPr>
            <a:spLocks noGrp="1"/>
          </p:cNvSpPr>
          <p:nvPr>
            <p:ph type="sldNum" sz="quarter" idx="5"/>
          </p:nvPr>
        </p:nvSpPr>
        <p:spPr/>
        <p:txBody>
          <a:bodyPr/>
          <a:lstStyle/>
          <a:p>
            <a:fld id="{9C13D7EB-69E3-408D-898B-458119BCECBD}" type="slidenum">
              <a:rPr lang="en-IN" smtClean="0"/>
              <a:t>3</a:t>
            </a:fld>
            <a:endParaRPr lang="en-IN"/>
          </a:p>
        </p:txBody>
      </p:sp>
    </p:spTree>
    <p:extLst>
      <p:ext uri="{BB962C8B-B14F-4D97-AF65-F5344CB8AC3E}">
        <p14:creationId xmlns:p14="http://schemas.microsoft.com/office/powerpoint/2010/main" val="3387004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9C13D7EB-69E3-408D-898B-458119BCECBD}" type="slidenum">
              <a:rPr lang="en-IN" smtClean="0"/>
              <a:t>4</a:t>
            </a:fld>
            <a:endParaRPr lang="en-IN"/>
          </a:p>
        </p:txBody>
      </p:sp>
    </p:spTree>
    <p:extLst>
      <p:ext uri="{BB962C8B-B14F-4D97-AF65-F5344CB8AC3E}">
        <p14:creationId xmlns:p14="http://schemas.microsoft.com/office/powerpoint/2010/main" val="1981155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758617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746078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861310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755488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151973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665832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04/03/2026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5292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86986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4628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63575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85564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87597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75378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577198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52976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3552853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253422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F277553-F296-4DFB-BD15-770B47FF2CCF}" type="datetimeFigureOut">
              <a:rPr lang="en-GB" smtClean="0"/>
              <a:t>04/03/2026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876278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hyperlink" Target="https://icd.who.int/browse/2024-01/mms/en" TargetMode="External"/><Relationship Id="rId3" Type="http://schemas.openxmlformats.org/officeDocument/2006/relationships/hyperlink" Target="https://my.clevelandclinic.org/health/diseases/23503-catatonia" TargetMode="External"/><Relationship Id="rId7" Type="http://schemas.openxmlformats.org/officeDocument/2006/relationships/hyperlink" Target="https://doi.org/10.1093/brain/awac196"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doi.org/10.1093/schbul/sbp059" TargetMode="External"/><Relationship Id="rId11" Type="http://schemas.openxmlformats.org/officeDocument/2006/relationships/hyperlink" Target="https://www.nature.com/research-intelligence/nri-topic-summaries/catatonia-diagnosis-treatment-and-associated-disorders-micro-12849" TargetMode="External"/><Relationship Id="rId5" Type="http://schemas.openxmlformats.org/officeDocument/2006/relationships/hyperlink" Target="https://www.england.nhs.uk/wp-content/uploads/2017/09/practice-primer.pdf" TargetMode="External"/><Relationship Id="rId10" Type="http://schemas.openxmlformats.org/officeDocument/2006/relationships/hyperlink" Target="https://link.springer.com/article/10.1007/s00406-017-0819-5" TargetMode="External"/><Relationship Id="rId4" Type="http://schemas.openxmlformats.org/officeDocument/2006/relationships/hyperlink" Target="https://doi.org/10.3390/neurolint13040057" TargetMode="External"/><Relationship Id="rId9" Type="http://schemas.openxmlformats.org/officeDocument/2006/relationships/hyperlink" Target="https://doi.org/10.1016/j.pnpbp.2008.02.015"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researchonline.lshtm.ac.uk/id/eprint/2345048/1/2015_PHP_PhD_Walke_J.pdf" TargetMode="External"/><Relationship Id="rId3" Type="http://schemas.openxmlformats.org/officeDocument/2006/relationships/hyperlink" Target="https://www.rcpsych.ac.uk/mental-health/mental-illnesses-and-mental-health-problems/catatonia?utm_source=copilot.com" TargetMode="External"/><Relationship Id="rId7" Type="http://schemas.openxmlformats.org/officeDocument/2006/relationships/hyperlink" Target="https://doi.org/10.1016/j.schres.2022.10.001" TargetMode="External"/><Relationship Id="rId2" Type="http://schemas.openxmlformats.org/officeDocument/2006/relationships/hyperlink" Target="https://researchbriefings.files.parliament.uk/documents/POST-PN-485/POST-PN-485.pdf" TargetMode="External"/><Relationship Id="rId1" Type="http://schemas.openxmlformats.org/officeDocument/2006/relationships/slideLayout" Target="../slideLayouts/slideLayout2.xml"/><Relationship Id="rId6" Type="http://schemas.openxmlformats.org/officeDocument/2006/relationships/hyperlink" Target="https://doi.org/10.1016/j.encep.2017.09.008" TargetMode="External"/><Relationship Id="rId5" Type="http://schemas.openxmlformats.org/officeDocument/2006/relationships/hyperlink" Target="https://doi.org/10.1016/j.ejpsy.2023.07.004" TargetMode="External"/><Relationship Id="rId4" Type="http://schemas.openxmlformats.org/officeDocument/2006/relationships/hyperlink" Target="https://doi.org/10.1177/026988112311582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1679510" y="893997"/>
            <a:ext cx="9545217"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b="1" dirty="0">
                <a:solidFill>
                  <a:schemeClr val="tx1"/>
                </a:solidFill>
                <a:latin typeface="Times New Roman" panose="02020603050405020304" pitchFamily="18" charset="0"/>
                <a:cs typeface="Times New Roman" panose="02020603050405020304" pitchFamily="18" charset="0"/>
              </a:rPr>
              <a:t>Student Name:                                Naomi  </a:t>
            </a:r>
            <a:r>
              <a:rPr lang="en-GB" b="1" dirty="0" err="1">
                <a:solidFill>
                  <a:schemeClr val="tx1"/>
                </a:solidFill>
                <a:latin typeface="Times New Roman" panose="02020603050405020304" pitchFamily="18" charset="0"/>
                <a:cs typeface="Times New Roman" panose="02020603050405020304" pitchFamily="18" charset="0"/>
              </a:rPr>
              <a:t>Akossua</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1450910" y="2312748"/>
            <a:ext cx="9545217"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b="1" dirty="0">
                <a:solidFill>
                  <a:schemeClr val="tx1"/>
                </a:solidFill>
                <a:latin typeface="Times New Roman" panose="02020603050405020304" pitchFamily="18" charset="0"/>
                <a:cs typeface="Times New Roman" panose="02020603050405020304" pitchFamily="18" charset="0"/>
              </a:rPr>
              <a:t>  Student Number:                                  2324063</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1679510" y="3762103"/>
            <a:ext cx="9545217"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b="1" dirty="0">
                <a:solidFill>
                  <a:schemeClr val="tx1"/>
                </a:solidFill>
                <a:latin typeface="Times New Roman" panose="02020603050405020304" pitchFamily="18" charset="0"/>
                <a:cs typeface="Times New Roman" panose="02020603050405020304" pitchFamily="18" charset="0"/>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1679510" y="5106333"/>
            <a:ext cx="9545217"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b="1" dirty="0">
                <a:solidFill>
                  <a:schemeClr val="tx1"/>
                </a:solidFill>
                <a:latin typeface="Times New Roman" panose="02020603050405020304" pitchFamily="18" charset="0"/>
                <a:cs typeface="Times New Roman" panose="02020603050405020304" pitchFamily="18" charset="0"/>
              </a:rPr>
              <a:t>Title of Poster:                    Catatonia</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0EBB7A-B6F2-BC3D-A3A2-A69F56721AF6}"/>
              </a:ext>
            </a:extLst>
          </p:cNvPr>
          <p:cNvSpPr/>
          <p:nvPr/>
        </p:nvSpPr>
        <p:spPr>
          <a:xfrm>
            <a:off x="117669" y="49812"/>
            <a:ext cx="11931311" cy="409525"/>
          </a:xfrm>
          <a:prstGeom prst="roundRect">
            <a:avLst/>
          </a:prstGeom>
          <a:solidFill>
            <a:schemeClr val="bg2"/>
          </a:solid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Times New Roman" panose="02020603050405020304" pitchFamily="18" charset="0"/>
                <a:cs typeface="Times New Roman" panose="02020603050405020304" pitchFamily="18" charset="0"/>
              </a:rPr>
              <a:t>TITLE: CATATONIA</a:t>
            </a:r>
            <a:endParaRPr lang="en-GB" sz="1600" dirty="0">
              <a:solidFill>
                <a:schemeClr val="tx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C32E1648-173E-7875-8E63-F73F604A0364}"/>
              </a:ext>
            </a:extLst>
          </p:cNvPr>
          <p:cNvSpPr txBox="1"/>
          <p:nvPr/>
        </p:nvSpPr>
        <p:spPr>
          <a:xfrm>
            <a:off x="117669" y="568611"/>
            <a:ext cx="2562172" cy="6263253"/>
          </a:xfrm>
          <a:prstGeom prst="rect">
            <a:avLst/>
          </a:prstGeom>
          <a:solidFill>
            <a:schemeClr val="bg2">
              <a:lumMod val="90000"/>
            </a:schemeClr>
          </a:solidFill>
          <a:ln>
            <a:solidFill>
              <a:schemeClr val="tx1"/>
            </a:solidFill>
          </a:ln>
        </p:spPr>
        <p:txBody>
          <a:bodyPr wrap="square" rtlCol="0">
            <a:spAutoFit/>
          </a:bodyPr>
          <a:lstStyle/>
          <a:p>
            <a:pPr algn="just">
              <a:lnSpc>
                <a:spcPct val="150000"/>
              </a:lnSpc>
            </a:pPr>
            <a:r>
              <a:rPr lang="en-US" sz="1600" b="1" i="1" dirty="0">
                <a:latin typeface="Times New Roman" panose="02020603050405020304" pitchFamily="18" charset="0"/>
                <a:cs typeface="Times New Roman" panose="02020603050405020304" pitchFamily="18" charset="0"/>
              </a:rPr>
              <a:t>Introduction ---------</a:t>
            </a:r>
            <a:endParaRPr lang="en-IN" sz="1200" dirty="0">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Catatonia is a serious </a:t>
            </a:r>
            <a:r>
              <a:rPr lang="en-IN" sz="1300" b="1" dirty="0">
                <a:latin typeface="Times New Roman" panose="02020603050405020304" pitchFamily="18" charset="0"/>
                <a:cs typeface="Times New Roman" panose="02020603050405020304" pitchFamily="18" charset="0"/>
              </a:rPr>
              <a:t>neuropsychiatric disorder</a:t>
            </a:r>
            <a:r>
              <a:rPr lang="en-IN" sz="1300" dirty="0">
                <a:latin typeface="Times New Roman" panose="02020603050405020304" pitchFamily="18" charset="0"/>
                <a:cs typeface="Times New Roman" panose="02020603050405020304" pitchFamily="18" charset="0"/>
              </a:rPr>
              <a:t> marked by motor, speech, and behavioural abnormalities (NRI, 2024).</a:t>
            </a:r>
          </a:p>
          <a:p>
            <a:pPr marL="171450" indent="-1714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Commonly associated with </a:t>
            </a:r>
            <a:r>
              <a:rPr lang="en-IN" sz="1300" b="1" dirty="0">
                <a:latin typeface="Times New Roman" panose="02020603050405020304" pitchFamily="18" charset="0"/>
                <a:cs typeface="Times New Roman" panose="02020603050405020304" pitchFamily="18" charset="0"/>
              </a:rPr>
              <a:t>schizophrenia, bipolar disorder, and depression</a:t>
            </a:r>
            <a:r>
              <a:rPr lang="en-IN" sz="1300" dirty="0">
                <a:latin typeface="Times New Roman" panose="02020603050405020304" pitchFamily="18" charset="0"/>
                <a:cs typeface="Times New Roman" panose="02020603050405020304" pitchFamily="18" charset="0"/>
              </a:rPr>
              <a:t> (RC Psych, 2022).</a:t>
            </a:r>
          </a:p>
          <a:p>
            <a:pPr marL="171450" indent="-1714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Clinical features include </a:t>
            </a:r>
            <a:r>
              <a:rPr lang="en-IN" sz="1300" b="1" dirty="0">
                <a:latin typeface="Times New Roman" panose="02020603050405020304" pitchFamily="18" charset="0"/>
                <a:cs typeface="Times New Roman" panose="02020603050405020304" pitchFamily="18" charset="0"/>
              </a:rPr>
              <a:t>immobility, mutism, repetitive movements, long-held postures, refusal to eat/drink</a:t>
            </a:r>
            <a:r>
              <a:rPr lang="en-IN" sz="1300" dirty="0">
                <a:latin typeface="Times New Roman" panose="02020603050405020304" pitchFamily="18" charset="0"/>
                <a:cs typeface="Times New Roman" panose="02020603050405020304" pitchFamily="18" charset="0"/>
              </a:rPr>
              <a:t> (RC Psych, 2022).</a:t>
            </a:r>
          </a:p>
          <a:p>
            <a:pPr marL="171450" indent="-1714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Untreated catatonia can lead to </a:t>
            </a:r>
            <a:r>
              <a:rPr lang="en-IN" sz="1300" b="1" dirty="0">
                <a:latin typeface="Times New Roman" panose="02020603050405020304" pitchFamily="18" charset="0"/>
                <a:cs typeface="Times New Roman" panose="02020603050405020304" pitchFamily="18" charset="0"/>
              </a:rPr>
              <a:t>life-threatening complications</a:t>
            </a:r>
            <a:r>
              <a:rPr lang="en-IN" sz="1300" dirty="0">
                <a:latin typeface="Times New Roman" panose="02020603050405020304" pitchFamily="18" charset="0"/>
                <a:cs typeface="Times New Roman" panose="02020603050405020304" pitchFamily="18" charset="0"/>
              </a:rPr>
              <a:t> such as dehydration, infections, and malnutrition (RC Psych, 2022).</a:t>
            </a:r>
          </a:p>
          <a:p>
            <a:pPr marL="171450" indent="-1714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Aetiology remains unclear, involving complex interactions between </a:t>
            </a:r>
            <a:r>
              <a:rPr lang="en-IN" sz="1300" b="1" dirty="0">
                <a:latin typeface="Times New Roman" panose="02020603050405020304" pitchFamily="18" charset="0"/>
                <a:cs typeface="Times New Roman" panose="02020603050405020304" pitchFamily="18" charset="0"/>
              </a:rPr>
              <a:t>psychopathology and medical factors</a:t>
            </a:r>
            <a:r>
              <a:rPr lang="en-IN" sz="1300" dirty="0">
                <a:latin typeface="Times New Roman" panose="02020603050405020304" pitchFamily="18" charset="0"/>
                <a:cs typeface="Times New Roman" panose="02020603050405020304" pitchFamily="18" charset="0"/>
              </a:rPr>
              <a:t> (Waddington, 2022).</a:t>
            </a:r>
          </a:p>
          <a:p>
            <a:pPr marL="171450" indent="-171450" algn="just">
              <a:buFont typeface="Arial" panose="020B0604020202020204" pitchFamily="34" charset="0"/>
              <a:buChar char="•"/>
            </a:pPr>
            <a:r>
              <a:rPr lang="en-IN" sz="1300" b="1" dirty="0">
                <a:latin typeface="Times New Roman" panose="02020603050405020304" pitchFamily="18" charset="0"/>
                <a:cs typeface="Times New Roman" panose="02020603050405020304" pitchFamily="18" charset="0"/>
              </a:rPr>
              <a:t>Benzodiazepines</a:t>
            </a:r>
            <a:r>
              <a:rPr lang="en-IN" sz="1300" dirty="0">
                <a:latin typeface="Times New Roman" panose="02020603050405020304" pitchFamily="18" charset="0"/>
                <a:cs typeface="Times New Roman" panose="02020603050405020304" pitchFamily="18" charset="0"/>
              </a:rPr>
              <a:t> and </a:t>
            </a:r>
            <a:r>
              <a:rPr lang="en-IN" sz="1300" b="1" dirty="0">
                <a:latin typeface="Times New Roman" panose="02020603050405020304" pitchFamily="18" charset="0"/>
                <a:cs typeface="Times New Roman" panose="02020603050405020304" pitchFamily="18" charset="0"/>
              </a:rPr>
              <a:t>electroconvulsive therapy (ECT)</a:t>
            </a:r>
            <a:r>
              <a:rPr lang="en-IN" sz="1300" dirty="0">
                <a:latin typeface="Times New Roman" panose="02020603050405020304" pitchFamily="18" charset="0"/>
                <a:cs typeface="Times New Roman" panose="02020603050405020304" pitchFamily="18" charset="0"/>
              </a:rPr>
              <a:t> are effective treatments for acute cases (Waddington, 2022).</a:t>
            </a:r>
            <a:endParaRPr lang="en-US" sz="1300" b="1" u="sng" dirty="0">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70969B35-D7D2-C093-E9AD-70AE1A704748}"/>
              </a:ext>
            </a:extLst>
          </p:cNvPr>
          <p:cNvSpPr txBox="1"/>
          <p:nvPr/>
        </p:nvSpPr>
        <p:spPr>
          <a:xfrm>
            <a:off x="2702075" y="3529609"/>
            <a:ext cx="5545200" cy="439544"/>
          </a:xfrm>
          <a:prstGeom prst="rect">
            <a:avLst/>
          </a:prstGeom>
          <a:solidFill>
            <a:schemeClr val="accent6">
              <a:lumMod val="20000"/>
              <a:lumOff val="80000"/>
            </a:schemeClr>
          </a:solidFill>
          <a:ln>
            <a:solidFill>
              <a:schemeClr val="tx1"/>
            </a:solidFill>
          </a:ln>
        </p:spPr>
        <p:txBody>
          <a:bodyPr wrap="square">
            <a:spAutoFit/>
          </a:bodyPr>
          <a:lstStyle/>
          <a:p>
            <a:pPr algn="ctr">
              <a:lnSpc>
                <a:spcPct val="150000"/>
              </a:lnSpc>
              <a:spcBef>
                <a:spcPts val="1200"/>
              </a:spcBef>
            </a:pPr>
            <a:r>
              <a:rPr lang="en-GB" sz="800" b="1" dirty="0">
                <a:latin typeface="Times New Roman" panose="02020603050405020304" pitchFamily="18" charset="0"/>
                <a:ea typeface="Arial" panose="020B0604020202020204" pitchFamily="34" charset="0"/>
                <a:cs typeface="Times New Roman" panose="02020603050405020304" pitchFamily="18" charset="0"/>
              </a:rPr>
              <a:t>Figure 1: </a:t>
            </a:r>
            <a:r>
              <a:rPr lang="en-US" sz="800" b="1" dirty="0">
                <a:latin typeface="Times New Roman" panose="02020603050405020304" pitchFamily="18" charset="0"/>
                <a:ea typeface="Arial" panose="020B0604020202020204" pitchFamily="34" charset="0"/>
                <a:cs typeface="Times New Roman" panose="02020603050405020304" pitchFamily="18" charset="0"/>
              </a:rPr>
              <a:t>Catatonia)</a:t>
            </a:r>
            <a:endParaRPr lang="en-IN" sz="800" dirty="0">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pPr>
            <a:r>
              <a:rPr lang="en-GB" sz="800" dirty="0">
                <a:latin typeface="Times New Roman" panose="02020603050405020304" pitchFamily="18" charset="0"/>
                <a:ea typeface="Arial" panose="020B0604020202020204" pitchFamily="34" charset="0"/>
                <a:cs typeface="Times New Roman" panose="02020603050405020304" pitchFamily="18" charset="0"/>
              </a:rPr>
              <a:t>(Source: </a:t>
            </a:r>
            <a:r>
              <a:rPr lang="en-IN" sz="800" dirty="0">
                <a:latin typeface="Times New Roman" panose="02020603050405020304" pitchFamily="18" charset="0"/>
                <a:cs typeface="Times New Roman" panose="02020603050405020304" pitchFamily="18" charset="0"/>
              </a:rPr>
              <a:t>NRI, 2024)</a:t>
            </a:r>
          </a:p>
        </p:txBody>
      </p:sp>
      <p:sp>
        <p:nvSpPr>
          <p:cNvPr id="16" name="TextBox 15">
            <a:extLst>
              <a:ext uri="{FF2B5EF4-FFF2-40B4-BE49-F238E27FC236}">
                <a16:creationId xmlns:a16="http://schemas.microsoft.com/office/drawing/2014/main" id="{79831D9D-33BB-9CB3-82B9-8A87E87AD34D}"/>
              </a:ext>
            </a:extLst>
          </p:cNvPr>
          <p:cNvSpPr txBox="1"/>
          <p:nvPr/>
        </p:nvSpPr>
        <p:spPr>
          <a:xfrm>
            <a:off x="2702075" y="3961255"/>
            <a:ext cx="5567434" cy="2846933"/>
          </a:xfrm>
          <a:prstGeom prst="rect">
            <a:avLst/>
          </a:prstGeom>
          <a:solidFill>
            <a:srgbClr val="C5F4BA"/>
          </a:solidFill>
          <a:ln>
            <a:solidFill>
              <a:schemeClr val="tx1"/>
            </a:solidFill>
          </a:ln>
        </p:spPr>
        <p:txBody>
          <a:bodyPr wrap="square" rtlCol="0">
            <a:spAutoFit/>
          </a:bodyPr>
          <a:lstStyle/>
          <a:p>
            <a:pPr algn="just">
              <a:lnSpc>
                <a:spcPct val="150000"/>
              </a:lnSpc>
            </a:pPr>
            <a:r>
              <a:rPr lang="en-IN" sz="1500" b="1" i="1" dirty="0">
                <a:latin typeface="Times New Roman" panose="02020603050405020304" pitchFamily="18" charset="0"/>
                <a:cs typeface="Times New Roman" panose="02020603050405020304" pitchFamily="18" charset="0"/>
              </a:rPr>
              <a:t>Historical Understanding of the Condition </a:t>
            </a:r>
            <a:r>
              <a:rPr lang="en-US" sz="1500" b="1" i="1" dirty="0">
                <a:latin typeface="Times New Roman" panose="02020603050405020304" pitchFamily="18" charset="0"/>
                <a:cs typeface="Times New Roman" panose="02020603050405020304" pitchFamily="18" charset="0"/>
              </a:rPr>
              <a:t>---------</a:t>
            </a:r>
            <a:endParaRPr lang="en-GB" sz="1500" dirty="0">
              <a:latin typeface="Times New Roman" panose="02020603050405020304" pitchFamily="18" charset="0"/>
              <a:cs typeface="Times New Roman" panose="02020603050405020304" pitchFamily="18" charset="0"/>
            </a:endParaRPr>
          </a:p>
          <a:p>
            <a:pPr marL="285750" indent="-285750" algn="just" fontAlgn="base">
              <a:buFont typeface="Arial" panose="020B0604020202020204" pitchFamily="34" charset="0"/>
              <a:buChar char="•"/>
            </a:pPr>
            <a:endParaRPr lang="en-IN" sz="1200" dirty="0">
              <a:latin typeface="Times New Roman" panose="02020603050405020304" pitchFamily="18" charset="0"/>
              <a:cs typeface="Times New Roman" panose="02020603050405020304" pitchFamily="18" charset="0"/>
            </a:endParaRP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First described in </a:t>
            </a:r>
            <a:r>
              <a:rPr lang="en-IN" sz="1300" b="1" dirty="0">
                <a:latin typeface="Times New Roman" panose="02020603050405020304" pitchFamily="18" charset="0"/>
                <a:cs typeface="Times New Roman" panose="02020603050405020304" pitchFamily="18" charset="0"/>
              </a:rPr>
              <a:t>1874 by Karl Kahlbaum</a:t>
            </a:r>
            <a:r>
              <a:rPr lang="en-IN" sz="1300" dirty="0">
                <a:latin typeface="Times New Roman" panose="02020603050405020304" pitchFamily="18" charset="0"/>
                <a:cs typeface="Times New Roman" panose="02020603050405020304" pitchFamily="18" charset="0"/>
              </a:rPr>
              <a:t> as a motor and behavioural condition (Fink et al., 2020).</a:t>
            </a: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Early psychiatry (Kraepelin classification) linked catatonia primarily to </a:t>
            </a:r>
            <a:r>
              <a:rPr lang="en-IN" sz="1300" b="1" dirty="0">
                <a:latin typeface="Times New Roman" panose="02020603050405020304" pitchFamily="18" charset="0"/>
                <a:cs typeface="Times New Roman" panose="02020603050405020304" pitchFamily="18" charset="0"/>
              </a:rPr>
              <a:t>schizophrenia</a:t>
            </a:r>
            <a:r>
              <a:rPr lang="en-IN" sz="1300" dirty="0">
                <a:latin typeface="Times New Roman" panose="02020603050405020304" pitchFamily="18" charset="0"/>
                <a:cs typeface="Times New Roman" panose="02020603050405020304" pitchFamily="18" charset="0"/>
              </a:rPr>
              <a:t>, reinforcing stigma and limiting treatment (Fink et al., 2020).</a:t>
            </a: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Mid-20th century: viewed as </a:t>
            </a:r>
            <a:r>
              <a:rPr lang="en-IN" sz="1300" b="1" dirty="0">
                <a:latin typeface="Times New Roman" panose="02020603050405020304" pitchFamily="18" charset="0"/>
                <a:cs typeface="Times New Roman" panose="02020603050405020304" pitchFamily="18" charset="0"/>
              </a:rPr>
              <a:t>rare and psychotic</a:t>
            </a:r>
            <a:r>
              <a:rPr lang="en-IN" sz="1300" dirty="0">
                <a:latin typeface="Times New Roman" panose="02020603050405020304" pitchFamily="18" charset="0"/>
                <a:cs typeface="Times New Roman" panose="02020603050405020304" pitchFamily="18" charset="0"/>
              </a:rPr>
              <a:t>, leading to </a:t>
            </a:r>
            <a:r>
              <a:rPr lang="en-IN" sz="1300" b="1" dirty="0">
                <a:latin typeface="Times New Roman" panose="02020603050405020304" pitchFamily="18" charset="0"/>
                <a:cs typeface="Times New Roman" panose="02020603050405020304" pitchFamily="18" charset="0"/>
              </a:rPr>
              <a:t>underdiagnosis</a:t>
            </a:r>
            <a:r>
              <a:rPr lang="en-IN" sz="1300" dirty="0">
                <a:latin typeface="Times New Roman" panose="02020603050405020304" pitchFamily="18" charset="0"/>
                <a:cs typeface="Times New Roman" panose="02020603050405020304" pitchFamily="18" charset="0"/>
              </a:rPr>
              <a:t> of mood disorders, autism, and medical conditions (RC Psych, 2022).</a:t>
            </a: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Treatment was largely </a:t>
            </a:r>
            <a:r>
              <a:rPr lang="en-IN" sz="1300" b="1" dirty="0">
                <a:latin typeface="Times New Roman" panose="02020603050405020304" pitchFamily="18" charset="0"/>
                <a:cs typeface="Times New Roman" panose="02020603050405020304" pitchFamily="18" charset="0"/>
              </a:rPr>
              <a:t>custodial</a:t>
            </a:r>
            <a:r>
              <a:rPr lang="en-IN" sz="1300" dirty="0">
                <a:latin typeface="Times New Roman" panose="02020603050405020304" pitchFamily="18" charset="0"/>
                <a:cs typeface="Times New Roman" panose="02020603050405020304" pitchFamily="18" charset="0"/>
              </a:rPr>
              <a:t>, with ECT as a main intervention in acute cases (</a:t>
            </a:r>
            <a:r>
              <a:rPr lang="en-IN" sz="1300" dirty="0" err="1">
                <a:latin typeface="Times New Roman" panose="02020603050405020304" pitchFamily="18" charset="0"/>
                <a:cs typeface="Times New Roman" panose="02020603050405020304" pitchFamily="18" charset="0"/>
              </a:rPr>
              <a:t>Edinoff</a:t>
            </a:r>
            <a:r>
              <a:rPr lang="en-IN" sz="1300" dirty="0">
                <a:latin typeface="Times New Roman" panose="02020603050405020304" pitchFamily="18" charset="0"/>
                <a:cs typeface="Times New Roman" panose="02020603050405020304" pitchFamily="18" charset="0"/>
              </a:rPr>
              <a:t> et al., 2021).</a:t>
            </a:r>
          </a:p>
          <a:p>
            <a:pPr marL="285750" indent="-285750" algn="just">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Historical neglect reinforced </a:t>
            </a:r>
            <a:r>
              <a:rPr lang="en-IN" sz="1300" b="1" dirty="0">
                <a:latin typeface="Times New Roman" panose="02020603050405020304" pitchFamily="18" charset="0"/>
                <a:cs typeface="Times New Roman" panose="02020603050405020304" pitchFamily="18" charset="0"/>
              </a:rPr>
              <a:t>social exclusion and institutionalisation</a:t>
            </a:r>
            <a:r>
              <a:rPr lang="en-IN" sz="1300" dirty="0">
                <a:latin typeface="Times New Roman" panose="02020603050405020304" pitchFamily="18" charset="0"/>
                <a:cs typeface="Times New Roman" panose="02020603050405020304" pitchFamily="18" charset="0"/>
              </a:rPr>
              <a:t> of patients (Waddington, 2022).</a:t>
            </a:r>
            <a:endParaRPr lang="en-GB" sz="13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CB5E21EA-B834-65C3-D538-8A44AFEB3B74}"/>
              </a:ext>
            </a:extLst>
          </p:cNvPr>
          <p:cNvSpPr txBox="1"/>
          <p:nvPr/>
        </p:nvSpPr>
        <p:spPr>
          <a:xfrm>
            <a:off x="8269509" y="553222"/>
            <a:ext cx="3779472" cy="3431709"/>
          </a:xfrm>
          <a:prstGeom prst="rect">
            <a:avLst/>
          </a:prstGeom>
          <a:solidFill>
            <a:srgbClr val="FBFB93"/>
          </a:solidFill>
          <a:ln>
            <a:solidFill>
              <a:schemeClr val="tx1"/>
            </a:solidFill>
          </a:ln>
        </p:spPr>
        <p:txBody>
          <a:bodyPr wrap="square" rtlCol="0">
            <a:spAutoFit/>
          </a:bodyPr>
          <a:lstStyle/>
          <a:p>
            <a:pPr>
              <a:lnSpc>
                <a:spcPct val="150000"/>
              </a:lnSpc>
            </a:pPr>
            <a:r>
              <a:rPr lang="en-IN" sz="1600" b="1" i="1" dirty="0">
                <a:latin typeface="Times New Roman" panose="02020603050405020304" pitchFamily="18" charset="0"/>
                <a:cs typeface="Times New Roman" panose="02020603050405020304" pitchFamily="18" charset="0"/>
              </a:rPr>
              <a:t>Contemporary  Understanding of the Condition </a:t>
            </a:r>
            <a:r>
              <a:rPr lang="en-US" sz="1600" b="1" i="1" dirty="0">
                <a:latin typeface="Times New Roman" panose="02020603050405020304" pitchFamily="18" charset="0"/>
                <a:cs typeface="Times New Roman" panose="02020603050405020304" pitchFamily="18" charset="0"/>
              </a:rPr>
              <a:t>---------</a:t>
            </a:r>
            <a:endParaRPr lang="en-IN" sz="1600" b="1" i="1" dirty="0">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ICD-11 recognises catatonia as a </a:t>
            </a:r>
            <a:r>
              <a:rPr lang="en-IN" sz="1300" b="1" dirty="0">
                <a:latin typeface="Times New Roman" panose="02020603050405020304" pitchFamily="18" charset="0"/>
                <a:cs typeface="Times New Roman" panose="02020603050405020304" pitchFamily="18" charset="0"/>
              </a:rPr>
              <a:t>syndrome across schizophrenia, mood disorders, autism, and medical conditions</a:t>
            </a:r>
            <a:r>
              <a:rPr lang="en-IN" sz="1300" dirty="0">
                <a:latin typeface="Times New Roman" panose="02020603050405020304" pitchFamily="18" charset="0"/>
                <a:cs typeface="Times New Roman" panose="02020603050405020304" pitchFamily="18" charset="0"/>
              </a:rPr>
              <a:t>, improving diagnostic accuracy (ICD, 2026).</a:t>
            </a:r>
          </a:p>
          <a:p>
            <a:pPr marL="171450" indent="-1714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Clinical features include </a:t>
            </a:r>
            <a:r>
              <a:rPr lang="en-IN" sz="1300" b="1" dirty="0">
                <a:latin typeface="Times New Roman" panose="02020603050405020304" pitchFamily="18" charset="0"/>
                <a:cs typeface="Times New Roman" panose="02020603050405020304" pitchFamily="18" charset="0"/>
              </a:rPr>
              <a:t>stupor, mutism, echolalia, and stereotypy</a:t>
            </a:r>
            <a:r>
              <a:rPr lang="en-IN" sz="1300" dirty="0">
                <a:latin typeface="Times New Roman" panose="02020603050405020304" pitchFamily="18" charset="0"/>
                <a:cs typeface="Times New Roman" panose="02020603050405020304" pitchFamily="18" charset="0"/>
              </a:rPr>
              <a:t> (Clevelandclinic, 2022).</a:t>
            </a:r>
          </a:p>
          <a:p>
            <a:pPr marL="171450" indent="-1714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Pathophysiology linked to </a:t>
            </a:r>
            <a:r>
              <a:rPr lang="en-IN" sz="1300" b="1" dirty="0">
                <a:latin typeface="Times New Roman" panose="02020603050405020304" pitchFamily="18" charset="0"/>
                <a:cs typeface="Times New Roman" panose="02020603050405020304" pitchFamily="18" charset="0"/>
              </a:rPr>
              <a:t>GABA and glutamate dysfunction</a:t>
            </a:r>
            <a:r>
              <a:rPr lang="en-IN" sz="1300" dirty="0">
                <a:latin typeface="Times New Roman" panose="02020603050405020304" pitchFamily="18" charset="0"/>
                <a:cs typeface="Times New Roman" panose="02020603050405020304" pitchFamily="18" charset="0"/>
              </a:rPr>
              <a:t> (Clevelandclinic, 2022).</a:t>
            </a:r>
          </a:p>
          <a:p>
            <a:pPr marL="171450" indent="-171450" algn="just" fontAlgn="base">
              <a:buFont typeface="Arial" panose="020B0604020202020204" pitchFamily="34" charset="0"/>
              <a:buChar char="•"/>
            </a:pPr>
            <a:r>
              <a:rPr lang="en-IN" sz="1300" b="1" dirty="0">
                <a:latin typeface="Times New Roman" panose="02020603050405020304" pitchFamily="18" charset="0"/>
                <a:cs typeface="Times New Roman" panose="02020603050405020304" pitchFamily="18" charset="0"/>
              </a:rPr>
              <a:t>NHS perspective: </a:t>
            </a:r>
            <a:r>
              <a:rPr lang="en-IN" sz="1300" dirty="0">
                <a:latin typeface="Times New Roman" panose="02020603050405020304" pitchFamily="18" charset="0"/>
                <a:cs typeface="Times New Roman" panose="02020603050405020304" pitchFamily="18" charset="0"/>
              </a:rPr>
              <a:t>catatonia is </a:t>
            </a:r>
            <a:r>
              <a:rPr lang="en-IN" sz="1300" b="1" dirty="0">
                <a:latin typeface="Times New Roman" panose="02020603050405020304" pitchFamily="18" charset="0"/>
                <a:cs typeface="Times New Roman" panose="02020603050405020304" pitchFamily="18" charset="0"/>
              </a:rPr>
              <a:t>severe but curable</a:t>
            </a:r>
            <a:r>
              <a:rPr lang="en-IN" sz="1300" dirty="0">
                <a:latin typeface="Times New Roman" panose="02020603050405020304" pitchFamily="18" charset="0"/>
                <a:cs typeface="Times New Roman" panose="02020603050405020304" pitchFamily="18" charset="0"/>
              </a:rPr>
              <a:t> with early diagnosis (RC Psych, 2022).</a:t>
            </a:r>
          </a:p>
          <a:p>
            <a:pPr marL="171450" indent="-171450" algn="just">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Research highlights catatonia’s </a:t>
            </a:r>
            <a:r>
              <a:rPr lang="en-IN" sz="1300" b="1" dirty="0">
                <a:latin typeface="Times New Roman" panose="02020603050405020304" pitchFamily="18" charset="0"/>
                <a:cs typeface="Times New Roman" panose="02020603050405020304" pitchFamily="18" charset="0"/>
              </a:rPr>
              <a:t>prevalence across psychiatric and medical groups</a:t>
            </a:r>
            <a:r>
              <a:rPr lang="en-IN" sz="1300" dirty="0">
                <a:latin typeface="Times New Roman" panose="02020603050405020304" pitchFamily="18" charset="0"/>
                <a:cs typeface="Times New Roman" panose="02020603050405020304" pitchFamily="18" charset="0"/>
              </a:rPr>
              <a:t>, challenging myths of rarity (</a:t>
            </a:r>
            <a:r>
              <a:rPr lang="en-IN" sz="1300" dirty="0" err="1">
                <a:latin typeface="Times New Roman" panose="02020603050405020304" pitchFamily="18" charset="0"/>
                <a:cs typeface="Times New Roman" panose="02020603050405020304" pitchFamily="18" charset="0"/>
              </a:rPr>
              <a:t>Hirjak</a:t>
            </a:r>
            <a:r>
              <a:rPr lang="en-IN" sz="1300" dirty="0">
                <a:latin typeface="Times New Roman" panose="02020603050405020304" pitchFamily="18" charset="0"/>
                <a:cs typeface="Times New Roman" panose="02020603050405020304" pitchFamily="18" charset="0"/>
              </a:rPr>
              <a:t> et al., 2022).</a:t>
            </a:r>
            <a:endParaRPr lang="en-GB" sz="13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F93FDE9-5D3B-4EB9-4B44-5226A818F26E}"/>
              </a:ext>
            </a:extLst>
          </p:cNvPr>
          <p:cNvSpPr txBox="1"/>
          <p:nvPr/>
        </p:nvSpPr>
        <p:spPr>
          <a:xfrm>
            <a:off x="8291743" y="4022810"/>
            <a:ext cx="3757315" cy="2785378"/>
          </a:xfrm>
          <a:prstGeom prst="rect">
            <a:avLst/>
          </a:prstGeom>
          <a:solidFill>
            <a:srgbClr val="FADCF8"/>
          </a:solidFill>
          <a:ln>
            <a:solidFill>
              <a:schemeClr val="tx1"/>
            </a:solidFill>
          </a:ln>
        </p:spPr>
        <p:txBody>
          <a:bodyPr wrap="square" rtlCol="0">
            <a:spAutoFit/>
          </a:bodyPr>
          <a:lstStyle/>
          <a:p>
            <a:pPr>
              <a:lnSpc>
                <a:spcPct val="150000"/>
              </a:lnSpc>
            </a:pPr>
            <a:r>
              <a:rPr lang="en-IN" sz="1500" b="1" i="1" dirty="0">
                <a:latin typeface="Times New Roman" panose="02020603050405020304" pitchFamily="18" charset="0"/>
                <a:cs typeface="Times New Roman" panose="02020603050405020304" pitchFamily="18" charset="0"/>
              </a:rPr>
              <a:t>Contemporary  Understanding of the Condition </a:t>
            </a:r>
            <a:r>
              <a:rPr lang="en-US" sz="1500" b="1" i="1" dirty="0">
                <a:latin typeface="Times New Roman" panose="02020603050405020304" pitchFamily="18" charset="0"/>
                <a:cs typeface="Times New Roman" panose="02020603050405020304" pitchFamily="18" charset="0"/>
              </a:rPr>
              <a:t>---------</a:t>
            </a:r>
            <a:endParaRPr lang="en-IN" sz="1500" b="1" i="1" dirty="0">
              <a:latin typeface="Times New Roman" panose="02020603050405020304" pitchFamily="18" charset="0"/>
              <a:cs typeface="Times New Roman" panose="02020603050405020304" pitchFamily="18" charset="0"/>
            </a:endParaRPr>
          </a:p>
          <a:p>
            <a:pPr algn="just" fontAlgn="base"/>
            <a:r>
              <a:rPr lang="en-IN" sz="1300" b="1" dirty="0">
                <a:latin typeface="Times New Roman" panose="02020603050405020304" pitchFamily="18" charset="0"/>
                <a:cs typeface="Times New Roman" panose="02020603050405020304" pitchFamily="18" charset="0"/>
              </a:rPr>
              <a:t>Treatment advances</a:t>
            </a:r>
            <a:r>
              <a:rPr lang="en-IN" sz="1300" dirty="0">
                <a:latin typeface="Times New Roman" panose="02020603050405020304" pitchFamily="18" charset="0"/>
                <a:cs typeface="Times New Roman" panose="02020603050405020304" pitchFamily="18" charset="0"/>
              </a:rPr>
              <a:t>:</a:t>
            </a:r>
          </a:p>
          <a:p>
            <a:pPr marL="171450" indent="-171450" algn="just" fontAlgn="base">
              <a:buFont typeface="Wingdings" panose="05000000000000000000" pitchFamily="2" charset="2"/>
              <a:buChar char="Ø"/>
            </a:pPr>
            <a:r>
              <a:rPr lang="en-IN" sz="1300" b="1" dirty="0">
                <a:latin typeface="Times New Roman" panose="02020603050405020304" pitchFamily="18" charset="0"/>
                <a:cs typeface="Times New Roman" panose="02020603050405020304" pitchFamily="18" charset="0"/>
              </a:rPr>
              <a:t>Benzodiazepines (lorazepam)</a:t>
            </a:r>
            <a:r>
              <a:rPr lang="en-IN" sz="1300" dirty="0">
                <a:latin typeface="Times New Roman" panose="02020603050405020304" pitchFamily="18" charset="0"/>
                <a:cs typeface="Times New Roman" panose="02020603050405020304" pitchFamily="18" charset="0"/>
              </a:rPr>
              <a:t> as first-line therapy (Waddington, 2022).</a:t>
            </a:r>
          </a:p>
          <a:p>
            <a:pPr marL="171450" indent="-171450" algn="just" fontAlgn="base">
              <a:buFont typeface="Wingdings" panose="05000000000000000000" pitchFamily="2" charset="2"/>
              <a:buChar char="Ø"/>
            </a:pPr>
            <a:r>
              <a:rPr lang="en-IN" sz="1300" b="1" dirty="0">
                <a:latin typeface="Times New Roman" panose="02020603050405020304" pitchFamily="18" charset="0"/>
                <a:cs typeface="Times New Roman" panose="02020603050405020304" pitchFamily="18" charset="0"/>
              </a:rPr>
              <a:t>ECT</a:t>
            </a:r>
            <a:r>
              <a:rPr lang="en-IN" sz="1300" dirty="0">
                <a:latin typeface="Times New Roman" panose="02020603050405020304" pitchFamily="18" charset="0"/>
                <a:cs typeface="Times New Roman" panose="02020603050405020304" pitchFamily="18" charset="0"/>
              </a:rPr>
              <a:t> as the gold standard for refractory cases (Leroy et al., 2021).</a:t>
            </a:r>
          </a:p>
          <a:p>
            <a:pPr marL="171450" indent="-171450" algn="just" fontAlgn="base">
              <a:buFont typeface="Wingdings" panose="05000000000000000000" pitchFamily="2" charset="2"/>
              <a:buChar char="Ø"/>
            </a:pPr>
            <a:r>
              <a:rPr lang="en-IN" sz="1300" b="1" dirty="0">
                <a:latin typeface="Times New Roman" panose="02020603050405020304" pitchFamily="18" charset="0"/>
                <a:cs typeface="Times New Roman" panose="02020603050405020304" pitchFamily="18" charset="0"/>
              </a:rPr>
              <a:t>British Association of Psychopharmacology (BAP) guidelines (2023)</a:t>
            </a:r>
            <a:r>
              <a:rPr lang="en-IN" sz="1300" dirty="0">
                <a:latin typeface="Times New Roman" panose="02020603050405020304" pitchFamily="18" charset="0"/>
                <a:cs typeface="Times New Roman" panose="02020603050405020304" pitchFamily="18" charset="0"/>
              </a:rPr>
              <a:t> stress early diagnosis, systematic evaluation (Bush-Francis Catatonia Rating Scale), and interdisciplinary care (Rogers et al., 2023).</a:t>
            </a:r>
          </a:p>
        </p:txBody>
      </p:sp>
      <p:pic>
        <p:nvPicPr>
          <p:cNvPr id="1031" name="Picture 7" descr="Catatonia | Nature Reviews Disease Primers">
            <a:extLst>
              <a:ext uri="{FF2B5EF4-FFF2-40B4-BE49-F238E27FC236}">
                <a16:creationId xmlns:a16="http://schemas.microsoft.com/office/drawing/2014/main" id="{31972447-F7F9-1BAA-FDA8-846B25111D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2075" y="590006"/>
            <a:ext cx="5545200" cy="29218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F96EB0-9D3F-2661-4D60-A7804BAFD771}"/>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C50C0ADF-E448-4571-3561-06E22E423CBA}"/>
              </a:ext>
            </a:extLst>
          </p:cNvPr>
          <p:cNvSpPr/>
          <p:nvPr/>
        </p:nvSpPr>
        <p:spPr>
          <a:xfrm>
            <a:off x="143018" y="195505"/>
            <a:ext cx="11931311" cy="409525"/>
          </a:xfrm>
          <a:prstGeom prst="roundRect">
            <a:avLst/>
          </a:prstGeom>
          <a:solidFill>
            <a:schemeClr val="bg2"/>
          </a:solid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Times New Roman" panose="02020603050405020304" pitchFamily="18" charset="0"/>
                <a:cs typeface="Times New Roman" panose="02020603050405020304" pitchFamily="18" charset="0"/>
              </a:rPr>
              <a:t>TITLE: CATATONIA</a:t>
            </a:r>
            <a:endParaRPr lang="en-GB" sz="16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BF4CE6D6-5739-3C51-50BB-030191A8FAD6}"/>
              </a:ext>
            </a:extLst>
          </p:cNvPr>
          <p:cNvSpPr txBox="1"/>
          <p:nvPr/>
        </p:nvSpPr>
        <p:spPr>
          <a:xfrm>
            <a:off x="176355" y="668122"/>
            <a:ext cx="3400282" cy="2462213"/>
          </a:xfrm>
          <a:prstGeom prst="rect">
            <a:avLst/>
          </a:prstGeom>
          <a:solidFill>
            <a:schemeClr val="accent2">
              <a:lumMod val="20000"/>
              <a:lumOff val="80000"/>
            </a:schemeClr>
          </a:solidFill>
          <a:ln>
            <a:solidFill>
              <a:schemeClr val="tx1"/>
            </a:solidFill>
          </a:ln>
        </p:spPr>
        <p:txBody>
          <a:bodyPr wrap="square" rtlCol="0">
            <a:spAutoFit/>
          </a:bodyPr>
          <a:lstStyle/>
          <a:p>
            <a:pPr>
              <a:lnSpc>
                <a:spcPct val="150000"/>
              </a:lnSpc>
            </a:pPr>
            <a:r>
              <a:rPr lang="en-US" sz="1600" b="1" i="1" dirty="0">
                <a:latin typeface="Times New Roman" panose="02020603050405020304" pitchFamily="18" charset="0"/>
                <a:cs typeface="Times New Roman" panose="02020603050405020304" pitchFamily="18" charset="0"/>
              </a:rPr>
              <a:t>Evolution of Attitudes in the UK ------</a:t>
            </a:r>
            <a:endParaRPr lang="en-IN" sz="1300" dirty="0">
              <a:latin typeface="Times New Roman" panose="02020603050405020304" pitchFamily="18" charset="0"/>
              <a:cs typeface="Times New Roman" panose="02020603050405020304" pitchFamily="18" charset="0"/>
            </a:endParaRPr>
          </a:p>
          <a:p>
            <a:pPr marL="285750" indent="-285750" algn="just" fontAlgn="base">
              <a:buFont typeface="Arial" panose="020B0604020202020204" pitchFamily="34" charset="0"/>
              <a:buChar char="•"/>
            </a:pPr>
            <a:endParaRPr lang="en-IN" sz="1300" dirty="0">
              <a:latin typeface="Times New Roman" panose="02020603050405020304" pitchFamily="18" charset="0"/>
              <a:cs typeface="Times New Roman" panose="02020603050405020304" pitchFamily="18" charset="0"/>
            </a:endParaRP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Kahlbaum (1874) described catatonia; Kraepelin classified it under </a:t>
            </a:r>
            <a:r>
              <a:rPr lang="en-IN" sz="1300" b="1" dirty="0">
                <a:latin typeface="Times New Roman" panose="02020603050405020304" pitchFamily="18" charset="0"/>
                <a:cs typeface="Times New Roman" panose="02020603050405020304" pitchFamily="18" charset="0"/>
              </a:rPr>
              <a:t>schizophrenia</a:t>
            </a:r>
            <a:r>
              <a:rPr lang="en-IN" sz="1300" dirty="0">
                <a:latin typeface="Times New Roman" panose="02020603050405020304" pitchFamily="18" charset="0"/>
                <a:cs typeface="Times New Roman" panose="02020603050405020304" pitchFamily="18" charset="0"/>
              </a:rPr>
              <a:t>, reinforcing stigma (Fink et al., 2020).</a:t>
            </a: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Historically seen as a </a:t>
            </a:r>
            <a:r>
              <a:rPr lang="en-IN" sz="1300" b="1" dirty="0">
                <a:latin typeface="Times New Roman" panose="02020603050405020304" pitchFamily="18" charset="0"/>
                <a:cs typeface="Times New Roman" panose="02020603050405020304" pitchFamily="18" charset="0"/>
              </a:rPr>
              <a:t>rare psychotic phenomenon</a:t>
            </a:r>
            <a:r>
              <a:rPr lang="en-IN" sz="1300" dirty="0">
                <a:latin typeface="Times New Roman" panose="02020603050405020304" pitchFamily="18" charset="0"/>
                <a:cs typeface="Times New Roman" panose="02020603050405020304" pitchFamily="18" charset="0"/>
              </a:rPr>
              <a:t>, leading to custodial care and institutionalisation (Walke, 2020).</a:t>
            </a:r>
          </a:p>
          <a:p>
            <a:pPr marL="285750" indent="-285750" algn="just">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Modern psychiatry recognises catatonia as a </a:t>
            </a:r>
            <a:r>
              <a:rPr lang="en-IN" sz="1300" b="1" dirty="0">
                <a:latin typeface="Times New Roman" panose="02020603050405020304" pitchFamily="18" charset="0"/>
                <a:cs typeface="Times New Roman" panose="02020603050405020304" pitchFamily="18" charset="0"/>
              </a:rPr>
              <a:t>heterogeneous syndrome</a:t>
            </a:r>
            <a:r>
              <a:rPr lang="en-IN" sz="1300" dirty="0">
                <a:latin typeface="Times New Roman" panose="02020603050405020304" pitchFamily="18" charset="0"/>
                <a:cs typeface="Times New Roman" panose="02020603050405020304" pitchFamily="18" charset="0"/>
              </a:rPr>
              <a:t> under ICD-11, improving diagnostic accuracy (ICD, 2026).</a:t>
            </a:r>
            <a:endParaRPr lang="en-IN" sz="1300" dirty="0">
              <a:latin typeface="Times New Roman" panose="02020603050405020304" pitchFamily="18" charset="0"/>
              <a:ea typeface="Arial" panose="020B06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52D189F0-9ED8-E78B-E361-BAC84EEEC204}"/>
              </a:ext>
            </a:extLst>
          </p:cNvPr>
          <p:cNvSpPr txBox="1"/>
          <p:nvPr/>
        </p:nvSpPr>
        <p:spPr>
          <a:xfrm>
            <a:off x="3609975" y="3396271"/>
            <a:ext cx="3095625" cy="3385542"/>
          </a:xfrm>
          <a:prstGeom prst="rect">
            <a:avLst/>
          </a:prstGeom>
          <a:solidFill>
            <a:schemeClr val="accent3">
              <a:lumMod val="20000"/>
              <a:lumOff val="80000"/>
            </a:schemeClr>
          </a:solidFill>
          <a:ln>
            <a:solidFill>
              <a:schemeClr val="tx1"/>
            </a:solidFill>
          </a:ln>
        </p:spPr>
        <p:txBody>
          <a:bodyPr wrap="square" rtlCol="0">
            <a:spAutoFit/>
          </a:bodyPr>
          <a:lstStyle/>
          <a:p>
            <a:r>
              <a:rPr lang="en-IN" sz="1600" b="1" i="1" dirty="0">
                <a:latin typeface="Times New Roman" panose="02020603050405020304" pitchFamily="18" charset="0"/>
                <a:cs typeface="Times New Roman" panose="02020603050405020304" pitchFamily="18" charset="0"/>
              </a:rPr>
              <a:t>Recommendations for Future Policy and Practices</a:t>
            </a:r>
            <a:endParaRPr lang="en-IN" sz="1600" i="1" dirty="0">
              <a:latin typeface="Times New Roman" panose="02020603050405020304" pitchFamily="18" charset="0"/>
              <a:cs typeface="Times New Roman" panose="02020603050405020304" pitchFamily="18" charset="0"/>
            </a:endParaRPr>
          </a:p>
          <a:p>
            <a:pPr marL="285750" indent="-285750" algn="just" fontAlgn="base">
              <a:buFont typeface="Arial" panose="020B0604020202020204" pitchFamily="34" charset="0"/>
              <a:buChar char="•"/>
            </a:pPr>
            <a:endParaRPr lang="en-IN" sz="1300" dirty="0">
              <a:latin typeface="Times New Roman" panose="02020603050405020304" pitchFamily="18" charset="0"/>
              <a:cs typeface="Times New Roman" panose="02020603050405020304" pitchFamily="18" charset="0"/>
            </a:endParaRP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Implement </a:t>
            </a:r>
            <a:r>
              <a:rPr lang="en-IN" sz="1300" b="1" dirty="0">
                <a:latin typeface="Times New Roman" panose="02020603050405020304" pitchFamily="18" charset="0"/>
                <a:cs typeface="Times New Roman" panose="02020603050405020304" pitchFamily="18" charset="0"/>
              </a:rPr>
              <a:t>early identification and regular screening</a:t>
            </a:r>
            <a:r>
              <a:rPr lang="en-IN" sz="1300" dirty="0">
                <a:latin typeface="Times New Roman" panose="02020603050405020304" pitchFamily="18" charset="0"/>
                <a:cs typeface="Times New Roman" panose="02020603050405020304" pitchFamily="18" charset="0"/>
              </a:rPr>
              <a:t> in psychiatric and medical services (NRI, 2024).</a:t>
            </a: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Train clinicians in </a:t>
            </a:r>
            <a:r>
              <a:rPr lang="en-IN" sz="1300" b="1" dirty="0">
                <a:latin typeface="Times New Roman" panose="02020603050405020304" pitchFamily="18" charset="0"/>
                <a:cs typeface="Times New Roman" panose="02020603050405020304" pitchFamily="18" charset="0"/>
              </a:rPr>
              <a:t>emergency, liaison, and community settings</a:t>
            </a:r>
            <a:r>
              <a:rPr lang="en-IN" sz="1300" dirty="0">
                <a:latin typeface="Times New Roman" panose="02020603050405020304" pitchFamily="18" charset="0"/>
                <a:cs typeface="Times New Roman" panose="02020603050405020304" pitchFamily="18" charset="0"/>
              </a:rPr>
              <a:t> to recognise symptoms early (</a:t>
            </a:r>
            <a:r>
              <a:rPr lang="en-IN" sz="1300" dirty="0" err="1">
                <a:latin typeface="Times New Roman" panose="02020603050405020304" pitchFamily="18" charset="0"/>
                <a:cs typeface="Times New Roman" panose="02020603050405020304" pitchFamily="18" charset="0"/>
              </a:rPr>
              <a:t>England.nhs</a:t>
            </a:r>
            <a:r>
              <a:rPr lang="en-IN" sz="1300" dirty="0">
                <a:latin typeface="Times New Roman" panose="02020603050405020304" pitchFamily="18" charset="0"/>
                <a:cs typeface="Times New Roman" panose="02020603050405020304" pitchFamily="18" charset="0"/>
              </a:rPr>
              <a:t>, 2026).</a:t>
            </a: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Ensure </a:t>
            </a:r>
            <a:r>
              <a:rPr lang="en-IN" sz="1300" b="1" dirty="0">
                <a:latin typeface="Times New Roman" panose="02020603050405020304" pitchFamily="18" charset="0"/>
                <a:cs typeface="Times New Roman" panose="02020603050405020304" pitchFamily="18" charset="0"/>
              </a:rPr>
              <a:t>equitable access to evidence-based treatments</a:t>
            </a:r>
            <a:r>
              <a:rPr lang="en-IN" sz="1300" dirty="0">
                <a:latin typeface="Times New Roman" panose="02020603050405020304" pitchFamily="18" charset="0"/>
                <a:cs typeface="Times New Roman" panose="02020603050405020304" pitchFamily="18" charset="0"/>
              </a:rPr>
              <a:t> (Rogers et al., 2023).</a:t>
            </a: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Develop </a:t>
            </a:r>
            <a:r>
              <a:rPr lang="en-IN" sz="1300" b="1" dirty="0">
                <a:latin typeface="Times New Roman" panose="02020603050405020304" pitchFamily="18" charset="0"/>
                <a:cs typeface="Times New Roman" panose="02020603050405020304" pitchFamily="18" charset="0"/>
              </a:rPr>
              <a:t>multidisciplinary care pathways</a:t>
            </a:r>
            <a:r>
              <a:rPr lang="en-IN" sz="1300" dirty="0">
                <a:latin typeface="Times New Roman" panose="02020603050405020304" pitchFamily="18" charset="0"/>
                <a:cs typeface="Times New Roman" panose="02020603050405020304" pitchFamily="18" charset="0"/>
              </a:rPr>
              <a:t> integrating psychiatry, neurology, and general medicine (</a:t>
            </a:r>
            <a:r>
              <a:rPr lang="en-IN" sz="1300" dirty="0" err="1">
                <a:latin typeface="Times New Roman" panose="02020603050405020304" pitchFamily="18" charset="0"/>
                <a:cs typeface="Times New Roman" panose="02020603050405020304" pitchFamily="18" charset="0"/>
              </a:rPr>
              <a:t>Lahutte</a:t>
            </a:r>
            <a:r>
              <a:rPr lang="en-IN" sz="1300" dirty="0">
                <a:latin typeface="Times New Roman" panose="02020603050405020304" pitchFamily="18" charset="0"/>
                <a:cs typeface="Times New Roman" panose="02020603050405020304" pitchFamily="18" charset="0"/>
              </a:rPr>
              <a:t> et al., 2022).</a:t>
            </a:r>
          </a:p>
        </p:txBody>
      </p:sp>
      <p:sp>
        <p:nvSpPr>
          <p:cNvPr id="13" name="TextBox 12">
            <a:extLst>
              <a:ext uri="{FF2B5EF4-FFF2-40B4-BE49-F238E27FC236}">
                <a16:creationId xmlns:a16="http://schemas.microsoft.com/office/drawing/2014/main" id="{B8720380-61B4-0076-F9AA-EE2EC0B7F754}"/>
              </a:ext>
            </a:extLst>
          </p:cNvPr>
          <p:cNvSpPr txBox="1"/>
          <p:nvPr/>
        </p:nvSpPr>
        <p:spPr>
          <a:xfrm>
            <a:off x="6772275" y="4979815"/>
            <a:ext cx="5276704" cy="1815882"/>
          </a:xfrm>
          <a:prstGeom prst="rect">
            <a:avLst/>
          </a:prstGeom>
          <a:solidFill>
            <a:srgbClr val="C5F4BA"/>
          </a:solidFill>
          <a:ln>
            <a:solidFill>
              <a:schemeClr val="tx1"/>
            </a:solidFill>
          </a:ln>
        </p:spPr>
        <p:txBody>
          <a:bodyPr wrap="square" rtlCol="0">
            <a:spAutoFit/>
          </a:bodyPr>
          <a:lstStyle/>
          <a:p>
            <a:pPr>
              <a:lnSpc>
                <a:spcPct val="150000"/>
              </a:lnSpc>
            </a:pPr>
            <a:r>
              <a:rPr lang="en-US" sz="1400" b="1" i="1" dirty="0">
                <a:latin typeface="Times New Roman" panose="02020603050405020304" pitchFamily="18" charset="0"/>
                <a:cs typeface="Times New Roman" panose="02020603050405020304" pitchFamily="18" charset="0"/>
              </a:rPr>
              <a:t>Conclusion ---------</a:t>
            </a:r>
          </a:p>
          <a:p>
            <a:pPr algn="just"/>
            <a:r>
              <a:rPr lang="en-US" sz="1300" dirty="0">
                <a:latin typeface="Times New Roman" panose="02020603050405020304" pitchFamily="18" charset="0"/>
                <a:cs typeface="Times New Roman" panose="02020603050405020304" pitchFamily="18" charset="0"/>
              </a:rPr>
              <a:t>The case of Catatonia in the UK indicates a change in the traditional neglect and stigma of the condition toward modern-day acknowledgement as a condition that can be treated. Policy and practice also focus on evidence-based interventions and the use of evidence to diagnose early and reduce stigma. Further investment in awareness systems, training and fair access can guarantee better results and comprehensive as well as patient-</a:t>
            </a:r>
            <a:r>
              <a:rPr lang="en-US" sz="1300" dirty="0" err="1">
                <a:latin typeface="Times New Roman" panose="02020603050405020304" pitchFamily="18" charset="0"/>
                <a:cs typeface="Times New Roman" panose="02020603050405020304" pitchFamily="18" charset="0"/>
              </a:rPr>
              <a:t>centred</a:t>
            </a:r>
            <a:r>
              <a:rPr lang="en-US" sz="1300" dirty="0">
                <a:latin typeface="Times New Roman" panose="02020603050405020304" pitchFamily="18" charset="0"/>
                <a:cs typeface="Times New Roman" panose="02020603050405020304" pitchFamily="18" charset="0"/>
              </a:rPr>
              <a:t> care.</a:t>
            </a:r>
          </a:p>
        </p:txBody>
      </p:sp>
      <p:sp>
        <p:nvSpPr>
          <p:cNvPr id="34" name="TextBox 33">
            <a:extLst>
              <a:ext uri="{FF2B5EF4-FFF2-40B4-BE49-F238E27FC236}">
                <a16:creationId xmlns:a16="http://schemas.microsoft.com/office/drawing/2014/main" id="{0EC84E10-5775-B12A-420F-ACFE8EA5E254}"/>
              </a:ext>
            </a:extLst>
          </p:cNvPr>
          <p:cNvSpPr txBox="1"/>
          <p:nvPr/>
        </p:nvSpPr>
        <p:spPr>
          <a:xfrm>
            <a:off x="3609974" y="2962019"/>
            <a:ext cx="3095625" cy="439544"/>
          </a:xfrm>
          <a:prstGeom prst="rect">
            <a:avLst/>
          </a:prstGeom>
          <a:solidFill>
            <a:srgbClr val="FBFB93"/>
          </a:solidFill>
          <a:ln>
            <a:solidFill>
              <a:schemeClr val="tx1"/>
            </a:solidFill>
          </a:ln>
        </p:spPr>
        <p:txBody>
          <a:bodyPr wrap="square">
            <a:spAutoFit/>
          </a:bodyPr>
          <a:lstStyle/>
          <a:p>
            <a:pPr algn="ctr">
              <a:lnSpc>
                <a:spcPct val="150000"/>
              </a:lnSpc>
              <a:spcBef>
                <a:spcPts val="1200"/>
              </a:spcBef>
            </a:pPr>
            <a:r>
              <a:rPr lang="en-GB" sz="800" b="1" dirty="0">
                <a:latin typeface="Times New Roman" panose="02020603050405020304" pitchFamily="18" charset="0"/>
                <a:ea typeface="Arial" panose="020B0604020202020204" pitchFamily="34" charset="0"/>
                <a:cs typeface="Times New Roman" panose="02020603050405020304" pitchFamily="18" charset="0"/>
              </a:rPr>
              <a:t>Figure 2: </a:t>
            </a:r>
            <a:r>
              <a:rPr lang="en-US" sz="800" dirty="0">
                <a:latin typeface="Times New Roman" panose="02020603050405020304" pitchFamily="18" charset="0"/>
                <a:cs typeface="Times New Roman" panose="02020603050405020304" pitchFamily="18" charset="0"/>
              </a:rPr>
              <a:t>Bush-Francis Catatonia Rating Scale - Evaluation</a:t>
            </a:r>
            <a:endParaRPr lang="en-IN" sz="800" dirty="0">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pPr>
            <a:r>
              <a:rPr lang="en-GB" sz="800" dirty="0">
                <a:latin typeface="Times New Roman" panose="02020603050405020304" pitchFamily="18" charset="0"/>
                <a:ea typeface="Arial" panose="020B0604020202020204" pitchFamily="34" charset="0"/>
                <a:cs typeface="Times New Roman" panose="02020603050405020304" pitchFamily="18" charset="0"/>
              </a:rPr>
              <a:t>(Source: </a:t>
            </a:r>
            <a:r>
              <a:rPr lang="en-IN" sz="800" dirty="0" err="1">
                <a:latin typeface="Times New Roman" panose="02020603050405020304" pitchFamily="18" charset="0"/>
                <a:cs typeface="Times New Roman" panose="02020603050405020304" pitchFamily="18" charset="0"/>
              </a:rPr>
              <a:t>Stip</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et al., </a:t>
            </a:r>
            <a:r>
              <a:rPr lang="en-IN" sz="800" dirty="0">
                <a:latin typeface="Times New Roman" panose="02020603050405020304" pitchFamily="18" charset="0"/>
                <a:cs typeface="Times New Roman" panose="02020603050405020304" pitchFamily="18" charset="0"/>
              </a:rPr>
              <a:t>2021</a:t>
            </a:r>
            <a:r>
              <a:rPr lang="en-GB" sz="800" dirty="0">
                <a:latin typeface="Times New Roman" panose="02020603050405020304" pitchFamily="18" charset="0"/>
                <a:cs typeface="Times New Roman" panose="02020603050405020304" pitchFamily="18" charset="0"/>
              </a:rPr>
              <a:t>)</a:t>
            </a:r>
            <a:endParaRPr lang="en-IN" sz="80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5CA73E1F-90C1-69A9-1EEA-FE661B6C813C}"/>
              </a:ext>
            </a:extLst>
          </p:cNvPr>
          <p:cNvSpPr txBox="1"/>
          <p:nvPr/>
        </p:nvSpPr>
        <p:spPr>
          <a:xfrm>
            <a:off x="6772274" y="744066"/>
            <a:ext cx="5276705" cy="2262158"/>
          </a:xfrm>
          <a:prstGeom prst="rect">
            <a:avLst/>
          </a:prstGeom>
          <a:solidFill>
            <a:schemeClr val="accent5">
              <a:lumMod val="20000"/>
              <a:lumOff val="80000"/>
            </a:schemeClr>
          </a:solidFill>
          <a:ln>
            <a:solidFill>
              <a:schemeClr val="tx1"/>
            </a:solidFill>
          </a:ln>
        </p:spPr>
        <p:txBody>
          <a:bodyPr wrap="square" rtlCol="0">
            <a:spAutoFit/>
          </a:bodyPr>
          <a:lstStyle/>
          <a:p>
            <a:pPr algn="ctr">
              <a:lnSpc>
                <a:spcPct val="150000"/>
              </a:lnSpc>
            </a:pPr>
            <a:r>
              <a:rPr lang="en-US" sz="1600" b="1" i="1" dirty="0">
                <a:latin typeface="Times New Roman" panose="02020603050405020304" pitchFamily="18" charset="0"/>
                <a:cs typeface="Times New Roman" panose="02020603050405020304" pitchFamily="18" charset="0"/>
              </a:rPr>
              <a:t>Evaluation of Policies in the UK ---------</a:t>
            </a:r>
          </a:p>
          <a:p>
            <a:pPr marL="285750" indent="-285750" algn="just" fontAlgn="base">
              <a:buFont typeface="Arial" panose="020B0604020202020204" pitchFamily="34" charset="0"/>
              <a:buChar char="•"/>
            </a:pPr>
            <a:endParaRPr lang="en-IN" sz="1300" dirty="0">
              <a:latin typeface="Times New Roman" panose="02020603050405020304" pitchFamily="18" charset="0"/>
              <a:cs typeface="Times New Roman" panose="02020603050405020304" pitchFamily="18" charset="0"/>
            </a:endParaRPr>
          </a:p>
          <a:p>
            <a:pPr marL="285750" indent="-285750" algn="just" fontAlgn="base">
              <a:buFont typeface="Arial" panose="020B0604020202020204" pitchFamily="34" charset="0"/>
              <a:buChar char="•"/>
            </a:pPr>
            <a:r>
              <a:rPr lang="en-IN" sz="1300" b="1" dirty="0">
                <a:latin typeface="Times New Roman" panose="02020603050405020304" pitchFamily="18" charset="0"/>
                <a:cs typeface="Times New Roman" panose="02020603050405020304" pitchFamily="18" charset="0"/>
              </a:rPr>
              <a:t>NHS and RC Psych guidance: </a:t>
            </a:r>
            <a:r>
              <a:rPr lang="en-IN" sz="1300" dirty="0">
                <a:latin typeface="Times New Roman" panose="02020603050405020304" pitchFamily="18" charset="0"/>
                <a:cs typeface="Times New Roman" panose="02020603050405020304" pitchFamily="18" charset="0"/>
              </a:rPr>
              <a:t>catatonia is </a:t>
            </a:r>
            <a:r>
              <a:rPr lang="en-IN" sz="1300" b="1" dirty="0">
                <a:latin typeface="Times New Roman" panose="02020603050405020304" pitchFamily="18" charset="0"/>
                <a:cs typeface="Times New Roman" panose="02020603050405020304" pitchFamily="18" charset="0"/>
              </a:rPr>
              <a:t>serious but treatable</a:t>
            </a:r>
            <a:r>
              <a:rPr lang="en-IN" sz="1300" dirty="0">
                <a:latin typeface="Times New Roman" panose="02020603050405020304" pitchFamily="18" charset="0"/>
                <a:cs typeface="Times New Roman" panose="02020603050405020304" pitchFamily="18" charset="0"/>
              </a:rPr>
              <a:t>, requiring early management (RC Psych, 2022).</a:t>
            </a: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UK policy emphasises </a:t>
            </a:r>
            <a:r>
              <a:rPr lang="en-IN" sz="1300" b="1" dirty="0">
                <a:latin typeface="Times New Roman" panose="02020603050405020304" pitchFamily="18" charset="0"/>
                <a:cs typeface="Times New Roman" panose="02020603050405020304" pitchFamily="18" charset="0"/>
              </a:rPr>
              <a:t>parity of esteem</a:t>
            </a:r>
            <a:r>
              <a:rPr lang="en-IN" sz="1300" dirty="0">
                <a:latin typeface="Times New Roman" panose="02020603050405020304" pitchFamily="18" charset="0"/>
                <a:cs typeface="Times New Roman" panose="02020603050405020304" pitchFamily="18" charset="0"/>
              </a:rPr>
              <a:t> between mental and physical health (Parliament.uk, 2020).</a:t>
            </a:r>
          </a:p>
          <a:p>
            <a:pPr marL="285750" indent="-285750" algn="just" fontAlgn="base">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NHS trusts and RC Psych promote </a:t>
            </a:r>
            <a:r>
              <a:rPr lang="en-IN" sz="1300" b="1" dirty="0">
                <a:latin typeface="Times New Roman" panose="02020603050405020304" pitchFamily="18" charset="0"/>
                <a:cs typeface="Times New Roman" panose="02020603050405020304" pitchFamily="18" charset="0"/>
              </a:rPr>
              <a:t>training and awareness</a:t>
            </a:r>
            <a:r>
              <a:rPr lang="en-IN" sz="1300" dirty="0">
                <a:latin typeface="Times New Roman" panose="02020603050405020304" pitchFamily="18" charset="0"/>
                <a:cs typeface="Times New Roman" panose="02020603050405020304" pitchFamily="18" charset="0"/>
              </a:rPr>
              <a:t> to reduce misdiagnosis and improve access to ECT (</a:t>
            </a:r>
            <a:r>
              <a:rPr lang="en-IN" sz="1300" dirty="0" err="1">
                <a:latin typeface="Times New Roman" panose="02020603050405020304" pitchFamily="18" charset="0"/>
                <a:cs typeface="Times New Roman" panose="02020603050405020304" pitchFamily="18" charset="0"/>
              </a:rPr>
              <a:t>England.nhs</a:t>
            </a:r>
            <a:r>
              <a:rPr lang="en-IN" sz="1300" dirty="0">
                <a:latin typeface="Times New Roman" panose="02020603050405020304" pitchFamily="18" charset="0"/>
                <a:cs typeface="Times New Roman" panose="02020603050405020304" pitchFamily="18" charset="0"/>
              </a:rPr>
              <a:t>, 2026).</a:t>
            </a:r>
          </a:p>
          <a:p>
            <a:pPr marL="285750" indent="-285750" algn="just">
              <a:buFont typeface="Arial" panose="020B0604020202020204" pitchFamily="34" charset="0"/>
              <a:buChar char="•"/>
            </a:pPr>
            <a:r>
              <a:rPr lang="en-IN" sz="1300" dirty="0">
                <a:latin typeface="Times New Roman" panose="02020603050405020304" pitchFamily="18" charset="0"/>
                <a:cs typeface="Times New Roman" panose="02020603050405020304" pitchFamily="18" charset="0"/>
              </a:rPr>
              <a:t>Modern policy focuses on </a:t>
            </a:r>
            <a:r>
              <a:rPr lang="en-IN" sz="1300" b="1" dirty="0">
                <a:latin typeface="Times New Roman" panose="02020603050405020304" pitchFamily="18" charset="0"/>
                <a:cs typeface="Times New Roman" panose="02020603050405020304" pitchFamily="18" charset="0"/>
              </a:rPr>
              <a:t>de-stigmatisation and integrated care</a:t>
            </a:r>
            <a:r>
              <a:rPr lang="en-IN" sz="1300" dirty="0">
                <a:latin typeface="Times New Roman" panose="02020603050405020304" pitchFamily="18" charset="0"/>
                <a:cs typeface="Times New Roman" panose="02020603050405020304" pitchFamily="18" charset="0"/>
              </a:rPr>
              <a:t> (</a:t>
            </a:r>
            <a:r>
              <a:rPr lang="en-IN" sz="1300" dirty="0" err="1">
                <a:latin typeface="Times New Roman" panose="02020603050405020304" pitchFamily="18" charset="0"/>
                <a:cs typeface="Times New Roman" panose="02020603050405020304" pitchFamily="18" charset="0"/>
              </a:rPr>
              <a:t>Hirjak</a:t>
            </a:r>
            <a:r>
              <a:rPr lang="en-IN" sz="1300" dirty="0">
                <a:latin typeface="Times New Roman" panose="02020603050405020304" pitchFamily="18" charset="0"/>
                <a:cs typeface="Times New Roman" panose="02020603050405020304" pitchFamily="18" charset="0"/>
              </a:rPr>
              <a:t> et al., 2022).</a:t>
            </a:r>
            <a:endParaRPr lang="en-IN" sz="1300" dirty="0">
              <a:latin typeface="Times New Roman" panose="02020603050405020304" pitchFamily="18" charset="0"/>
              <a:ea typeface="Arial" panose="020B060402020202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1369B61C-73DE-3273-0334-3609B1F087A8}"/>
              </a:ext>
            </a:extLst>
          </p:cNvPr>
          <p:cNvSpPr txBox="1"/>
          <p:nvPr/>
        </p:nvSpPr>
        <p:spPr>
          <a:xfrm>
            <a:off x="143018" y="3160086"/>
            <a:ext cx="3400282" cy="3639458"/>
          </a:xfrm>
          <a:prstGeom prst="rect">
            <a:avLst/>
          </a:prstGeom>
          <a:solidFill>
            <a:schemeClr val="accent1">
              <a:lumMod val="20000"/>
              <a:lumOff val="80000"/>
            </a:schemeClr>
          </a:solidFill>
          <a:ln>
            <a:solidFill>
              <a:schemeClr val="tx1"/>
            </a:solidFill>
          </a:ln>
        </p:spPr>
        <p:txBody>
          <a:bodyPr wrap="square" rtlCol="0">
            <a:spAutoFit/>
          </a:bodyPr>
          <a:lstStyle/>
          <a:p>
            <a:pPr>
              <a:lnSpc>
                <a:spcPct val="150000"/>
              </a:lnSpc>
            </a:pPr>
            <a:r>
              <a:rPr lang="en-US" sz="1500" b="1" i="1" dirty="0">
                <a:latin typeface="Times New Roman" panose="02020603050405020304" pitchFamily="18" charset="0"/>
                <a:cs typeface="Times New Roman" panose="02020603050405020304" pitchFamily="18" charset="0"/>
              </a:rPr>
              <a:t>Evolution of Practices in the UK </a:t>
            </a:r>
            <a:r>
              <a:rPr lang="en-US" sz="1400" b="1" i="1" dirty="0">
                <a:latin typeface="Times New Roman" panose="02020603050405020304" pitchFamily="18" charset="0"/>
                <a:cs typeface="Times New Roman" panose="02020603050405020304" pitchFamily="18" charset="0"/>
              </a:rPr>
              <a:t>---------</a:t>
            </a:r>
            <a:endParaRPr lang="en-US" sz="1500" b="1" i="1"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300" dirty="0">
                <a:latin typeface="Times New Roman" panose="02020603050405020304" pitchFamily="18" charset="0"/>
                <a:cs typeface="Times New Roman" panose="02020603050405020304" pitchFamily="18" charset="0"/>
              </a:rPr>
              <a:t>Mid-20th century: </a:t>
            </a:r>
            <a:r>
              <a:rPr lang="en-US" sz="1300" b="1" dirty="0">
                <a:latin typeface="Times New Roman" panose="02020603050405020304" pitchFamily="18" charset="0"/>
                <a:cs typeface="Times New Roman" panose="02020603050405020304" pitchFamily="18" charset="0"/>
              </a:rPr>
              <a:t>ECT was introduced</a:t>
            </a:r>
            <a:r>
              <a:rPr lang="en-US" sz="1300" dirty="0">
                <a:latin typeface="Times New Roman" panose="02020603050405020304" pitchFamily="18" charset="0"/>
                <a:cs typeface="Times New Roman" panose="02020603050405020304" pitchFamily="18" charset="0"/>
              </a:rPr>
              <a:t>, but stigma limited its acceptance (Leroy et al., 2021).</a:t>
            </a:r>
          </a:p>
          <a:p>
            <a:pPr marL="285750" indent="-285750" algn="just">
              <a:buFont typeface="Arial" panose="020B0604020202020204" pitchFamily="34" charset="0"/>
              <a:buChar char="•"/>
            </a:pPr>
            <a:r>
              <a:rPr lang="en-US" sz="1300" dirty="0">
                <a:latin typeface="Times New Roman" panose="02020603050405020304" pitchFamily="18" charset="0"/>
                <a:cs typeface="Times New Roman" panose="02020603050405020304" pitchFamily="18" charset="0"/>
              </a:rPr>
              <a:t>Poor recognition led to </a:t>
            </a:r>
            <a:r>
              <a:rPr lang="en-US" sz="1300" b="1" dirty="0">
                <a:latin typeface="Times New Roman" panose="02020603050405020304" pitchFamily="18" charset="0"/>
                <a:cs typeface="Times New Roman" panose="02020603050405020304" pitchFamily="18" charset="0"/>
              </a:rPr>
              <a:t>misdiagnosis</a:t>
            </a:r>
            <a:r>
              <a:rPr lang="en-US" sz="1300" dirty="0">
                <a:latin typeface="Times New Roman" panose="02020603050405020304" pitchFamily="18" charset="0"/>
                <a:cs typeface="Times New Roman" panose="02020603050405020304" pitchFamily="18" charset="0"/>
              </a:rPr>
              <a:t> as mood or autism disorders.</a:t>
            </a:r>
          </a:p>
          <a:p>
            <a:pPr marL="285750" indent="-285750" algn="just">
              <a:buFont typeface="Arial" panose="020B0604020202020204" pitchFamily="34" charset="0"/>
              <a:buChar char="•"/>
            </a:pPr>
            <a:endParaRPr lang="en-US" sz="1300" dirty="0">
              <a:latin typeface="Times New Roman" panose="02020603050405020304" pitchFamily="18" charset="0"/>
              <a:cs typeface="Times New Roman" panose="02020603050405020304" pitchFamily="18" charset="0"/>
            </a:endParaRPr>
          </a:p>
          <a:p>
            <a:pPr algn="just"/>
            <a:r>
              <a:rPr lang="en-US" sz="1300" b="1" i="1" dirty="0">
                <a:latin typeface="Times New Roman" panose="02020603050405020304" pitchFamily="18" charset="0"/>
                <a:cs typeface="Times New Roman" panose="02020603050405020304" pitchFamily="18" charset="0"/>
              </a:rPr>
              <a:t>Current UK practice:</a:t>
            </a:r>
          </a:p>
          <a:p>
            <a:pPr marL="285750" indent="-285750" algn="just" fontAlgn="base">
              <a:buFont typeface="Wingdings" panose="05000000000000000000" pitchFamily="2" charset="2"/>
              <a:buChar char="ü"/>
            </a:pPr>
            <a:r>
              <a:rPr lang="en-US" sz="1300" dirty="0">
                <a:latin typeface="Times New Roman" panose="02020603050405020304" pitchFamily="18" charset="0"/>
                <a:cs typeface="Times New Roman" panose="02020603050405020304" pitchFamily="18" charset="0"/>
              </a:rPr>
              <a:t>Use of </a:t>
            </a:r>
            <a:r>
              <a:rPr lang="en-US" sz="1300" b="1" dirty="0">
                <a:latin typeface="Times New Roman" panose="02020603050405020304" pitchFamily="18" charset="0"/>
                <a:cs typeface="Times New Roman" panose="02020603050405020304" pitchFamily="18" charset="0"/>
              </a:rPr>
              <a:t>structured assessment tools</a:t>
            </a:r>
            <a:r>
              <a:rPr lang="en-US" sz="1300" dirty="0">
                <a:latin typeface="Times New Roman" panose="02020603050405020304" pitchFamily="18" charset="0"/>
                <a:cs typeface="Times New Roman" panose="02020603050405020304" pitchFamily="18" charset="0"/>
              </a:rPr>
              <a:t> (Bush-Francis Catatonia Rating Scale) (Serrat et al., 2023).</a:t>
            </a:r>
          </a:p>
          <a:p>
            <a:pPr marL="285750" indent="-285750" algn="just" fontAlgn="base">
              <a:buFont typeface="Wingdings" panose="05000000000000000000" pitchFamily="2" charset="2"/>
              <a:buChar char="ü"/>
            </a:pPr>
            <a:r>
              <a:rPr lang="en-US" sz="1300" b="1" dirty="0">
                <a:latin typeface="Times New Roman" panose="02020603050405020304" pitchFamily="18" charset="0"/>
                <a:cs typeface="Times New Roman" panose="02020603050405020304" pitchFamily="18" charset="0"/>
              </a:rPr>
              <a:t>Lorazepam</a:t>
            </a:r>
            <a:r>
              <a:rPr lang="en-US" sz="1300" dirty="0">
                <a:latin typeface="Times New Roman" panose="02020603050405020304" pitchFamily="18" charset="0"/>
                <a:cs typeface="Times New Roman" panose="02020603050405020304" pitchFamily="18" charset="0"/>
              </a:rPr>
              <a:t> as first-line therapy; </a:t>
            </a:r>
            <a:r>
              <a:rPr lang="en-US" sz="1300" b="1" dirty="0">
                <a:latin typeface="Times New Roman" panose="02020603050405020304" pitchFamily="18" charset="0"/>
                <a:cs typeface="Times New Roman" panose="02020603050405020304" pitchFamily="18" charset="0"/>
              </a:rPr>
              <a:t>ECT</a:t>
            </a:r>
            <a:r>
              <a:rPr lang="en-US" sz="1300" dirty="0">
                <a:latin typeface="Times New Roman" panose="02020603050405020304" pitchFamily="18" charset="0"/>
                <a:cs typeface="Times New Roman" panose="02020603050405020304" pitchFamily="18" charset="0"/>
              </a:rPr>
              <a:t> as gold-standard for refractory cases (Waddington, 2022; Leroy et al., 2021).</a:t>
            </a:r>
          </a:p>
          <a:p>
            <a:pPr marL="285750" indent="-285750" algn="just">
              <a:buFont typeface="Wingdings" panose="05000000000000000000" pitchFamily="2" charset="2"/>
              <a:buChar char="ü"/>
            </a:pPr>
            <a:r>
              <a:rPr lang="en-US" sz="1300" b="1" dirty="0">
                <a:latin typeface="Times New Roman" panose="02020603050405020304" pitchFamily="18" charset="0"/>
                <a:cs typeface="Times New Roman" panose="02020603050405020304" pitchFamily="18" charset="0"/>
              </a:rPr>
              <a:t>BAP guidelines (2023)</a:t>
            </a:r>
            <a:r>
              <a:rPr lang="en-US" sz="1300" dirty="0">
                <a:latin typeface="Times New Roman" panose="02020603050405020304" pitchFamily="18" charset="0"/>
                <a:cs typeface="Times New Roman" panose="02020603050405020304" pitchFamily="18" charset="0"/>
              </a:rPr>
              <a:t> </a:t>
            </a:r>
            <a:r>
              <a:rPr lang="en-US" sz="1300" dirty="0" err="1">
                <a:latin typeface="Times New Roman" panose="02020603050405020304" pitchFamily="18" charset="0"/>
                <a:cs typeface="Times New Roman" panose="02020603050405020304" pitchFamily="18" charset="0"/>
              </a:rPr>
              <a:t>emphasise</a:t>
            </a:r>
            <a:r>
              <a:rPr lang="en-US" sz="1300" dirty="0">
                <a:latin typeface="Times New Roman" panose="02020603050405020304" pitchFamily="18" charset="0"/>
                <a:cs typeface="Times New Roman" panose="02020603050405020304" pitchFamily="18" charset="0"/>
              </a:rPr>
              <a:t> early recognition and interdisciplinary care (Rogers et al., 2023).</a:t>
            </a:r>
            <a:endParaRPr lang="en-IN" sz="13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80CD5D36-DAF9-A7AD-D328-0509E2DA9D31}"/>
              </a:ext>
            </a:extLst>
          </p:cNvPr>
          <p:cNvSpPr txBox="1"/>
          <p:nvPr/>
        </p:nvSpPr>
        <p:spPr>
          <a:xfrm>
            <a:off x="6772275" y="3054675"/>
            <a:ext cx="5276704" cy="1862048"/>
          </a:xfrm>
          <a:prstGeom prst="rect">
            <a:avLst/>
          </a:prstGeom>
          <a:solidFill>
            <a:srgbClr val="FADCF8"/>
          </a:solidFill>
          <a:ln>
            <a:solidFill>
              <a:schemeClr val="tx1"/>
            </a:solidFill>
          </a:ln>
        </p:spPr>
        <p:txBody>
          <a:bodyPr wrap="square" rtlCol="0">
            <a:spAutoFit/>
          </a:bodyPr>
          <a:lstStyle/>
          <a:p>
            <a:pPr algn="ctr">
              <a:lnSpc>
                <a:spcPct val="150000"/>
              </a:lnSpc>
            </a:pPr>
            <a:r>
              <a:rPr lang="en-US" sz="1600" b="1" i="1" dirty="0">
                <a:latin typeface="Times New Roman" panose="02020603050405020304" pitchFamily="18" charset="0"/>
                <a:cs typeface="Times New Roman" panose="02020603050405020304" pitchFamily="18" charset="0"/>
              </a:rPr>
              <a:t>Critical Analysis ---------</a:t>
            </a:r>
            <a:endParaRPr lang="en-IN" sz="1300" dirty="0">
              <a:latin typeface="Times New Roman" panose="02020603050405020304" pitchFamily="18" charset="0"/>
              <a:cs typeface="Times New Roman" panose="02020603050405020304" pitchFamily="18" charset="0"/>
            </a:endParaRPr>
          </a:p>
          <a:p>
            <a:pPr marL="285750" indent="-285750" algn="just" fontAlgn="base">
              <a:buFont typeface="Arial" panose="020B0604020202020204" pitchFamily="34" charset="0"/>
              <a:buChar char="•"/>
            </a:pPr>
            <a:r>
              <a:rPr lang="en-US" sz="1300" dirty="0">
                <a:latin typeface="Times New Roman" panose="02020603050405020304" pitchFamily="18" charset="0"/>
                <a:cs typeface="Times New Roman" panose="02020603050405020304" pitchFamily="18" charset="0"/>
              </a:rPr>
              <a:t>Historical neglect and stigma led to </a:t>
            </a:r>
            <a:r>
              <a:rPr lang="en-US" sz="1300" b="1" dirty="0">
                <a:latin typeface="Times New Roman" panose="02020603050405020304" pitchFamily="18" charset="0"/>
                <a:cs typeface="Times New Roman" panose="02020603050405020304" pitchFamily="18" charset="0"/>
              </a:rPr>
              <a:t>custodial care and discrimination</a:t>
            </a:r>
            <a:r>
              <a:rPr lang="en-US" sz="1300" dirty="0">
                <a:latin typeface="Times New Roman" panose="02020603050405020304" pitchFamily="18" charset="0"/>
                <a:cs typeface="Times New Roman" panose="02020603050405020304" pitchFamily="18" charset="0"/>
              </a:rPr>
              <a:t>.</a:t>
            </a:r>
          </a:p>
          <a:p>
            <a:pPr marL="285750" indent="-285750" algn="just" fontAlgn="base">
              <a:buFont typeface="Arial" panose="020B0604020202020204" pitchFamily="34" charset="0"/>
              <a:buChar char="•"/>
            </a:pPr>
            <a:r>
              <a:rPr lang="en-US" sz="1300" dirty="0">
                <a:latin typeface="Times New Roman" panose="02020603050405020304" pitchFamily="18" charset="0"/>
                <a:cs typeface="Times New Roman" panose="02020603050405020304" pitchFamily="18" charset="0"/>
              </a:rPr>
              <a:t>Modern practice emphasises </a:t>
            </a:r>
            <a:r>
              <a:rPr lang="en-US" sz="1300" b="1" dirty="0">
                <a:latin typeface="Times New Roman" panose="02020603050405020304" pitchFamily="18" charset="0"/>
                <a:cs typeface="Times New Roman" panose="02020603050405020304" pitchFamily="18" charset="0"/>
              </a:rPr>
              <a:t>early identification, systematic examination, and evidence-based care</a:t>
            </a:r>
            <a:r>
              <a:rPr lang="en-US" sz="1300" dirty="0">
                <a:latin typeface="Times New Roman" panose="02020603050405020304" pitchFamily="18" charset="0"/>
                <a:cs typeface="Times New Roman" panose="02020603050405020304" pitchFamily="18" charset="0"/>
              </a:rPr>
              <a:t> (Rogers et al., 2023).</a:t>
            </a:r>
          </a:p>
          <a:p>
            <a:pPr marL="285750" indent="-285750" algn="just" fontAlgn="base">
              <a:buFont typeface="Arial" panose="020B0604020202020204" pitchFamily="34" charset="0"/>
              <a:buChar char="•"/>
            </a:pPr>
            <a:r>
              <a:rPr lang="en-US" sz="1300" dirty="0">
                <a:latin typeface="Times New Roman" panose="02020603050405020304" pitchFamily="18" charset="0"/>
                <a:cs typeface="Times New Roman" panose="02020603050405020304" pitchFamily="18" charset="0"/>
              </a:rPr>
              <a:t>Challenges remain: </a:t>
            </a:r>
            <a:r>
              <a:rPr lang="en-US" sz="1300" b="1" dirty="0">
                <a:latin typeface="Times New Roman" panose="02020603050405020304" pitchFamily="18" charset="0"/>
                <a:cs typeface="Times New Roman" panose="02020603050405020304" pitchFamily="18" charset="0"/>
              </a:rPr>
              <a:t>lack of awareness among non-specialist clinicians, irregular access to ECT, and persistent stigma</a:t>
            </a:r>
            <a:r>
              <a:rPr lang="en-US" sz="1300"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sz="1300" dirty="0">
                <a:latin typeface="Times New Roman" panose="02020603050405020304" pitchFamily="18" charset="0"/>
                <a:cs typeface="Times New Roman" panose="02020603050405020304" pitchFamily="18" charset="0"/>
              </a:rPr>
              <a:t>Future policy should include </a:t>
            </a:r>
            <a:r>
              <a:rPr lang="en-US" sz="1300" b="1" dirty="0">
                <a:latin typeface="Times New Roman" panose="02020603050405020304" pitchFamily="18" charset="0"/>
                <a:cs typeface="Times New Roman" panose="02020603050405020304" pitchFamily="18" charset="0"/>
              </a:rPr>
              <a:t>regular screening, expanded neurobiology research, and equitable treatment access</a:t>
            </a:r>
            <a:r>
              <a:rPr lang="en-US" sz="1300" dirty="0">
                <a:latin typeface="Times New Roman" panose="02020603050405020304" pitchFamily="18" charset="0"/>
                <a:cs typeface="Times New Roman" panose="02020603050405020304" pitchFamily="18" charset="0"/>
              </a:rPr>
              <a:t>.</a:t>
            </a:r>
            <a:endParaRPr lang="en-IN" sz="1300" dirty="0">
              <a:latin typeface="Times New Roman" panose="02020603050405020304" pitchFamily="18" charset="0"/>
              <a:ea typeface="Arial" panose="020B060402020202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96FA5BBB-4E81-F99C-4DDA-53A016BE0DFD}"/>
              </a:ext>
            </a:extLst>
          </p:cNvPr>
          <p:cNvPicPr>
            <a:picLocks noChangeAspect="1"/>
          </p:cNvPicPr>
          <p:nvPr/>
        </p:nvPicPr>
        <p:blipFill>
          <a:blip r:embed="rId3"/>
          <a:stretch>
            <a:fillRect/>
          </a:stretch>
        </p:blipFill>
        <p:spPr>
          <a:xfrm>
            <a:off x="3609974" y="729253"/>
            <a:ext cx="3162300" cy="2213707"/>
          </a:xfrm>
          <a:prstGeom prst="rect">
            <a:avLst/>
          </a:prstGeom>
        </p:spPr>
      </p:pic>
    </p:spTree>
    <p:extLst>
      <p:ext uri="{BB962C8B-B14F-4D97-AF65-F5344CB8AC3E}">
        <p14:creationId xmlns:p14="http://schemas.microsoft.com/office/powerpoint/2010/main" val="4163499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1484310" y="461866"/>
            <a:ext cx="10018713" cy="891073"/>
          </a:xfrm>
        </p:spPr>
        <p:txBody>
          <a:bodyPr/>
          <a:lstStyle/>
          <a:p>
            <a:r>
              <a:rPr lang="en-GB" b="1" dirty="0">
                <a:latin typeface="Times New Roman" panose="02020603050405020304" pitchFamily="18" charset="0"/>
                <a:cs typeface="Times New Roman" panose="02020603050405020304" pitchFamily="18" charset="0"/>
              </a:rPr>
              <a:t>Reference List </a:t>
            </a:r>
          </a:p>
        </p:txBody>
      </p:sp>
      <p:sp>
        <p:nvSpPr>
          <p:cNvPr id="5" name="Content Placeholder 4">
            <a:extLst>
              <a:ext uri="{FF2B5EF4-FFF2-40B4-BE49-F238E27FC236}">
                <a16:creationId xmlns:a16="http://schemas.microsoft.com/office/drawing/2014/main" id="{60C0E031-69A7-8119-9236-82648B23C314}"/>
              </a:ext>
            </a:extLst>
          </p:cNvPr>
          <p:cNvSpPr>
            <a:spLocks noGrp="1"/>
          </p:cNvSpPr>
          <p:nvPr>
            <p:ph idx="1"/>
          </p:nvPr>
        </p:nvSpPr>
        <p:spPr>
          <a:xfrm>
            <a:off x="1484310" y="1511560"/>
            <a:ext cx="10018713" cy="4634204"/>
          </a:xfrm>
        </p:spPr>
        <p:txBody>
          <a:bodyPr>
            <a:normAutofit fontScale="55000" lnSpcReduction="20000"/>
          </a:bodyPr>
          <a:lstStyle/>
          <a:p>
            <a:pPr algn="just"/>
            <a:r>
              <a:rPr lang="en-GB" dirty="0">
                <a:latin typeface="Times New Roman" panose="02020603050405020304" pitchFamily="18" charset="0"/>
                <a:cs typeface="Times New Roman" panose="02020603050405020304" pitchFamily="18" charset="0"/>
              </a:rPr>
              <a:t>Clevelandclinic, (2022) Catatonia. Available at: </a:t>
            </a:r>
            <a:r>
              <a:rPr lang="en-IN" u="sng" dirty="0">
                <a:latin typeface="Times New Roman" panose="02020603050405020304" pitchFamily="18" charset="0"/>
                <a:cs typeface="Times New Roman" panose="02020603050405020304" pitchFamily="18" charset="0"/>
                <a:hlinkClick r:id="rId3"/>
              </a:rPr>
              <a:t>https://my.clevelandclinic.org/health/diseases/23503-catatonia</a:t>
            </a:r>
            <a:r>
              <a:rPr lang="en-IN"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30 January 2026]</a:t>
            </a:r>
            <a:endParaRPr lang="en-IN" dirty="0">
              <a:latin typeface="Times New Roman" panose="02020603050405020304" pitchFamily="18" charset="0"/>
              <a:cs typeface="Times New Roman" panose="02020603050405020304" pitchFamily="18" charset="0"/>
            </a:endParaRPr>
          </a:p>
          <a:p>
            <a:pPr algn="just"/>
            <a:r>
              <a:rPr lang="en-IN" dirty="0" err="1">
                <a:latin typeface="Times New Roman" panose="02020603050405020304" pitchFamily="18" charset="0"/>
                <a:cs typeface="Times New Roman" panose="02020603050405020304" pitchFamily="18" charset="0"/>
              </a:rPr>
              <a:t>Edinoff</a:t>
            </a:r>
            <a:r>
              <a:rPr lang="en-IN" dirty="0">
                <a:latin typeface="Times New Roman" panose="02020603050405020304" pitchFamily="18" charset="0"/>
                <a:cs typeface="Times New Roman" panose="02020603050405020304" pitchFamily="18" charset="0"/>
              </a:rPr>
              <a:t>, A.N., Kaufman, S.E., Hollier, J.W., Virgen, C.G., Karam, C.A., Malone, G.W., Cornett, E.M., Kaye, A.M. and Kaye, A.D. (2021) ‘Catatonia: Clinical Overview of the Diagnosis, Treatment, and Clinical Challenges.’ </a:t>
            </a:r>
            <a:r>
              <a:rPr lang="en-IN" i="1" dirty="0">
                <a:latin typeface="Times New Roman" panose="02020603050405020304" pitchFamily="18" charset="0"/>
                <a:cs typeface="Times New Roman" panose="02020603050405020304" pitchFamily="18" charset="0"/>
              </a:rPr>
              <a:t>Neurology International</a:t>
            </a:r>
            <a:r>
              <a:rPr lang="en-IN" dirty="0">
                <a:latin typeface="Times New Roman" panose="02020603050405020304" pitchFamily="18" charset="0"/>
                <a:cs typeface="Times New Roman" panose="02020603050405020304" pitchFamily="18" charset="0"/>
              </a:rPr>
              <a:t>, [online] 13(4), pp.570–586. Available at: </a:t>
            </a:r>
            <a:r>
              <a:rPr lang="en-IN" u="sng" dirty="0">
                <a:latin typeface="Times New Roman" panose="02020603050405020304" pitchFamily="18" charset="0"/>
                <a:cs typeface="Times New Roman" panose="02020603050405020304" pitchFamily="18" charset="0"/>
                <a:hlinkClick r:id="rId4"/>
              </a:rPr>
              <a:t>https://doi.org/10.3390/neurolint13040057</a:t>
            </a:r>
            <a:r>
              <a:rPr lang="en-IN" dirty="0">
                <a:latin typeface="Times New Roman" panose="02020603050405020304" pitchFamily="18" charset="0"/>
                <a:cs typeface="Times New Roman" panose="02020603050405020304" pitchFamily="18" charset="0"/>
              </a:rPr>
              <a:t> </a:t>
            </a:r>
          </a:p>
          <a:p>
            <a:pPr algn="just"/>
            <a:r>
              <a:rPr lang="en-IN" dirty="0" err="1">
                <a:latin typeface="Times New Roman" panose="02020603050405020304" pitchFamily="18" charset="0"/>
                <a:cs typeface="Times New Roman" panose="02020603050405020304" pitchFamily="18" charset="0"/>
              </a:rPr>
              <a:t>England.nhs</a:t>
            </a:r>
            <a:r>
              <a:rPr lang="en-IN" dirty="0">
                <a:latin typeface="Times New Roman" panose="02020603050405020304" pitchFamily="18" charset="0"/>
                <a:cs typeface="Times New Roman" panose="02020603050405020304" pitchFamily="18" charset="0"/>
              </a:rPr>
              <a:t>, (2026) Mental Health in Older People A Practice Primer. </a:t>
            </a:r>
            <a:r>
              <a:rPr lang="en-GB" dirty="0">
                <a:latin typeface="Times New Roman" panose="02020603050405020304" pitchFamily="18" charset="0"/>
                <a:cs typeface="Times New Roman" panose="02020603050405020304" pitchFamily="18" charset="0"/>
              </a:rPr>
              <a:t>Available at: </a:t>
            </a:r>
            <a:r>
              <a:rPr lang="en-US" u="sng" dirty="0">
                <a:latin typeface="Times New Roman" panose="02020603050405020304" pitchFamily="18" charset="0"/>
                <a:cs typeface="Times New Roman" panose="02020603050405020304" pitchFamily="18" charset="0"/>
                <a:hlinkClick r:id="rId5"/>
              </a:rPr>
              <a:t>https://www.england.nhs.uk/wp-content/uploads/2017/09/practice-primer.pdf</a:t>
            </a:r>
            <a:r>
              <a:rPr lang="en-US"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30 January 2026]</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Fink, M., Shorter, E. and Taylor, M.A. (2020) ‘Catatonia Is not Schizophrenia: Kraepelin’s Error and the Need to Recognize Catatonia as an Independent Syndrome in Medical Nomenclature.’ </a:t>
            </a:r>
            <a:r>
              <a:rPr lang="en-IN" i="1" dirty="0">
                <a:latin typeface="Times New Roman" panose="02020603050405020304" pitchFamily="18" charset="0"/>
                <a:cs typeface="Times New Roman" panose="02020603050405020304" pitchFamily="18" charset="0"/>
              </a:rPr>
              <a:t>Schizophrenia Bulletin</a:t>
            </a:r>
            <a:r>
              <a:rPr lang="en-IN" dirty="0">
                <a:latin typeface="Times New Roman" panose="02020603050405020304" pitchFamily="18" charset="0"/>
                <a:cs typeface="Times New Roman" panose="02020603050405020304" pitchFamily="18" charset="0"/>
              </a:rPr>
              <a:t>, 36(2), pp.314–320. Available at: </a:t>
            </a:r>
            <a:r>
              <a:rPr lang="en-IN" u="sng" dirty="0">
                <a:latin typeface="Times New Roman" panose="02020603050405020304" pitchFamily="18" charset="0"/>
                <a:cs typeface="Times New Roman" panose="02020603050405020304" pitchFamily="18" charset="0"/>
                <a:hlinkClick r:id="rId6"/>
              </a:rPr>
              <a:t>https://doi.org/10.1093/schbul/sbp059</a:t>
            </a:r>
            <a:r>
              <a:rPr lang="en-IN" dirty="0">
                <a:latin typeface="Times New Roman" panose="02020603050405020304" pitchFamily="18" charset="0"/>
                <a:cs typeface="Times New Roman" panose="02020603050405020304" pitchFamily="18" charset="0"/>
              </a:rPr>
              <a:t> </a:t>
            </a:r>
          </a:p>
          <a:p>
            <a:pPr algn="just"/>
            <a:r>
              <a:rPr lang="en-IN" dirty="0" err="1">
                <a:latin typeface="Times New Roman" panose="02020603050405020304" pitchFamily="18" charset="0"/>
                <a:cs typeface="Times New Roman" panose="02020603050405020304" pitchFamily="18" charset="0"/>
              </a:rPr>
              <a:t>Hirjak</a:t>
            </a:r>
            <a:r>
              <a:rPr lang="en-IN" dirty="0">
                <a:latin typeface="Times New Roman" panose="02020603050405020304" pitchFamily="18" charset="0"/>
                <a:cs typeface="Times New Roman" panose="02020603050405020304" pitchFamily="18" charset="0"/>
              </a:rPr>
              <a:t>, D., Wolf, R.C., </a:t>
            </a:r>
            <a:r>
              <a:rPr lang="en-IN" dirty="0" err="1">
                <a:latin typeface="Times New Roman" panose="02020603050405020304" pitchFamily="18" charset="0"/>
                <a:cs typeface="Times New Roman" panose="02020603050405020304" pitchFamily="18" charset="0"/>
              </a:rPr>
              <a:t>Landwehrmeyer</a:t>
            </a:r>
            <a:r>
              <a:rPr lang="en-IN" dirty="0">
                <a:latin typeface="Times New Roman" panose="02020603050405020304" pitchFamily="18" charset="0"/>
                <a:cs typeface="Times New Roman" panose="02020603050405020304" pitchFamily="18" charset="0"/>
              </a:rPr>
              <a:t>, G.B. and </a:t>
            </a:r>
            <a:r>
              <a:rPr lang="en-IN" dirty="0" err="1">
                <a:latin typeface="Times New Roman" panose="02020603050405020304" pitchFamily="18" charset="0"/>
                <a:cs typeface="Times New Roman" panose="02020603050405020304" pitchFamily="18" charset="0"/>
              </a:rPr>
              <a:t>Northoff</a:t>
            </a:r>
            <a:r>
              <a:rPr lang="en-IN" dirty="0">
                <a:latin typeface="Times New Roman" panose="02020603050405020304" pitchFamily="18" charset="0"/>
                <a:cs typeface="Times New Roman" panose="02020603050405020304" pitchFamily="18" charset="0"/>
              </a:rPr>
              <a:t>, G. (2022) ‘Catatonia: looking back and moving forward.’ </a:t>
            </a:r>
            <a:r>
              <a:rPr lang="en-IN" i="1" dirty="0">
                <a:latin typeface="Times New Roman" panose="02020603050405020304" pitchFamily="18" charset="0"/>
                <a:cs typeface="Times New Roman" panose="02020603050405020304" pitchFamily="18" charset="0"/>
              </a:rPr>
              <a:t>Brain</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145</a:t>
            </a:r>
            <a:r>
              <a:rPr lang="en-IN" dirty="0">
                <a:latin typeface="Times New Roman" panose="02020603050405020304" pitchFamily="18" charset="0"/>
                <a:cs typeface="Times New Roman" panose="02020603050405020304" pitchFamily="18" charset="0"/>
              </a:rPr>
              <a:t>(9), pp.2939-2942. </a:t>
            </a:r>
            <a:r>
              <a:rPr lang="en-GB" dirty="0">
                <a:latin typeface="Times New Roman" panose="02020603050405020304" pitchFamily="18" charset="0"/>
                <a:cs typeface="Times New Roman" panose="02020603050405020304" pitchFamily="18" charset="0"/>
              </a:rPr>
              <a:t>Available at: </a:t>
            </a:r>
            <a:r>
              <a:rPr lang="en-IN" u="sng" dirty="0">
                <a:latin typeface="Times New Roman" panose="02020603050405020304" pitchFamily="18" charset="0"/>
                <a:cs typeface="Times New Roman" panose="02020603050405020304" pitchFamily="18" charset="0"/>
                <a:hlinkClick r:id="rId7"/>
              </a:rPr>
              <a:t>https://doi.org/10.1093/brain/awac196</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ICD, (2026) Catatonia. Available at: </a:t>
            </a:r>
            <a:r>
              <a:rPr lang="en-GB" u="sng" dirty="0">
                <a:latin typeface="Times New Roman" panose="02020603050405020304" pitchFamily="18" charset="0"/>
                <a:cs typeface="Times New Roman" panose="02020603050405020304" pitchFamily="18" charset="0"/>
                <a:hlinkClick r:id="rId8"/>
              </a:rPr>
              <a:t>https://icd.who.int/browse/2024-01/mms/en#1321276661</a:t>
            </a:r>
            <a:r>
              <a:rPr lang="en-GB" dirty="0">
                <a:latin typeface="Times New Roman" panose="02020603050405020304" pitchFamily="18" charset="0"/>
                <a:cs typeface="Times New Roman" panose="02020603050405020304" pitchFamily="18" charset="0"/>
              </a:rPr>
              <a:t> [Accessed 30 January 2026]</a:t>
            </a:r>
            <a:endParaRPr lang="en-IN" dirty="0">
              <a:latin typeface="Times New Roman" panose="02020603050405020304" pitchFamily="18" charset="0"/>
              <a:cs typeface="Times New Roman" panose="02020603050405020304" pitchFamily="18" charset="0"/>
            </a:endParaRPr>
          </a:p>
          <a:p>
            <a:pPr algn="just"/>
            <a:r>
              <a:rPr lang="en-IN" dirty="0" err="1">
                <a:latin typeface="Times New Roman" panose="02020603050405020304" pitchFamily="18" charset="0"/>
                <a:cs typeface="Times New Roman" panose="02020603050405020304" pitchFamily="18" charset="0"/>
              </a:rPr>
              <a:t>Lahutte</a:t>
            </a:r>
            <a:r>
              <a:rPr lang="en-IN" dirty="0">
                <a:latin typeface="Times New Roman" panose="02020603050405020304" pitchFamily="18" charset="0"/>
                <a:cs typeface="Times New Roman" panose="02020603050405020304" pitchFamily="18" charset="0"/>
              </a:rPr>
              <a:t>, B., </a:t>
            </a:r>
            <a:r>
              <a:rPr lang="en-IN" dirty="0" err="1">
                <a:latin typeface="Times New Roman" panose="02020603050405020304" pitchFamily="18" charset="0"/>
                <a:cs typeface="Times New Roman" panose="02020603050405020304" pitchFamily="18" charset="0"/>
              </a:rPr>
              <a:t>Cornic</a:t>
            </a:r>
            <a:r>
              <a:rPr lang="en-IN" dirty="0">
                <a:latin typeface="Times New Roman" panose="02020603050405020304" pitchFamily="18" charset="0"/>
                <a:cs typeface="Times New Roman" panose="02020603050405020304" pitchFamily="18" charset="0"/>
              </a:rPr>
              <a:t>, F., Bonnot, O., Consoli, A., An-</a:t>
            </a:r>
            <a:r>
              <a:rPr lang="en-IN" dirty="0" err="1">
                <a:latin typeface="Times New Roman" panose="02020603050405020304" pitchFamily="18" charset="0"/>
                <a:cs typeface="Times New Roman" panose="02020603050405020304" pitchFamily="18" charset="0"/>
              </a:rPr>
              <a:t>Gourfinkel</a:t>
            </a:r>
            <a:r>
              <a:rPr lang="en-IN" dirty="0">
                <a:latin typeface="Times New Roman" panose="02020603050405020304" pitchFamily="18" charset="0"/>
                <a:cs typeface="Times New Roman" panose="02020603050405020304" pitchFamily="18" charset="0"/>
              </a:rPr>
              <a:t>, I., Amoura, Z., </a:t>
            </a:r>
            <a:r>
              <a:rPr lang="en-IN" dirty="0" err="1">
                <a:latin typeface="Times New Roman" panose="02020603050405020304" pitchFamily="18" charset="0"/>
                <a:cs typeface="Times New Roman" panose="02020603050405020304" pitchFamily="18" charset="0"/>
              </a:rPr>
              <a:t>Sedel</a:t>
            </a:r>
            <a:r>
              <a:rPr lang="en-IN" dirty="0">
                <a:latin typeface="Times New Roman" panose="02020603050405020304" pitchFamily="18" charset="0"/>
                <a:cs typeface="Times New Roman" panose="02020603050405020304" pitchFamily="18" charset="0"/>
              </a:rPr>
              <a:t>, F. and Cohen, D. (2022) ‘Multidisciplinary approach of organic catatonia in children and adolescents may improve treatment decision making.’ </a:t>
            </a:r>
            <a:r>
              <a:rPr lang="en-IN" i="1" dirty="0">
                <a:latin typeface="Times New Roman" panose="02020603050405020304" pitchFamily="18" charset="0"/>
                <a:cs typeface="Times New Roman" panose="02020603050405020304" pitchFamily="18" charset="0"/>
              </a:rPr>
              <a:t>Progress in Neuro-Psychopharmacology and Biological Psychiatry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32</a:t>
            </a:r>
            <a:r>
              <a:rPr lang="en-IN" dirty="0">
                <a:latin typeface="Times New Roman" panose="02020603050405020304" pitchFamily="18" charset="0"/>
                <a:cs typeface="Times New Roman" panose="02020603050405020304" pitchFamily="18" charset="0"/>
              </a:rPr>
              <a:t>(6), pp.1393-1398. </a:t>
            </a:r>
            <a:r>
              <a:rPr lang="en-GB" dirty="0">
                <a:latin typeface="Times New Roman" panose="02020603050405020304" pitchFamily="18" charset="0"/>
                <a:cs typeface="Times New Roman" panose="02020603050405020304" pitchFamily="18" charset="0"/>
              </a:rPr>
              <a:t>Available at: </a:t>
            </a:r>
            <a:r>
              <a:rPr lang="en-IN" u="sng" dirty="0">
                <a:latin typeface="Times New Roman" panose="02020603050405020304" pitchFamily="18" charset="0"/>
                <a:cs typeface="Times New Roman" panose="02020603050405020304" pitchFamily="18" charset="0"/>
                <a:hlinkClick r:id="rId9"/>
              </a:rPr>
              <a:t>https://doi.org/10.1016/j.pnpbp.2008.02.015</a:t>
            </a:r>
            <a:r>
              <a:rPr lang="en-IN" dirty="0">
                <a:latin typeface="Times New Roman" panose="02020603050405020304" pitchFamily="18" charset="0"/>
                <a:cs typeface="Times New Roman" panose="02020603050405020304" pitchFamily="18" charset="0"/>
              </a:rPr>
              <a:t> </a:t>
            </a:r>
          </a:p>
          <a:p>
            <a:pPr algn="just"/>
            <a:r>
              <a:rPr lang="en-IN" dirty="0">
                <a:latin typeface="Times New Roman" panose="02020603050405020304" pitchFamily="18" charset="0"/>
                <a:cs typeface="Times New Roman" panose="02020603050405020304" pitchFamily="18" charset="0"/>
              </a:rPr>
              <a:t>Leroy, A., </a:t>
            </a:r>
            <a:r>
              <a:rPr lang="en-IN" dirty="0" err="1">
                <a:latin typeface="Times New Roman" panose="02020603050405020304" pitchFamily="18" charset="0"/>
                <a:cs typeface="Times New Roman" panose="02020603050405020304" pitchFamily="18" charset="0"/>
              </a:rPr>
              <a:t>Naudet</a:t>
            </a:r>
            <a:r>
              <a:rPr lang="en-IN" dirty="0">
                <a:latin typeface="Times New Roman" panose="02020603050405020304" pitchFamily="18" charset="0"/>
                <a:cs typeface="Times New Roman" panose="02020603050405020304" pitchFamily="18" charset="0"/>
              </a:rPr>
              <a:t>, F., Vaiva, G., Francis, A., Thomas, P. and Amad, A. (2021) ‘Is electroconvulsive therapy an evidence-based treatment for catatonia? A systematic review and meta-analysis.’ </a:t>
            </a:r>
            <a:r>
              <a:rPr lang="en-IN" i="1" dirty="0">
                <a:latin typeface="Times New Roman" panose="02020603050405020304" pitchFamily="18" charset="0"/>
                <a:cs typeface="Times New Roman" panose="02020603050405020304" pitchFamily="18" charset="0"/>
              </a:rPr>
              <a:t>European archives of psychiatry and clinical neuroscience</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268</a:t>
            </a:r>
            <a:r>
              <a:rPr lang="en-IN" dirty="0">
                <a:latin typeface="Times New Roman" panose="02020603050405020304" pitchFamily="18" charset="0"/>
                <a:cs typeface="Times New Roman" panose="02020603050405020304" pitchFamily="18" charset="0"/>
              </a:rPr>
              <a:t>(7), pp.675-687. </a:t>
            </a:r>
            <a:r>
              <a:rPr lang="en-GB" dirty="0">
                <a:latin typeface="Times New Roman" panose="02020603050405020304" pitchFamily="18" charset="0"/>
                <a:cs typeface="Times New Roman" panose="02020603050405020304" pitchFamily="18" charset="0"/>
              </a:rPr>
              <a:t>Available at: </a:t>
            </a:r>
            <a:r>
              <a:rPr lang="en-IN" u="sng" dirty="0">
                <a:latin typeface="Times New Roman" panose="02020603050405020304" pitchFamily="18" charset="0"/>
                <a:cs typeface="Times New Roman" panose="02020603050405020304" pitchFamily="18" charset="0"/>
                <a:hlinkClick r:id="rId10"/>
              </a:rPr>
              <a:t>https://link.springer.com/article/10.1007/s00406-017-0819-5</a:t>
            </a:r>
            <a:r>
              <a:rPr lang="en-IN"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30 January 2026]</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NRI (2024) </a:t>
            </a:r>
            <a:r>
              <a:rPr lang="en-IN" i="1" dirty="0">
                <a:latin typeface="Times New Roman" panose="02020603050405020304" pitchFamily="18" charset="0"/>
                <a:cs typeface="Times New Roman" panose="02020603050405020304" pitchFamily="18" charset="0"/>
              </a:rPr>
              <a:t>Catatonia: Diagnosis, Treatment, and Associated Disorders | Nature Research Intelligence</a:t>
            </a:r>
            <a:r>
              <a:rPr lang="en-IN" dirty="0">
                <a:latin typeface="Times New Roman" panose="02020603050405020304" pitchFamily="18" charset="0"/>
                <a:cs typeface="Times New Roman" panose="02020603050405020304" pitchFamily="18" charset="0"/>
              </a:rPr>
              <a:t>. [online] Nature.com. Available at: </a:t>
            </a:r>
            <a:r>
              <a:rPr lang="en-IN" u="sng" dirty="0">
                <a:latin typeface="Times New Roman" panose="02020603050405020304" pitchFamily="18" charset="0"/>
                <a:cs typeface="Times New Roman" panose="02020603050405020304" pitchFamily="18" charset="0"/>
                <a:hlinkClick r:id="rId11"/>
              </a:rPr>
              <a:t>https://www.nature.com/research-intelligence/nri-topic-summaries/catatonia-diagnosis-treatment-and-associated-disorders-micro-12849</a:t>
            </a:r>
            <a:r>
              <a:rPr lang="en-IN" dirty="0">
                <a:latin typeface="Times New Roman" panose="02020603050405020304" pitchFamily="18" charset="0"/>
                <a:cs typeface="Times New Roman" panose="02020603050405020304" pitchFamily="18" charset="0"/>
              </a:rPr>
              <a:t> [Accessed 30 January 2026]</a:t>
            </a:r>
          </a:p>
        </p:txBody>
      </p:sp>
    </p:spTree>
    <p:extLst>
      <p:ext uri="{BB962C8B-B14F-4D97-AF65-F5344CB8AC3E}">
        <p14:creationId xmlns:p14="http://schemas.microsoft.com/office/powerpoint/2010/main" val="2245730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ED7C2-70D2-8FA7-FA3A-F1552FD1FC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B07B43-DF51-B9FC-1956-FF6DA79C9B29}"/>
              </a:ext>
            </a:extLst>
          </p:cNvPr>
          <p:cNvSpPr>
            <a:spLocks noGrp="1"/>
          </p:cNvSpPr>
          <p:nvPr>
            <p:ph type="title"/>
          </p:nvPr>
        </p:nvSpPr>
        <p:spPr>
          <a:xfrm>
            <a:off x="1484310" y="853751"/>
            <a:ext cx="10018713" cy="891073"/>
          </a:xfrm>
        </p:spPr>
        <p:txBody>
          <a:bodyPr/>
          <a:lstStyle/>
          <a:p>
            <a:r>
              <a:rPr lang="en-GB" b="1" dirty="0">
                <a:latin typeface="Times New Roman" panose="02020603050405020304" pitchFamily="18" charset="0"/>
                <a:cs typeface="Times New Roman" panose="02020603050405020304" pitchFamily="18" charset="0"/>
              </a:rPr>
              <a:t>Reference List </a:t>
            </a:r>
          </a:p>
        </p:txBody>
      </p:sp>
      <p:sp>
        <p:nvSpPr>
          <p:cNvPr id="5" name="Content Placeholder 4">
            <a:extLst>
              <a:ext uri="{FF2B5EF4-FFF2-40B4-BE49-F238E27FC236}">
                <a16:creationId xmlns:a16="http://schemas.microsoft.com/office/drawing/2014/main" id="{DC915364-7B1B-3CD4-B31D-C906D1A61E32}"/>
              </a:ext>
            </a:extLst>
          </p:cNvPr>
          <p:cNvSpPr>
            <a:spLocks noGrp="1"/>
          </p:cNvSpPr>
          <p:nvPr>
            <p:ph idx="1"/>
          </p:nvPr>
        </p:nvSpPr>
        <p:spPr>
          <a:xfrm>
            <a:off x="1484310" y="1555101"/>
            <a:ext cx="10018713" cy="3747797"/>
          </a:xfrm>
        </p:spPr>
        <p:txBody>
          <a:bodyPr>
            <a:normAutofit fontScale="55000" lnSpcReduction="20000"/>
          </a:bodyPr>
          <a:lstStyle/>
          <a:p>
            <a:pPr algn="just"/>
            <a:r>
              <a:rPr lang="en-IN" dirty="0">
                <a:latin typeface="Times New Roman" panose="02020603050405020304" pitchFamily="18" charset="0"/>
                <a:cs typeface="Times New Roman" panose="02020603050405020304" pitchFamily="18" charset="0"/>
              </a:rPr>
              <a:t>Parliament.uk, (2020) Parity of Esteem for Mental Health</a:t>
            </a:r>
            <a:r>
              <a:rPr lang="en-GB"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2"/>
              </a:rPr>
              <a:t>https://researchbriefings.files.parliament.uk/documents/POST-PN-485/POST-PN-485.pdf</a:t>
            </a:r>
            <a:r>
              <a:rPr lang="en-US"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30 January 2026]</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RC Psych (2022) </a:t>
            </a:r>
            <a:r>
              <a:rPr lang="en-IN" i="1" dirty="0">
                <a:latin typeface="Times New Roman" panose="02020603050405020304" pitchFamily="18" charset="0"/>
                <a:cs typeface="Times New Roman" panose="02020603050405020304" pitchFamily="18" charset="0"/>
              </a:rPr>
              <a:t>Catatonia</a:t>
            </a:r>
            <a:r>
              <a:rPr lang="en-IN" dirty="0">
                <a:latin typeface="Times New Roman" panose="02020603050405020304" pitchFamily="18" charset="0"/>
                <a:cs typeface="Times New Roman" panose="02020603050405020304" pitchFamily="18" charset="0"/>
              </a:rPr>
              <a:t>. [online] www.rcpsych.ac.uk. Available at: </a:t>
            </a:r>
            <a:r>
              <a:rPr lang="en-IN" u="sng" dirty="0">
                <a:latin typeface="Times New Roman" panose="02020603050405020304" pitchFamily="18" charset="0"/>
                <a:cs typeface="Times New Roman" panose="02020603050405020304" pitchFamily="18" charset="0"/>
                <a:hlinkClick r:id="rId3"/>
              </a:rPr>
              <a:t>https://www.rcpsych.ac.uk/mental-health/mental-illnesses-and-mental-health-problems/catatonia?utm_source=copilot.com</a:t>
            </a:r>
            <a:r>
              <a:rPr lang="en-IN" dirty="0">
                <a:latin typeface="Times New Roman" panose="02020603050405020304" pitchFamily="18" charset="0"/>
                <a:cs typeface="Times New Roman" panose="02020603050405020304" pitchFamily="18" charset="0"/>
              </a:rPr>
              <a:t> [Accessed 30 January 2026]</a:t>
            </a:r>
          </a:p>
          <a:p>
            <a:pPr algn="just"/>
            <a:r>
              <a:rPr lang="en-IN" dirty="0">
                <a:latin typeface="Times New Roman" panose="02020603050405020304" pitchFamily="18" charset="0"/>
                <a:cs typeface="Times New Roman" panose="02020603050405020304" pitchFamily="18" charset="0"/>
              </a:rPr>
              <a:t>Rogers, J.P., Oldham, M.A., Fricchione, G., </a:t>
            </a:r>
            <a:r>
              <a:rPr lang="en-IN" dirty="0" err="1">
                <a:latin typeface="Times New Roman" panose="02020603050405020304" pitchFamily="18" charset="0"/>
                <a:cs typeface="Times New Roman" panose="02020603050405020304" pitchFamily="18" charset="0"/>
              </a:rPr>
              <a:t>Northoff</a:t>
            </a:r>
            <a:r>
              <a:rPr lang="en-IN" dirty="0">
                <a:latin typeface="Times New Roman" panose="02020603050405020304" pitchFamily="18" charset="0"/>
                <a:cs typeface="Times New Roman" panose="02020603050405020304" pitchFamily="18" charset="0"/>
              </a:rPr>
              <a:t>, G., Ellen Wilson, J., Mann, S.C., Francis, A., Wieck, A., Elizabeth Wachtel, L., Lewis, G. and Grover, S. (2023) ‘Evidence-based consensus guidelines for the management of catatonia: Recommendations from the British Association for Psychopharmacology.’ </a:t>
            </a:r>
            <a:r>
              <a:rPr lang="en-IN" i="1" dirty="0">
                <a:latin typeface="Times New Roman" panose="02020603050405020304" pitchFamily="18" charset="0"/>
                <a:cs typeface="Times New Roman" panose="02020603050405020304" pitchFamily="18" charset="0"/>
              </a:rPr>
              <a:t>Journal of Psychopharmacology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37</a:t>
            </a:r>
            <a:r>
              <a:rPr lang="en-IN" dirty="0">
                <a:latin typeface="Times New Roman" panose="02020603050405020304" pitchFamily="18" charset="0"/>
                <a:cs typeface="Times New Roman" panose="02020603050405020304" pitchFamily="18" charset="0"/>
              </a:rPr>
              <a:t>(4), pp.327-369. </a:t>
            </a:r>
            <a:r>
              <a:rPr lang="en-GB" dirty="0">
                <a:latin typeface="Times New Roman" panose="02020603050405020304" pitchFamily="18" charset="0"/>
                <a:cs typeface="Times New Roman" panose="02020603050405020304" pitchFamily="18" charset="0"/>
              </a:rPr>
              <a:t>Available at: </a:t>
            </a:r>
            <a:r>
              <a:rPr lang="en-IN" u="sng" dirty="0">
                <a:latin typeface="Times New Roman" panose="02020603050405020304" pitchFamily="18" charset="0"/>
                <a:cs typeface="Times New Roman" panose="02020603050405020304" pitchFamily="18" charset="0"/>
                <a:hlinkClick r:id="rId4"/>
              </a:rPr>
              <a:t>https://doi.org/10.1177/02698811231158232</a:t>
            </a:r>
            <a:r>
              <a:rPr lang="en-IN" dirty="0">
                <a:latin typeface="Times New Roman" panose="02020603050405020304" pitchFamily="18" charset="0"/>
                <a:cs typeface="Times New Roman" panose="02020603050405020304" pitchFamily="18" charset="0"/>
              </a:rPr>
              <a:t> </a:t>
            </a:r>
          </a:p>
          <a:p>
            <a:pPr algn="just"/>
            <a:r>
              <a:rPr lang="en-IN" dirty="0">
                <a:latin typeface="Times New Roman" panose="02020603050405020304" pitchFamily="18" charset="0"/>
                <a:cs typeface="Times New Roman" panose="02020603050405020304" pitchFamily="18" charset="0"/>
              </a:rPr>
              <a:t>Serrat, F., Cuevas-Esteban, J., </a:t>
            </a:r>
            <a:r>
              <a:rPr lang="en-IN" dirty="0" err="1">
                <a:latin typeface="Times New Roman" panose="02020603050405020304" pitchFamily="18" charset="0"/>
                <a:cs typeface="Times New Roman" panose="02020603050405020304" pitchFamily="18" charset="0"/>
              </a:rPr>
              <a:t>Baladon</a:t>
            </a:r>
            <a:r>
              <a:rPr lang="en-IN" dirty="0">
                <a:latin typeface="Times New Roman" panose="02020603050405020304" pitchFamily="18" charset="0"/>
                <a:cs typeface="Times New Roman" panose="02020603050405020304" pitchFamily="18" charset="0"/>
              </a:rPr>
              <a:t>, L., </a:t>
            </a:r>
            <a:r>
              <a:rPr lang="en-IN" dirty="0" err="1">
                <a:latin typeface="Times New Roman" panose="02020603050405020304" pitchFamily="18" charset="0"/>
                <a:cs typeface="Times New Roman" panose="02020603050405020304" pitchFamily="18" charset="0"/>
              </a:rPr>
              <a:t>Rabaneda-Lombarte</a:t>
            </a:r>
            <a:r>
              <a:rPr lang="en-IN" dirty="0">
                <a:latin typeface="Times New Roman" panose="02020603050405020304" pitchFamily="18" charset="0"/>
                <a:cs typeface="Times New Roman" panose="02020603050405020304" pitchFamily="18" charset="0"/>
              </a:rPr>
              <a:t>, N., Díez-Quevedo, C. and Iglesias-González, M. (2023) ‘Factor analysis and validation of the Bush Francis catatonia rating scale-Spain version.’ </a:t>
            </a:r>
            <a:r>
              <a:rPr lang="en-IN" i="1" dirty="0">
                <a:latin typeface="Times New Roman" panose="02020603050405020304" pitchFamily="18" charset="0"/>
                <a:cs typeface="Times New Roman" panose="02020603050405020304" pitchFamily="18" charset="0"/>
              </a:rPr>
              <a:t>The European Journal of Psychiatry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37</a:t>
            </a:r>
            <a:r>
              <a:rPr lang="en-IN" dirty="0">
                <a:latin typeface="Times New Roman" panose="02020603050405020304" pitchFamily="18" charset="0"/>
                <a:cs typeface="Times New Roman" panose="02020603050405020304" pitchFamily="18" charset="0"/>
              </a:rPr>
              <a:t>(4), p.100221. </a:t>
            </a:r>
            <a:r>
              <a:rPr lang="en-GB" dirty="0">
                <a:latin typeface="Times New Roman" panose="02020603050405020304" pitchFamily="18" charset="0"/>
                <a:cs typeface="Times New Roman" panose="02020603050405020304" pitchFamily="18" charset="0"/>
              </a:rPr>
              <a:t>Available at: </a:t>
            </a:r>
            <a:r>
              <a:rPr lang="en-IN" u="sng" dirty="0">
                <a:latin typeface="Times New Roman" panose="02020603050405020304" pitchFamily="18" charset="0"/>
                <a:cs typeface="Times New Roman" panose="02020603050405020304" pitchFamily="18" charset="0"/>
                <a:hlinkClick r:id="rId5"/>
              </a:rPr>
              <a:t>https://doi.org/10.1016/j.ejpsy.2023.07.004</a:t>
            </a:r>
            <a:r>
              <a:rPr lang="en-IN" dirty="0">
                <a:latin typeface="Times New Roman" panose="02020603050405020304" pitchFamily="18" charset="0"/>
                <a:cs typeface="Times New Roman" panose="02020603050405020304" pitchFamily="18" charset="0"/>
              </a:rPr>
              <a:t> </a:t>
            </a:r>
          </a:p>
          <a:p>
            <a:pPr algn="just"/>
            <a:r>
              <a:rPr lang="en-IN" dirty="0" err="1">
                <a:latin typeface="Times New Roman" panose="02020603050405020304" pitchFamily="18" charset="0"/>
                <a:cs typeface="Times New Roman" panose="02020603050405020304" pitchFamily="18" charset="0"/>
              </a:rPr>
              <a:t>Stip</a:t>
            </a:r>
            <a:r>
              <a:rPr lang="en-IN" dirty="0">
                <a:latin typeface="Times New Roman" panose="02020603050405020304" pitchFamily="18" charset="0"/>
                <a:cs typeface="Times New Roman" panose="02020603050405020304" pitchFamily="18" charset="0"/>
              </a:rPr>
              <a:t>, E., Blain-Juste, M.E., Farmer, O., Fournier-Gosselin, M.P. and Lespérance, P. (2021) ‘Catatonia with schizophrenia: from ECT to </a:t>
            </a:r>
            <a:r>
              <a:rPr lang="en-IN" dirty="0" err="1">
                <a:latin typeface="Times New Roman" panose="02020603050405020304" pitchFamily="18" charset="0"/>
                <a:cs typeface="Times New Roman" panose="02020603050405020304" pitchFamily="18" charset="0"/>
              </a:rPr>
              <a:t>rTMS</a:t>
            </a:r>
            <a:r>
              <a:rPr lang="en-IN" dirty="0">
                <a:latin typeface="Times New Roman" panose="02020603050405020304" pitchFamily="18" charset="0"/>
                <a:cs typeface="Times New Roman" panose="02020603050405020304" pitchFamily="18" charset="0"/>
              </a:rPr>
              <a:t>.’ </a:t>
            </a:r>
            <a:r>
              <a:rPr lang="en-IN" i="1" dirty="0" err="1">
                <a:latin typeface="Times New Roman" panose="02020603050405020304" pitchFamily="18" charset="0"/>
                <a:cs typeface="Times New Roman" panose="02020603050405020304" pitchFamily="18" charset="0"/>
              </a:rPr>
              <a:t>L'encephale</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44</a:t>
            </a:r>
            <a:r>
              <a:rPr lang="en-IN" dirty="0">
                <a:latin typeface="Times New Roman" panose="02020603050405020304" pitchFamily="18" charset="0"/>
                <a:cs typeface="Times New Roman" panose="02020603050405020304" pitchFamily="18" charset="0"/>
              </a:rPr>
              <a:t>(2), pp.183-187. </a:t>
            </a:r>
            <a:r>
              <a:rPr lang="en-GB" dirty="0">
                <a:latin typeface="Times New Roman" panose="02020603050405020304" pitchFamily="18" charset="0"/>
                <a:cs typeface="Times New Roman" panose="02020603050405020304" pitchFamily="18" charset="0"/>
              </a:rPr>
              <a:t>Available at: </a:t>
            </a:r>
            <a:r>
              <a:rPr lang="en-IN" u="sng" dirty="0">
                <a:latin typeface="Times New Roman" panose="02020603050405020304" pitchFamily="18" charset="0"/>
                <a:cs typeface="Times New Roman" panose="02020603050405020304" pitchFamily="18" charset="0"/>
                <a:hlinkClick r:id="rId6"/>
              </a:rPr>
              <a:t>https://doi.org/10.1016/j.encep.2017.09.008</a:t>
            </a:r>
            <a:r>
              <a:rPr lang="en-IN" dirty="0">
                <a:latin typeface="Times New Roman" panose="02020603050405020304" pitchFamily="18" charset="0"/>
                <a:cs typeface="Times New Roman" panose="02020603050405020304" pitchFamily="18" charset="0"/>
              </a:rPr>
              <a:t> </a:t>
            </a:r>
          </a:p>
          <a:p>
            <a:pPr algn="just"/>
            <a:r>
              <a:rPr lang="en-IN" dirty="0">
                <a:latin typeface="Times New Roman" panose="02020603050405020304" pitchFamily="18" charset="0"/>
                <a:cs typeface="Times New Roman" panose="02020603050405020304" pitchFamily="18" charset="0"/>
              </a:rPr>
              <a:t>Waddington, J.L. (2022) ‘From operational diagnostic to dimensional-continuum concepts of psychotic and non-psychotic illness: Embracing catatonia across psychopathology and intrinsic movement disorder in neural network dysfunction.’ </a:t>
            </a:r>
            <a:r>
              <a:rPr lang="en-IN" i="1" dirty="0">
                <a:latin typeface="Times New Roman" panose="02020603050405020304" pitchFamily="18" charset="0"/>
                <a:cs typeface="Times New Roman" panose="02020603050405020304" pitchFamily="18" charset="0"/>
              </a:rPr>
              <a:t>Schizophrenia Research</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7"/>
              </a:rPr>
              <a:t>https://doi.org/10.1016/j.schres.2022.10.001</a:t>
            </a:r>
            <a:r>
              <a:rPr lang="en-IN" dirty="0">
                <a:latin typeface="Times New Roman" panose="02020603050405020304" pitchFamily="18" charset="0"/>
                <a:cs typeface="Times New Roman" panose="02020603050405020304" pitchFamily="18" charset="0"/>
              </a:rPr>
              <a:t> </a:t>
            </a:r>
          </a:p>
          <a:p>
            <a:pPr algn="just"/>
            <a:r>
              <a:rPr lang="en-IN" dirty="0">
                <a:latin typeface="Times New Roman" panose="02020603050405020304" pitchFamily="18" charset="0"/>
                <a:cs typeface="Times New Roman" panose="02020603050405020304" pitchFamily="18" charset="0"/>
              </a:rPr>
              <a:t>Walke, J., M. (2020) Repute and Remedy: Psychiatric Patients and their Treatment at Bethlem Royal Hospital, 1930-1983. </a:t>
            </a:r>
            <a:r>
              <a:rPr lang="en-GB" dirty="0">
                <a:latin typeface="Times New Roman" panose="02020603050405020304" pitchFamily="18" charset="0"/>
                <a:cs typeface="Times New Roman" panose="02020603050405020304" pitchFamily="18" charset="0"/>
              </a:rPr>
              <a:t>Available at: </a:t>
            </a:r>
            <a:r>
              <a:rPr lang="en-US" u="sng" dirty="0">
                <a:latin typeface="Times New Roman" panose="02020603050405020304" pitchFamily="18" charset="0"/>
                <a:cs typeface="Times New Roman" panose="02020603050405020304" pitchFamily="18" charset="0"/>
                <a:hlinkClick r:id="rId8"/>
              </a:rPr>
              <a:t>https://researchonline.lshtm.ac.uk/id/eprint/2345048/1/2015_PHP_PhD_Walke_J.pdf</a:t>
            </a:r>
            <a:r>
              <a:rPr lang="en-US"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30 January 2026]</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659340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4860</Words>
  <Application>Microsoft Office PowerPoint</Application>
  <PresentationFormat>Widescreen</PresentationFormat>
  <Paragraphs>124</Paragraphs>
  <Slides>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Corbel</vt:lpstr>
      <vt:lpstr>Times New Roman</vt:lpstr>
      <vt:lpstr>Wingdings</vt:lpstr>
      <vt:lpstr>Parallax</vt:lpstr>
      <vt:lpstr>PowerPoint Presentation</vt:lpstr>
      <vt:lpstr>PowerPoint Presentation</vt:lpstr>
      <vt:lpstr>PowerPoint Presentation</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2025-10-21T12:34:28Z</dcterms:created>
  <dcterms:modified xsi:type="dcterms:W3CDTF">2026-03-04T10:07:44Z</dcterms:modified>
</cp:coreProperties>
</file>