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vml" ContentType="application/vnd.openxmlformats-officedocument.vmlDrawing"/>
  <Default Extension="png" ContentType="image/png"/>
  <Default Extension="bin" ContentType="application/vnd.openxmlformats-officedocument.oleObjec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2"/>
  </p:notesMasterIdLst>
  <p:sldIdLst>
    <p:sldId id="256" r:id="rId4"/>
    <p:sldId id="272" r:id="rId5"/>
    <p:sldId id="259" r:id="rId6"/>
    <p:sldId id="269" r:id="rId7"/>
    <p:sldId id="257" r:id="rId8"/>
    <p:sldId id="258" r:id="rId9"/>
    <p:sldId id="274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71" r:id="rId20"/>
    <p:sldId id="27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71017" autoAdjust="0"/>
  </p:normalViewPr>
  <p:slideViewPr>
    <p:cSldViewPr>
      <p:cViewPr varScale="1">
        <p:scale>
          <a:sx n="70" d="100"/>
          <a:sy n="70" d="100"/>
        </p:scale>
        <p:origin x="230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976486-6E1B-45AF-8A61-7C7E4F4C8EBA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28165-ECDB-42D0-961F-35FFDA55A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873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8656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0944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800" b="0" i="0" u="none" strike="noStrike" baseline="0" dirty="0" smtClean="0">
                <a:latin typeface="ZapfDingbats"/>
              </a:rPr>
              <a:t>Pose this question to your students &amp; write their responses up on the white-board</a:t>
            </a:r>
          </a:p>
          <a:p>
            <a:pPr algn="l"/>
            <a:endParaRPr lang="en-GB" sz="800" b="0" i="0" u="none" strike="noStrike" baseline="0" dirty="0" smtClean="0">
              <a:latin typeface="ZapfDingbats"/>
            </a:endParaRPr>
          </a:p>
          <a:p>
            <a:pPr algn="l"/>
            <a:endParaRPr lang="en-GB" sz="800" b="0" i="0" u="none" strike="noStrike" baseline="0" dirty="0" smtClean="0">
              <a:latin typeface="ZapfDingbats"/>
            </a:endParaRPr>
          </a:p>
          <a:p>
            <a:pPr algn="l"/>
            <a:r>
              <a:rPr lang="en-GB" sz="800" b="0" i="0" u="none" strike="noStrike" baseline="0" dirty="0" smtClean="0">
                <a:latin typeface="ZapfDingbats"/>
              </a:rPr>
              <a:t>● </a:t>
            </a:r>
            <a:r>
              <a:rPr lang="en-GB" sz="1200" b="0" i="0" u="none" strike="noStrike" baseline="0" dirty="0" smtClean="0">
                <a:latin typeface="ScalaSansLF-Regular"/>
              </a:rPr>
              <a:t>is aware of the wider world and has a sense of their own role as a world citizen</a:t>
            </a:r>
          </a:p>
          <a:p>
            <a:pPr algn="l"/>
            <a:r>
              <a:rPr lang="en-GB" sz="800" b="0" i="0" u="none" strike="noStrike" baseline="0" dirty="0" smtClean="0">
                <a:latin typeface="ZapfDingbats"/>
              </a:rPr>
              <a:t>● </a:t>
            </a:r>
            <a:r>
              <a:rPr lang="en-GB" sz="1200" b="0" i="0" u="none" strike="noStrike" baseline="0" dirty="0" smtClean="0">
                <a:latin typeface="ScalaSansLF-Regular"/>
              </a:rPr>
              <a:t>respects and values diversity</a:t>
            </a:r>
          </a:p>
          <a:p>
            <a:pPr algn="l"/>
            <a:r>
              <a:rPr lang="en-GB" sz="800" b="0" i="0" u="none" strike="noStrike" baseline="0" dirty="0" smtClean="0">
                <a:latin typeface="ZapfDingbats"/>
              </a:rPr>
              <a:t>● </a:t>
            </a:r>
            <a:r>
              <a:rPr lang="en-GB" sz="1200" b="0" i="0" u="none" strike="noStrike" baseline="0" dirty="0" smtClean="0">
                <a:latin typeface="ScalaSansLF-Regular"/>
              </a:rPr>
              <a:t>has an understanding of how the world works</a:t>
            </a:r>
          </a:p>
          <a:p>
            <a:pPr algn="l"/>
            <a:r>
              <a:rPr lang="en-GB" sz="800" b="0" i="0" u="none" strike="noStrike" baseline="0" dirty="0" smtClean="0">
                <a:latin typeface="ZapfDingbats"/>
              </a:rPr>
              <a:t>● </a:t>
            </a:r>
            <a:r>
              <a:rPr lang="en-GB" sz="1200" b="0" i="0" u="none" strike="noStrike" baseline="0" dirty="0" smtClean="0">
                <a:latin typeface="ScalaSansLF-Regular"/>
              </a:rPr>
              <a:t>is outraged by social injustice</a:t>
            </a:r>
          </a:p>
          <a:p>
            <a:pPr algn="l"/>
            <a:r>
              <a:rPr lang="en-GB" sz="800" b="0" i="0" u="none" strike="noStrike" baseline="0" dirty="0" smtClean="0">
                <a:latin typeface="ZapfDingbats"/>
              </a:rPr>
              <a:t>● </a:t>
            </a:r>
            <a:r>
              <a:rPr lang="en-GB" sz="1200" b="0" i="0" u="none" strike="noStrike" baseline="0" dirty="0" smtClean="0">
                <a:latin typeface="ScalaSansLF-Regular"/>
              </a:rPr>
              <a:t>participates in the community at a range of levels, from the local to the global</a:t>
            </a:r>
          </a:p>
          <a:p>
            <a:pPr algn="l"/>
            <a:r>
              <a:rPr lang="en-GB" sz="800" b="0" i="0" u="none" strike="noStrike" baseline="0" dirty="0" smtClean="0">
                <a:latin typeface="ZapfDingbats"/>
              </a:rPr>
              <a:t>● </a:t>
            </a:r>
            <a:r>
              <a:rPr lang="en-GB" sz="1200" b="0" i="0" u="none" strike="noStrike" baseline="0" dirty="0" smtClean="0">
                <a:latin typeface="ScalaSansLF-Regular"/>
              </a:rPr>
              <a:t>is willing to act to make the world a more equitable and sustainable place</a:t>
            </a:r>
          </a:p>
          <a:p>
            <a:pPr algn="l"/>
            <a:r>
              <a:rPr lang="en-GB" sz="800" b="0" i="0" u="none" strike="noStrike" baseline="0" dirty="0" smtClean="0">
                <a:latin typeface="ZapfDingbats"/>
              </a:rPr>
              <a:t>● </a:t>
            </a:r>
            <a:r>
              <a:rPr lang="en-GB" sz="1200" b="0" i="0" u="none" strike="noStrike" baseline="0" dirty="0" smtClean="0">
                <a:latin typeface="ScalaSansLF-Regular"/>
              </a:rPr>
              <a:t>takes responsibility for their actions.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203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7355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US declared independence from Britain in</a:t>
            </a:r>
            <a:r>
              <a:rPr lang="en-GB" baseline="0" dirty="0" smtClean="0"/>
              <a:t> 1776</a:t>
            </a:r>
            <a:endParaRPr lang="en-GB" dirty="0" smtClean="0"/>
          </a:p>
          <a:p>
            <a:r>
              <a:rPr lang="en-GB" dirty="0" smtClean="0"/>
              <a:t>Americans were taxed but could not vote in elections!  (Slogan – No Taxation without representation)</a:t>
            </a:r>
          </a:p>
          <a:p>
            <a:endParaRPr lang="en-GB" dirty="0" smtClean="0"/>
          </a:p>
          <a:p>
            <a:r>
              <a:rPr lang="en-GB" dirty="0" smtClean="0"/>
              <a:t>But voting rights for non-whites and women took another 100+ years!</a:t>
            </a:r>
          </a:p>
          <a:p>
            <a:endParaRPr lang="en-GB" dirty="0" smtClean="0"/>
          </a:p>
          <a:p>
            <a:r>
              <a:rPr lang="en-GB" dirty="0" smtClean="0"/>
              <a:t>Is </a:t>
            </a:r>
            <a:r>
              <a:rPr lang="en-GB" baseline="0" dirty="0" smtClean="0"/>
              <a:t>it self-evident that all men are equal now?</a:t>
            </a:r>
          </a:p>
          <a:p>
            <a:endParaRPr lang="en-GB" baseline="0" dirty="0" smtClean="0"/>
          </a:p>
          <a:p>
            <a:r>
              <a:rPr lang="en-GB" baseline="0" dirty="0" smtClean="0"/>
              <a:t>Was it then?</a:t>
            </a:r>
          </a:p>
          <a:p>
            <a:endParaRPr lang="en-GB" baseline="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3424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Myfyrwyr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geisio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am </a:t>
            </a:r>
            <a:r>
              <a:rPr lang="en-GB" dirty="0" err="1" smtClean="0"/>
              <a:t>enghreifftiau</a:t>
            </a:r>
            <a:r>
              <a:rPr lang="en-GB" dirty="0" smtClean="0"/>
              <a:t> o </a:t>
            </a:r>
            <a:r>
              <a:rPr lang="en-GB" dirty="0" err="1" smtClean="0"/>
              <a:t>anhegwch</a:t>
            </a:r>
            <a:r>
              <a:rPr lang="en-GB" dirty="0" smtClean="0"/>
              <a:t>/</a:t>
            </a:r>
            <a:r>
              <a:rPr lang="en-GB" dirty="0" err="1" smtClean="0"/>
              <a:t>anghyfartaledd</a:t>
            </a:r>
            <a:r>
              <a:rPr lang="en-GB" baseline="0" dirty="0" smtClean="0"/>
              <a:t> – ac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ysgrifenn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bwrdd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Health issues (polio/HIV aids/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r>
              <a:rPr lang="en-GB" dirty="0" smtClean="0"/>
              <a:t>Child</a:t>
            </a:r>
            <a:r>
              <a:rPr lang="en-GB" baseline="0" dirty="0" smtClean="0"/>
              <a:t> mortality</a:t>
            </a:r>
          </a:p>
          <a:p>
            <a:r>
              <a:rPr lang="en-GB" baseline="0" dirty="0" smtClean="0"/>
              <a:t>Gender equality</a:t>
            </a:r>
          </a:p>
          <a:p>
            <a:r>
              <a:rPr lang="en-GB" baseline="0" dirty="0" smtClean="0"/>
              <a:t>Race equality</a:t>
            </a:r>
          </a:p>
          <a:p>
            <a:r>
              <a:rPr lang="en-GB" baseline="0" dirty="0" smtClean="0"/>
              <a:t>Food &amp; Hunger</a:t>
            </a:r>
          </a:p>
          <a:p>
            <a:r>
              <a:rPr lang="en-GB" baseline="0" dirty="0" smtClean="0"/>
              <a:t>Water &amp; Sewerage/sanitation</a:t>
            </a:r>
          </a:p>
          <a:p>
            <a:r>
              <a:rPr lang="en-GB" baseline="0" dirty="0" smtClean="0"/>
              <a:t>Education – primary/secondary/ college</a:t>
            </a:r>
          </a:p>
          <a:p>
            <a:r>
              <a:rPr lang="en-GB" baseline="0" dirty="0" smtClean="0"/>
              <a:t>Fair governments</a:t>
            </a:r>
          </a:p>
          <a:p>
            <a:r>
              <a:rPr lang="en-GB" baseline="0" dirty="0" smtClean="0"/>
              <a:t>Corruption</a:t>
            </a:r>
          </a:p>
          <a:p>
            <a:r>
              <a:rPr lang="en-GB" baseline="0" dirty="0" smtClean="0"/>
              <a:t>Fair Trade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905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Black US citizens did</a:t>
            </a:r>
            <a:r>
              <a:rPr lang="en-GB" baseline="0" dirty="0" smtClean="0"/>
              <a:t> not have the same rights as whites – especially in the southern USA</a:t>
            </a:r>
          </a:p>
          <a:p>
            <a:r>
              <a:rPr lang="en-GB" baseline="0" dirty="0" smtClean="0"/>
              <a:t>The could not use the same</a:t>
            </a:r>
          </a:p>
          <a:p>
            <a:r>
              <a:rPr lang="en-GB" baseline="0" dirty="0" smtClean="0"/>
              <a:t>Restaurants</a:t>
            </a:r>
          </a:p>
          <a:p>
            <a:r>
              <a:rPr lang="en-GB" baseline="0" dirty="0" smtClean="0"/>
              <a:t>Buses, trains</a:t>
            </a:r>
          </a:p>
          <a:p>
            <a:r>
              <a:rPr lang="en-GB" baseline="0" dirty="0" smtClean="0"/>
              <a:t>Toilets</a:t>
            </a:r>
          </a:p>
          <a:p>
            <a:r>
              <a:rPr lang="en-GB" baseline="0" dirty="0" smtClean="0"/>
              <a:t>Go to theatres/cinema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endParaRPr lang="en-GB" dirty="0" smtClean="0"/>
          </a:p>
          <a:p>
            <a:r>
              <a:rPr lang="en-GB" dirty="0" smtClean="0"/>
              <a:t>Is </a:t>
            </a:r>
            <a:r>
              <a:rPr lang="en-GB" baseline="0" dirty="0" smtClean="0"/>
              <a:t>it self-evident that black men have equal rights now?</a:t>
            </a:r>
          </a:p>
          <a:p>
            <a:endParaRPr lang="en-GB" baseline="0" dirty="0" smtClean="0"/>
          </a:p>
          <a:p>
            <a:r>
              <a:rPr lang="en-GB" baseline="0" dirty="0" smtClean="0"/>
              <a:t>In the US?</a:t>
            </a:r>
          </a:p>
          <a:p>
            <a:endParaRPr lang="en-GB" baseline="0" dirty="0" smtClean="0"/>
          </a:p>
          <a:p>
            <a:r>
              <a:rPr lang="en-GB" baseline="0" dirty="0" smtClean="0"/>
              <a:t>In the UK?</a:t>
            </a:r>
          </a:p>
          <a:p>
            <a:endParaRPr lang="en-GB" baseline="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342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Anhegwch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mudiadau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Oxfam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ceisio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dod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sylw</a:t>
            </a:r>
            <a:endParaRPr lang="en-GB" baseline="0" dirty="0" smtClean="0"/>
          </a:p>
          <a:p>
            <a:r>
              <a:rPr lang="en-GB" baseline="0" dirty="0" smtClean="0"/>
              <a:t>Ac </a:t>
            </a:r>
            <a:r>
              <a:rPr lang="en-GB" baseline="0" dirty="0" err="1" smtClean="0"/>
              <a:t>drwy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codi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ymwybyddiaeth</a:t>
            </a:r>
            <a:endParaRPr lang="en-GB" baseline="0" dirty="0" smtClean="0"/>
          </a:p>
          <a:p>
            <a:r>
              <a:rPr lang="en-GB" baseline="0" dirty="0" err="1" smtClean="0"/>
              <a:t>Mae’r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tudalennau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nesaf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gyflwyniad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gan</a:t>
            </a:r>
            <a:r>
              <a:rPr lang="en-GB" baseline="0" dirty="0" smtClean="0"/>
              <a:t> Oxfam </a:t>
            </a:r>
            <a:r>
              <a:rPr lang="en-GB" baseline="0" dirty="0" err="1" smtClean="0"/>
              <a:t>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esbonio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dyngarol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5872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This presentation will look at what international aid is – why it is important and how it is used. </a:t>
            </a: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6F7C0E0-CB53-4600-A263-DA0CA5EB5BE8}" type="slidenum">
              <a:rPr lang="en-GB" smtClean="0">
                <a:solidFill>
                  <a:prstClr val="black"/>
                </a:solidFill>
              </a:rPr>
              <a:pPr eaLnBrk="1" hangingPunct="1"/>
              <a:t>9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9258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Before we think about what aid is we need to think about what poverty is. 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A standard definition of absolute poverty is having less than $1.25 a day to live on. 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But what does this mean for the lives of real people? 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Get feedback from student – ask them to give ideas about what poverty is – if you are doing this with a class or small group why not try to come up with a definition of poverty together.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9B8344-7748-4FF5-9379-D5808B5B9BF5}" type="slidenum">
              <a:rPr lang="en-GB" smtClean="0">
                <a:solidFill>
                  <a:prstClr val="black"/>
                </a:solidFill>
              </a:rPr>
              <a:pPr eaLnBrk="1" hangingPunct="1"/>
              <a:t>10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755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A wide number of people have tried to answer these questions. 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But ultimately poverty is about having little power to control decisions that affect your life, to make changes, or work towards a better future for yourself and your family.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This quote sums it up: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Poverty is hunger. Poverty is lack of shelter. Poverty is being sick and not being able to see a doctor. Poverty is not having access to school and not knowing how to read. Poverty is not having a job, is fear for the future, living one day at a time. Poverty is losing a child to illness brought about by unclean water. Poverty is powerlessness, lack of representation and lack of freedom (Narayan, 2000). </a:t>
            </a: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36FB3AA-7F80-492A-8330-94A8433972F9}" type="slidenum">
              <a:rPr lang="en-GB" smtClean="0">
                <a:solidFill>
                  <a:prstClr val="black"/>
                </a:solidFill>
              </a:rPr>
              <a:pPr eaLnBrk="1" hangingPunct="1"/>
              <a:t>11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7329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In the year 2000, world leaders agreed on the millennium development goals – a set of targets that aimed to eradicate extreme poverty and hunger across the world. It is unlikely that we will meet all the targets.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With 1 billion people on the planet still hungry will we meet MDG1?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An increase in the amount of International Aid money available would increase the chances of meeting these goals in the future. </a:t>
            </a: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0BFA371-83AB-42F6-8007-86E7E84A886A}" type="slidenum">
              <a:rPr lang="en-GB" smtClean="0">
                <a:solidFill>
                  <a:prstClr val="black"/>
                </a:solidFill>
              </a:rPr>
              <a:pPr eaLnBrk="1" hangingPunct="1"/>
              <a:t>12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2962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Money for international aid comes from a variety of sources.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2 examples are: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Charitable Aid – money which is donated by members of the public to organisations like Oxfam, and spent in poorer countries to help overcome poverty.  In 2010 – 11, Oxfam spent nearly £250 million on it’s poverty reduction programmes.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Government Aid – A small amount of national budgets designated by the government to be spent on tackling poverty overseas. The UK government have made a commitment to spend a certain percentage of the national budget on Aid by 2013.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i="1" dirty="0" smtClean="0"/>
              <a:t>Ask students if they know how much it is in £ or as a percentage figure?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(then click for the answer on the next slide)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B42508D-1A35-489E-BE5A-A52342D696F3}" type="slidenum">
              <a:rPr lang="en-GB" smtClean="0">
                <a:solidFill>
                  <a:prstClr val="black"/>
                </a:solidFill>
              </a:rPr>
              <a:pPr eaLnBrk="1" hangingPunct="1"/>
              <a:t>13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1717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Spending by different government departments 2010 – 11.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Department for work and pensions 	£160.68 </a:t>
            </a:r>
            <a:r>
              <a:rPr lang="en-GB" dirty="0" err="1" smtClean="0"/>
              <a:t>bn</a:t>
            </a:r>
            <a:r>
              <a:rPr lang="en-GB" dirty="0" smtClean="0"/>
              <a:t> 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National Health Service 		£87.61bn 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Education 			£58.34 </a:t>
            </a:r>
            <a:r>
              <a:rPr lang="en-GB" dirty="0" err="1" smtClean="0"/>
              <a:t>bn</a:t>
            </a: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Ministry of Defence 		£39.46 </a:t>
            </a:r>
            <a:r>
              <a:rPr lang="en-GB" dirty="0" err="1" smtClean="0"/>
              <a:t>bn</a:t>
            </a: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International Development		£7.60 </a:t>
            </a:r>
            <a:r>
              <a:rPr lang="en-GB" dirty="0" err="1" smtClean="0"/>
              <a:t>bn</a:t>
            </a:r>
            <a:r>
              <a:rPr lang="en-GB" dirty="0" smtClean="0"/>
              <a:t> (about 0.5%)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The government have committed to spend 0.7% of the national budget on aid by 2013. This will amount to over £10 billion per year. 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F9CCCD2-0EB6-47EF-AB34-E4A2E2B5A6DF}" type="slidenum">
              <a:rPr lang="en-GB" smtClean="0">
                <a:solidFill>
                  <a:prstClr val="black"/>
                </a:solidFill>
              </a:rPr>
              <a:pPr eaLnBrk="1" hangingPunct="1"/>
              <a:t>14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429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Spending government money on Aid is all very well, but does it work?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  <a:p>
            <a:pPr eaLnBrk="1" hangingPunct="1">
              <a:spcBef>
                <a:spcPct val="0"/>
              </a:spcBef>
            </a:pPr>
            <a:r>
              <a:rPr lang="en-GB" smtClean="0"/>
              <a:t>Ask the students to watch the video carefully. After the video, ask the students: 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smtClean="0"/>
              <a:t>  Do you think the UK Government should give Aid? Why/why not?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en-GB" smtClean="0"/>
              <a:t>  What do you think it’s most important to spend aid money on? Why?</a:t>
            </a:r>
          </a:p>
          <a:p>
            <a:pPr eaLnBrk="1" hangingPunct="1">
              <a:spcBef>
                <a:spcPct val="0"/>
              </a:spcBef>
            </a:pPr>
            <a:endParaRPr lang="en-GB" smtClean="0"/>
          </a:p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4E8DB98-988D-4B6E-A78F-D24A3EAF687A}" type="slidenum">
              <a:rPr lang="en-GB" smtClean="0">
                <a:solidFill>
                  <a:prstClr val="black"/>
                </a:solidFill>
              </a:rPr>
              <a:pPr eaLnBrk="1" hangingPunct="1"/>
              <a:t>15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0688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dirty="0" smtClean="0"/>
              <a:t>Thank you for listening.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If you’re interested in finding out more, or want to take action to ensure that the UK Government continues to support international Aid then please come and see me afterwards. 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i="1" dirty="0" smtClean="0"/>
              <a:t>If students come forward at the end, you can give them a copy of our Youth Action Guide. Available to download from</a:t>
            </a:r>
          </a:p>
          <a:p>
            <a:pPr eaLnBrk="1" hangingPunct="1"/>
            <a:r>
              <a:rPr lang="en-GB" i="1" dirty="0" smtClean="0"/>
              <a:t>http://www.oxfam.org.uk/education/resources/January_aid/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20CF604-F14E-461D-9A56-1D9051766107}" type="slidenum">
              <a:rPr lang="en-GB" smtClean="0">
                <a:solidFill>
                  <a:prstClr val="black"/>
                </a:solidFill>
              </a:rPr>
              <a:pPr eaLnBrk="1" hangingPunct="1"/>
              <a:t>16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355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Buying fair trade produce</a:t>
            </a:r>
          </a:p>
          <a:p>
            <a:r>
              <a:rPr lang="en-GB" dirty="0" smtClean="0"/>
              <a:t>Buy locally</a:t>
            </a:r>
            <a:r>
              <a:rPr lang="en-GB" baseline="0" dirty="0" smtClean="0"/>
              <a:t> </a:t>
            </a:r>
            <a:endParaRPr lang="en-GB" dirty="0" smtClean="0"/>
          </a:p>
          <a:p>
            <a:r>
              <a:rPr lang="en-GB" dirty="0" smtClean="0"/>
              <a:t>Raising awareness of third world poverty</a:t>
            </a:r>
          </a:p>
          <a:p>
            <a:r>
              <a:rPr lang="en-GB" dirty="0" smtClean="0"/>
              <a:t>Try</a:t>
            </a:r>
            <a:r>
              <a:rPr lang="en-GB" baseline="0" dirty="0" smtClean="0"/>
              <a:t> to work in non-discriminatory ways (gender/race </a:t>
            </a:r>
            <a:r>
              <a:rPr lang="en-GB" baseline="0" dirty="0" err="1" smtClean="0"/>
              <a:t>etc</a:t>
            </a:r>
            <a:r>
              <a:rPr lang="en-GB" baseline="0" dirty="0" smtClean="0"/>
              <a:t>)</a:t>
            </a:r>
          </a:p>
          <a:p>
            <a:endParaRPr lang="en-GB" baseline="0" dirty="0" smtClean="0"/>
          </a:p>
          <a:p>
            <a:endParaRPr lang="en-GB" dirty="0" smtClean="0"/>
          </a:p>
          <a:p>
            <a:r>
              <a:rPr lang="en-GB" dirty="0" smtClean="0"/>
              <a:t>Food issues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give enough aid to stop children dying from hunger and help the poorest families feed themselves. 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governments stop big companies dodging tax in poor countries, so that millions of people can free themselves from hunger. 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stop poor farmers being forced off their land and we grow crops to feed people not fuel cars. 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governments and big companies are honest and open about their actions that stop people getting enough food. 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Improve access to education for boys &amp; girls throughout the world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28165-ECDB-42D0-961F-35FFDA55A50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376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855E6-A33C-4E4D-81DC-4CF75E9A0B62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A0AAC-6F06-4324-AE5A-B751F00FAE25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42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795BE-2BAC-4DE4-8AD6-0D592747738E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DEA9A-4494-4055-B06B-C7F07C600E10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332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34A39-253D-4186-9F04-CD18F5FB8974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42DB7-90F8-4B89-B04E-17DCBE7EA7FD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954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A1A74-682E-47C1-B88D-4F21B0FC25EF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33831-D715-41BB-98E2-183BEDE5AE1D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971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AA792-62D7-431D-A292-EA7428F67388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2BC40-13EE-418F-BEFD-C46B2E958D41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382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2C208-A2F8-4A67-8F6F-64A25AA2E20A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DC05F-C7C9-4427-B592-9483DF9AE52E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853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38DFE-B5ED-4120-BD6E-ED8EC4530FCA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5794F-D8F2-4ABA-90E1-9FBFDD5F8B12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54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2E74A-1EF6-4C7F-91C9-A3BBD93B8EE5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D0F26-280F-4402-8723-7A66E5087459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086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41446-5BBE-44F3-9714-1930C9F7827E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1128F-ACFC-4E36-82D4-A116CE3A1DA9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750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137FD-7E3E-48D7-85A5-E0661DCEC6E1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9F1B1-9FF4-416B-B4FC-217DCDC66FC9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527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FF5A3-0F68-4174-BA86-8555108583D7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37C10-5679-4430-8697-2FD41C3D017B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6219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DBF5F9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3378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1816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DBF5F9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0516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1696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6358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3337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03639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92883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1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34983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727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75C10B-5257-4ED2-84C9-292FAD0295DF}" type="datetimeFigureOut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19/12/2017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EF4D488-C39A-4E6D-AD4B-89216258409E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08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7E8A70-E61C-4538-8657-3C35F9D2997B}" type="datetimeFigureOut">
              <a:rPr lang="en-GB" smtClean="0"/>
              <a:t>19/12/2017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17DDA63-407B-40FD-B4FF-C0A30239700C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7E8A70-E61C-4538-8657-3C35F9D2997B}" type="datetimeFigureOut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19/12/2017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17DDA63-407B-40FD-B4FF-C0A30239700C}" type="slidenum">
              <a:rPr lang="en-GB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2540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www.youtube.com/watch?v=_yio6kQrlYQ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ordsandpictures.oxfam.org.uk/pages/view.php?ref=18932&amp;search=helicopter&amp;offset=0&amp;order_by=relevance&amp;sort=DESC&amp;archive=0&amp;k=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4" Type="http://schemas.openxmlformats.org/officeDocument/2006/relationships/oleObject" Target="../embeddings/oleObject1.bin"/><Relationship Id="rId5" Type="http://schemas.openxmlformats.org/officeDocument/2006/relationships/image" Target="../media/image8.e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://vimeo.com/34074760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780928"/>
            <a:ext cx="7851648" cy="185963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Ddinesydd</a:t>
            </a:r>
            <a:r>
              <a:rPr lang="en-GB" dirty="0" smtClean="0"/>
              <a:t> </a:t>
            </a:r>
            <a:r>
              <a:rPr lang="en-GB" dirty="0" err="1" smtClean="0"/>
              <a:t>Byd-eang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Global Citizenship – what is it?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3861048"/>
            <a:ext cx="7854696" cy="17526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1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r>
              <a:rPr lang="en-GB" dirty="0" smtClean="0"/>
              <a:t>	             Aims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err="1" smtClean="0"/>
              <a:t>Deall</a:t>
            </a:r>
            <a:r>
              <a:rPr lang="en-GB" b="1" dirty="0" smtClean="0"/>
              <a:t> </a:t>
            </a:r>
            <a:r>
              <a:rPr lang="en-GB" b="1" dirty="0" err="1"/>
              <a:t>beth</a:t>
            </a:r>
            <a:r>
              <a:rPr lang="en-GB" b="1" dirty="0"/>
              <a:t>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ystyr</a:t>
            </a:r>
            <a:r>
              <a:rPr lang="en-GB" b="1" dirty="0"/>
              <a:t> bod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ddinesydd</a:t>
            </a:r>
            <a:r>
              <a:rPr lang="en-GB" b="1" dirty="0"/>
              <a:t> </a:t>
            </a:r>
            <a:r>
              <a:rPr lang="en-GB" b="1" dirty="0" err="1"/>
              <a:t>byd-eang</a:t>
            </a:r>
            <a:r>
              <a:rPr lang="en-GB" b="1" dirty="0"/>
              <a:t> </a:t>
            </a:r>
          </a:p>
          <a:p>
            <a:endParaRPr lang="en-GB" b="1" dirty="0"/>
          </a:p>
          <a:p>
            <a:endParaRPr lang="en-GB" dirty="0"/>
          </a:p>
          <a:p>
            <a:r>
              <a:rPr lang="en-GB" b="1" dirty="0" err="1"/>
              <a:t>Deall</a:t>
            </a:r>
            <a:r>
              <a:rPr lang="en-GB" b="1" dirty="0"/>
              <a:t> pa </a:t>
            </a:r>
            <a:r>
              <a:rPr lang="en-GB" b="1" dirty="0" err="1"/>
              <a:t>gamau</a:t>
            </a:r>
            <a:r>
              <a:rPr lang="en-GB" b="1" dirty="0"/>
              <a:t> gall </a:t>
            </a:r>
            <a:r>
              <a:rPr lang="en-GB" b="1" dirty="0" err="1"/>
              <a:t>unigolyn</a:t>
            </a:r>
            <a:r>
              <a:rPr lang="en-GB" b="1" dirty="0"/>
              <a:t> </a:t>
            </a:r>
            <a:r>
              <a:rPr lang="en-GB" b="1" dirty="0" err="1"/>
              <a:t>eu</a:t>
            </a:r>
            <a:r>
              <a:rPr lang="en-GB" b="1" dirty="0"/>
              <a:t> </a:t>
            </a:r>
            <a:r>
              <a:rPr lang="en-GB" b="1" dirty="0" err="1"/>
              <a:t>cymeryd</a:t>
            </a:r>
            <a:r>
              <a:rPr lang="en-GB" b="1" dirty="0"/>
              <a:t> </a:t>
            </a:r>
            <a:r>
              <a:rPr lang="en-GB" b="1" dirty="0" err="1"/>
              <a:t>er</a:t>
            </a:r>
            <a:r>
              <a:rPr lang="en-GB" b="1" dirty="0"/>
              <a:t> </a:t>
            </a:r>
            <a:r>
              <a:rPr lang="en-GB" b="1" dirty="0" err="1"/>
              <a:t>mwyn</a:t>
            </a:r>
            <a:r>
              <a:rPr lang="en-GB" b="1" dirty="0"/>
              <a:t> </a:t>
            </a:r>
            <a:r>
              <a:rPr lang="en-GB" b="1" dirty="0" err="1"/>
              <a:t>hyrwyddo</a:t>
            </a:r>
            <a:r>
              <a:rPr lang="en-GB" b="1" dirty="0"/>
              <a:t> </a:t>
            </a:r>
            <a:r>
              <a:rPr lang="en-GB" b="1" dirty="0" err="1"/>
              <a:t>tegwch</a:t>
            </a:r>
            <a:r>
              <a:rPr lang="en-GB" b="1" dirty="0"/>
              <a:t> </a:t>
            </a:r>
            <a:r>
              <a:rPr lang="en-GB" b="1" dirty="0" err="1"/>
              <a:t>byd</a:t>
            </a:r>
            <a:r>
              <a:rPr lang="en-GB" b="1" dirty="0"/>
              <a:t> </a:t>
            </a:r>
            <a:r>
              <a:rPr lang="en-GB" b="1" dirty="0" err="1"/>
              <a:t>eang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Understand what it means to be a global citizen</a:t>
            </a:r>
          </a:p>
          <a:p>
            <a:endParaRPr lang="en-GB" b="1" dirty="0"/>
          </a:p>
          <a:p>
            <a:endParaRPr lang="en-GB" dirty="0"/>
          </a:p>
          <a:p>
            <a:r>
              <a:rPr lang="en-GB" b="1" dirty="0"/>
              <a:t>Understand what steps an individual can take to promote a fairer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18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agweddau</a:t>
            </a:r>
            <a:r>
              <a:rPr lang="en-GB" dirty="0"/>
              <a:t> o </a:t>
            </a:r>
            <a:r>
              <a:rPr lang="en-GB" dirty="0" err="1"/>
              <a:t>fywyd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gredu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term </a:t>
            </a:r>
            <a:r>
              <a:rPr lang="en-GB" dirty="0" err="1"/>
              <a:t>Dinesydd</a:t>
            </a:r>
            <a:r>
              <a:rPr lang="en-GB" dirty="0"/>
              <a:t> </a:t>
            </a:r>
            <a:r>
              <a:rPr lang="en-GB" dirty="0" err="1"/>
              <a:t>Byd-eang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aspects of life do you think are included in the term Global Citizenship?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876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hlinkClick r:id="rId3"/>
              </a:rPr>
              <a:t>Beth </a:t>
            </a:r>
            <a:r>
              <a:rPr lang="en-GB" sz="4000" dirty="0" err="1" smtClean="0">
                <a:hlinkClick r:id="rId3"/>
              </a:rPr>
              <a:t>yw</a:t>
            </a:r>
            <a:r>
              <a:rPr lang="en-GB" sz="4000" dirty="0" smtClean="0">
                <a:hlinkClick r:id="rId3"/>
              </a:rPr>
              <a:t> </a:t>
            </a:r>
            <a:r>
              <a:rPr lang="en-GB" sz="4000" dirty="0" err="1" smtClean="0">
                <a:hlinkClick r:id="rId3"/>
              </a:rPr>
              <a:t>ystyr</a:t>
            </a:r>
            <a:r>
              <a:rPr lang="en-GB" sz="4000" dirty="0" smtClean="0">
                <a:hlinkClick r:id="rId3"/>
              </a:rPr>
              <a:t> bod </a:t>
            </a:r>
            <a:r>
              <a:rPr lang="en-GB" sz="4000" dirty="0" err="1" smtClean="0">
                <a:hlinkClick r:id="rId3"/>
              </a:rPr>
              <a:t>yn</a:t>
            </a:r>
            <a:r>
              <a:rPr lang="en-GB" sz="4000" dirty="0" smtClean="0">
                <a:hlinkClick r:id="rId3"/>
              </a:rPr>
              <a:t> </a:t>
            </a:r>
            <a:r>
              <a:rPr lang="en-GB" sz="4000" dirty="0" err="1" smtClean="0">
                <a:hlinkClick r:id="rId3"/>
              </a:rPr>
              <a:t>ddinesydd</a:t>
            </a:r>
            <a:r>
              <a:rPr lang="en-GB" sz="4000" dirty="0" smtClean="0">
                <a:hlinkClick r:id="rId3"/>
              </a:rPr>
              <a:t> </a:t>
            </a:r>
            <a:r>
              <a:rPr lang="en-GB" sz="4000" dirty="0" err="1" smtClean="0">
                <a:hlinkClick r:id="rId3"/>
              </a:rPr>
              <a:t>byd</a:t>
            </a:r>
            <a:r>
              <a:rPr lang="en-GB" sz="4000" dirty="0" smtClean="0">
                <a:hlinkClick r:id="rId3"/>
              </a:rPr>
              <a:t> </a:t>
            </a:r>
            <a:r>
              <a:rPr lang="en-GB" sz="4000" dirty="0" err="1" smtClean="0">
                <a:hlinkClick r:id="rId3"/>
              </a:rPr>
              <a:t>eang</a:t>
            </a:r>
            <a:r>
              <a:rPr lang="en-GB" sz="4000" dirty="0" smtClean="0">
                <a:hlinkClick r:id="rId3"/>
              </a:rPr>
              <a:t>?</a:t>
            </a:r>
            <a:endParaRPr lang="en-GB" sz="4000" dirty="0" smtClean="0"/>
          </a:p>
          <a:p>
            <a:r>
              <a:rPr lang="en-GB" sz="4000" dirty="0" smtClean="0"/>
              <a:t>What does it mean to be a global citizen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66968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984" y="260648"/>
            <a:ext cx="7660000" cy="2304256"/>
          </a:xfrm>
        </p:spPr>
        <p:txBody>
          <a:bodyPr>
            <a:normAutofit fontScale="62500" lnSpcReduction="20000"/>
          </a:bodyPr>
          <a:lstStyle/>
          <a:p>
            <a:pPr algn="ctr"/>
            <a:endParaRPr lang="en-GB" dirty="0" smtClean="0">
              <a:effectLst/>
            </a:endParaRPr>
          </a:p>
          <a:p>
            <a:pPr marL="0" indent="0" algn="ctr">
              <a:buNone/>
            </a:pPr>
            <a:endParaRPr lang="en-GB" dirty="0" smtClean="0">
              <a:effectLst/>
            </a:endParaRPr>
          </a:p>
          <a:p>
            <a:pPr marL="0" indent="0" algn="ctr">
              <a:buNone/>
            </a:pPr>
            <a:r>
              <a:rPr lang="en-GB" sz="6700" dirty="0" smtClean="0">
                <a:effectLst/>
              </a:rPr>
              <a:t>“We hold these truths to be self evident</a:t>
            </a:r>
            <a:r>
              <a:rPr lang="en-GB" sz="6700" dirty="0" smtClean="0"/>
              <a:t>,</a:t>
            </a:r>
            <a:r>
              <a:rPr lang="en-GB" sz="6700" dirty="0" smtClean="0">
                <a:effectLst/>
              </a:rPr>
              <a:t> that all men are created equal”</a:t>
            </a:r>
          </a:p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542233"/>
            <a:ext cx="3488804" cy="34888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355976" y="5563662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Thomas Jefferson (US Declaration of Independence, 1776)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8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anhegwch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anghyfartaledd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byd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Think of examples where you can see unfairness or inequality of opportunity in the world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90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984" y="260648"/>
            <a:ext cx="7660000" cy="2304256"/>
          </a:xfrm>
        </p:spPr>
        <p:txBody>
          <a:bodyPr>
            <a:normAutofit fontScale="62500" lnSpcReduction="20000"/>
          </a:bodyPr>
          <a:lstStyle/>
          <a:p>
            <a:pPr algn="ctr"/>
            <a:endParaRPr lang="en-GB" dirty="0" smtClean="0">
              <a:effectLst/>
            </a:endParaRPr>
          </a:p>
          <a:p>
            <a:pPr marL="0" indent="0" algn="ctr">
              <a:buNone/>
            </a:pPr>
            <a:endParaRPr lang="en-GB" dirty="0" smtClean="0">
              <a:effectLst/>
            </a:endParaRPr>
          </a:p>
          <a:p>
            <a:pPr marL="0" indent="0" algn="ctr">
              <a:buNone/>
            </a:pPr>
            <a:r>
              <a:rPr lang="en-GB" sz="6700" dirty="0" smtClean="0">
                <a:effectLst/>
              </a:rPr>
              <a:t>“We hold these truths to be self evident</a:t>
            </a:r>
            <a:r>
              <a:rPr lang="en-GB" sz="6700" dirty="0" smtClean="0"/>
              <a:t>,</a:t>
            </a:r>
            <a:r>
              <a:rPr lang="en-GB" sz="6700" dirty="0" smtClean="0">
                <a:effectLst/>
              </a:rPr>
              <a:t> that all men are created equal”</a:t>
            </a:r>
          </a:p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355976" y="5563662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prstClr val="black"/>
                </a:solidFill>
              </a:rPr>
              <a:t>Martin Luther King (US Civil Right Rally, 1963)</a:t>
            </a:r>
          </a:p>
          <a:p>
            <a:endParaRPr lang="en-GB" dirty="0">
              <a:solidFill>
                <a:prstClr val="black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20888"/>
            <a:ext cx="3416796" cy="3416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0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Mae annhegwch yn bodoli mewn llawer ystyr a llawer man </a:t>
            </a:r>
            <a:r>
              <a:rPr lang="cy-GB" dirty="0" err="1"/>
              <a:t>drwy’r</a:t>
            </a:r>
            <a:r>
              <a:rPr lang="cy-GB" dirty="0"/>
              <a:t> byd</a:t>
            </a:r>
          </a:p>
          <a:p>
            <a:endParaRPr lang="en-GB" dirty="0" smtClean="0"/>
          </a:p>
          <a:p>
            <a:r>
              <a:rPr lang="en-GB" dirty="0" smtClean="0"/>
              <a:t>OXFAM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56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11188" y="1700213"/>
            <a:ext cx="7772400" cy="3962400"/>
          </a:xfrm>
          <a:prstGeom prst="rect">
            <a:avLst/>
          </a:prstGeom>
        </p:spPr>
        <p:txBody>
          <a:bodyPr anchor="ctr"/>
          <a:lstStyle/>
          <a:p>
            <a:pPr algn="ctr">
              <a:spcBef>
                <a:spcPct val="0"/>
              </a:spcBef>
              <a:defRPr/>
            </a:pPr>
            <a:r>
              <a:rPr lang="en-GB" sz="5400" dirty="0">
                <a:solidFill>
                  <a:prstClr val="black"/>
                </a:solidFill>
                <a:latin typeface="Cooper Black" pitchFamily="18" charset="0"/>
              </a:rPr>
              <a:t>International Aid </a:t>
            </a:r>
            <a:br>
              <a:rPr lang="en-GB" sz="5400" dirty="0">
                <a:solidFill>
                  <a:prstClr val="black"/>
                </a:solidFill>
                <a:latin typeface="Cooper Black" pitchFamily="18" charset="0"/>
              </a:rPr>
            </a:br>
            <a:r>
              <a:rPr lang="en-GB" sz="5400" dirty="0">
                <a:solidFill>
                  <a:prstClr val="black"/>
                </a:solidFill>
                <a:latin typeface="Cooper Black" pitchFamily="18" charset="0"/>
              </a:rPr>
              <a:t/>
            </a:r>
            <a:br>
              <a:rPr lang="en-GB" sz="5400" dirty="0">
                <a:solidFill>
                  <a:prstClr val="black"/>
                </a:solidFill>
                <a:latin typeface="Cooper Black" pitchFamily="18" charset="0"/>
              </a:rPr>
            </a:br>
            <a:r>
              <a:rPr lang="en-GB" sz="3600" dirty="0">
                <a:solidFill>
                  <a:prstClr val="black"/>
                </a:solidFill>
                <a:latin typeface="Cooper Black" pitchFamily="18" charset="0"/>
              </a:rPr>
              <a:t>What is it and </a:t>
            </a:r>
            <a:br>
              <a:rPr lang="en-GB" sz="3600" dirty="0">
                <a:solidFill>
                  <a:prstClr val="black"/>
                </a:solidFill>
                <a:latin typeface="Cooper Black" pitchFamily="18" charset="0"/>
              </a:rPr>
            </a:br>
            <a:r>
              <a:rPr lang="en-GB" sz="3600" dirty="0">
                <a:solidFill>
                  <a:prstClr val="black"/>
                </a:solidFill>
                <a:latin typeface="Cooper Black" pitchFamily="18" charset="0"/>
              </a:rPr>
              <a:t>how much do we pay? </a:t>
            </a:r>
          </a:p>
        </p:txBody>
      </p:sp>
    </p:spTree>
    <p:extLst>
      <p:ext uri="{BB962C8B-B14F-4D97-AF65-F5344CB8AC3E}">
        <p14:creationId xmlns:p14="http://schemas.microsoft.com/office/powerpoint/2010/main" val="342438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684213" y="0"/>
            <a:ext cx="8208962" cy="105251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en-GB" sz="4400" dirty="0">
                <a:solidFill>
                  <a:prstClr val="white"/>
                </a:solidFill>
                <a:latin typeface="Cooper Black" pitchFamily="18" charset="0"/>
              </a:rPr>
              <a:t>What is poverty? </a:t>
            </a:r>
          </a:p>
        </p:txBody>
      </p:sp>
      <p:sp>
        <p:nvSpPr>
          <p:cNvPr id="4099" name="TextBox 6"/>
          <p:cNvSpPr txBox="1">
            <a:spLocks noChangeArrowheads="1"/>
          </p:cNvSpPr>
          <p:nvPr/>
        </p:nvSpPr>
        <p:spPr bwMode="auto">
          <a:xfrm>
            <a:off x="395288" y="1341438"/>
            <a:ext cx="8497887" cy="409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26000">
                <a:solidFill>
                  <a:prstClr val="black"/>
                </a:solidFill>
              </a:rPr>
              <a:t>$1.25</a:t>
            </a:r>
          </a:p>
        </p:txBody>
      </p:sp>
    </p:spTree>
    <p:extLst>
      <p:ext uri="{BB962C8B-B14F-4D97-AF65-F5344CB8AC3E}">
        <p14:creationId xmlns:p14="http://schemas.microsoft.com/office/powerpoint/2010/main" val="282630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chemeClr val="bg1"/>
                </a:solidFill>
                <a:latin typeface="Cooper Black" pitchFamily="18" charset="0"/>
              </a:rPr>
              <a:t>What is poverty? </a:t>
            </a:r>
          </a:p>
        </p:txBody>
      </p:sp>
      <p:sp>
        <p:nvSpPr>
          <p:cNvPr id="5123" name="Text Box 9"/>
          <p:cNvSpPr txBox="1">
            <a:spLocks noChangeArrowheads="1"/>
          </p:cNvSpPr>
          <p:nvPr/>
        </p:nvSpPr>
        <p:spPr bwMode="auto">
          <a:xfrm>
            <a:off x="395288" y="1484313"/>
            <a:ext cx="8748712" cy="563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3200">
                <a:solidFill>
                  <a:prstClr val="black"/>
                </a:solidFill>
              </a:rPr>
              <a:t>Poverty is not natural. It is man-made”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3200" i="1">
                <a:solidFill>
                  <a:prstClr val="black"/>
                </a:solidFill>
              </a:rPr>
              <a:t>Nelson Mandela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endParaRPr lang="en-GB" sz="320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3200">
                <a:solidFill>
                  <a:prstClr val="black"/>
                </a:solidFill>
              </a:rPr>
              <a:t>If you want to do something and have no power to do it, it is talauchi (poverty).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3200" i="1">
                <a:solidFill>
                  <a:prstClr val="black"/>
                </a:solidFill>
              </a:rPr>
              <a:t>Nigeria  - research by Deepa Narayan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endParaRPr lang="en-GB" sz="320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3200">
                <a:solidFill>
                  <a:prstClr val="black"/>
                </a:solidFill>
              </a:rPr>
              <a:t>The deprivation of basic capabilities rather than merely as lowness of incomes.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sz="3200" i="1">
                <a:solidFill>
                  <a:prstClr val="black"/>
                </a:solidFill>
              </a:rPr>
              <a:t>Amartya Sen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 typeface="Arial" charset="0"/>
              <a:buChar char="•"/>
            </a:pPr>
            <a:endParaRPr lang="en-GB" sz="4000">
              <a:solidFill>
                <a:srgbClr val="005BA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15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chemeClr val="bg1"/>
                </a:solidFill>
                <a:latin typeface="Cooper Black" pitchFamily="18" charset="0"/>
              </a:rPr>
              <a:t>Promises, promises…</a:t>
            </a:r>
          </a:p>
        </p:txBody>
      </p:sp>
      <p:pic>
        <p:nvPicPr>
          <p:cNvPr id="6147" name="Picture 7" descr="http://ec.europa.eu/europeaid/what/millenium-development-goals/images/8mdg_e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25" y="1916113"/>
            <a:ext cx="8010525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121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chemeClr val="bg1"/>
                </a:solidFill>
                <a:latin typeface="Cooper Black" pitchFamily="18" charset="0"/>
              </a:rPr>
              <a:t>Different types of Aid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468313" y="2060575"/>
            <a:ext cx="2590800" cy="6477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en-GB" b="1" smtClean="0"/>
              <a:t>Charitable Aid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</p:txBody>
      </p:sp>
      <p:pic>
        <p:nvPicPr>
          <p:cNvPr id="7172" name="Picture 5" descr="http://wordsandpictures.oxfam.org.uk/filestore/1/8/9/3/2/18932scr.jpg?v=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852738"/>
            <a:ext cx="3744913" cy="248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5003800" y="2060575"/>
            <a:ext cx="31686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/>
            </a:pPr>
            <a:r>
              <a:rPr lang="en-GB" sz="3200" b="1" dirty="0">
                <a:solidFill>
                  <a:prstClr val="black"/>
                </a:solidFill>
              </a:rPr>
              <a:t>Government Aid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GB" sz="3200" dirty="0">
              <a:solidFill>
                <a:prstClr val="black"/>
              </a:solidFill>
            </a:endParaRP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/>
            </a:pPr>
            <a:endParaRPr lang="en-GB" sz="3200" dirty="0">
              <a:solidFill>
                <a:prstClr val="black"/>
              </a:solidFill>
            </a:endParaRPr>
          </a:p>
        </p:txBody>
      </p:sp>
      <p:pic>
        <p:nvPicPr>
          <p:cNvPr id="7174" name="Picture 9" descr="http://assets0.alpha.gov.uk/government-assets/image-uploads/department-splash-photos/UK_aid_parcels-large.jpg/57b5b211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3284538"/>
            <a:ext cx="3495675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178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chemeClr val="bg1"/>
                </a:solidFill>
                <a:latin typeface="Cooper Black" pitchFamily="18" charset="0"/>
              </a:rPr>
              <a:t>How much?</a:t>
            </a:r>
          </a:p>
        </p:txBody>
      </p:sp>
      <p:graphicFrame>
        <p:nvGraphicFramePr>
          <p:cNvPr id="1026" name="Content Placeholder 3"/>
          <p:cNvGraphicFramePr>
            <a:graphicFrameLocks noGrp="1"/>
          </p:cNvGraphicFramePr>
          <p:nvPr>
            <p:ph idx="1"/>
          </p:nvPr>
        </p:nvGraphicFramePr>
        <p:xfrm>
          <a:off x="496888" y="1600200"/>
          <a:ext cx="8123237" cy="458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Chart" r:id="rId4" imgW="8353425" imgH="4714875" progId="Excel.Chart.8">
                  <p:embed/>
                </p:oleObj>
              </mc:Choice>
              <mc:Fallback>
                <p:oleObj name="Chart" r:id="rId4" imgW="8353425" imgH="4714875" progId="Excel.Chart.8">
                  <p:embed/>
                  <p:pic>
                    <p:nvPicPr>
                      <p:cNvPr id="0" name=""/>
                      <p:cNvPicPr>
                        <a:picLocks noGrp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6888" y="1600200"/>
                        <a:ext cx="8123237" cy="4584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6222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995362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chemeClr val="bg1"/>
                </a:solidFill>
                <a:latin typeface="Cooper Black" pitchFamily="18" charset="0"/>
              </a:rPr>
              <a:t>Does Aid Work?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539750" y="1557338"/>
            <a:ext cx="8229600" cy="25193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en-GB" dirty="0" smtClean="0"/>
              <a:t>Follow this link:</a:t>
            </a:r>
          </a:p>
          <a:p>
            <a:pPr eaLnBrk="1" hangingPunct="1">
              <a:buFont typeface="Arial" charset="0"/>
              <a:buNone/>
            </a:pPr>
            <a:r>
              <a:rPr lang="en-GB" i="1" dirty="0" smtClean="0">
                <a:hlinkClick r:id="rId3"/>
              </a:rPr>
              <a:t>http://vimeo.com/34074760</a:t>
            </a: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23761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792162"/>
          </a:xfrm>
        </p:spPr>
        <p:txBody>
          <a:bodyPr/>
          <a:lstStyle/>
          <a:p>
            <a:r>
              <a:rPr lang="en-GB" smtClean="0">
                <a:solidFill>
                  <a:schemeClr val="bg1"/>
                </a:solidFill>
                <a:latin typeface="Cooper Black" pitchFamily="18" charset="0"/>
              </a:rPr>
              <a:t>Thanks for listening…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258888" y="1916113"/>
            <a:ext cx="5473700" cy="18732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sz="4400" smtClean="0">
                <a:latin typeface="Cooper Black" pitchFamily="18" charset="0"/>
              </a:rPr>
              <a:t>… and over to you!</a:t>
            </a:r>
          </a:p>
        </p:txBody>
      </p:sp>
    </p:spTree>
    <p:extLst>
      <p:ext uri="{BB962C8B-B14F-4D97-AF65-F5344CB8AC3E}">
        <p14:creationId xmlns:p14="http://schemas.microsoft.com/office/powerpoint/2010/main" val="307415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allwch</a:t>
            </a:r>
            <a:r>
              <a:rPr lang="en-GB" dirty="0" smtClean="0"/>
              <a:t> chi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can you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beth</a:t>
            </a:r>
            <a:r>
              <a:rPr lang="en-GB" dirty="0" smtClean="0"/>
              <a:t> y </a:t>
            </a:r>
            <a:r>
              <a:rPr lang="en-GB" dirty="0" err="1" smtClean="0"/>
              <a:t>gallwch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byd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teg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Think of actions that you could take that might help to achieve a fairer world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 smtClean="0"/>
              <a:t>Mae annhegwch </a:t>
            </a:r>
            <a:r>
              <a:rPr lang="cy-GB" dirty="0"/>
              <a:t>yn bodoli mewn llawer ystyr a llawer man </a:t>
            </a:r>
            <a:r>
              <a:rPr lang="cy-GB" dirty="0" err="1"/>
              <a:t>drwy’r</a:t>
            </a:r>
            <a:r>
              <a:rPr lang="cy-GB" dirty="0"/>
              <a:t> </a:t>
            </a:r>
            <a:r>
              <a:rPr lang="cy-GB" dirty="0" smtClean="0"/>
              <a:t>byd</a:t>
            </a:r>
          </a:p>
          <a:p>
            <a:pPr lvl="0"/>
            <a:endParaRPr lang="cy-GB" dirty="0"/>
          </a:p>
          <a:p>
            <a:pPr lvl="0"/>
            <a:endParaRPr lang="en-GB" dirty="0"/>
          </a:p>
          <a:p>
            <a:pPr lvl="0"/>
            <a:r>
              <a:rPr lang="cy-GB" dirty="0" smtClean="0"/>
              <a:t>Ein dyletswydd ni yw ceisio meddwl fel </a:t>
            </a:r>
            <a:r>
              <a:rPr lang="cy-GB" dirty="0"/>
              <a:t>ddinesydd byd-eang er mwyn </a:t>
            </a:r>
            <a:r>
              <a:rPr lang="cy-GB" dirty="0" smtClean="0"/>
              <a:t>tegwch i bawb yn y byd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87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</TotalTime>
  <Words>1353</Words>
  <Application>Microsoft Macintosh PowerPoint</Application>
  <PresentationFormat>On-screen Show (4:3)</PresentationFormat>
  <Paragraphs>186</Paragraphs>
  <Slides>18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9" baseType="lpstr">
      <vt:lpstr>Calibri</vt:lpstr>
      <vt:lpstr>Constantia</vt:lpstr>
      <vt:lpstr>Cooper Black</vt:lpstr>
      <vt:lpstr>ScalaSansLF-Regular</vt:lpstr>
      <vt:lpstr>Wingdings 2</vt:lpstr>
      <vt:lpstr>ZapfDingbats</vt:lpstr>
      <vt:lpstr>Arial</vt:lpstr>
      <vt:lpstr>1_Office Theme</vt:lpstr>
      <vt:lpstr>Flow</vt:lpstr>
      <vt:lpstr>1_Flow</vt:lpstr>
      <vt:lpstr>Chart</vt:lpstr>
      <vt:lpstr>Beth yw ystyr bod yn Ddinesydd Byd-eang?  Global Citizenship – what is it?</vt:lpstr>
      <vt:lpstr>Amcanion             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poverty? </vt:lpstr>
      <vt:lpstr>Promises, promises…</vt:lpstr>
      <vt:lpstr>Different types of Aid</vt:lpstr>
      <vt:lpstr>How much?</vt:lpstr>
      <vt:lpstr>Does Aid Work?</vt:lpstr>
      <vt:lpstr>Thanks for listening…</vt:lpstr>
      <vt:lpstr>Beth allwch chi ei wneud? What can you do?</vt:lpstr>
      <vt:lpstr>PowerPoint Presentation</vt:lpstr>
    </vt:vector>
  </TitlesOfParts>
  <Company>Grŵp Llandrillo-Menai</Company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yw ystyr bod yn Ddinesydd Byd-eang? Global Citizenship – what is it?</dc:title>
  <dc:creator>Grŵp Llandrillo Menai</dc:creator>
  <cp:lastModifiedBy>Microsoft Office User</cp:lastModifiedBy>
  <cp:revision>21</cp:revision>
  <dcterms:created xsi:type="dcterms:W3CDTF">2013-08-27T08:45:09Z</dcterms:created>
  <dcterms:modified xsi:type="dcterms:W3CDTF">2017-12-19T09:57:03Z</dcterms:modified>
</cp:coreProperties>
</file>