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67" r:id="rId4"/>
    <p:sldId id="257" r:id="rId5"/>
    <p:sldId id="258" r:id="rId6"/>
    <p:sldId id="265" r:id="rId7"/>
    <p:sldId id="260" r:id="rId8"/>
    <p:sldId id="268" r:id="rId9"/>
    <p:sldId id="261" r:id="rId10"/>
    <p:sldId id="271" r:id="rId11"/>
    <p:sldId id="262" r:id="rId12"/>
    <p:sldId id="269" r:id="rId13"/>
    <p:sldId id="264" r:id="rId14"/>
    <p:sldId id="263"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m Michael Britton (2016242)" initials="SMB(" lastIdx="1" clrIdx="0">
    <p:extLst>
      <p:ext uri="{19B8F6BF-5375-455C-9EA6-DF929625EA0E}">
        <p15:presenceInfo xmlns:p15="http://schemas.microsoft.com/office/powerpoint/2012/main" userId="Sam Michael Britton (2016242)"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F96C28-554A-40B4-98B9-EE542182F643}" v="62" dt="2021-05-21T06:56:30.6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3772" autoAdjust="0"/>
  </p:normalViewPr>
  <p:slideViewPr>
    <p:cSldViewPr snapToGrid="0">
      <p:cViewPr varScale="1">
        <p:scale>
          <a:sx n="75" d="100"/>
          <a:sy n="75" d="100"/>
        </p:scale>
        <p:origin x="2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6577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1516963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305577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51652C-6EA7-471D-B4A7-3EFDF9ACD338}" type="datetimeFigureOut">
              <a:rPr lang="en-GB" smtClean="0"/>
              <a:t>21/05/2021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1701036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51652C-6EA7-471D-B4A7-3EFDF9ACD338}" type="datetimeFigureOut">
              <a:rPr lang="en-GB" smtClean="0"/>
              <a:t>21/05/2021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757140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51652C-6EA7-471D-B4A7-3EFDF9ACD338}" type="datetimeFigureOut">
              <a:rPr lang="en-GB" smtClean="0"/>
              <a:t>21/05/2021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4124903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51652C-6EA7-471D-B4A7-3EFDF9ACD338}" type="datetimeFigureOut">
              <a:rPr lang="en-GB" smtClean="0"/>
              <a:t>21/05/2021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4124881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51652C-6EA7-471D-B4A7-3EFDF9ACD338}" type="datetimeFigureOut">
              <a:rPr lang="en-GB" smtClean="0"/>
              <a:t>21/05/2021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157452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51652C-6EA7-471D-B4A7-3EFDF9ACD338}" type="datetimeFigureOut">
              <a:rPr lang="en-GB" smtClean="0"/>
              <a:t>21/05/2021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341255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EB51652C-6EA7-471D-B4A7-3EFDF9ACD338}" type="datetimeFigureOut">
              <a:rPr lang="en-GB" smtClean="0"/>
              <a:t>21/05/2021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3724536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1602229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798960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4268690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202912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989701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30516272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51652C-6EA7-471D-B4A7-3EFDF9ACD338}" type="datetimeFigureOut">
              <a:rPr lang="en-GB" smtClean="0"/>
              <a:t>21/05/2021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D25A9D-9772-420B-80AD-699DF9E3DAAA}" type="slidenum">
              <a:rPr lang="en-GB" smtClean="0"/>
              <a:t>‹#›</a:t>
            </a:fld>
            <a:endParaRPr lang="en-GB"/>
          </a:p>
        </p:txBody>
      </p:sp>
    </p:spTree>
    <p:extLst>
      <p:ext uri="{BB962C8B-B14F-4D97-AF65-F5344CB8AC3E}">
        <p14:creationId xmlns:p14="http://schemas.microsoft.com/office/powerpoint/2010/main" val="1178552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EB51652C-6EA7-471D-B4A7-3EFDF9ACD338}" type="datetimeFigureOut">
              <a:rPr lang="en-GB" smtClean="0"/>
              <a:t>21/05/2021</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17D25A9D-9772-420B-80AD-699DF9E3DAAA}" type="slidenum">
              <a:rPr lang="en-GB" smtClean="0"/>
              <a:t>‹#›</a:t>
            </a:fld>
            <a:endParaRPr lang="en-GB"/>
          </a:p>
        </p:txBody>
      </p:sp>
    </p:spTree>
    <p:extLst>
      <p:ext uri="{BB962C8B-B14F-4D97-AF65-F5344CB8AC3E}">
        <p14:creationId xmlns:p14="http://schemas.microsoft.com/office/powerpoint/2010/main" val="382129998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ndtools.com/pages/article/newLDR_98.htm" TargetMode="External"/><Relationship Id="rId2" Type="http://schemas.openxmlformats.org/officeDocument/2006/relationships/hyperlink" Target="https://www.managers.org.uk/knowledge-and-insights/blog/how-to-build-an-effective-team/" TargetMode="External"/><Relationship Id="rId1" Type="http://schemas.openxmlformats.org/officeDocument/2006/relationships/slideLayout" Target="../slideLayouts/slideLayout11.xml"/><Relationship Id="rId5" Type="http://schemas.openxmlformats.org/officeDocument/2006/relationships/hyperlink" Target="https://hdo.utexas.edu/teamwork-the-pros-and-cons-of-working-in-teams/" TargetMode="External"/><Relationship Id="rId4" Type="http://schemas.openxmlformats.org/officeDocument/2006/relationships/hyperlink" Target="https://www.pocketpence.co.uk/pros-cons-teamwork-8330003.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3969B-2DF3-4938-A780-087FE4267FEB}"/>
              </a:ext>
            </a:extLst>
          </p:cNvPr>
          <p:cNvSpPr>
            <a:spLocks noGrp="1"/>
          </p:cNvSpPr>
          <p:nvPr>
            <p:ph type="ctrTitle"/>
          </p:nvPr>
        </p:nvSpPr>
        <p:spPr/>
        <p:txBody>
          <a:bodyPr>
            <a:normAutofit/>
          </a:bodyPr>
          <a:lstStyle/>
          <a:p>
            <a:r>
              <a:rPr lang="en-GB" sz="2000" b="1" dirty="0"/>
              <a:t>Skills for the Workplace</a:t>
            </a:r>
            <a:br>
              <a:rPr lang="en-GB" sz="2000" b="1" dirty="0"/>
            </a:br>
            <a:r>
              <a:rPr lang="en-GB" sz="2000" b="1" dirty="0"/>
              <a:t>Module Assignment Submission </a:t>
            </a:r>
            <a:br>
              <a:rPr lang="en-GB" sz="2000" b="1" dirty="0"/>
            </a:br>
            <a:br>
              <a:rPr lang="en-GB" sz="2000" b="1" dirty="0"/>
            </a:br>
            <a:r>
              <a:rPr lang="en-GB" sz="2000" b="1" dirty="0"/>
              <a:t>Student Name:	Samuel Britton</a:t>
            </a:r>
            <a:br>
              <a:rPr lang="en-GB" sz="2000" b="1" dirty="0"/>
            </a:br>
            <a:r>
              <a:rPr lang="en-GB" sz="2000" b="1" dirty="0"/>
              <a:t>Student Number:	2016242</a:t>
            </a:r>
            <a:br>
              <a:rPr lang="en-GB" sz="2000" b="1" dirty="0"/>
            </a:br>
            <a:r>
              <a:rPr lang="en-GB" sz="2000" b="1" dirty="0"/>
              <a:t>Module No:	BMSK4002</a:t>
            </a:r>
            <a:br>
              <a:rPr lang="en-GB" sz="2000" b="1" dirty="0"/>
            </a:br>
            <a:r>
              <a:rPr lang="en-GB" sz="2000" b="1" dirty="0"/>
              <a:t>Module Title:	EFFECTIVE TEAM WORKING AND COMMUNICATION</a:t>
            </a:r>
            <a:br>
              <a:rPr lang="en-GB" sz="1200" dirty="0"/>
            </a:br>
            <a:endParaRPr lang="en-GB" sz="1200" dirty="0"/>
          </a:p>
        </p:txBody>
      </p:sp>
      <p:sp>
        <p:nvSpPr>
          <p:cNvPr id="3" name="Subtitle 2">
            <a:extLst>
              <a:ext uri="{FF2B5EF4-FFF2-40B4-BE49-F238E27FC236}">
                <a16:creationId xmlns:a16="http://schemas.microsoft.com/office/drawing/2014/main" id="{11AA233F-237D-4950-87DA-0879E587BF29}"/>
              </a:ext>
            </a:extLst>
          </p:cNvPr>
          <p:cNvSpPr>
            <a:spLocks noGrp="1"/>
          </p:cNvSpPr>
          <p:nvPr>
            <p:ph type="subTitle" idx="1"/>
          </p:nvPr>
        </p:nvSpPr>
        <p:spPr>
          <a:xfrm>
            <a:off x="1524000" y="3602037"/>
            <a:ext cx="9144000" cy="2387599"/>
          </a:xfrm>
        </p:spPr>
        <p:txBody>
          <a:bodyPr>
            <a:normAutofit fontScale="62500" lnSpcReduction="20000"/>
          </a:bodyPr>
          <a:lstStyle/>
          <a:p>
            <a:r>
              <a:rPr lang="en-GB" sz="2600" b="1" dirty="0">
                <a:solidFill>
                  <a:schemeClr val="tx1"/>
                </a:solidFill>
              </a:rPr>
              <a:t>Statement of Confirmation of Authenticity</a:t>
            </a:r>
          </a:p>
          <a:p>
            <a:r>
              <a:rPr lang="en-GB" sz="2600" b="1" dirty="0">
                <a:solidFill>
                  <a:schemeClr val="tx1"/>
                </a:solidFill>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p>
          <a:p>
            <a:r>
              <a:rPr lang="en-GB" sz="2600" b="1" dirty="0">
                <a:solidFill>
                  <a:schemeClr val="tx1"/>
                </a:solidFill>
              </a:rPr>
              <a:t>Attention is drawn to the plagiarism and unfair practice policies of both the University and of ILM.</a:t>
            </a:r>
          </a:p>
          <a:p>
            <a:endParaRPr lang="en-GB" dirty="0"/>
          </a:p>
        </p:txBody>
      </p:sp>
    </p:spTree>
    <p:extLst>
      <p:ext uri="{BB962C8B-B14F-4D97-AF65-F5344CB8AC3E}">
        <p14:creationId xmlns:p14="http://schemas.microsoft.com/office/powerpoint/2010/main" val="2594386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E1151E1-488F-4687-B7A5-415CE77EDE76}"/>
              </a:ext>
            </a:extLst>
          </p:cNvPr>
          <p:cNvSpPr>
            <a:spLocks noGrp="1"/>
          </p:cNvSpPr>
          <p:nvPr>
            <p:ph type="body" idx="1"/>
          </p:nvPr>
        </p:nvSpPr>
        <p:spPr>
          <a:xfrm>
            <a:off x="684211" y="905934"/>
            <a:ext cx="10881255" cy="2125134"/>
          </a:xfrm>
        </p:spPr>
        <p:txBody>
          <a:bodyPr>
            <a:normAutofit/>
          </a:bodyPr>
          <a:lstStyle/>
          <a:p>
            <a:r>
              <a:rPr lang="en-GB" sz="4800" dirty="0">
                <a:solidFill>
                  <a:schemeClr val="tx1"/>
                </a:solidFill>
              </a:rPr>
              <a:t>Effective team working and communication</a:t>
            </a:r>
          </a:p>
        </p:txBody>
      </p:sp>
      <p:pic>
        <p:nvPicPr>
          <p:cNvPr id="4" name="Picture 3">
            <a:extLst>
              <a:ext uri="{FF2B5EF4-FFF2-40B4-BE49-F238E27FC236}">
                <a16:creationId xmlns:a16="http://schemas.microsoft.com/office/drawing/2014/main" id="{63218922-52FF-45EC-B805-B5D9AC67FD90}"/>
              </a:ext>
            </a:extLst>
          </p:cNvPr>
          <p:cNvPicPr>
            <a:picLocks noChangeAspect="1"/>
          </p:cNvPicPr>
          <p:nvPr/>
        </p:nvPicPr>
        <p:blipFill>
          <a:blip r:embed="rId2"/>
          <a:stretch>
            <a:fillRect/>
          </a:stretch>
        </p:blipFill>
        <p:spPr>
          <a:xfrm>
            <a:off x="5833533" y="3285067"/>
            <a:ext cx="5554133" cy="3124200"/>
          </a:xfrm>
          <a:prstGeom prst="rect">
            <a:avLst/>
          </a:prstGeom>
        </p:spPr>
      </p:pic>
    </p:spTree>
    <p:extLst>
      <p:ext uri="{BB962C8B-B14F-4D97-AF65-F5344CB8AC3E}">
        <p14:creationId xmlns:p14="http://schemas.microsoft.com/office/powerpoint/2010/main" val="22332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85450-7CE0-415B-9FCD-EED36E7FA6C5}"/>
              </a:ext>
            </a:extLst>
          </p:cNvPr>
          <p:cNvSpPr>
            <a:spLocks noGrp="1"/>
          </p:cNvSpPr>
          <p:nvPr>
            <p:ph type="title"/>
          </p:nvPr>
        </p:nvSpPr>
        <p:spPr>
          <a:xfrm>
            <a:off x="684213" y="685800"/>
            <a:ext cx="10058400" cy="562555"/>
          </a:xfrm>
        </p:spPr>
        <p:txBody>
          <a:bodyPr>
            <a:normAutofit fontScale="90000"/>
          </a:bodyPr>
          <a:lstStyle/>
          <a:p>
            <a:r>
              <a:rPr lang="en-GB" dirty="0"/>
              <a:t>INTRODUCTION</a:t>
            </a:r>
          </a:p>
        </p:txBody>
      </p:sp>
      <p:sp>
        <p:nvSpPr>
          <p:cNvPr id="3" name="Text Placeholder 2">
            <a:extLst>
              <a:ext uri="{FF2B5EF4-FFF2-40B4-BE49-F238E27FC236}">
                <a16:creationId xmlns:a16="http://schemas.microsoft.com/office/drawing/2014/main" id="{0C93961E-B912-4E1C-9BEA-52DEA2EC7FB8}"/>
              </a:ext>
            </a:extLst>
          </p:cNvPr>
          <p:cNvSpPr>
            <a:spLocks noGrp="1"/>
          </p:cNvSpPr>
          <p:nvPr>
            <p:ph type="body" idx="1"/>
          </p:nvPr>
        </p:nvSpPr>
        <p:spPr>
          <a:xfrm>
            <a:off x="684212" y="2130804"/>
            <a:ext cx="8535988" cy="3863596"/>
          </a:xfrm>
        </p:spPr>
        <p:txBody>
          <a:bodyPr>
            <a:normAutofit/>
          </a:bodyPr>
          <a:lstStyle/>
          <a:p>
            <a:r>
              <a:rPr lang="en-GB" dirty="0">
                <a:solidFill>
                  <a:schemeClr val="tx1"/>
                </a:solidFill>
              </a:rPr>
              <a:t>Groups v teams - 4</a:t>
            </a:r>
          </a:p>
          <a:p>
            <a:r>
              <a:rPr lang="en-GB" dirty="0">
                <a:solidFill>
                  <a:schemeClr val="tx1"/>
                </a:solidFill>
              </a:rPr>
              <a:t>Tuckman - 5</a:t>
            </a:r>
          </a:p>
          <a:p>
            <a:r>
              <a:rPr lang="en-GB" dirty="0">
                <a:solidFill>
                  <a:schemeClr val="tx1"/>
                </a:solidFill>
              </a:rPr>
              <a:t>Belbin - 6</a:t>
            </a:r>
          </a:p>
          <a:p>
            <a:r>
              <a:rPr lang="en-GB" dirty="0">
                <a:solidFill>
                  <a:schemeClr val="tx1"/>
                </a:solidFill>
              </a:rPr>
              <a:t>Team dynamics – 7,8</a:t>
            </a:r>
          </a:p>
          <a:p>
            <a:r>
              <a:rPr lang="en-GB" dirty="0">
                <a:solidFill>
                  <a:schemeClr val="tx1"/>
                </a:solidFill>
              </a:rPr>
              <a:t>What makes an effective team – 9</a:t>
            </a:r>
          </a:p>
          <a:p>
            <a:r>
              <a:rPr lang="en-GB" dirty="0">
                <a:solidFill>
                  <a:schemeClr val="tx1"/>
                </a:solidFill>
              </a:rPr>
              <a:t>Pros and cons - 10</a:t>
            </a:r>
          </a:p>
          <a:p>
            <a:r>
              <a:rPr lang="en-GB" dirty="0">
                <a:solidFill>
                  <a:schemeClr val="tx1"/>
                </a:solidFill>
              </a:rPr>
              <a:t>Conclusion – 11</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22738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p:cTn id="42"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3">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1" dur="500"/>
                                        <p:tgtEl>
                                          <p:spTgt spid="3">
                                            <p:txEl>
                                              <p:pRg st="5" end="5"/>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 calcmode="lin" valueType="num">
                                      <p:cBhvr>
                                        <p:cTn id="56"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00563-BB7E-430A-BD09-414D12986082}"/>
              </a:ext>
            </a:extLst>
          </p:cNvPr>
          <p:cNvSpPr>
            <a:spLocks noGrp="1"/>
          </p:cNvSpPr>
          <p:nvPr>
            <p:ph type="title"/>
          </p:nvPr>
        </p:nvSpPr>
        <p:spPr>
          <a:xfrm>
            <a:off x="684213" y="685800"/>
            <a:ext cx="10058400" cy="919480"/>
          </a:xfrm>
        </p:spPr>
        <p:txBody>
          <a:bodyPr/>
          <a:lstStyle/>
          <a:p>
            <a:r>
              <a:rPr lang="en-GB" dirty="0"/>
              <a:t>Groups v teams</a:t>
            </a:r>
          </a:p>
        </p:txBody>
      </p:sp>
      <p:sp>
        <p:nvSpPr>
          <p:cNvPr id="3" name="Text Placeholder 2">
            <a:extLst>
              <a:ext uri="{FF2B5EF4-FFF2-40B4-BE49-F238E27FC236}">
                <a16:creationId xmlns:a16="http://schemas.microsoft.com/office/drawing/2014/main" id="{383F4CD6-256F-46CF-A43A-967A261D033F}"/>
              </a:ext>
            </a:extLst>
          </p:cNvPr>
          <p:cNvSpPr>
            <a:spLocks noGrp="1"/>
          </p:cNvSpPr>
          <p:nvPr>
            <p:ph type="body" idx="1"/>
          </p:nvPr>
        </p:nvSpPr>
        <p:spPr>
          <a:xfrm>
            <a:off x="684212" y="2164080"/>
            <a:ext cx="8535988" cy="3830320"/>
          </a:xfrm>
        </p:spPr>
        <p:txBody>
          <a:bodyPr>
            <a:noAutofit/>
          </a:bodyPr>
          <a:lstStyle/>
          <a:p>
            <a:r>
              <a:rPr lang="en-GB" sz="1800" dirty="0">
                <a:solidFill>
                  <a:schemeClr val="tx1"/>
                </a:solidFill>
              </a:rPr>
              <a:t>The words 'group' and 'team' are, for the most part, interchangeable - at least most people use them that way. But there are distinct differences between groups and teams. For example, a group can be athletes from a certain country that are just associated because of where they’re from whereas a team of gymnasts will work together to gain a points advantage and achieve a common goal. </a:t>
            </a:r>
          </a:p>
          <a:p>
            <a:r>
              <a:rPr lang="en-GB" sz="1800" dirty="0">
                <a:solidFill>
                  <a:schemeClr val="tx1"/>
                </a:solidFill>
              </a:rPr>
              <a:t>The main difference is that a team's strength or focus depends on the commonality of their purpose and how each individual may play a separate part which will be beneficial to that team. On the other hand, a group can come from having either a large or small amount of people that have the willingness to work together by association or even just to be a part of a task.</a:t>
            </a:r>
          </a:p>
          <a:p>
            <a:r>
              <a:rPr lang="en-GB" sz="1800" dirty="0">
                <a:solidFill>
                  <a:schemeClr val="tx1"/>
                </a:solidFill>
              </a:rPr>
              <a:t>While these differences might be small, we have to understand that a group is a number of individuals forming a unit for a reason or cause, and a team is a collection of accomplished people coming together for a common goal that needs completion. Groups or teams then take shape when put into practise either in a work setting or as a team sport for example.</a:t>
            </a:r>
          </a:p>
        </p:txBody>
      </p:sp>
    </p:spTree>
    <p:extLst>
      <p:ext uri="{BB962C8B-B14F-4D97-AF65-F5344CB8AC3E}">
        <p14:creationId xmlns:p14="http://schemas.microsoft.com/office/powerpoint/2010/main" val="2227463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24" name="Rectangle 23">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30EB8B-1C73-496D-9706-A17BB262533D}"/>
              </a:ext>
            </a:extLst>
          </p:cNvPr>
          <p:cNvSpPr>
            <a:spLocks noGrp="1"/>
          </p:cNvSpPr>
          <p:nvPr>
            <p:ph type="title"/>
          </p:nvPr>
        </p:nvSpPr>
        <p:spPr>
          <a:xfrm>
            <a:off x="6527896" y="2430021"/>
            <a:ext cx="6368858" cy="3028983"/>
          </a:xfrm>
        </p:spPr>
        <p:txBody>
          <a:bodyPr vert="horz" lIns="91440" tIns="45720" rIns="91440" bIns="45720" rtlCol="0" anchor="b">
            <a:normAutofit/>
          </a:bodyPr>
          <a:lstStyle/>
          <a:p>
            <a:r>
              <a:rPr lang="en-US" dirty="0"/>
              <a:t>Tuckman</a:t>
            </a:r>
          </a:p>
        </p:txBody>
      </p:sp>
      <p:sp>
        <p:nvSpPr>
          <p:cNvPr id="3" name="Text Placeholder 2">
            <a:extLst>
              <a:ext uri="{FF2B5EF4-FFF2-40B4-BE49-F238E27FC236}">
                <a16:creationId xmlns:a16="http://schemas.microsoft.com/office/drawing/2014/main" id="{86CB1E55-155F-45C5-B5EE-05CD06BA2136}"/>
              </a:ext>
            </a:extLst>
          </p:cNvPr>
          <p:cNvSpPr>
            <a:spLocks noGrp="1"/>
          </p:cNvSpPr>
          <p:nvPr>
            <p:ph type="body" idx="1"/>
          </p:nvPr>
        </p:nvSpPr>
        <p:spPr>
          <a:xfrm>
            <a:off x="7201136" y="232859"/>
            <a:ext cx="5233180" cy="1564744"/>
          </a:xfrm>
        </p:spPr>
        <p:txBody>
          <a:bodyPr vert="horz" lIns="91440" tIns="45720" rIns="91440" bIns="45720" rtlCol="0" anchor="t">
            <a:normAutofit/>
          </a:bodyPr>
          <a:lstStyle/>
          <a:p>
            <a:r>
              <a:rPr lang="en-US" dirty="0">
                <a:solidFill>
                  <a:schemeClr val="tx1"/>
                </a:solidFill>
              </a:rPr>
              <a:t>Dr Bruce Tuckman published his 'Forming, Storming, Norming, Performing' model in 1965.</a:t>
            </a:r>
          </a:p>
        </p:txBody>
      </p:sp>
      <p:pic>
        <p:nvPicPr>
          <p:cNvPr id="9" name="Picture 8">
            <a:extLst>
              <a:ext uri="{FF2B5EF4-FFF2-40B4-BE49-F238E27FC236}">
                <a16:creationId xmlns:a16="http://schemas.microsoft.com/office/drawing/2014/main" id="{3B3C0A13-6715-4440-BD2F-1E147FFC3441}"/>
              </a:ext>
            </a:extLst>
          </p:cNvPr>
          <p:cNvPicPr>
            <a:picLocks noChangeAspect="1"/>
          </p:cNvPicPr>
          <p:nvPr/>
        </p:nvPicPr>
        <p:blipFill>
          <a:blip r:embed="rId2"/>
          <a:stretch>
            <a:fillRect/>
          </a:stretch>
        </p:blipFill>
        <p:spPr>
          <a:xfrm>
            <a:off x="257747" y="1339181"/>
            <a:ext cx="4389630" cy="4030678"/>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26" name="Group 25">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7" name="Straight Connector 26">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A3FDEA2E-7055-4F96-AE00-671742BA5427}"/>
              </a:ext>
            </a:extLst>
          </p:cNvPr>
          <p:cNvSpPr txBox="1"/>
          <p:nvPr/>
        </p:nvSpPr>
        <p:spPr>
          <a:xfrm>
            <a:off x="5462739" y="1620335"/>
            <a:ext cx="8622347" cy="369332"/>
          </a:xfrm>
          <a:prstGeom prst="rect">
            <a:avLst/>
          </a:prstGeom>
          <a:noFill/>
        </p:spPr>
        <p:txBody>
          <a:bodyPr wrap="square" rtlCol="0">
            <a:spAutoFit/>
          </a:bodyPr>
          <a:lstStyle/>
          <a:p>
            <a:pPr>
              <a:spcAft>
                <a:spcPts val="600"/>
              </a:spcAft>
            </a:pPr>
            <a:r>
              <a:rPr lang="en-GB" dirty="0"/>
              <a:t>FORMING – Establish basic expectations</a:t>
            </a:r>
            <a:endParaRPr lang="en-GB"/>
          </a:p>
        </p:txBody>
      </p:sp>
      <p:sp>
        <p:nvSpPr>
          <p:cNvPr id="5" name="TextBox 4">
            <a:extLst>
              <a:ext uri="{FF2B5EF4-FFF2-40B4-BE49-F238E27FC236}">
                <a16:creationId xmlns:a16="http://schemas.microsoft.com/office/drawing/2014/main" id="{8DD600C8-0F27-46D0-8609-FC56175454DA}"/>
              </a:ext>
            </a:extLst>
          </p:cNvPr>
          <p:cNvSpPr txBox="1"/>
          <p:nvPr/>
        </p:nvSpPr>
        <p:spPr>
          <a:xfrm>
            <a:off x="4727885" y="2306230"/>
            <a:ext cx="8652828" cy="369332"/>
          </a:xfrm>
          <a:prstGeom prst="rect">
            <a:avLst/>
          </a:prstGeom>
          <a:noFill/>
        </p:spPr>
        <p:txBody>
          <a:bodyPr wrap="square" rtlCol="0">
            <a:spAutoFit/>
          </a:bodyPr>
          <a:lstStyle/>
          <a:p>
            <a:pPr>
              <a:spcAft>
                <a:spcPts val="600"/>
              </a:spcAft>
            </a:pPr>
            <a:r>
              <a:rPr lang="en-GB" dirty="0"/>
              <a:t>STORMING – Improving communication and identifying resources</a:t>
            </a:r>
          </a:p>
        </p:txBody>
      </p:sp>
      <p:sp>
        <p:nvSpPr>
          <p:cNvPr id="6" name="TextBox 5">
            <a:extLst>
              <a:ext uri="{FF2B5EF4-FFF2-40B4-BE49-F238E27FC236}">
                <a16:creationId xmlns:a16="http://schemas.microsoft.com/office/drawing/2014/main" id="{B215F260-DD90-4F30-9E5C-815CFE5D17F5}"/>
              </a:ext>
            </a:extLst>
          </p:cNvPr>
          <p:cNvSpPr txBox="1"/>
          <p:nvPr/>
        </p:nvSpPr>
        <p:spPr>
          <a:xfrm>
            <a:off x="5462739" y="2906552"/>
            <a:ext cx="7183120" cy="646331"/>
          </a:xfrm>
          <a:prstGeom prst="rect">
            <a:avLst/>
          </a:prstGeom>
          <a:noFill/>
        </p:spPr>
        <p:txBody>
          <a:bodyPr wrap="square" rtlCol="0">
            <a:spAutoFit/>
          </a:bodyPr>
          <a:lstStyle/>
          <a:p>
            <a:pPr>
              <a:spcAft>
                <a:spcPts val="600"/>
              </a:spcAft>
            </a:pPr>
            <a:r>
              <a:rPr lang="en-GB" dirty="0"/>
              <a:t>NORMING – Making decisions through negotiation and consensus building</a:t>
            </a:r>
          </a:p>
        </p:txBody>
      </p:sp>
      <p:sp>
        <p:nvSpPr>
          <p:cNvPr id="7" name="TextBox 6">
            <a:extLst>
              <a:ext uri="{FF2B5EF4-FFF2-40B4-BE49-F238E27FC236}">
                <a16:creationId xmlns:a16="http://schemas.microsoft.com/office/drawing/2014/main" id="{F464E222-7D2D-401B-9B43-61B5F8FF4287}"/>
              </a:ext>
            </a:extLst>
          </p:cNvPr>
          <p:cNvSpPr txBox="1"/>
          <p:nvPr/>
        </p:nvSpPr>
        <p:spPr>
          <a:xfrm>
            <a:off x="4751134" y="3797230"/>
            <a:ext cx="7183120" cy="369332"/>
          </a:xfrm>
          <a:prstGeom prst="rect">
            <a:avLst/>
          </a:prstGeom>
          <a:noFill/>
        </p:spPr>
        <p:txBody>
          <a:bodyPr wrap="square" rtlCol="0">
            <a:spAutoFit/>
          </a:bodyPr>
          <a:lstStyle/>
          <a:p>
            <a:pPr>
              <a:spcAft>
                <a:spcPts val="600"/>
              </a:spcAft>
            </a:pPr>
            <a:r>
              <a:rPr lang="en-GB" dirty="0"/>
              <a:t>PERFORMING – Achieving effective and positive results</a:t>
            </a:r>
          </a:p>
        </p:txBody>
      </p:sp>
      <p:sp>
        <p:nvSpPr>
          <p:cNvPr id="8" name="TextBox 7">
            <a:extLst>
              <a:ext uri="{FF2B5EF4-FFF2-40B4-BE49-F238E27FC236}">
                <a16:creationId xmlns:a16="http://schemas.microsoft.com/office/drawing/2014/main" id="{6AA80FD0-476C-44D3-A498-B23E52ECB38E}"/>
              </a:ext>
            </a:extLst>
          </p:cNvPr>
          <p:cNvSpPr txBox="1"/>
          <p:nvPr/>
        </p:nvSpPr>
        <p:spPr>
          <a:xfrm>
            <a:off x="6543675" y="5464972"/>
            <a:ext cx="5648325" cy="923330"/>
          </a:xfrm>
          <a:prstGeom prst="rect">
            <a:avLst/>
          </a:prstGeom>
          <a:noFill/>
        </p:spPr>
        <p:txBody>
          <a:bodyPr wrap="square" rtlCol="0">
            <a:spAutoFit/>
          </a:bodyPr>
          <a:lstStyle/>
          <a:p>
            <a:pPr>
              <a:spcAft>
                <a:spcPts val="600"/>
              </a:spcAft>
            </a:pPr>
            <a:r>
              <a:rPr lang="en-GB" dirty="0"/>
              <a:t>Tuckman, Bruce W. (1965) 'Developmental sequence in small groups',  Psychological Bulletin, 63, 384-399. </a:t>
            </a:r>
            <a:endParaRPr lang="en-GB"/>
          </a:p>
        </p:txBody>
      </p:sp>
    </p:spTree>
    <p:extLst>
      <p:ext uri="{BB962C8B-B14F-4D97-AF65-F5344CB8AC3E}">
        <p14:creationId xmlns:p14="http://schemas.microsoft.com/office/powerpoint/2010/main" val="259302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barn(inVertical)">
                                      <p:cBhvr>
                                        <p:cTn id="1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2" name="Straight Connector 71">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78" name="Rectangle 77">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1AAD4-6CAB-4123-BA30-D4D84F6E63A5}"/>
              </a:ext>
            </a:extLst>
          </p:cNvPr>
          <p:cNvSpPr>
            <a:spLocks noGrp="1"/>
          </p:cNvSpPr>
          <p:nvPr>
            <p:ph type="title"/>
          </p:nvPr>
        </p:nvSpPr>
        <p:spPr>
          <a:xfrm>
            <a:off x="6084114" y="4487332"/>
            <a:ext cx="4205003" cy="1507067"/>
          </a:xfrm>
        </p:spPr>
        <p:txBody>
          <a:bodyPr vert="horz" lIns="91440" tIns="45720" rIns="91440" bIns="45720" rtlCol="0" anchor="ctr">
            <a:normAutofit/>
          </a:bodyPr>
          <a:lstStyle/>
          <a:p>
            <a:r>
              <a:rPr lang="en-US" dirty="0" err="1"/>
              <a:t>belbin</a:t>
            </a:r>
            <a:endParaRPr lang="en-US" dirty="0"/>
          </a:p>
        </p:txBody>
      </p:sp>
      <p:sp>
        <p:nvSpPr>
          <p:cNvPr id="80"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63744683-7E34-4027-8DE0-D3673829CE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831" b="-3"/>
          <a:stretch/>
        </p:blipFill>
        <p:spPr bwMode="auto">
          <a:xfrm>
            <a:off x="840418" y="942662"/>
            <a:ext cx="4809744" cy="4642957"/>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a:no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9E27F002-F318-460F-8426-4CBB4513C582}"/>
              </a:ext>
            </a:extLst>
          </p:cNvPr>
          <p:cNvSpPr>
            <a:spLocks noGrp="1"/>
          </p:cNvSpPr>
          <p:nvPr>
            <p:ph type="body" idx="1"/>
          </p:nvPr>
        </p:nvSpPr>
        <p:spPr>
          <a:xfrm>
            <a:off x="6095998" y="685800"/>
            <a:ext cx="4819653" cy="4139505"/>
          </a:xfrm>
        </p:spPr>
        <p:txBody>
          <a:bodyPr vert="horz" lIns="91440" tIns="45720" rIns="91440" bIns="45720" rtlCol="0" anchor="ctr">
            <a:noAutofit/>
          </a:bodyPr>
          <a:lstStyle/>
          <a:p>
            <a:pPr>
              <a:lnSpc>
                <a:spcPct val="90000"/>
              </a:lnSpc>
              <a:buFont typeface="Wingdings 3" panose="05040102010807070707" pitchFamily="18" charset="2"/>
              <a:buChar char=""/>
            </a:pPr>
            <a:r>
              <a:rPr lang="en-US" sz="1400" dirty="0">
                <a:solidFill>
                  <a:schemeClr val="tx1"/>
                </a:solidFill>
              </a:rPr>
              <a:t>The Belbin Team Roles consist of:</a:t>
            </a:r>
          </a:p>
          <a:p>
            <a:pPr>
              <a:lnSpc>
                <a:spcPct val="90000"/>
              </a:lnSpc>
              <a:buFont typeface="Wingdings 3" panose="05040102010807070707" pitchFamily="18" charset="2"/>
              <a:buChar char=""/>
            </a:pPr>
            <a:endParaRPr lang="en-US" sz="1400" dirty="0">
              <a:solidFill>
                <a:schemeClr val="tx1"/>
              </a:solidFill>
            </a:endParaRPr>
          </a:p>
          <a:p>
            <a:pPr>
              <a:lnSpc>
                <a:spcPct val="90000"/>
              </a:lnSpc>
              <a:buFont typeface="Wingdings 3" panose="05040102010807070707" pitchFamily="18" charset="2"/>
              <a:buChar char=""/>
            </a:pPr>
            <a:r>
              <a:rPr lang="en-US" sz="1400" dirty="0">
                <a:solidFill>
                  <a:schemeClr val="tx1"/>
                </a:solidFill>
              </a:rPr>
              <a:t>Shaper (SH) – Make sure the team meet deadlines</a:t>
            </a:r>
          </a:p>
          <a:p>
            <a:pPr>
              <a:lnSpc>
                <a:spcPct val="90000"/>
              </a:lnSpc>
              <a:buFont typeface="Wingdings 3" panose="05040102010807070707" pitchFamily="18" charset="2"/>
              <a:buChar char=""/>
            </a:pPr>
            <a:r>
              <a:rPr lang="en-US" sz="1400" dirty="0">
                <a:solidFill>
                  <a:schemeClr val="tx1"/>
                </a:solidFill>
              </a:rPr>
              <a:t>Implementer (IMP) – Turn ideas into actions</a:t>
            </a:r>
          </a:p>
          <a:p>
            <a:pPr>
              <a:lnSpc>
                <a:spcPct val="90000"/>
              </a:lnSpc>
              <a:buFont typeface="Wingdings 3" panose="05040102010807070707" pitchFamily="18" charset="2"/>
              <a:buChar char=""/>
            </a:pPr>
            <a:r>
              <a:rPr lang="en-US" sz="1400" dirty="0">
                <a:solidFill>
                  <a:schemeClr val="tx1"/>
                </a:solidFill>
              </a:rPr>
              <a:t>Complete-Finisher (CF) – Perfectionists, making sure standards are high</a:t>
            </a:r>
          </a:p>
          <a:p>
            <a:pPr>
              <a:lnSpc>
                <a:spcPct val="90000"/>
              </a:lnSpc>
              <a:buFont typeface="Wingdings 3" panose="05040102010807070707" pitchFamily="18" charset="2"/>
              <a:buChar char=""/>
            </a:pPr>
            <a:r>
              <a:rPr lang="en-US" sz="1400" dirty="0">
                <a:solidFill>
                  <a:schemeClr val="tx1"/>
                </a:solidFill>
              </a:rPr>
              <a:t>Coordinator (CO) – Team leader focusing on team objectives</a:t>
            </a:r>
          </a:p>
          <a:p>
            <a:pPr>
              <a:lnSpc>
                <a:spcPct val="90000"/>
              </a:lnSpc>
              <a:buFont typeface="Wingdings 3" panose="05040102010807070707" pitchFamily="18" charset="2"/>
              <a:buChar char=""/>
            </a:pPr>
            <a:r>
              <a:rPr lang="en-US" sz="1400" dirty="0">
                <a:solidFill>
                  <a:schemeClr val="tx1"/>
                </a:solidFill>
              </a:rPr>
              <a:t>Team Worker (TW) – Diplomatic and good leaders</a:t>
            </a:r>
          </a:p>
          <a:p>
            <a:pPr>
              <a:lnSpc>
                <a:spcPct val="90000"/>
              </a:lnSpc>
              <a:buFont typeface="Wingdings 3" panose="05040102010807070707" pitchFamily="18" charset="2"/>
              <a:buChar char=""/>
            </a:pPr>
            <a:r>
              <a:rPr lang="en-US" sz="1400" dirty="0">
                <a:solidFill>
                  <a:schemeClr val="tx1"/>
                </a:solidFill>
              </a:rPr>
              <a:t>Resource Investigator (RI) – Explores different options (resourceful)</a:t>
            </a:r>
          </a:p>
          <a:p>
            <a:pPr>
              <a:lnSpc>
                <a:spcPct val="90000"/>
              </a:lnSpc>
              <a:buFont typeface="Wingdings 3" panose="05040102010807070707" pitchFamily="18" charset="2"/>
              <a:buChar char=""/>
            </a:pPr>
            <a:r>
              <a:rPr lang="en-US" sz="1400" dirty="0">
                <a:solidFill>
                  <a:schemeClr val="tx1"/>
                </a:solidFill>
              </a:rPr>
              <a:t>Plant (PL) – Creative and great at problem solving</a:t>
            </a:r>
          </a:p>
          <a:p>
            <a:pPr>
              <a:lnSpc>
                <a:spcPct val="90000"/>
              </a:lnSpc>
              <a:buFont typeface="Wingdings 3" panose="05040102010807070707" pitchFamily="18" charset="2"/>
              <a:buChar char=""/>
            </a:pPr>
            <a:r>
              <a:rPr lang="en-US" sz="1400" dirty="0">
                <a:solidFill>
                  <a:schemeClr val="tx1"/>
                </a:solidFill>
              </a:rPr>
              <a:t>Monitor-Evaluator (ME) – Strategic, makes unbiased decisions</a:t>
            </a:r>
          </a:p>
          <a:p>
            <a:pPr>
              <a:lnSpc>
                <a:spcPct val="90000"/>
              </a:lnSpc>
              <a:buFont typeface="Wingdings 3" panose="05040102010807070707" pitchFamily="18" charset="2"/>
              <a:buChar char=""/>
            </a:pPr>
            <a:r>
              <a:rPr lang="en-US" sz="1400" dirty="0">
                <a:solidFill>
                  <a:schemeClr val="tx1"/>
                </a:solidFill>
              </a:rPr>
              <a:t>Specialist (SP) – The expert in their field</a:t>
            </a:r>
          </a:p>
        </p:txBody>
      </p:sp>
      <p:grpSp>
        <p:nvGrpSpPr>
          <p:cNvPr id="82" name="Group 81">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83" name="Straight Connector 82">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7" name="Straight Connector 86">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5376212F-D2F9-4FAB-90AC-022DDD562418}"/>
              </a:ext>
            </a:extLst>
          </p:cNvPr>
          <p:cNvSpPr txBox="1"/>
          <p:nvPr/>
        </p:nvSpPr>
        <p:spPr>
          <a:xfrm>
            <a:off x="6084257" y="5511105"/>
            <a:ext cx="5267325" cy="923330"/>
          </a:xfrm>
          <a:prstGeom prst="rect">
            <a:avLst/>
          </a:prstGeom>
          <a:noFill/>
        </p:spPr>
        <p:txBody>
          <a:bodyPr wrap="square" rtlCol="0">
            <a:spAutoFit/>
          </a:bodyPr>
          <a:lstStyle/>
          <a:p>
            <a:pPr>
              <a:spcAft>
                <a:spcPts val="600"/>
              </a:spcAft>
            </a:pPr>
            <a:r>
              <a:rPr lang="en-GB" dirty="0"/>
              <a:t>R Meredith Belbin, Management Teams: Why They Succeed or Fail (Butterworth Heinemann, 2nd ed., 2004) </a:t>
            </a:r>
          </a:p>
        </p:txBody>
      </p:sp>
    </p:spTree>
    <p:extLst>
      <p:ext uri="{BB962C8B-B14F-4D97-AF65-F5344CB8AC3E}">
        <p14:creationId xmlns:p14="http://schemas.microsoft.com/office/powerpoint/2010/main" val="1686044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barn(inVertical)">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93288-7B31-4354-90C1-B3656426A013}"/>
              </a:ext>
            </a:extLst>
          </p:cNvPr>
          <p:cNvSpPr>
            <a:spLocks noGrp="1"/>
          </p:cNvSpPr>
          <p:nvPr>
            <p:ph type="title"/>
          </p:nvPr>
        </p:nvSpPr>
        <p:spPr>
          <a:xfrm>
            <a:off x="684213" y="-79513"/>
            <a:ext cx="10058400" cy="1375576"/>
          </a:xfrm>
        </p:spPr>
        <p:txBody>
          <a:bodyPr/>
          <a:lstStyle/>
          <a:p>
            <a:r>
              <a:rPr lang="en-GB" dirty="0"/>
              <a:t>Team dynamics</a:t>
            </a:r>
          </a:p>
        </p:txBody>
      </p:sp>
      <p:sp>
        <p:nvSpPr>
          <p:cNvPr id="3" name="Text Placeholder 2">
            <a:extLst>
              <a:ext uri="{FF2B5EF4-FFF2-40B4-BE49-F238E27FC236}">
                <a16:creationId xmlns:a16="http://schemas.microsoft.com/office/drawing/2014/main" id="{CB636498-9700-4D3E-826B-0CC6FB8EB9EF}"/>
              </a:ext>
            </a:extLst>
          </p:cNvPr>
          <p:cNvSpPr>
            <a:spLocks noGrp="1"/>
          </p:cNvSpPr>
          <p:nvPr>
            <p:ph type="body" idx="1"/>
          </p:nvPr>
        </p:nvSpPr>
        <p:spPr>
          <a:xfrm>
            <a:off x="684212" y="1075765"/>
            <a:ext cx="8535988" cy="1568823"/>
          </a:xfrm>
        </p:spPr>
        <p:txBody>
          <a:bodyPr>
            <a:noAutofit/>
          </a:bodyPr>
          <a:lstStyle/>
          <a:p>
            <a:r>
              <a:rPr lang="en-GB" b="0" i="0" dirty="0">
                <a:solidFill>
                  <a:schemeClr val="tx1"/>
                </a:solidFill>
                <a:effectLst/>
              </a:rPr>
              <a:t>Team dynamics describes the behavioural relationships between the members of a group. The dynamic between them includes how they interact, communicate and cooperate with one another. How well your team is able to do these things directly influences what it can accomplish.</a:t>
            </a:r>
            <a:endParaRPr lang="en-GB" dirty="0">
              <a:solidFill>
                <a:schemeClr val="tx1"/>
              </a:solidFill>
            </a:endParaRPr>
          </a:p>
        </p:txBody>
      </p:sp>
      <p:sp>
        <p:nvSpPr>
          <p:cNvPr id="4" name="TextBox 3">
            <a:extLst>
              <a:ext uri="{FF2B5EF4-FFF2-40B4-BE49-F238E27FC236}">
                <a16:creationId xmlns:a16="http://schemas.microsoft.com/office/drawing/2014/main" id="{0DEACCA2-BF44-4180-86A3-66F62D3EA8C4}"/>
              </a:ext>
            </a:extLst>
          </p:cNvPr>
          <p:cNvSpPr txBox="1"/>
          <p:nvPr/>
        </p:nvSpPr>
        <p:spPr>
          <a:xfrm>
            <a:off x="684212" y="3277498"/>
            <a:ext cx="8199120" cy="3693319"/>
          </a:xfrm>
          <a:prstGeom prst="rect">
            <a:avLst/>
          </a:prstGeom>
          <a:noFill/>
        </p:spPr>
        <p:txBody>
          <a:bodyPr wrap="square" rtlCol="0">
            <a:spAutoFit/>
          </a:bodyPr>
          <a:lstStyle/>
          <a:p>
            <a:pPr algn="l">
              <a:buFont typeface="Arial" panose="020B0604020202020204" pitchFamily="34" charset="0"/>
              <a:buChar char="•"/>
            </a:pPr>
            <a:r>
              <a:rPr lang="en-GB" b="1" i="0" dirty="0">
                <a:effectLst/>
              </a:rPr>
              <a:t>Alignment:</a:t>
            </a:r>
            <a:r>
              <a:rPr lang="en-GB" b="0" i="0" dirty="0">
                <a:effectLst/>
              </a:rPr>
              <a:t> Each member of the team understands the direction and goals. Individual and team targets are necessary</a:t>
            </a:r>
            <a:r>
              <a:rPr lang="en-GB" dirty="0"/>
              <a:t>.</a:t>
            </a:r>
            <a:endParaRPr lang="en-GB" b="0" i="0" dirty="0">
              <a:effectLst/>
            </a:endParaRPr>
          </a:p>
          <a:p>
            <a:pPr algn="l">
              <a:buFont typeface="Arial" panose="020B0604020202020204" pitchFamily="34" charset="0"/>
              <a:buChar char="•"/>
            </a:pPr>
            <a:endParaRPr lang="en-GB" b="0" i="0" dirty="0">
              <a:effectLst/>
            </a:endParaRPr>
          </a:p>
          <a:p>
            <a:pPr algn="l">
              <a:buFont typeface="Arial" panose="020B0604020202020204" pitchFamily="34" charset="0"/>
              <a:buChar char="•"/>
            </a:pPr>
            <a:r>
              <a:rPr lang="en-GB" b="1" i="0" dirty="0">
                <a:effectLst/>
              </a:rPr>
              <a:t>Transparency:</a:t>
            </a:r>
            <a:r>
              <a:rPr lang="en-GB" b="0" i="0" dirty="0">
                <a:effectLst/>
              </a:rPr>
              <a:t> Issues will come up in teams; there’s no way around that. It’s best to meet these head-on with openness and honesty. When people think there is something to hide, they become suspicious and untrusting, which is a sure way for team dynamics to suffer.</a:t>
            </a:r>
          </a:p>
          <a:p>
            <a:pPr algn="l">
              <a:buFont typeface="Arial" panose="020B0604020202020204" pitchFamily="34" charset="0"/>
              <a:buChar char="•"/>
            </a:pPr>
            <a:endParaRPr lang="en-GB" b="0" i="0" dirty="0">
              <a:effectLst/>
            </a:endParaRPr>
          </a:p>
          <a:p>
            <a:pPr algn="l">
              <a:buFont typeface="Arial" panose="020B0604020202020204" pitchFamily="34" charset="0"/>
              <a:buChar char="•"/>
            </a:pPr>
            <a:r>
              <a:rPr lang="en-GB" b="1" i="0" dirty="0">
                <a:effectLst/>
              </a:rPr>
              <a:t>Accountability:</a:t>
            </a:r>
            <a:r>
              <a:rPr lang="en-GB" b="0" i="0" dirty="0">
                <a:effectLst/>
              </a:rPr>
              <a:t> Lack of accountability drags down teams. Without it, there can be no trust. Ensuring that each team member is aware of their responsibilities and understands the importance of following through is crucial to having a solid team.</a:t>
            </a:r>
          </a:p>
          <a:p>
            <a:endParaRPr lang="en-GB" dirty="0"/>
          </a:p>
        </p:txBody>
      </p:sp>
    </p:spTree>
    <p:extLst>
      <p:ext uri="{BB962C8B-B14F-4D97-AF65-F5344CB8AC3E}">
        <p14:creationId xmlns:p14="http://schemas.microsoft.com/office/powerpoint/2010/main" val="354502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1001A-81AF-4CF6-A6E3-BDB76D0AED9E}"/>
              </a:ext>
            </a:extLst>
          </p:cNvPr>
          <p:cNvSpPr>
            <a:spLocks noGrp="1"/>
          </p:cNvSpPr>
          <p:nvPr>
            <p:ph type="title"/>
          </p:nvPr>
        </p:nvSpPr>
        <p:spPr>
          <a:xfrm>
            <a:off x="684213" y="685800"/>
            <a:ext cx="10058400" cy="570506"/>
          </a:xfrm>
        </p:spPr>
        <p:txBody>
          <a:bodyPr>
            <a:normAutofit fontScale="90000"/>
          </a:bodyPr>
          <a:lstStyle/>
          <a:p>
            <a:r>
              <a:rPr lang="en-GB" dirty="0"/>
              <a:t>TEAM DYNAMICS (CONTINUED)</a:t>
            </a:r>
          </a:p>
        </p:txBody>
      </p:sp>
      <p:sp>
        <p:nvSpPr>
          <p:cNvPr id="3" name="Text Placeholder 2">
            <a:extLst>
              <a:ext uri="{FF2B5EF4-FFF2-40B4-BE49-F238E27FC236}">
                <a16:creationId xmlns:a16="http://schemas.microsoft.com/office/drawing/2014/main" id="{03E817FF-8853-441C-A7DC-16EA80D4CE2D}"/>
              </a:ext>
            </a:extLst>
          </p:cNvPr>
          <p:cNvSpPr>
            <a:spLocks noGrp="1"/>
          </p:cNvSpPr>
          <p:nvPr>
            <p:ph type="body" idx="1"/>
          </p:nvPr>
        </p:nvSpPr>
        <p:spPr>
          <a:xfrm>
            <a:off x="684212" y="1796995"/>
            <a:ext cx="8535988" cy="4197405"/>
          </a:xfrm>
        </p:spPr>
        <p:txBody>
          <a:bodyPr/>
          <a:lstStyle/>
          <a:p>
            <a:r>
              <a:rPr lang="en-GB" sz="3200" dirty="0">
                <a:solidFill>
                  <a:schemeClr val="tx1"/>
                </a:solidFill>
              </a:rPr>
              <a:t>Team working can give a team member a sense of identity, support, and friendship  (Bowler &amp; Brass, 2006).</a:t>
            </a:r>
          </a:p>
          <a:p>
            <a:endParaRPr lang="en-GB" dirty="0"/>
          </a:p>
        </p:txBody>
      </p:sp>
    </p:spTree>
    <p:extLst>
      <p:ext uri="{BB962C8B-B14F-4D97-AF65-F5344CB8AC3E}">
        <p14:creationId xmlns:p14="http://schemas.microsoft.com/office/powerpoint/2010/main" val="234331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mph" presetSubtype="0" fill="hold" nodeType="clickEffect">
                                  <p:stCondLst>
                                    <p:cond delay="0"/>
                                  </p:stCondLst>
                                  <p:childTnLst>
                                    <p:animEffect transition="out" filter="fade">
                                      <p:cBhvr>
                                        <p:cTn id="13" dur="500" tmFilter="0, 0; .2, .5; .8, .5; 1, 0"/>
                                        <p:tgtEl>
                                          <p:spTgt spid="3">
                                            <p:txEl>
                                              <p:pRg st="0" end="0"/>
                                            </p:txEl>
                                          </p:spTgt>
                                        </p:tgtEl>
                                      </p:cBhvr>
                                    </p:animEffect>
                                    <p:animScale>
                                      <p:cBhvr>
                                        <p:cTn id="14" dur="250" autoRev="1" fill="hold"/>
                                        <p:tgtEl>
                                          <p:spTgt spid="3">
                                            <p:txEl>
                                              <p:pRg st="0" end="0"/>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981FF-AC35-4CD8-9382-B59CBD063A63}"/>
              </a:ext>
            </a:extLst>
          </p:cNvPr>
          <p:cNvSpPr>
            <a:spLocks noGrp="1"/>
          </p:cNvSpPr>
          <p:nvPr>
            <p:ph type="title"/>
          </p:nvPr>
        </p:nvSpPr>
        <p:spPr>
          <a:xfrm>
            <a:off x="684213" y="685800"/>
            <a:ext cx="10058400" cy="1214120"/>
          </a:xfrm>
        </p:spPr>
        <p:txBody>
          <a:bodyPr/>
          <a:lstStyle/>
          <a:p>
            <a:r>
              <a:rPr lang="en-GB" dirty="0"/>
              <a:t>What makes an effective team?</a:t>
            </a:r>
          </a:p>
        </p:txBody>
      </p:sp>
      <p:sp>
        <p:nvSpPr>
          <p:cNvPr id="3" name="Text Placeholder 2">
            <a:extLst>
              <a:ext uri="{FF2B5EF4-FFF2-40B4-BE49-F238E27FC236}">
                <a16:creationId xmlns:a16="http://schemas.microsoft.com/office/drawing/2014/main" id="{AE33620E-8D58-4722-9D08-04E04EC75F74}"/>
              </a:ext>
            </a:extLst>
          </p:cNvPr>
          <p:cNvSpPr>
            <a:spLocks noGrp="1"/>
          </p:cNvSpPr>
          <p:nvPr>
            <p:ph type="body" idx="1"/>
          </p:nvPr>
        </p:nvSpPr>
        <p:spPr>
          <a:xfrm>
            <a:off x="684212" y="2092960"/>
            <a:ext cx="8535988" cy="1016000"/>
          </a:xfrm>
        </p:spPr>
        <p:txBody>
          <a:bodyPr>
            <a:normAutofit fontScale="92500"/>
          </a:bodyPr>
          <a:lstStyle/>
          <a:p>
            <a:r>
              <a:rPr lang="en-GB" dirty="0">
                <a:solidFill>
                  <a:schemeClr val="tx1"/>
                </a:solidFill>
              </a:rPr>
              <a:t>Leadership – Leading from the front and having somebody to take the important decisions of the team and make important decisions that benefit the whole team, a good listener and sets the overall target.</a:t>
            </a:r>
          </a:p>
        </p:txBody>
      </p:sp>
      <p:sp>
        <p:nvSpPr>
          <p:cNvPr id="4" name="TextBox 3">
            <a:extLst>
              <a:ext uri="{FF2B5EF4-FFF2-40B4-BE49-F238E27FC236}">
                <a16:creationId xmlns:a16="http://schemas.microsoft.com/office/drawing/2014/main" id="{F3A7B352-CF3C-44D0-AA3D-3E8E1CE3BF67}"/>
              </a:ext>
            </a:extLst>
          </p:cNvPr>
          <p:cNvSpPr txBox="1"/>
          <p:nvPr/>
        </p:nvSpPr>
        <p:spPr>
          <a:xfrm>
            <a:off x="684213" y="3535680"/>
            <a:ext cx="8591867" cy="1015663"/>
          </a:xfrm>
          <a:prstGeom prst="rect">
            <a:avLst/>
          </a:prstGeom>
          <a:noFill/>
        </p:spPr>
        <p:txBody>
          <a:bodyPr wrap="square" rtlCol="0">
            <a:spAutoFit/>
          </a:bodyPr>
          <a:lstStyle/>
          <a:p>
            <a:r>
              <a:rPr lang="en-GB" sz="2000" dirty="0"/>
              <a:t>Ownership – making sure each individual in the team has a part to play, after successful delegation always make your team feel valued and that they have contributed </a:t>
            </a:r>
          </a:p>
        </p:txBody>
      </p:sp>
      <p:sp>
        <p:nvSpPr>
          <p:cNvPr id="5" name="TextBox 4">
            <a:extLst>
              <a:ext uri="{FF2B5EF4-FFF2-40B4-BE49-F238E27FC236}">
                <a16:creationId xmlns:a16="http://schemas.microsoft.com/office/drawing/2014/main" id="{67AC4CD6-9AE3-451A-8949-0BB29117C4C6}"/>
              </a:ext>
            </a:extLst>
          </p:cNvPr>
          <p:cNvSpPr txBox="1"/>
          <p:nvPr/>
        </p:nvSpPr>
        <p:spPr>
          <a:xfrm>
            <a:off x="684212" y="4978063"/>
            <a:ext cx="8535988" cy="1651873"/>
          </a:xfrm>
          <a:prstGeom prst="rect">
            <a:avLst/>
          </a:prstGeom>
          <a:noFill/>
        </p:spPr>
        <p:txBody>
          <a:bodyPr wrap="square" rtlCol="0">
            <a:spAutoFit/>
          </a:bodyPr>
          <a:lstStyle/>
          <a:p>
            <a:r>
              <a:rPr lang="en-GB" sz="2000" dirty="0"/>
              <a:t>Relationships – You must have trust with your work mates, trust in their ability as well as your own, be part of the solution to the common goal. Collaboration and communication with all team mates is important they may have an idea or process that is beneficial to you and your team.</a:t>
            </a:r>
          </a:p>
        </p:txBody>
      </p:sp>
    </p:spTree>
    <p:extLst>
      <p:ext uri="{BB962C8B-B14F-4D97-AF65-F5344CB8AC3E}">
        <p14:creationId xmlns:p14="http://schemas.microsoft.com/office/powerpoint/2010/main" val="129737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C7B55-AC03-4337-AF25-C37AB5547D12}"/>
              </a:ext>
            </a:extLst>
          </p:cNvPr>
          <p:cNvSpPr>
            <a:spLocks noGrp="1"/>
          </p:cNvSpPr>
          <p:nvPr>
            <p:ph type="title"/>
          </p:nvPr>
        </p:nvSpPr>
        <p:spPr>
          <a:xfrm>
            <a:off x="684213" y="685800"/>
            <a:ext cx="10058400" cy="872067"/>
          </a:xfrm>
        </p:spPr>
        <p:txBody>
          <a:bodyPr/>
          <a:lstStyle/>
          <a:p>
            <a:r>
              <a:rPr lang="en-GB" dirty="0"/>
              <a:t>Pros and cons</a:t>
            </a:r>
          </a:p>
        </p:txBody>
      </p:sp>
      <p:sp>
        <p:nvSpPr>
          <p:cNvPr id="3" name="Text Placeholder 2">
            <a:extLst>
              <a:ext uri="{FF2B5EF4-FFF2-40B4-BE49-F238E27FC236}">
                <a16:creationId xmlns:a16="http://schemas.microsoft.com/office/drawing/2014/main" id="{55A2B51E-0950-43AA-8E7B-3CEFA01BCD87}"/>
              </a:ext>
            </a:extLst>
          </p:cNvPr>
          <p:cNvSpPr>
            <a:spLocks noGrp="1"/>
          </p:cNvSpPr>
          <p:nvPr>
            <p:ph type="body" idx="1"/>
          </p:nvPr>
        </p:nvSpPr>
        <p:spPr>
          <a:xfrm>
            <a:off x="1624012" y="3429000"/>
            <a:ext cx="2482321" cy="1879600"/>
          </a:xfrm>
        </p:spPr>
        <p:txBody>
          <a:bodyPr>
            <a:normAutofit/>
          </a:bodyPr>
          <a:lstStyle/>
          <a:p>
            <a:r>
              <a:rPr lang="en-GB" sz="4400" dirty="0">
                <a:solidFill>
                  <a:schemeClr val="tx1"/>
                </a:solidFill>
              </a:rPr>
              <a:t>trust</a:t>
            </a:r>
          </a:p>
        </p:txBody>
      </p:sp>
      <p:sp>
        <p:nvSpPr>
          <p:cNvPr id="4" name="TextBox 3">
            <a:extLst>
              <a:ext uri="{FF2B5EF4-FFF2-40B4-BE49-F238E27FC236}">
                <a16:creationId xmlns:a16="http://schemas.microsoft.com/office/drawing/2014/main" id="{8E72827E-6DB1-4B17-AA4A-A30EB1B98B51}"/>
              </a:ext>
            </a:extLst>
          </p:cNvPr>
          <p:cNvSpPr txBox="1"/>
          <p:nvPr/>
        </p:nvSpPr>
        <p:spPr>
          <a:xfrm>
            <a:off x="1278466" y="2074333"/>
            <a:ext cx="4817534" cy="769441"/>
          </a:xfrm>
          <a:prstGeom prst="rect">
            <a:avLst/>
          </a:prstGeom>
          <a:noFill/>
        </p:spPr>
        <p:txBody>
          <a:bodyPr wrap="square" rtlCol="0">
            <a:spAutoFit/>
          </a:bodyPr>
          <a:lstStyle/>
          <a:p>
            <a:r>
              <a:rPr lang="en-GB" sz="4400" dirty="0"/>
              <a:t>synergy</a:t>
            </a:r>
          </a:p>
        </p:txBody>
      </p:sp>
      <p:sp>
        <p:nvSpPr>
          <p:cNvPr id="5" name="TextBox 4">
            <a:extLst>
              <a:ext uri="{FF2B5EF4-FFF2-40B4-BE49-F238E27FC236}">
                <a16:creationId xmlns:a16="http://schemas.microsoft.com/office/drawing/2014/main" id="{475C679D-1F79-4F35-8183-8414DCD65FDC}"/>
              </a:ext>
            </a:extLst>
          </p:cNvPr>
          <p:cNvSpPr txBox="1"/>
          <p:nvPr/>
        </p:nvSpPr>
        <p:spPr>
          <a:xfrm>
            <a:off x="6417733" y="2142067"/>
            <a:ext cx="3810000" cy="769441"/>
          </a:xfrm>
          <a:prstGeom prst="rect">
            <a:avLst/>
          </a:prstGeom>
          <a:noFill/>
        </p:spPr>
        <p:txBody>
          <a:bodyPr wrap="square" rtlCol="0">
            <a:spAutoFit/>
          </a:bodyPr>
          <a:lstStyle/>
          <a:p>
            <a:r>
              <a:rPr lang="en-GB" sz="4400" dirty="0"/>
              <a:t>conflict</a:t>
            </a:r>
          </a:p>
        </p:txBody>
      </p:sp>
      <p:sp>
        <p:nvSpPr>
          <p:cNvPr id="6" name="TextBox 5">
            <a:extLst>
              <a:ext uri="{FF2B5EF4-FFF2-40B4-BE49-F238E27FC236}">
                <a16:creationId xmlns:a16="http://schemas.microsoft.com/office/drawing/2014/main" id="{826B8E69-BE39-451B-B7D6-A3E4C5E41FC8}"/>
              </a:ext>
            </a:extLst>
          </p:cNvPr>
          <p:cNvSpPr txBox="1"/>
          <p:nvPr/>
        </p:nvSpPr>
        <p:spPr>
          <a:xfrm>
            <a:off x="6417733" y="4014227"/>
            <a:ext cx="3098800" cy="1446550"/>
          </a:xfrm>
          <a:prstGeom prst="rect">
            <a:avLst/>
          </a:prstGeom>
          <a:noFill/>
        </p:spPr>
        <p:txBody>
          <a:bodyPr wrap="square" rtlCol="0">
            <a:spAutoFit/>
          </a:bodyPr>
          <a:lstStyle/>
          <a:p>
            <a:r>
              <a:rPr lang="en-GB" sz="4400" dirty="0"/>
              <a:t>Passing the buck</a:t>
            </a:r>
          </a:p>
        </p:txBody>
      </p:sp>
    </p:spTree>
    <p:extLst>
      <p:ext uri="{BB962C8B-B14F-4D97-AF65-F5344CB8AC3E}">
        <p14:creationId xmlns:p14="http://schemas.microsoft.com/office/powerpoint/2010/main" val="50612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grpId="0" nodeType="clickEffect">
                                  <p:stCondLst>
                                    <p:cond delay="0"/>
                                  </p:stCondLst>
                                  <p:childTnLst>
                                    <p:animRot by="21600000">
                                      <p:cBhvr>
                                        <p:cTn id="12" dur="2000" fill="hold"/>
                                        <p:tgtEl>
                                          <p:spTgt spid="5"/>
                                        </p:tgtEl>
                                        <p:attrNameLst>
                                          <p:attrName>r</p:attrName>
                                        </p:attrNameLst>
                                      </p:cBhvr>
                                    </p:animRot>
                                  </p:childTnLst>
                                </p:cTn>
                              </p:par>
                            </p:childTnLst>
                          </p:cTn>
                        </p:par>
                      </p:childTnLst>
                    </p:cTn>
                  </p:par>
                  <p:par>
                    <p:cTn id="13" fill="hold">
                      <p:stCondLst>
                        <p:cond delay="indefinite"/>
                      </p:stCondLst>
                      <p:childTnLst>
                        <p:par>
                          <p:cTn id="14" fill="hold">
                            <p:stCondLst>
                              <p:cond delay="0"/>
                            </p:stCondLst>
                            <p:childTnLst>
                              <p:par>
                                <p:cTn id="15" presetID="8" presetClass="emph" presetSubtype="0" fill="hold" grpId="0" nodeType="clickEffect">
                                  <p:stCondLst>
                                    <p:cond delay="0"/>
                                  </p:stCondLst>
                                  <p:childTnLst>
                                    <p:animRot by="21600000">
                                      <p:cBhvr>
                                        <p:cTn id="16" dur="2000" fill="hold"/>
                                        <p:tgtEl>
                                          <p:spTgt spid="3">
                                            <p:txEl>
                                              <p:pRg st="0" end="0"/>
                                            </p:txEl>
                                          </p:spTgt>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ppt_x"/>
                                          </p:val>
                                        </p:tav>
                                        <p:tav tm="100000">
                                          <p:val>
                                            <p:strVal val="#ppt_x"/>
                                          </p:val>
                                        </p:tav>
                                      </p:tavLst>
                                    </p:anim>
                                    <p:anim calcmode="lin" valueType="num">
                                      <p:cBhvr additive="base">
                                        <p:cTn id="2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F2127-63F9-46FE-9A0F-09BFDC56951C}"/>
              </a:ext>
            </a:extLst>
          </p:cNvPr>
          <p:cNvSpPr>
            <a:spLocks noGrp="1"/>
          </p:cNvSpPr>
          <p:nvPr>
            <p:ph type="title"/>
          </p:nvPr>
        </p:nvSpPr>
        <p:spPr>
          <a:xfrm>
            <a:off x="684213" y="685800"/>
            <a:ext cx="10058400" cy="970280"/>
          </a:xfrm>
        </p:spPr>
        <p:txBody>
          <a:bodyPr/>
          <a:lstStyle/>
          <a:p>
            <a:r>
              <a:rPr lang="en-GB" dirty="0"/>
              <a:t>conclusion</a:t>
            </a:r>
          </a:p>
        </p:txBody>
      </p:sp>
      <p:sp>
        <p:nvSpPr>
          <p:cNvPr id="3" name="Text Placeholder 2">
            <a:extLst>
              <a:ext uri="{FF2B5EF4-FFF2-40B4-BE49-F238E27FC236}">
                <a16:creationId xmlns:a16="http://schemas.microsoft.com/office/drawing/2014/main" id="{03582F96-2FF5-4E80-9423-34C30DB7C2EE}"/>
              </a:ext>
            </a:extLst>
          </p:cNvPr>
          <p:cNvSpPr>
            <a:spLocks noGrp="1"/>
          </p:cNvSpPr>
          <p:nvPr>
            <p:ph type="body" idx="1"/>
          </p:nvPr>
        </p:nvSpPr>
        <p:spPr>
          <a:xfrm>
            <a:off x="684212" y="1940560"/>
            <a:ext cx="8535988" cy="1851264"/>
          </a:xfrm>
        </p:spPr>
        <p:txBody>
          <a:bodyPr>
            <a:normAutofit/>
          </a:bodyPr>
          <a:lstStyle/>
          <a:p>
            <a:r>
              <a:rPr lang="en-GB" sz="3200" dirty="0">
                <a:solidFill>
                  <a:schemeClr val="tx1"/>
                </a:solidFill>
              </a:rPr>
              <a:t>DELEGATION,TRUST AND COMMUNICATION!!!</a:t>
            </a:r>
          </a:p>
        </p:txBody>
      </p:sp>
      <p:pic>
        <p:nvPicPr>
          <p:cNvPr id="4" name="Picture 3">
            <a:extLst>
              <a:ext uri="{FF2B5EF4-FFF2-40B4-BE49-F238E27FC236}">
                <a16:creationId xmlns:a16="http://schemas.microsoft.com/office/drawing/2014/main" id="{1E5F7ED7-6DD1-4296-8777-121FE0868E43}"/>
              </a:ext>
            </a:extLst>
          </p:cNvPr>
          <p:cNvPicPr>
            <a:picLocks noChangeAspect="1"/>
          </p:cNvPicPr>
          <p:nvPr/>
        </p:nvPicPr>
        <p:blipFill>
          <a:blip r:embed="rId2"/>
          <a:stretch>
            <a:fillRect/>
          </a:stretch>
        </p:blipFill>
        <p:spPr>
          <a:xfrm>
            <a:off x="684212" y="3791824"/>
            <a:ext cx="2853613" cy="2677107"/>
          </a:xfrm>
          <a:prstGeom prst="rect">
            <a:avLst/>
          </a:prstGeom>
        </p:spPr>
      </p:pic>
      <p:sp>
        <p:nvSpPr>
          <p:cNvPr id="5" name="TextBox 4">
            <a:extLst>
              <a:ext uri="{FF2B5EF4-FFF2-40B4-BE49-F238E27FC236}">
                <a16:creationId xmlns:a16="http://schemas.microsoft.com/office/drawing/2014/main" id="{E211553E-A7A2-413C-A963-0FCB7BFBAB28}"/>
              </a:ext>
            </a:extLst>
          </p:cNvPr>
          <p:cNvSpPr txBox="1"/>
          <p:nvPr/>
        </p:nvSpPr>
        <p:spPr>
          <a:xfrm>
            <a:off x="7172588" y="1017230"/>
            <a:ext cx="3913973" cy="923330"/>
          </a:xfrm>
          <a:prstGeom prst="rect">
            <a:avLst/>
          </a:prstGeom>
          <a:noFill/>
        </p:spPr>
        <p:txBody>
          <a:bodyPr wrap="square" rtlCol="0">
            <a:spAutoFit/>
          </a:bodyPr>
          <a:lstStyle/>
          <a:p>
            <a:r>
              <a:rPr lang="en-GB" b="0" i="0" u="none" strike="noStrike" dirty="0">
                <a:solidFill>
                  <a:srgbClr val="FFFFFF"/>
                </a:solidFill>
                <a:effectLst/>
                <a:latin typeface="Century Gothic" panose="020B0502020202020204" pitchFamily="34" charset="0"/>
              </a:rPr>
              <a:t>Delegation – putting the right people in the right roles ensures the best potential result possible.</a:t>
            </a:r>
            <a:endParaRPr lang="en-GB" dirty="0"/>
          </a:p>
        </p:txBody>
      </p:sp>
      <p:sp>
        <p:nvSpPr>
          <p:cNvPr id="6" name="TextBox 5">
            <a:extLst>
              <a:ext uri="{FF2B5EF4-FFF2-40B4-BE49-F238E27FC236}">
                <a16:creationId xmlns:a16="http://schemas.microsoft.com/office/drawing/2014/main" id="{030BA122-8E3E-440C-93C1-57371280A851}"/>
              </a:ext>
            </a:extLst>
          </p:cNvPr>
          <p:cNvSpPr txBox="1"/>
          <p:nvPr/>
        </p:nvSpPr>
        <p:spPr>
          <a:xfrm>
            <a:off x="7172588" y="2314496"/>
            <a:ext cx="3984771" cy="1477328"/>
          </a:xfrm>
          <a:prstGeom prst="rect">
            <a:avLst/>
          </a:prstGeom>
          <a:noFill/>
        </p:spPr>
        <p:txBody>
          <a:bodyPr wrap="square" rtlCol="0">
            <a:spAutoFit/>
          </a:bodyPr>
          <a:lstStyle/>
          <a:p>
            <a:r>
              <a:rPr lang="en-GB" dirty="0"/>
              <a:t>Trust – Build trust with all members, even if you do not have need to communicate a lot, they will also be integral to your goal being achieved. </a:t>
            </a:r>
          </a:p>
        </p:txBody>
      </p:sp>
      <p:sp>
        <p:nvSpPr>
          <p:cNvPr id="7" name="TextBox 6">
            <a:extLst>
              <a:ext uri="{FF2B5EF4-FFF2-40B4-BE49-F238E27FC236}">
                <a16:creationId xmlns:a16="http://schemas.microsoft.com/office/drawing/2014/main" id="{85072ACC-3A86-4D0E-8CEB-67CC5ACFB579}"/>
              </a:ext>
            </a:extLst>
          </p:cNvPr>
          <p:cNvSpPr txBox="1"/>
          <p:nvPr/>
        </p:nvSpPr>
        <p:spPr>
          <a:xfrm>
            <a:off x="7172588" y="4253218"/>
            <a:ext cx="3850546" cy="1477328"/>
          </a:xfrm>
          <a:prstGeom prst="rect">
            <a:avLst/>
          </a:prstGeom>
          <a:noFill/>
        </p:spPr>
        <p:txBody>
          <a:bodyPr wrap="square" rtlCol="0">
            <a:spAutoFit/>
          </a:bodyPr>
          <a:lstStyle/>
          <a:p>
            <a:r>
              <a:rPr lang="en-GB" dirty="0"/>
              <a:t>Communication – Use all tools at your disposal!! Technology, meetings, resources and general discussions all to achieve one goal - success!!!</a:t>
            </a:r>
          </a:p>
        </p:txBody>
      </p:sp>
    </p:spTree>
    <p:extLst>
      <p:ext uri="{BB962C8B-B14F-4D97-AF65-F5344CB8AC3E}">
        <p14:creationId xmlns:p14="http://schemas.microsoft.com/office/powerpoint/2010/main" val="363979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2000"/>
                                        <p:tgtEl>
                                          <p:spTgt spid="3">
                                            <p:txEl>
                                              <p:pRg st="0" end="0"/>
                                            </p:txEl>
                                          </p:spTgt>
                                        </p:tgtEl>
                                      </p:cBhvr>
                                    </p:animEffect>
                                    <p:anim calcmode="lin" valueType="num">
                                      <p:cBhvr>
                                        <p:cTn id="15"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F4E4A-D649-45C4-BB80-B76D27A293D7}"/>
              </a:ext>
            </a:extLst>
          </p:cNvPr>
          <p:cNvSpPr>
            <a:spLocks noGrp="1"/>
          </p:cNvSpPr>
          <p:nvPr>
            <p:ph type="title"/>
          </p:nvPr>
        </p:nvSpPr>
        <p:spPr>
          <a:xfrm>
            <a:off x="2960687" y="2353732"/>
            <a:ext cx="8534400" cy="1507067"/>
          </a:xfrm>
        </p:spPr>
        <p:txBody>
          <a:bodyPr/>
          <a:lstStyle/>
          <a:p>
            <a:r>
              <a:rPr lang="en-GB" dirty="0"/>
              <a:t>ANY QUESTIONS????</a:t>
            </a:r>
          </a:p>
        </p:txBody>
      </p:sp>
    </p:spTree>
    <p:extLst>
      <p:ext uri="{BB962C8B-B14F-4D97-AF65-F5344CB8AC3E}">
        <p14:creationId xmlns:p14="http://schemas.microsoft.com/office/powerpoint/2010/main" val="234077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8C23EF5-4F49-4B06-86B3-36CAE123E189}"/>
              </a:ext>
            </a:extLst>
          </p:cNvPr>
          <p:cNvSpPr>
            <a:spLocks noGrp="1"/>
          </p:cNvSpPr>
          <p:nvPr>
            <p:ph type="body" idx="1"/>
          </p:nvPr>
        </p:nvSpPr>
        <p:spPr>
          <a:xfrm>
            <a:off x="684212" y="1971040"/>
            <a:ext cx="8535988" cy="4023360"/>
          </a:xfrm>
        </p:spPr>
        <p:txBody>
          <a:bodyPr>
            <a:normAutofit/>
          </a:bodyPr>
          <a:lstStyle/>
          <a:p>
            <a:r>
              <a:rPr lang="en-GB" dirty="0">
                <a:solidFill>
                  <a:schemeClr val="tx1"/>
                </a:solidFill>
              </a:rPr>
              <a:t>1 - The presenter delivered the material in a clear and structured </a:t>
            </a:r>
          </a:p>
          <a:p>
            <a:r>
              <a:rPr lang="en-GB" dirty="0">
                <a:solidFill>
                  <a:schemeClr val="tx1"/>
                </a:solidFill>
              </a:rPr>
              <a:t>manner. 1 2 3 4 5</a:t>
            </a:r>
          </a:p>
          <a:p>
            <a:r>
              <a:rPr lang="en-GB" dirty="0">
                <a:solidFill>
                  <a:schemeClr val="tx1"/>
                </a:solidFill>
              </a:rPr>
              <a:t>2 - The presenter was knowledgeable about the topic and any </a:t>
            </a:r>
          </a:p>
          <a:p>
            <a:r>
              <a:rPr lang="en-GB" dirty="0">
                <a:solidFill>
                  <a:schemeClr val="tx1"/>
                </a:solidFill>
              </a:rPr>
              <a:t>related issues. 1 2 3 4 5</a:t>
            </a:r>
          </a:p>
          <a:p>
            <a:r>
              <a:rPr lang="en-GB" dirty="0">
                <a:solidFill>
                  <a:schemeClr val="tx1"/>
                </a:solidFill>
              </a:rPr>
              <a:t>3 - The presenter maintained my interest during the entire </a:t>
            </a:r>
          </a:p>
          <a:p>
            <a:r>
              <a:rPr lang="en-GB" dirty="0">
                <a:solidFill>
                  <a:schemeClr val="tx1"/>
                </a:solidFill>
              </a:rPr>
              <a:t>presentation. 1 2 3 4 5</a:t>
            </a:r>
          </a:p>
          <a:p>
            <a:r>
              <a:rPr lang="en-GB" dirty="0">
                <a:solidFill>
                  <a:schemeClr val="tx1"/>
                </a:solidFill>
              </a:rPr>
              <a:t>4 - The presentation was concise and informative. 1 2 3 4 5</a:t>
            </a:r>
          </a:p>
          <a:p>
            <a:r>
              <a:rPr lang="en-GB" dirty="0">
                <a:solidFill>
                  <a:schemeClr val="tx1"/>
                </a:solidFill>
              </a:rPr>
              <a:t>5 - The presenter was enthusiastic about the topic. 1 2 3 4 5</a:t>
            </a:r>
          </a:p>
          <a:p>
            <a:r>
              <a:rPr lang="en-GB" dirty="0">
                <a:solidFill>
                  <a:schemeClr val="tx1"/>
                </a:solidFill>
              </a:rPr>
              <a:t>6 - The presenter was well organized and prepared. 1 2 3 4 5</a:t>
            </a:r>
          </a:p>
          <a:p>
            <a:endParaRPr lang="en-GB" dirty="0"/>
          </a:p>
        </p:txBody>
      </p:sp>
      <p:sp>
        <p:nvSpPr>
          <p:cNvPr id="4" name="Rectangle 3">
            <a:extLst>
              <a:ext uri="{FF2B5EF4-FFF2-40B4-BE49-F238E27FC236}">
                <a16:creationId xmlns:a16="http://schemas.microsoft.com/office/drawing/2014/main" id="{221C79EA-EF20-405F-813F-F033DA5FF231}"/>
              </a:ext>
            </a:extLst>
          </p:cNvPr>
          <p:cNvSpPr/>
          <p:nvPr/>
        </p:nvSpPr>
        <p:spPr>
          <a:xfrm>
            <a:off x="2871600" y="564794"/>
            <a:ext cx="5934638"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Group Feedback</a:t>
            </a:r>
          </a:p>
        </p:txBody>
      </p:sp>
    </p:spTree>
    <p:extLst>
      <p:ext uri="{BB962C8B-B14F-4D97-AF65-F5344CB8AC3E}">
        <p14:creationId xmlns:p14="http://schemas.microsoft.com/office/powerpoint/2010/main" val="1822242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732E-6C9C-42E8-A19A-230466F3F514}"/>
              </a:ext>
            </a:extLst>
          </p:cNvPr>
          <p:cNvSpPr>
            <a:spLocks noGrp="1"/>
          </p:cNvSpPr>
          <p:nvPr>
            <p:ph type="title"/>
          </p:nvPr>
        </p:nvSpPr>
        <p:spPr>
          <a:xfrm>
            <a:off x="684213" y="135172"/>
            <a:ext cx="10058400" cy="985962"/>
          </a:xfrm>
        </p:spPr>
        <p:txBody>
          <a:bodyPr/>
          <a:lstStyle/>
          <a:p>
            <a:r>
              <a:rPr lang="en-GB" dirty="0"/>
              <a:t>references</a:t>
            </a:r>
          </a:p>
        </p:txBody>
      </p:sp>
      <p:sp>
        <p:nvSpPr>
          <p:cNvPr id="3" name="Text Placeholder 2">
            <a:extLst>
              <a:ext uri="{FF2B5EF4-FFF2-40B4-BE49-F238E27FC236}">
                <a16:creationId xmlns:a16="http://schemas.microsoft.com/office/drawing/2014/main" id="{47700420-77BD-43A8-8B7E-276DB9C9C31F}"/>
              </a:ext>
            </a:extLst>
          </p:cNvPr>
          <p:cNvSpPr>
            <a:spLocks noGrp="1"/>
          </p:cNvSpPr>
          <p:nvPr>
            <p:ph type="body" idx="1"/>
          </p:nvPr>
        </p:nvSpPr>
        <p:spPr>
          <a:xfrm>
            <a:off x="684212" y="787179"/>
            <a:ext cx="8535988" cy="858741"/>
          </a:xfrm>
        </p:spPr>
        <p:txBody>
          <a:bodyPr>
            <a:normAutofit/>
          </a:bodyPr>
          <a:lstStyle/>
          <a:p>
            <a:r>
              <a:rPr lang="en-GB" dirty="0">
                <a:solidFill>
                  <a:schemeClr val="tx1"/>
                </a:solidFill>
              </a:rPr>
              <a:t>R Meredith Belbin, Management Teams: Why They Succeed or Fail (Butterworth Heinemann, 2nd ed., 2004) </a:t>
            </a:r>
          </a:p>
        </p:txBody>
      </p:sp>
      <p:sp>
        <p:nvSpPr>
          <p:cNvPr id="5" name="TextBox 4">
            <a:extLst>
              <a:ext uri="{FF2B5EF4-FFF2-40B4-BE49-F238E27FC236}">
                <a16:creationId xmlns:a16="http://schemas.microsoft.com/office/drawing/2014/main" id="{E8DC9383-BF54-4C97-BD1D-6A21CC0A3016}"/>
              </a:ext>
            </a:extLst>
          </p:cNvPr>
          <p:cNvSpPr txBox="1"/>
          <p:nvPr/>
        </p:nvSpPr>
        <p:spPr>
          <a:xfrm>
            <a:off x="684211" y="1645920"/>
            <a:ext cx="7874000" cy="646331"/>
          </a:xfrm>
          <a:prstGeom prst="rect">
            <a:avLst/>
          </a:prstGeom>
          <a:noFill/>
        </p:spPr>
        <p:txBody>
          <a:bodyPr wrap="square" rtlCol="0">
            <a:spAutoFit/>
          </a:bodyPr>
          <a:lstStyle/>
          <a:p>
            <a:r>
              <a:rPr lang="en-GB" dirty="0">
                <a:hlinkClick r:id="rId2">
                  <a:extLst>
                    <a:ext uri="{A12FA001-AC4F-418D-AE19-62706E023703}">
                      <ahyp:hlinkClr xmlns:ahyp="http://schemas.microsoft.com/office/drawing/2018/hyperlinkcolor" val="tx"/>
                    </a:ext>
                  </a:extLst>
                </a:hlinkClick>
              </a:rPr>
              <a:t>https://www.managers.org.uk/knowledge-and-insights/blog/how-to-build-an-effective-team/</a:t>
            </a:r>
            <a:r>
              <a:rPr lang="en-GB" dirty="0"/>
              <a:t> (benson,2020)</a:t>
            </a:r>
          </a:p>
        </p:txBody>
      </p:sp>
      <p:sp>
        <p:nvSpPr>
          <p:cNvPr id="4" name="TextBox 3">
            <a:extLst>
              <a:ext uri="{FF2B5EF4-FFF2-40B4-BE49-F238E27FC236}">
                <a16:creationId xmlns:a16="http://schemas.microsoft.com/office/drawing/2014/main" id="{633BAC88-19C2-4BEC-AF85-94B365B6E597}"/>
              </a:ext>
            </a:extLst>
          </p:cNvPr>
          <p:cNvSpPr txBox="1"/>
          <p:nvPr/>
        </p:nvSpPr>
        <p:spPr>
          <a:xfrm>
            <a:off x="684211" y="2423954"/>
            <a:ext cx="7696863" cy="923330"/>
          </a:xfrm>
          <a:prstGeom prst="rect">
            <a:avLst/>
          </a:prstGeom>
          <a:noFill/>
        </p:spPr>
        <p:txBody>
          <a:bodyPr wrap="square" rtlCol="0">
            <a:spAutoFit/>
          </a:bodyPr>
          <a:lstStyle/>
          <a:p>
            <a:r>
              <a:rPr lang="en-GB" dirty="0"/>
              <a:t>Bowler, M. &amp; Brass, D. J. (2006). Relational correlates of interpersonal citizenship </a:t>
            </a:r>
            <a:r>
              <a:rPr lang="en-GB" dirty="0" err="1"/>
              <a:t>behavior</a:t>
            </a:r>
            <a:r>
              <a:rPr lang="en-GB" dirty="0"/>
              <a:t>, A social network perspective. Journal of Applied Psychology, 91, 70-82.</a:t>
            </a:r>
          </a:p>
        </p:txBody>
      </p:sp>
      <p:sp>
        <p:nvSpPr>
          <p:cNvPr id="6" name="TextBox 5">
            <a:extLst>
              <a:ext uri="{FF2B5EF4-FFF2-40B4-BE49-F238E27FC236}">
                <a16:creationId xmlns:a16="http://schemas.microsoft.com/office/drawing/2014/main" id="{662512C6-832A-4078-8C61-764D3C3CA22F}"/>
              </a:ext>
            </a:extLst>
          </p:cNvPr>
          <p:cNvSpPr txBox="1"/>
          <p:nvPr/>
        </p:nvSpPr>
        <p:spPr>
          <a:xfrm>
            <a:off x="684212" y="3520328"/>
            <a:ext cx="8535988" cy="646331"/>
          </a:xfrm>
          <a:prstGeom prst="rect">
            <a:avLst/>
          </a:prstGeom>
          <a:noFill/>
        </p:spPr>
        <p:txBody>
          <a:bodyPr wrap="square" rtlCol="0">
            <a:spAutoFit/>
          </a:bodyPr>
          <a:lstStyle/>
          <a:p>
            <a:r>
              <a:rPr lang="en-GB" dirty="0"/>
              <a:t>Tuckman, Bruce W. (1965) 'Developmental sequence in small groups',  Psychological Bulletin, 63, 384-399. </a:t>
            </a:r>
          </a:p>
        </p:txBody>
      </p:sp>
      <p:sp>
        <p:nvSpPr>
          <p:cNvPr id="7" name="TextBox 6">
            <a:extLst>
              <a:ext uri="{FF2B5EF4-FFF2-40B4-BE49-F238E27FC236}">
                <a16:creationId xmlns:a16="http://schemas.microsoft.com/office/drawing/2014/main" id="{6567D963-6B2E-43A4-8BAE-EA6C664559B9}"/>
              </a:ext>
            </a:extLst>
          </p:cNvPr>
          <p:cNvSpPr txBox="1"/>
          <p:nvPr/>
        </p:nvSpPr>
        <p:spPr>
          <a:xfrm>
            <a:off x="684211" y="4330738"/>
            <a:ext cx="6965576" cy="646331"/>
          </a:xfrm>
          <a:prstGeom prst="rect">
            <a:avLst/>
          </a:prstGeom>
          <a:noFill/>
        </p:spPr>
        <p:txBody>
          <a:bodyPr wrap="square" rtlCol="0">
            <a:spAutoFit/>
          </a:bodyPr>
          <a:lstStyle/>
          <a:p>
            <a:r>
              <a:rPr lang="en-GB" dirty="0">
                <a:hlinkClick r:id="rId3">
                  <a:extLst>
                    <a:ext uri="{A12FA001-AC4F-418D-AE19-62706E023703}">
                      <ahyp:hlinkClr xmlns:ahyp="http://schemas.microsoft.com/office/drawing/2018/hyperlinkcolor" val="tx"/>
                    </a:ext>
                  </a:extLst>
                </a:hlinkClick>
              </a:rPr>
              <a:t>Successful Delegation - Team Management Training from MindTools.com</a:t>
            </a:r>
            <a:endParaRPr lang="en-GB" dirty="0"/>
          </a:p>
        </p:txBody>
      </p:sp>
      <p:sp>
        <p:nvSpPr>
          <p:cNvPr id="8" name="TextBox 7">
            <a:extLst>
              <a:ext uri="{FF2B5EF4-FFF2-40B4-BE49-F238E27FC236}">
                <a16:creationId xmlns:a16="http://schemas.microsoft.com/office/drawing/2014/main" id="{4D654D88-A2FA-42A6-855D-927E67D1B2B9}"/>
              </a:ext>
            </a:extLst>
          </p:cNvPr>
          <p:cNvSpPr txBox="1"/>
          <p:nvPr/>
        </p:nvSpPr>
        <p:spPr>
          <a:xfrm>
            <a:off x="684211" y="5160049"/>
            <a:ext cx="7222066" cy="369332"/>
          </a:xfrm>
          <a:prstGeom prst="rect">
            <a:avLst/>
          </a:prstGeom>
          <a:noFill/>
        </p:spPr>
        <p:txBody>
          <a:bodyPr wrap="square" rtlCol="0">
            <a:spAutoFit/>
          </a:bodyPr>
          <a:lstStyle/>
          <a:p>
            <a:r>
              <a:rPr lang="en-GB" dirty="0">
                <a:hlinkClick r:id="rId4">
                  <a:extLst>
                    <a:ext uri="{A12FA001-AC4F-418D-AE19-62706E023703}">
                      <ahyp:hlinkClr xmlns:ahyp="http://schemas.microsoft.com/office/drawing/2018/hyperlinkcolor" val="tx"/>
                    </a:ext>
                  </a:extLst>
                </a:hlinkClick>
              </a:rPr>
              <a:t>What Are the Pros &amp; Cons in Teamwork? (pocketpence.co.uk)</a:t>
            </a:r>
            <a:endParaRPr lang="en-GB" dirty="0"/>
          </a:p>
        </p:txBody>
      </p:sp>
      <p:sp>
        <p:nvSpPr>
          <p:cNvPr id="9" name="TextBox 8">
            <a:extLst>
              <a:ext uri="{FF2B5EF4-FFF2-40B4-BE49-F238E27FC236}">
                <a16:creationId xmlns:a16="http://schemas.microsoft.com/office/drawing/2014/main" id="{9FA3A57D-CD79-4A12-8ACA-499766A887A9}"/>
              </a:ext>
            </a:extLst>
          </p:cNvPr>
          <p:cNvSpPr txBox="1"/>
          <p:nvPr/>
        </p:nvSpPr>
        <p:spPr>
          <a:xfrm>
            <a:off x="684211" y="5825066"/>
            <a:ext cx="7779278" cy="646331"/>
          </a:xfrm>
          <a:prstGeom prst="rect">
            <a:avLst/>
          </a:prstGeom>
          <a:noFill/>
        </p:spPr>
        <p:txBody>
          <a:bodyPr wrap="square" rtlCol="0">
            <a:spAutoFit/>
          </a:bodyPr>
          <a:lstStyle/>
          <a:p>
            <a:r>
              <a:rPr lang="en-GB" dirty="0">
                <a:hlinkClick r:id="rId5">
                  <a:extLst>
                    <a:ext uri="{A12FA001-AC4F-418D-AE19-62706E023703}">
                      <ahyp:hlinkClr xmlns:ahyp="http://schemas.microsoft.com/office/drawing/2018/hyperlinkcolor" val="tx"/>
                    </a:ext>
                  </a:extLst>
                </a:hlinkClick>
              </a:rPr>
              <a:t>Team(work?): The Pros and Cons of Working in Teams | Human Dimensions of Organizations (utexas.edu)</a:t>
            </a:r>
            <a:endParaRPr lang="en-GB" dirty="0"/>
          </a:p>
        </p:txBody>
      </p:sp>
    </p:spTree>
    <p:extLst>
      <p:ext uri="{BB962C8B-B14F-4D97-AF65-F5344CB8AC3E}">
        <p14:creationId xmlns:p14="http://schemas.microsoft.com/office/powerpoint/2010/main" val="3078586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5B483-1D75-4A98-83A4-EA6C2A10C374}"/>
              </a:ext>
            </a:extLst>
          </p:cNvPr>
          <p:cNvSpPr>
            <a:spLocks noGrp="1"/>
          </p:cNvSpPr>
          <p:nvPr>
            <p:ph type="title"/>
          </p:nvPr>
        </p:nvSpPr>
        <p:spPr>
          <a:xfrm>
            <a:off x="684213" y="685800"/>
            <a:ext cx="10058400" cy="846667"/>
          </a:xfrm>
        </p:spPr>
        <p:txBody>
          <a:bodyPr/>
          <a:lstStyle/>
          <a:p>
            <a:r>
              <a:rPr lang="en-GB" dirty="0"/>
              <a:t>Lesson plan</a:t>
            </a:r>
          </a:p>
        </p:txBody>
      </p:sp>
      <p:sp>
        <p:nvSpPr>
          <p:cNvPr id="3" name="Text Placeholder 2">
            <a:extLst>
              <a:ext uri="{FF2B5EF4-FFF2-40B4-BE49-F238E27FC236}">
                <a16:creationId xmlns:a16="http://schemas.microsoft.com/office/drawing/2014/main" id="{F1CACEBC-3D49-4868-B6C8-16539E8C61E5}"/>
              </a:ext>
            </a:extLst>
          </p:cNvPr>
          <p:cNvSpPr>
            <a:spLocks noGrp="1"/>
          </p:cNvSpPr>
          <p:nvPr>
            <p:ph type="body" idx="1"/>
          </p:nvPr>
        </p:nvSpPr>
        <p:spPr>
          <a:xfrm>
            <a:off x="684212" y="1532467"/>
            <a:ext cx="8535988" cy="4461933"/>
          </a:xfrm>
        </p:spPr>
        <p:txBody>
          <a:bodyPr/>
          <a:lstStyle/>
          <a:p>
            <a:r>
              <a:rPr lang="en-GB" dirty="0">
                <a:solidFill>
                  <a:schemeClr val="tx1"/>
                </a:solidFill>
              </a:rPr>
              <a:t>Groups v teams – 2 mins</a:t>
            </a:r>
          </a:p>
          <a:p>
            <a:r>
              <a:rPr lang="en-GB" dirty="0">
                <a:solidFill>
                  <a:schemeClr val="tx1"/>
                </a:solidFill>
              </a:rPr>
              <a:t>Tuckman – 1.30 mins</a:t>
            </a:r>
          </a:p>
          <a:p>
            <a:r>
              <a:rPr lang="en-GB" dirty="0">
                <a:solidFill>
                  <a:schemeClr val="tx1"/>
                </a:solidFill>
              </a:rPr>
              <a:t>Belbin – 1.30 mins</a:t>
            </a:r>
          </a:p>
          <a:p>
            <a:r>
              <a:rPr lang="en-GB" dirty="0">
                <a:solidFill>
                  <a:schemeClr val="tx1"/>
                </a:solidFill>
              </a:rPr>
              <a:t>Team dynamics – 2 mins</a:t>
            </a:r>
          </a:p>
          <a:p>
            <a:r>
              <a:rPr lang="en-GB" dirty="0">
                <a:solidFill>
                  <a:schemeClr val="tx1"/>
                </a:solidFill>
              </a:rPr>
              <a:t>What makes an effective team – 1 min</a:t>
            </a:r>
          </a:p>
          <a:p>
            <a:r>
              <a:rPr lang="en-GB" dirty="0">
                <a:solidFill>
                  <a:schemeClr val="tx1"/>
                </a:solidFill>
              </a:rPr>
              <a:t>Pros and cons – 1 min</a:t>
            </a:r>
          </a:p>
          <a:p>
            <a:r>
              <a:rPr lang="en-GB" dirty="0">
                <a:solidFill>
                  <a:schemeClr val="tx1"/>
                </a:solidFill>
              </a:rPr>
              <a:t>Conclusion – 1 min</a:t>
            </a:r>
          </a:p>
          <a:p>
            <a:endParaRPr lang="en-GB" dirty="0"/>
          </a:p>
        </p:txBody>
      </p:sp>
    </p:spTree>
    <p:extLst>
      <p:ext uri="{BB962C8B-B14F-4D97-AF65-F5344CB8AC3E}">
        <p14:creationId xmlns:p14="http://schemas.microsoft.com/office/powerpoint/2010/main" val="215754701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490</TotalTime>
  <Words>1295</Words>
  <Application>Microsoft Office PowerPoint</Application>
  <PresentationFormat>Widescreen</PresentationFormat>
  <Paragraphs>90</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Slice</vt:lpstr>
      <vt:lpstr>Skills for the Workplace Module Assignment Submission   Student Name: Samuel Britton Student Number: 2016242 Module No: BMSK4002 Module Title: EFFECTIVE TEAM WORKING AND COMMUNICATION </vt:lpstr>
      <vt:lpstr>PowerPoint Presentation</vt:lpstr>
      <vt:lpstr>INTRODUCTION</vt:lpstr>
      <vt:lpstr>Groups v teams</vt:lpstr>
      <vt:lpstr>Tuckman</vt:lpstr>
      <vt:lpstr>belbin</vt:lpstr>
      <vt:lpstr>Team dynamics</vt:lpstr>
      <vt:lpstr>TEAM DYNAMICS (CONTINUED)</vt:lpstr>
      <vt:lpstr>What makes an effective team?</vt:lpstr>
      <vt:lpstr>Pros and cons</vt:lpstr>
      <vt:lpstr>conclusion</vt:lpstr>
      <vt:lpstr>ANY QUESTIONS????</vt:lpstr>
      <vt:lpstr>PowerPoint Presentation</vt:lpstr>
      <vt:lpstr>references</vt:lpstr>
      <vt:lpstr>Lesson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the Workplace Module Assignment Submission   Student Name: Samuel Britton Student Number: 2016242 Module No: BMSK4002 Module Title: EFFECTIVE TEAM WORKING AND COMMUNICATION </dc:title>
  <dc:creator>Sam Britton</dc:creator>
  <cp:lastModifiedBy>Sam Britton</cp:lastModifiedBy>
  <cp:revision>32</cp:revision>
  <dcterms:created xsi:type="dcterms:W3CDTF">2021-05-17T21:36:38Z</dcterms:created>
  <dcterms:modified xsi:type="dcterms:W3CDTF">2021-05-21T19:05:19Z</dcterms:modified>
</cp:coreProperties>
</file>