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0"/>
  </p:notes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E21F22-B465-5D3B-FABE-7C25AC01C139}" v="179" dt="2025-03-21T09:37:22.4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5" d="100"/>
          <a:sy n="85" d="100"/>
        </p:scale>
        <p:origin x="59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9A73AD-E911-4CB8-A0D3-2741E651D8D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83D5A8E5-3A69-48DD-B70C-8CB1BB1FB028}">
      <dgm:prSet phldrT="[Text]" custT="1"/>
      <dgm:spPr/>
      <dgm:t>
        <a:bodyPr/>
        <a:lstStyle/>
        <a:p>
          <a:pPr>
            <a:buFont typeface="Arial" panose="020B0604020202020204" pitchFamily="34" charset="0"/>
            <a:buChar char="•"/>
          </a:pPr>
          <a:r>
            <a:rPr lang="en-GB" sz="2000" b="1" dirty="0">
              <a:effectLst/>
              <a:latin typeface="Times New Roman" panose="02020603050405020304" pitchFamily="18" charset="0"/>
              <a:ea typeface="Times New Roman" panose="02020603050405020304" pitchFamily="18" charset="0"/>
            </a:rPr>
            <a:t>How to manage effective communication in teams?</a:t>
          </a:r>
          <a:endParaRPr lang="en-GB" sz="2000" dirty="0"/>
        </a:p>
      </dgm:t>
    </dgm:pt>
    <dgm:pt modelId="{88FFFC3B-2CF9-414C-BC3D-B709E8EB154C}" type="parTrans" cxnId="{5FA11BAB-AF6F-4A79-B526-99E4AEDFCF80}">
      <dgm:prSet/>
      <dgm:spPr/>
      <dgm:t>
        <a:bodyPr/>
        <a:lstStyle/>
        <a:p>
          <a:endParaRPr lang="en-GB"/>
        </a:p>
      </dgm:t>
    </dgm:pt>
    <dgm:pt modelId="{BFF3B494-5AC6-4B21-B029-9313D0AE4562}" type="sibTrans" cxnId="{5FA11BAB-AF6F-4A79-B526-99E4AEDFCF80}">
      <dgm:prSet/>
      <dgm:spPr/>
      <dgm:t>
        <a:bodyPr/>
        <a:lstStyle/>
        <a:p>
          <a:endParaRPr lang="en-GB"/>
        </a:p>
      </dgm:t>
    </dgm:pt>
    <dgm:pt modelId="{1E975013-C286-4E27-8C78-FDFFCB46CB57}">
      <dgm:prSet phldrT="[Text]" custT="1"/>
      <dgm:spPr/>
      <dgm:t>
        <a:bodyPr/>
        <a:lstStyle/>
        <a:p>
          <a:pPr>
            <a:buFont typeface="Arial" panose="020B0604020202020204" pitchFamily="34" charset="0"/>
            <a:buChar char="•"/>
          </a:pPr>
          <a:r>
            <a:rPr lang="en-GB" sz="2000" b="1" dirty="0">
              <a:effectLst/>
              <a:latin typeface="Times New Roman" panose="02020603050405020304" pitchFamily="18" charset="0"/>
              <a:ea typeface="Times New Roman" panose="02020603050405020304" pitchFamily="18" charset="0"/>
            </a:rPr>
            <a:t>How to manage communication in teams? </a:t>
          </a:r>
          <a:endParaRPr lang="en-GB" sz="2000" dirty="0"/>
        </a:p>
      </dgm:t>
    </dgm:pt>
    <dgm:pt modelId="{4F92664D-29F2-4B26-ABC4-B9653955A646}" type="parTrans" cxnId="{DA921518-3EF3-491B-9CCF-C37441F7AFDA}">
      <dgm:prSet/>
      <dgm:spPr/>
      <dgm:t>
        <a:bodyPr/>
        <a:lstStyle/>
        <a:p>
          <a:endParaRPr lang="en-GB"/>
        </a:p>
      </dgm:t>
    </dgm:pt>
    <dgm:pt modelId="{E88E78E9-4175-447C-BB08-21844CB814AE}" type="sibTrans" cxnId="{DA921518-3EF3-491B-9CCF-C37441F7AFDA}">
      <dgm:prSet/>
      <dgm:spPr/>
      <dgm:t>
        <a:bodyPr/>
        <a:lstStyle/>
        <a:p>
          <a:endParaRPr lang="en-GB"/>
        </a:p>
      </dgm:t>
    </dgm:pt>
    <dgm:pt modelId="{BDCFB18E-A9D0-4FB4-9239-1095F776BE15}">
      <dgm:prSet phldrT="[Text]" custT="1"/>
      <dgm:spPr/>
      <dgm:t>
        <a:bodyPr/>
        <a:lstStyle/>
        <a:p>
          <a:pPr>
            <a:buFont typeface="Arial" panose="020B0604020202020204" pitchFamily="34" charset="0"/>
            <a:buChar char="•"/>
          </a:pPr>
          <a:r>
            <a:rPr lang="en-GB" sz="2000" b="1" dirty="0">
              <a:effectLst/>
              <a:latin typeface="Times New Roman" panose="02020603050405020304" pitchFamily="18" charset="0"/>
              <a:ea typeface="Times New Roman" panose="02020603050405020304" pitchFamily="18" charset="0"/>
            </a:rPr>
            <a:t>Examples of effective communication</a:t>
          </a:r>
          <a:endParaRPr lang="en-GB" sz="2000" dirty="0"/>
        </a:p>
      </dgm:t>
    </dgm:pt>
    <dgm:pt modelId="{FD97DBCB-F926-4A39-9601-17BAB91E8575}" type="parTrans" cxnId="{8426AD77-5A58-45F8-94A7-CED57F9F51FD}">
      <dgm:prSet/>
      <dgm:spPr/>
      <dgm:t>
        <a:bodyPr/>
        <a:lstStyle/>
        <a:p>
          <a:endParaRPr lang="en-GB"/>
        </a:p>
      </dgm:t>
    </dgm:pt>
    <dgm:pt modelId="{4B32B2BD-2384-4B33-B5A9-8FA6192D31BF}" type="sibTrans" cxnId="{8426AD77-5A58-45F8-94A7-CED57F9F51FD}">
      <dgm:prSet/>
      <dgm:spPr/>
      <dgm:t>
        <a:bodyPr/>
        <a:lstStyle/>
        <a:p>
          <a:endParaRPr lang="en-GB"/>
        </a:p>
      </dgm:t>
    </dgm:pt>
    <dgm:pt modelId="{908CFB42-0763-4722-9199-C3E40144BA60}">
      <dgm:prSet phldrT="[Text]" custT="1"/>
      <dgm:spPr/>
      <dgm:t>
        <a:bodyPr/>
        <a:lstStyle/>
        <a:p>
          <a:pPr>
            <a:buFont typeface="Arial" panose="020B0604020202020204" pitchFamily="34" charset="0"/>
            <a:buChar char="•"/>
          </a:pPr>
          <a:r>
            <a:rPr lang="en-GB" sz="2000" b="1" dirty="0">
              <a:effectLst/>
              <a:latin typeface="Times New Roman" panose="02020603050405020304" pitchFamily="18" charset="0"/>
              <a:ea typeface="Times New Roman" panose="02020603050405020304" pitchFamily="18" charset="0"/>
            </a:rPr>
            <a:t>References</a:t>
          </a:r>
          <a:endParaRPr lang="en-GB" sz="2000" dirty="0"/>
        </a:p>
      </dgm:t>
    </dgm:pt>
    <dgm:pt modelId="{86EAF013-72E0-4DF2-A8B0-A59A480FDE75}" type="parTrans" cxnId="{C87BD95D-918E-4E44-92AA-C0AB55A40715}">
      <dgm:prSet/>
      <dgm:spPr/>
      <dgm:t>
        <a:bodyPr/>
        <a:lstStyle/>
        <a:p>
          <a:endParaRPr lang="en-GB"/>
        </a:p>
      </dgm:t>
    </dgm:pt>
    <dgm:pt modelId="{29D3E21E-2F47-46DD-847B-BEFC213B5931}" type="sibTrans" cxnId="{C87BD95D-918E-4E44-92AA-C0AB55A40715}">
      <dgm:prSet/>
      <dgm:spPr/>
      <dgm:t>
        <a:bodyPr/>
        <a:lstStyle/>
        <a:p>
          <a:endParaRPr lang="en-GB"/>
        </a:p>
      </dgm:t>
    </dgm:pt>
    <dgm:pt modelId="{1EAE6288-B38B-4F35-BAD2-238904C0036B}" type="pres">
      <dgm:prSet presAssocID="{739A73AD-E911-4CB8-A0D3-2741E651D8D8}" presName="vert0" presStyleCnt="0">
        <dgm:presLayoutVars>
          <dgm:dir/>
          <dgm:animOne val="branch"/>
          <dgm:animLvl val="lvl"/>
        </dgm:presLayoutVars>
      </dgm:prSet>
      <dgm:spPr/>
    </dgm:pt>
    <dgm:pt modelId="{F279C006-F3CF-4865-A3E6-5CB67670CFBC}" type="pres">
      <dgm:prSet presAssocID="{83D5A8E5-3A69-48DD-B70C-8CB1BB1FB028}" presName="thickLine" presStyleLbl="alignNode1" presStyleIdx="0" presStyleCnt="1"/>
      <dgm:spPr/>
    </dgm:pt>
    <dgm:pt modelId="{95021977-E5FB-421F-AC15-61B86146EA54}" type="pres">
      <dgm:prSet presAssocID="{83D5A8E5-3A69-48DD-B70C-8CB1BB1FB028}" presName="horz1" presStyleCnt="0"/>
      <dgm:spPr/>
    </dgm:pt>
    <dgm:pt modelId="{D5FC0B10-27D8-4A3B-85EE-02550E66E7F9}" type="pres">
      <dgm:prSet presAssocID="{83D5A8E5-3A69-48DD-B70C-8CB1BB1FB028}" presName="tx1" presStyleLbl="revTx" presStyleIdx="0" presStyleCnt="4"/>
      <dgm:spPr/>
    </dgm:pt>
    <dgm:pt modelId="{BF999ED8-C72C-4357-BC3F-2326AAAF1657}" type="pres">
      <dgm:prSet presAssocID="{83D5A8E5-3A69-48DD-B70C-8CB1BB1FB028}" presName="vert1" presStyleCnt="0"/>
      <dgm:spPr/>
    </dgm:pt>
    <dgm:pt modelId="{54E10A80-21CF-4041-9210-7ACBAACE78C1}" type="pres">
      <dgm:prSet presAssocID="{1E975013-C286-4E27-8C78-FDFFCB46CB57}" presName="vertSpace2a" presStyleCnt="0"/>
      <dgm:spPr/>
    </dgm:pt>
    <dgm:pt modelId="{056C25D8-7EF8-4CD7-AD62-50273D3743CE}" type="pres">
      <dgm:prSet presAssocID="{1E975013-C286-4E27-8C78-FDFFCB46CB57}" presName="horz2" presStyleCnt="0"/>
      <dgm:spPr/>
    </dgm:pt>
    <dgm:pt modelId="{FE0B0FC0-1C32-4D26-B73B-44C5A8047D8D}" type="pres">
      <dgm:prSet presAssocID="{1E975013-C286-4E27-8C78-FDFFCB46CB57}" presName="horzSpace2" presStyleCnt="0"/>
      <dgm:spPr/>
    </dgm:pt>
    <dgm:pt modelId="{97F72B66-4796-4448-BB72-D0DCAE2E6CFD}" type="pres">
      <dgm:prSet presAssocID="{1E975013-C286-4E27-8C78-FDFFCB46CB57}" presName="tx2" presStyleLbl="revTx" presStyleIdx="1" presStyleCnt="4"/>
      <dgm:spPr/>
    </dgm:pt>
    <dgm:pt modelId="{0932BACC-BE61-4769-9C24-9602BA8CBDD0}" type="pres">
      <dgm:prSet presAssocID="{1E975013-C286-4E27-8C78-FDFFCB46CB57}" presName="vert2" presStyleCnt="0"/>
      <dgm:spPr/>
    </dgm:pt>
    <dgm:pt modelId="{3E682AE4-2F3B-48D0-9203-ECDD8C2353D1}" type="pres">
      <dgm:prSet presAssocID="{1E975013-C286-4E27-8C78-FDFFCB46CB57}" presName="thinLine2b" presStyleLbl="callout" presStyleIdx="0" presStyleCnt="3"/>
      <dgm:spPr/>
    </dgm:pt>
    <dgm:pt modelId="{B3AA30C3-7F76-4592-BE25-DF5206F897AE}" type="pres">
      <dgm:prSet presAssocID="{1E975013-C286-4E27-8C78-FDFFCB46CB57}" presName="vertSpace2b" presStyleCnt="0"/>
      <dgm:spPr/>
    </dgm:pt>
    <dgm:pt modelId="{41C0CF1F-C61F-4311-B366-B70EE36B8DEB}" type="pres">
      <dgm:prSet presAssocID="{BDCFB18E-A9D0-4FB4-9239-1095F776BE15}" presName="horz2" presStyleCnt="0"/>
      <dgm:spPr/>
    </dgm:pt>
    <dgm:pt modelId="{8DEC443C-BE0F-4EAB-8A8D-1B4756A3D4BD}" type="pres">
      <dgm:prSet presAssocID="{BDCFB18E-A9D0-4FB4-9239-1095F776BE15}" presName="horzSpace2" presStyleCnt="0"/>
      <dgm:spPr/>
    </dgm:pt>
    <dgm:pt modelId="{EF24763C-11D1-4CE5-BC95-1CF58BDEB6E7}" type="pres">
      <dgm:prSet presAssocID="{BDCFB18E-A9D0-4FB4-9239-1095F776BE15}" presName="tx2" presStyleLbl="revTx" presStyleIdx="2" presStyleCnt="4"/>
      <dgm:spPr/>
    </dgm:pt>
    <dgm:pt modelId="{814041C1-EBAA-4194-AEF0-1B6198C5C0E0}" type="pres">
      <dgm:prSet presAssocID="{BDCFB18E-A9D0-4FB4-9239-1095F776BE15}" presName="vert2" presStyleCnt="0"/>
      <dgm:spPr/>
    </dgm:pt>
    <dgm:pt modelId="{1CA33314-80E6-4A05-9E06-1C6D657ADD55}" type="pres">
      <dgm:prSet presAssocID="{BDCFB18E-A9D0-4FB4-9239-1095F776BE15}" presName="thinLine2b" presStyleLbl="callout" presStyleIdx="1" presStyleCnt="3"/>
      <dgm:spPr/>
    </dgm:pt>
    <dgm:pt modelId="{1405D524-BAAD-4942-9504-D8FBD4516387}" type="pres">
      <dgm:prSet presAssocID="{BDCFB18E-A9D0-4FB4-9239-1095F776BE15}" presName="vertSpace2b" presStyleCnt="0"/>
      <dgm:spPr/>
    </dgm:pt>
    <dgm:pt modelId="{599A63F9-2B9C-4349-AE0B-DEC29657CA9A}" type="pres">
      <dgm:prSet presAssocID="{908CFB42-0763-4722-9199-C3E40144BA60}" presName="horz2" presStyleCnt="0"/>
      <dgm:spPr/>
    </dgm:pt>
    <dgm:pt modelId="{ECCD4C11-3063-419E-8372-EC595D1D9E3D}" type="pres">
      <dgm:prSet presAssocID="{908CFB42-0763-4722-9199-C3E40144BA60}" presName="horzSpace2" presStyleCnt="0"/>
      <dgm:spPr/>
    </dgm:pt>
    <dgm:pt modelId="{FD11FC39-519A-41E3-BF09-2A361380D191}" type="pres">
      <dgm:prSet presAssocID="{908CFB42-0763-4722-9199-C3E40144BA60}" presName="tx2" presStyleLbl="revTx" presStyleIdx="3" presStyleCnt="4"/>
      <dgm:spPr/>
    </dgm:pt>
    <dgm:pt modelId="{EE8DAA0D-C279-4097-9B6E-1E760A034DB3}" type="pres">
      <dgm:prSet presAssocID="{908CFB42-0763-4722-9199-C3E40144BA60}" presName="vert2" presStyleCnt="0"/>
      <dgm:spPr/>
    </dgm:pt>
    <dgm:pt modelId="{DD63C995-3533-4F8A-9537-EB7811832652}" type="pres">
      <dgm:prSet presAssocID="{908CFB42-0763-4722-9199-C3E40144BA60}" presName="thinLine2b" presStyleLbl="callout" presStyleIdx="2" presStyleCnt="3"/>
      <dgm:spPr/>
    </dgm:pt>
    <dgm:pt modelId="{679BBDE5-84F8-46D8-A34C-7ABF64F49C8C}" type="pres">
      <dgm:prSet presAssocID="{908CFB42-0763-4722-9199-C3E40144BA60}" presName="vertSpace2b" presStyleCnt="0"/>
      <dgm:spPr/>
    </dgm:pt>
  </dgm:ptLst>
  <dgm:cxnLst>
    <dgm:cxn modelId="{DA921518-3EF3-491B-9CCF-C37441F7AFDA}" srcId="{83D5A8E5-3A69-48DD-B70C-8CB1BB1FB028}" destId="{1E975013-C286-4E27-8C78-FDFFCB46CB57}" srcOrd="0" destOrd="0" parTransId="{4F92664D-29F2-4B26-ABC4-B9653955A646}" sibTransId="{E88E78E9-4175-447C-BB08-21844CB814AE}"/>
    <dgm:cxn modelId="{70B49529-C2CF-4E8B-B271-937DCDD6E84A}" type="presOf" srcId="{BDCFB18E-A9D0-4FB4-9239-1095F776BE15}" destId="{EF24763C-11D1-4CE5-BC95-1CF58BDEB6E7}" srcOrd="0" destOrd="0" presId="urn:microsoft.com/office/officeart/2008/layout/LinedList"/>
    <dgm:cxn modelId="{AC71812C-028C-4F5F-BD3C-705FDF0529BC}" type="presOf" srcId="{908CFB42-0763-4722-9199-C3E40144BA60}" destId="{FD11FC39-519A-41E3-BF09-2A361380D191}" srcOrd="0" destOrd="0" presId="urn:microsoft.com/office/officeart/2008/layout/LinedList"/>
    <dgm:cxn modelId="{C87BD95D-918E-4E44-92AA-C0AB55A40715}" srcId="{83D5A8E5-3A69-48DD-B70C-8CB1BB1FB028}" destId="{908CFB42-0763-4722-9199-C3E40144BA60}" srcOrd="2" destOrd="0" parTransId="{86EAF013-72E0-4DF2-A8B0-A59A480FDE75}" sibTransId="{29D3E21E-2F47-46DD-847B-BEFC213B5931}"/>
    <dgm:cxn modelId="{8426AD77-5A58-45F8-94A7-CED57F9F51FD}" srcId="{83D5A8E5-3A69-48DD-B70C-8CB1BB1FB028}" destId="{BDCFB18E-A9D0-4FB4-9239-1095F776BE15}" srcOrd="1" destOrd="0" parTransId="{FD97DBCB-F926-4A39-9601-17BAB91E8575}" sibTransId="{4B32B2BD-2384-4B33-B5A9-8FA6192D31BF}"/>
    <dgm:cxn modelId="{92530A7F-CBAD-4613-BF37-4875FF60505C}" type="presOf" srcId="{83D5A8E5-3A69-48DD-B70C-8CB1BB1FB028}" destId="{D5FC0B10-27D8-4A3B-85EE-02550E66E7F9}" srcOrd="0" destOrd="0" presId="urn:microsoft.com/office/officeart/2008/layout/LinedList"/>
    <dgm:cxn modelId="{5FA11BAB-AF6F-4A79-B526-99E4AEDFCF80}" srcId="{739A73AD-E911-4CB8-A0D3-2741E651D8D8}" destId="{83D5A8E5-3A69-48DD-B70C-8CB1BB1FB028}" srcOrd="0" destOrd="0" parTransId="{88FFFC3B-2CF9-414C-BC3D-B709E8EB154C}" sibTransId="{BFF3B494-5AC6-4B21-B029-9313D0AE4562}"/>
    <dgm:cxn modelId="{726DFBCB-9B26-4870-ADAB-6484A60AE3D6}" type="presOf" srcId="{1E975013-C286-4E27-8C78-FDFFCB46CB57}" destId="{97F72B66-4796-4448-BB72-D0DCAE2E6CFD}" srcOrd="0" destOrd="0" presId="urn:microsoft.com/office/officeart/2008/layout/LinedList"/>
    <dgm:cxn modelId="{7DCD2EE3-83A2-4643-A08F-FE6144ECA377}" type="presOf" srcId="{739A73AD-E911-4CB8-A0D3-2741E651D8D8}" destId="{1EAE6288-B38B-4F35-BAD2-238904C0036B}" srcOrd="0" destOrd="0" presId="urn:microsoft.com/office/officeart/2008/layout/LinedList"/>
    <dgm:cxn modelId="{EDA5B449-5793-40D8-B025-B5ACBA50B2CA}" type="presParOf" srcId="{1EAE6288-B38B-4F35-BAD2-238904C0036B}" destId="{F279C006-F3CF-4865-A3E6-5CB67670CFBC}" srcOrd="0" destOrd="0" presId="urn:microsoft.com/office/officeart/2008/layout/LinedList"/>
    <dgm:cxn modelId="{17506896-0EAA-4C58-A2A6-56D845CBDDC8}" type="presParOf" srcId="{1EAE6288-B38B-4F35-BAD2-238904C0036B}" destId="{95021977-E5FB-421F-AC15-61B86146EA54}" srcOrd="1" destOrd="0" presId="urn:microsoft.com/office/officeart/2008/layout/LinedList"/>
    <dgm:cxn modelId="{70E26578-EE4F-4B58-BFAD-4FB6E4516C75}" type="presParOf" srcId="{95021977-E5FB-421F-AC15-61B86146EA54}" destId="{D5FC0B10-27D8-4A3B-85EE-02550E66E7F9}" srcOrd="0" destOrd="0" presId="urn:microsoft.com/office/officeart/2008/layout/LinedList"/>
    <dgm:cxn modelId="{94A69C45-AB63-40AC-90E3-FC092FA4A5C7}" type="presParOf" srcId="{95021977-E5FB-421F-AC15-61B86146EA54}" destId="{BF999ED8-C72C-4357-BC3F-2326AAAF1657}" srcOrd="1" destOrd="0" presId="urn:microsoft.com/office/officeart/2008/layout/LinedList"/>
    <dgm:cxn modelId="{C8A35913-730C-4B58-ABF5-C5ECC09B75E8}" type="presParOf" srcId="{BF999ED8-C72C-4357-BC3F-2326AAAF1657}" destId="{54E10A80-21CF-4041-9210-7ACBAACE78C1}" srcOrd="0" destOrd="0" presId="urn:microsoft.com/office/officeart/2008/layout/LinedList"/>
    <dgm:cxn modelId="{2AF653B7-3BD0-45D6-8983-A16BEB0D9012}" type="presParOf" srcId="{BF999ED8-C72C-4357-BC3F-2326AAAF1657}" destId="{056C25D8-7EF8-4CD7-AD62-50273D3743CE}" srcOrd="1" destOrd="0" presId="urn:microsoft.com/office/officeart/2008/layout/LinedList"/>
    <dgm:cxn modelId="{35127308-3FFD-46E1-B310-A7365275CAA9}" type="presParOf" srcId="{056C25D8-7EF8-4CD7-AD62-50273D3743CE}" destId="{FE0B0FC0-1C32-4D26-B73B-44C5A8047D8D}" srcOrd="0" destOrd="0" presId="urn:microsoft.com/office/officeart/2008/layout/LinedList"/>
    <dgm:cxn modelId="{26951893-933C-4C61-86E1-FDDCF4A2D989}" type="presParOf" srcId="{056C25D8-7EF8-4CD7-AD62-50273D3743CE}" destId="{97F72B66-4796-4448-BB72-D0DCAE2E6CFD}" srcOrd="1" destOrd="0" presId="urn:microsoft.com/office/officeart/2008/layout/LinedList"/>
    <dgm:cxn modelId="{18BE55F3-82EF-4902-B182-D7BDA432954B}" type="presParOf" srcId="{056C25D8-7EF8-4CD7-AD62-50273D3743CE}" destId="{0932BACC-BE61-4769-9C24-9602BA8CBDD0}" srcOrd="2" destOrd="0" presId="urn:microsoft.com/office/officeart/2008/layout/LinedList"/>
    <dgm:cxn modelId="{F72E2C76-890F-484D-9908-BFE3421E89A3}" type="presParOf" srcId="{BF999ED8-C72C-4357-BC3F-2326AAAF1657}" destId="{3E682AE4-2F3B-48D0-9203-ECDD8C2353D1}" srcOrd="2" destOrd="0" presId="urn:microsoft.com/office/officeart/2008/layout/LinedList"/>
    <dgm:cxn modelId="{768E81CF-34BC-4633-88C3-35EAB5C49EE1}" type="presParOf" srcId="{BF999ED8-C72C-4357-BC3F-2326AAAF1657}" destId="{B3AA30C3-7F76-4592-BE25-DF5206F897AE}" srcOrd="3" destOrd="0" presId="urn:microsoft.com/office/officeart/2008/layout/LinedList"/>
    <dgm:cxn modelId="{70F0C024-DD5F-4C89-B88F-9EEF661A6935}" type="presParOf" srcId="{BF999ED8-C72C-4357-BC3F-2326AAAF1657}" destId="{41C0CF1F-C61F-4311-B366-B70EE36B8DEB}" srcOrd="4" destOrd="0" presId="urn:microsoft.com/office/officeart/2008/layout/LinedList"/>
    <dgm:cxn modelId="{AC53C1D5-0713-4077-8E53-D57EAF487FBC}" type="presParOf" srcId="{41C0CF1F-C61F-4311-B366-B70EE36B8DEB}" destId="{8DEC443C-BE0F-4EAB-8A8D-1B4756A3D4BD}" srcOrd="0" destOrd="0" presId="urn:microsoft.com/office/officeart/2008/layout/LinedList"/>
    <dgm:cxn modelId="{09E81FA1-4B72-46F5-A019-321A7D2FD354}" type="presParOf" srcId="{41C0CF1F-C61F-4311-B366-B70EE36B8DEB}" destId="{EF24763C-11D1-4CE5-BC95-1CF58BDEB6E7}" srcOrd="1" destOrd="0" presId="urn:microsoft.com/office/officeart/2008/layout/LinedList"/>
    <dgm:cxn modelId="{5AC925C8-2434-4057-AA84-1205914DDB14}" type="presParOf" srcId="{41C0CF1F-C61F-4311-B366-B70EE36B8DEB}" destId="{814041C1-EBAA-4194-AEF0-1B6198C5C0E0}" srcOrd="2" destOrd="0" presId="urn:microsoft.com/office/officeart/2008/layout/LinedList"/>
    <dgm:cxn modelId="{5C330B7B-FDDD-43D9-83D7-D9A564BE509C}" type="presParOf" srcId="{BF999ED8-C72C-4357-BC3F-2326AAAF1657}" destId="{1CA33314-80E6-4A05-9E06-1C6D657ADD55}" srcOrd="5" destOrd="0" presId="urn:microsoft.com/office/officeart/2008/layout/LinedList"/>
    <dgm:cxn modelId="{20A5D826-1589-42C8-B868-6575861EFE81}" type="presParOf" srcId="{BF999ED8-C72C-4357-BC3F-2326AAAF1657}" destId="{1405D524-BAAD-4942-9504-D8FBD4516387}" srcOrd="6" destOrd="0" presId="urn:microsoft.com/office/officeart/2008/layout/LinedList"/>
    <dgm:cxn modelId="{77E306B8-7E10-4E8A-8343-C2F3D9B68D1A}" type="presParOf" srcId="{BF999ED8-C72C-4357-BC3F-2326AAAF1657}" destId="{599A63F9-2B9C-4349-AE0B-DEC29657CA9A}" srcOrd="7" destOrd="0" presId="urn:microsoft.com/office/officeart/2008/layout/LinedList"/>
    <dgm:cxn modelId="{2E7FD392-05D4-469E-93B1-73E7990322B9}" type="presParOf" srcId="{599A63F9-2B9C-4349-AE0B-DEC29657CA9A}" destId="{ECCD4C11-3063-419E-8372-EC595D1D9E3D}" srcOrd="0" destOrd="0" presId="urn:microsoft.com/office/officeart/2008/layout/LinedList"/>
    <dgm:cxn modelId="{320B2C5C-A21F-4A96-B698-C801DF7E2A32}" type="presParOf" srcId="{599A63F9-2B9C-4349-AE0B-DEC29657CA9A}" destId="{FD11FC39-519A-41E3-BF09-2A361380D191}" srcOrd="1" destOrd="0" presId="urn:microsoft.com/office/officeart/2008/layout/LinedList"/>
    <dgm:cxn modelId="{EC0E43B2-6B78-4219-8F33-00CCAF76108F}" type="presParOf" srcId="{599A63F9-2B9C-4349-AE0B-DEC29657CA9A}" destId="{EE8DAA0D-C279-4097-9B6E-1E760A034DB3}" srcOrd="2" destOrd="0" presId="urn:microsoft.com/office/officeart/2008/layout/LinedList"/>
    <dgm:cxn modelId="{B673FD5E-F5A1-4430-B48D-8C098247D030}" type="presParOf" srcId="{BF999ED8-C72C-4357-BC3F-2326AAAF1657}" destId="{DD63C995-3533-4F8A-9537-EB7811832652}" srcOrd="8" destOrd="0" presId="urn:microsoft.com/office/officeart/2008/layout/LinedList"/>
    <dgm:cxn modelId="{A431220E-5488-445B-A08E-D96DC0E35222}" type="presParOf" srcId="{BF999ED8-C72C-4357-BC3F-2326AAAF1657}" destId="{679BBDE5-84F8-46D8-A34C-7ABF64F49C8C}"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9C006-F3CF-4865-A3E6-5CB67670CFBC}">
      <dsp:nvSpPr>
        <dsp:cNvPr id="0" name=""/>
        <dsp:cNvSpPr/>
      </dsp:nvSpPr>
      <dsp:spPr>
        <a:xfrm>
          <a:off x="0" y="0"/>
          <a:ext cx="947628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FC0B10-27D8-4A3B-85EE-02550E66E7F9}">
      <dsp:nvSpPr>
        <dsp:cNvPr id="0" name=""/>
        <dsp:cNvSpPr/>
      </dsp:nvSpPr>
      <dsp:spPr>
        <a:xfrm>
          <a:off x="0" y="0"/>
          <a:ext cx="1895256" cy="5418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GB" sz="2000" b="1" kern="1200" dirty="0">
              <a:effectLst/>
              <a:latin typeface="Times New Roman" panose="02020603050405020304" pitchFamily="18" charset="0"/>
              <a:ea typeface="Times New Roman" panose="02020603050405020304" pitchFamily="18" charset="0"/>
            </a:rPr>
            <a:t>How to manage effective communication in teams?</a:t>
          </a:r>
          <a:endParaRPr lang="en-GB" sz="2000" kern="1200" dirty="0"/>
        </a:p>
      </dsp:txBody>
      <dsp:txXfrm>
        <a:off x="0" y="0"/>
        <a:ext cx="1895256" cy="5418667"/>
      </dsp:txXfrm>
    </dsp:sp>
    <dsp:sp modelId="{97F72B66-4796-4448-BB72-D0DCAE2E6CFD}">
      <dsp:nvSpPr>
        <dsp:cNvPr id="0" name=""/>
        <dsp:cNvSpPr/>
      </dsp:nvSpPr>
      <dsp:spPr>
        <a:xfrm>
          <a:off x="2037401" y="84666"/>
          <a:ext cx="7438882" cy="1693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GB" sz="2000" b="1" kern="1200" dirty="0">
              <a:effectLst/>
              <a:latin typeface="Times New Roman" panose="02020603050405020304" pitchFamily="18" charset="0"/>
              <a:ea typeface="Times New Roman" panose="02020603050405020304" pitchFamily="18" charset="0"/>
            </a:rPr>
            <a:t>How to manage communication in teams? </a:t>
          </a:r>
          <a:endParaRPr lang="en-GB" sz="2000" kern="1200" dirty="0"/>
        </a:p>
      </dsp:txBody>
      <dsp:txXfrm>
        <a:off x="2037401" y="84666"/>
        <a:ext cx="7438882" cy="1693333"/>
      </dsp:txXfrm>
    </dsp:sp>
    <dsp:sp modelId="{3E682AE4-2F3B-48D0-9203-ECDD8C2353D1}">
      <dsp:nvSpPr>
        <dsp:cNvPr id="0" name=""/>
        <dsp:cNvSpPr/>
      </dsp:nvSpPr>
      <dsp:spPr>
        <a:xfrm>
          <a:off x="1895256" y="1778000"/>
          <a:ext cx="7581027"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24763C-11D1-4CE5-BC95-1CF58BDEB6E7}">
      <dsp:nvSpPr>
        <dsp:cNvPr id="0" name=""/>
        <dsp:cNvSpPr/>
      </dsp:nvSpPr>
      <dsp:spPr>
        <a:xfrm>
          <a:off x="2037401" y="1862666"/>
          <a:ext cx="7438882" cy="1693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GB" sz="2000" b="1" kern="1200" dirty="0">
              <a:effectLst/>
              <a:latin typeface="Times New Roman" panose="02020603050405020304" pitchFamily="18" charset="0"/>
              <a:ea typeface="Times New Roman" panose="02020603050405020304" pitchFamily="18" charset="0"/>
            </a:rPr>
            <a:t>Examples of effective communication</a:t>
          </a:r>
          <a:endParaRPr lang="en-GB" sz="2000" kern="1200" dirty="0"/>
        </a:p>
      </dsp:txBody>
      <dsp:txXfrm>
        <a:off x="2037401" y="1862666"/>
        <a:ext cx="7438882" cy="1693333"/>
      </dsp:txXfrm>
    </dsp:sp>
    <dsp:sp modelId="{1CA33314-80E6-4A05-9E06-1C6D657ADD55}">
      <dsp:nvSpPr>
        <dsp:cNvPr id="0" name=""/>
        <dsp:cNvSpPr/>
      </dsp:nvSpPr>
      <dsp:spPr>
        <a:xfrm>
          <a:off x="1895256" y="3556000"/>
          <a:ext cx="7581027"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11FC39-519A-41E3-BF09-2A361380D191}">
      <dsp:nvSpPr>
        <dsp:cNvPr id="0" name=""/>
        <dsp:cNvSpPr/>
      </dsp:nvSpPr>
      <dsp:spPr>
        <a:xfrm>
          <a:off x="2037401" y="3640666"/>
          <a:ext cx="7438882" cy="1693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GB" sz="2000" b="1" kern="1200" dirty="0">
              <a:effectLst/>
              <a:latin typeface="Times New Roman" panose="02020603050405020304" pitchFamily="18" charset="0"/>
              <a:ea typeface="Times New Roman" panose="02020603050405020304" pitchFamily="18" charset="0"/>
            </a:rPr>
            <a:t>References</a:t>
          </a:r>
          <a:endParaRPr lang="en-GB" sz="2000" kern="1200" dirty="0"/>
        </a:p>
      </dsp:txBody>
      <dsp:txXfrm>
        <a:off x="2037401" y="3640666"/>
        <a:ext cx="7438882" cy="1693333"/>
      </dsp:txXfrm>
    </dsp:sp>
    <dsp:sp modelId="{DD63C995-3533-4F8A-9537-EB7811832652}">
      <dsp:nvSpPr>
        <dsp:cNvPr id="0" name=""/>
        <dsp:cNvSpPr/>
      </dsp:nvSpPr>
      <dsp:spPr>
        <a:xfrm>
          <a:off x="1895256" y="5334000"/>
          <a:ext cx="7581027"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B2F181-FE6D-461A-99D3-383B896F501B}" type="datetimeFigureOut">
              <a:rPr lang="en-GB" smtClean="0"/>
              <a:t>21/03/2025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A87687-6C44-4320-ADE4-729AD9035717}" type="slidenum">
              <a:rPr lang="en-GB" smtClean="0"/>
              <a:t>‹#›</a:t>
            </a:fld>
            <a:endParaRPr lang="en-GB"/>
          </a:p>
        </p:txBody>
      </p:sp>
    </p:spTree>
    <p:extLst>
      <p:ext uri="{BB962C8B-B14F-4D97-AF65-F5344CB8AC3E}">
        <p14:creationId xmlns:p14="http://schemas.microsoft.com/office/powerpoint/2010/main" val="4054657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Effective communication in teams refers to the ability to share ideas, thoughts, and information clearly, ensuring mutual understanding among team members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Benjamin, Milliken and Grace, 2022</a:t>
            </a:r>
            <a:r>
              <a:rPr lang="en-GB" sz="1800" dirty="0">
                <a:effectLst/>
                <a:latin typeface="Times New Roman" panose="02020603050405020304" pitchFamily="18" charset="0"/>
                <a:ea typeface="Times New Roman" panose="02020603050405020304" pitchFamily="18" charset="0"/>
              </a:rPr>
              <a:t>). It involves verbal and non-verbal communication, active listening, and feedback to facilitate collaboration and decision-making. Clarity, conciseness, and empathy are crucial in avoiding misunderstandings that can hinder team productivity. Effective communication builds trust, enhances problem-solving, and strengthens relationships within a team.</a:t>
            </a:r>
            <a:endParaRPr lang="en-GB" dirty="0"/>
          </a:p>
        </p:txBody>
      </p:sp>
      <p:sp>
        <p:nvSpPr>
          <p:cNvPr id="4" name="Slide Number Placeholder 3"/>
          <p:cNvSpPr>
            <a:spLocks noGrp="1"/>
          </p:cNvSpPr>
          <p:nvPr>
            <p:ph type="sldNum" sz="quarter" idx="5"/>
          </p:nvPr>
        </p:nvSpPr>
        <p:spPr/>
        <p:txBody>
          <a:bodyPr/>
          <a:lstStyle/>
          <a:p>
            <a:fld id="{28A87687-6C44-4320-ADE4-729AD9035717}" type="slidenum">
              <a:rPr lang="en-GB" smtClean="0"/>
              <a:t>3</a:t>
            </a:fld>
            <a:endParaRPr lang="en-GB"/>
          </a:p>
        </p:txBody>
      </p:sp>
    </p:spTree>
    <p:extLst>
      <p:ext uri="{BB962C8B-B14F-4D97-AF65-F5344CB8AC3E}">
        <p14:creationId xmlns:p14="http://schemas.microsoft.com/office/powerpoint/2010/main" val="936469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Listening and coaching are essential components of team communication. Active listening involves paying full attention, understanding, and responding appropriately to team members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Murphy and Murphy, 2023</a:t>
            </a:r>
            <a:r>
              <a:rPr lang="en-GB" sz="1800" dirty="0">
                <a:effectLst/>
                <a:latin typeface="Times New Roman" panose="02020603050405020304" pitchFamily="18" charset="0"/>
                <a:ea typeface="Times New Roman" panose="02020603050405020304" pitchFamily="18" charset="0"/>
              </a:rPr>
              <a:t>). It ensures that everyone’s input is valued, reducing conflicts and enhancing teamwork. Coaching, on the other hand, focuses on guiding and mentoring team members to improve their performance and communication skills. Effective coaching fosters a growth mindset and helps individuals develop confidence in expressing their ideas.</a:t>
            </a:r>
            <a:endParaRPr lang="en-GB" dirty="0"/>
          </a:p>
        </p:txBody>
      </p:sp>
      <p:sp>
        <p:nvSpPr>
          <p:cNvPr id="4" name="Slide Number Placeholder 3"/>
          <p:cNvSpPr>
            <a:spLocks noGrp="1"/>
          </p:cNvSpPr>
          <p:nvPr>
            <p:ph type="sldNum" sz="quarter" idx="5"/>
          </p:nvPr>
        </p:nvSpPr>
        <p:spPr/>
        <p:txBody>
          <a:bodyPr/>
          <a:lstStyle/>
          <a:p>
            <a:fld id="{28A87687-6C44-4320-ADE4-729AD9035717}" type="slidenum">
              <a:rPr lang="en-GB" smtClean="0"/>
              <a:t>4</a:t>
            </a:fld>
            <a:endParaRPr lang="en-GB"/>
          </a:p>
        </p:txBody>
      </p:sp>
    </p:spTree>
    <p:extLst>
      <p:ext uri="{BB962C8B-B14F-4D97-AF65-F5344CB8AC3E}">
        <p14:creationId xmlns:p14="http://schemas.microsoft.com/office/powerpoint/2010/main" val="586197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Effective communication plays a vital role in teamwork, ensuring that tasks are completed efficiently and that all team members are aligned with shared goals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Zajac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2021</a:t>
            </a:r>
            <a:r>
              <a:rPr lang="en-GB" sz="1800" dirty="0">
                <a:effectLst/>
                <a:latin typeface="Times New Roman" panose="02020603050405020304" pitchFamily="18" charset="0"/>
                <a:ea typeface="Times New Roman" panose="02020603050405020304" pitchFamily="18" charset="0"/>
              </a:rPr>
              <a:t>). In my assessment group, clear and structured communication was key to achieving a successful outcome. Each member was assigned a specific role, and we held regular discussions to track progress. Effective listening to various views reduced errors and fostered teamwork. Through attentive feedback, we enhanced output and preserved a cooperative spirit.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28A87687-6C44-4320-ADE4-729AD9035717}" type="slidenum">
              <a:rPr lang="en-GB" smtClean="0"/>
              <a:t>5</a:t>
            </a:fld>
            <a:endParaRPr lang="en-GB"/>
          </a:p>
        </p:txBody>
      </p:sp>
    </p:spTree>
    <p:extLst>
      <p:ext uri="{BB962C8B-B14F-4D97-AF65-F5344CB8AC3E}">
        <p14:creationId xmlns:p14="http://schemas.microsoft.com/office/powerpoint/2010/main" val="6381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Effective communication plays a vital role in teamwork, ensuring that tasks are completed efficiently and that all team members are aligned with shared goals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Zajac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2021</a:t>
            </a:r>
            <a:r>
              <a:rPr lang="en-GB" sz="1800" dirty="0">
                <a:effectLst/>
                <a:latin typeface="Times New Roman" panose="02020603050405020304" pitchFamily="18" charset="0"/>
                <a:ea typeface="Times New Roman" panose="02020603050405020304" pitchFamily="18" charset="0"/>
              </a:rPr>
              <a:t>). In my assessment group, clear and structured communication was key to achieving a successful outcome. Each member was assigned a specific role, and we held regular discussions to track progress. Effective listening to various views reduced errors and fostered teamwork. Through attentive feedback, we enhanced output and preserved a cooperative spirit.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28A87687-6C44-4320-ADE4-729AD9035717}" type="slidenum">
              <a:rPr lang="en-GB" smtClean="0"/>
              <a:t>6</a:t>
            </a:fld>
            <a:endParaRPr lang="en-GB"/>
          </a:p>
        </p:txBody>
      </p:sp>
    </p:spTree>
    <p:extLst>
      <p:ext uri="{BB962C8B-B14F-4D97-AF65-F5344CB8AC3E}">
        <p14:creationId xmlns:p14="http://schemas.microsoft.com/office/powerpoint/2010/main" val="2001412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I learned the value of effective coaching and mentoring in my previous role. A senior team member took the time to actively listen to my thoughts and ideas. They asked open-ended questions which allowed me to express myself confidently and contributed to positive discussions. When facilitating meetings, clear frameworks like agendas and ensuring participation from all helped things run smoothly. Decisions were made insightfully with everyone on the same page. Nonverbal communication such as eye contact and nodding also played a role.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28A87687-6C44-4320-ADE4-729AD9035717}" type="slidenum">
              <a:rPr lang="en-GB" smtClean="0"/>
              <a:t>7</a:t>
            </a:fld>
            <a:endParaRPr lang="en-GB"/>
          </a:p>
        </p:txBody>
      </p:sp>
    </p:spTree>
    <p:extLst>
      <p:ext uri="{BB962C8B-B14F-4D97-AF65-F5344CB8AC3E}">
        <p14:creationId xmlns:p14="http://schemas.microsoft.com/office/powerpoint/2010/main" val="4011805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2E674-10C1-AB57-20CD-12DA5FA3BB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575234-A415-F251-B049-08ECC34BAF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3B6711-D471-6382-2E44-1CB96839FC01}"/>
              </a:ext>
            </a:extLst>
          </p:cNvPr>
          <p:cNvSpPr>
            <a:spLocks noGrp="1"/>
          </p:cNvSpPr>
          <p:nvPr>
            <p:ph type="dt" sz="half" idx="10"/>
          </p:nvPr>
        </p:nvSpPr>
        <p:spPr/>
        <p:txBody>
          <a:bodyPr/>
          <a:lstStyle/>
          <a:p>
            <a:fld id="{78E62DE9-F002-45F7-A727-31A1E9B0D49F}" type="datetimeFigureOut">
              <a:rPr lang="en-GB" smtClean="0"/>
              <a:t>21/03/2025</a:t>
            </a:fld>
            <a:endParaRPr lang="en-GB"/>
          </a:p>
        </p:txBody>
      </p:sp>
      <p:sp>
        <p:nvSpPr>
          <p:cNvPr id="5" name="Footer Placeholder 4">
            <a:extLst>
              <a:ext uri="{FF2B5EF4-FFF2-40B4-BE49-F238E27FC236}">
                <a16:creationId xmlns:a16="http://schemas.microsoft.com/office/drawing/2014/main" id="{64AD18AE-7562-80B7-A649-DA26D11EF7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A10893-92DC-5306-B570-F28DAA3B4F48}"/>
              </a:ext>
            </a:extLst>
          </p:cNvPr>
          <p:cNvSpPr>
            <a:spLocks noGrp="1"/>
          </p:cNvSpPr>
          <p:nvPr>
            <p:ph type="sldNum" sz="quarter" idx="12"/>
          </p:nvPr>
        </p:nvSpPr>
        <p:spPr/>
        <p:txBody>
          <a:bodyPr/>
          <a:lstStyle/>
          <a:p>
            <a:fld id="{3E305A36-B85B-4EA1-9198-EC95A1F17E0D}" type="slidenum">
              <a:rPr lang="en-GB" smtClean="0"/>
              <a:t>‹#›</a:t>
            </a:fld>
            <a:endParaRPr lang="en-GB"/>
          </a:p>
        </p:txBody>
      </p:sp>
    </p:spTree>
    <p:extLst>
      <p:ext uri="{BB962C8B-B14F-4D97-AF65-F5344CB8AC3E}">
        <p14:creationId xmlns:p14="http://schemas.microsoft.com/office/powerpoint/2010/main" val="838021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81049-4CCE-D798-CF69-DF5574A5C7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89125F-CA29-D229-15ED-B5AA550F72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9721A8-4984-4FCA-5C08-06C523B72B12}"/>
              </a:ext>
            </a:extLst>
          </p:cNvPr>
          <p:cNvSpPr>
            <a:spLocks noGrp="1"/>
          </p:cNvSpPr>
          <p:nvPr>
            <p:ph type="dt" sz="half" idx="10"/>
          </p:nvPr>
        </p:nvSpPr>
        <p:spPr/>
        <p:txBody>
          <a:bodyPr/>
          <a:lstStyle/>
          <a:p>
            <a:fld id="{78E62DE9-F002-45F7-A727-31A1E9B0D49F}" type="datetimeFigureOut">
              <a:rPr lang="en-GB" smtClean="0"/>
              <a:t>21/03/2025</a:t>
            </a:fld>
            <a:endParaRPr lang="en-GB"/>
          </a:p>
        </p:txBody>
      </p:sp>
      <p:sp>
        <p:nvSpPr>
          <p:cNvPr id="5" name="Footer Placeholder 4">
            <a:extLst>
              <a:ext uri="{FF2B5EF4-FFF2-40B4-BE49-F238E27FC236}">
                <a16:creationId xmlns:a16="http://schemas.microsoft.com/office/drawing/2014/main" id="{B5E5AF98-C0F2-20CF-A7BF-429320D5CD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58616-76D7-8CF4-7645-DAD5BD7C5987}"/>
              </a:ext>
            </a:extLst>
          </p:cNvPr>
          <p:cNvSpPr>
            <a:spLocks noGrp="1"/>
          </p:cNvSpPr>
          <p:nvPr>
            <p:ph type="sldNum" sz="quarter" idx="12"/>
          </p:nvPr>
        </p:nvSpPr>
        <p:spPr/>
        <p:txBody>
          <a:bodyPr/>
          <a:lstStyle/>
          <a:p>
            <a:fld id="{3E305A36-B85B-4EA1-9198-EC95A1F17E0D}" type="slidenum">
              <a:rPr lang="en-GB" smtClean="0"/>
              <a:t>‹#›</a:t>
            </a:fld>
            <a:endParaRPr lang="en-GB"/>
          </a:p>
        </p:txBody>
      </p:sp>
    </p:spTree>
    <p:extLst>
      <p:ext uri="{BB962C8B-B14F-4D97-AF65-F5344CB8AC3E}">
        <p14:creationId xmlns:p14="http://schemas.microsoft.com/office/powerpoint/2010/main" val="293598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DE72-5706-A6AB-E07E-614F85B264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E43A30-DB3F-0341-37BC-AA79D94E3BF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1C1BDC-F980-B061-18CE-797AB92C27ED}"/>
              </a:ext>
            </a:extLst>
          </p:cNvPr>
          <p:cNvSpPr>
            <a:spLocks noGrp="1"/>
          </p:cNvSpPr>
          <p:nvPr>
            <p:ph type="dt" sz="half" idx="10"/>
          </p:nvPr>
        </p:nvSpPr>
        <p:spPr/>
        <p:txBody>
          <a:bodyPr/>
          <a:lstStyle/>
          <a:p>
            <a:fld id="{78E62DE9-F002-45F7-A727-31A1E9B0D49F}" type="datetimeFigureOut">
              <a:rPr lang="en-GB" smtClean="0"/>
              <a:t>21/03/2025</a:t>
            </a:fld>
            <a:endParaRPr lang="en-GB"/>
          </a:p>
        </p:txBody>
      </p:sp>
      <p:sp>
        <p:nvSpPr>
          <p:cNvPr id="5" name="Footer Placeholder 4">
            <a:extLst>
              <a:ext uri="{FF2B5EF4-FFF2-40B4-BE49-F238E27FC236}">
                <a16:creationId xmlns:a16="http://schemas.microsoft.com/office/drawing/2014/main" id="{CA2D90CC-9C3C-9848-A261-2B7E5AADAC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452449-CA98-9B62-D00C-C89F4367EA58}"/>
              </a:ext>
            </a:extLst>
          </p:cNvPr>
          <p:cNvSpPr>
            <a:spLocks noGrp="1"/>
          </p:cNvSpPr>
          <p:nvPr>
            <p:ph type="sldNum" sz="quarter" idx="12"/>
          </p:nvPr>
        </p:nvSpPr>
        <p:spPr/>
        <p:txBody>
          <a:bodyPr/>
          <a:lstStyle/>
          <a:p>
            <a:fld id="{3E305A36-B85B-4EA1-9198-EC95A1F17E0D}" type="slidenum">
              <a:rPr lang="en-GB" smtClean="0"/>
              <a:t>‹#›</a:t>
            </a:fld>
            <a:endParaRPr lang="en-GB"/>
          </a:p>
        </p:txBody>
      </p:sp>
    </p:spTree>
    <p:extLst>
      <p:ext uri="{BB962C8B-B14F-4D97-AF65-F5344CB8AC3E}">
        <p14:creationId xmlns:p14="http://schemas.microsoft.com/office/powerpoint/2010/main" val="3275513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35994-3581-2373-3D23-2BD4B47C3E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90F593-77C0-0E35-B813-7BB4936D67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AF88B9-C387-29C4-FB3A-18B15C2AA1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4376A0-987B-9C5F-6845-C1D1E62EFC39}"/>
              </a:ext>
            </a:extLst>
          </p:cNvPr>
          <p:cNvSpPr>
            <a:spLocks noGrp="1"/>
          </p:cNvSpPr>
          <p:nvPr>
            <p:ph type="dt" sz="half" idx="10"/>
          </p:nvPr>
        </p:nvSpPr>
        <p:spPr/>
        <p:txBody>
          <a:bodyPr/>
          <a:lstStyle/>
          <a:p>
            <a:fld id="{78E62DE9-F002-45F7-A727-31A1E9B0D49F}" type="datetimeFigureOut">
              <a:rPr lang="en-GB" smtClean="0"/>
              <a:t>21/03/2025</a:t>
            </a:fld>
            <a:endParaRPr lang="en-GB"/>
          </a:p>
        </p:txBody>
      </p:sp>
      <p:sp>
        <p:nvSpPr>
          <p:cNvPr id="6" name="Footer Placeholder 5">
            <a:extLst>
              <a:ext uri="{FF2B5EF4-FFF2-40B4-BE49-F238E27FC236}">
                <a16:creationId xmlns:a16="http://schemas.microsoft.com/office/drawing/2014/main" id="{90383E07-9FA8-1805-AD6A-DFB238559D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18B465-7268-21BD-9CC7-6D5AA8813836}"/>
              </a:ext>
            </a:extLst>
          </p:cNvPr>
          <p:cNvSpPr>
            <a:spLocks noGrp="1"/>
          </p:cNvSpPr>
          <p:nvPr>
            <p:ph type="sldNum" sz="quarter" idx="12"/>
          </p:nvPr>
        </p:nvSpPr>
        <p:spPr/>
        <p:txBody>
          <a:bodyPr/>
          <a:lstStyle/>
          <a:p>
            <a:fld id="{3E305A36-B85B-4EA1-9198-EC95A1F17E0D}" type="slidenum">
              <a:rPr lang="en-GB" smtClean="0"/>
              <a:t>‹#›</a:t>
            </a:fld>
            <a:endParaRPr lang="en-GB"/>
          </a:p>
        </p:txBody>
      </p:sp>
    </p:spTree>
    <p:extLst>
      <p:ext uri="{BB962C8B-B14F-4D97-AF65-F5344CB8AC3E}">
        <p14:creationId xmlns:p14="http://schemas.microsoft.com/office/powerpoint/2010/main" val="710299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AB3D8-01C0-B491-F6BD-9A9FB88E64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7995BD-CCE4-2FAA-1071-E249DB614F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17066B-DFAD-38F5-60B2-2828E9274F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2CC41F-5675-D579-8BEE-E2CB5FE8C9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D11D06-B462-1DD3-4E3A-B30E8CA5E59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63D48D-A285-24E0-490F-8325763A3EBC}"/>
              </a:ext>
            </a:extLst>
          </p:cNvPr>
          <p:cNvSpPr>
            <a:spLocks noGrp="1"/>
          </p:cNvSpPr>
          <p:nvPr>
            <p:ph type="dt" sz="half" idx="10"/>
          </p:nvPr>
        </p:nvSpPr>
        <p:spPr/>
        <p:txBody>
          <a:bodyPr/>
          <a:lstStyle/>
          <a:p>
            <a:fld id="{78E62DE9-F002-45F7-A727-31A1E9B0D49F}" type="datetimeFigureOut">
              <a:rPr lang="en-GB" smtClean="0"/>
              <a:t>21/03/2025</a:t>
            </a:fld>
            <a:endParaRPr lang="en-GB"/>
          </a:p>
        </p:txBody>
      </p:sp>
      <p:sp>
        <p:nvSpPr>
          <p:cNvPr id="8" name="Footer Placeholder 7">
            <a:extLst>
              <a:ext uri="{FF2B5EF4-FFF2-40B4-BE49-F238E27FC236}">
                <a16:creationId xmlns:a16="http://schemas.microsoft.com/office/drawing/2014/main" id="{FCD2ECE8-4159-74EC-F77D-CCAF9EBBA7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4E7951C-E69A-769D-EB73-2DE78A2E3ECC}"/>
              </a:ext>
            </a:extLst>
          </p:cNvPr>
          <p:cNvSpPr>
            <a:spLocks noGrp="1"/>
          </p:cNvSpPr>
          <p:nvPr>
            <p:ph type="sldNum" sz="quarter" idx="12"/>
          </p:nvPr>
        </p:nvSpPr>
        <p:spPr/>
        <p:txBody>
          <a:bodyPr/>
          <a:lstStyle/>
          <a:p>
            <a:fld id="{3E305A36-B85B-4EA1-9198-EC95A1F17E0D}" type="slidenum">
              <a:rPr lang="en-GB" smtClean="0"/>
              <a:t>‹#›</a:t>
            </a:fld>
            <a:endParaRPr lang="en-GB"/>
          </a:p>
        </p:txBody>
      </p:sp>
    </p:spTree>
    <p:extLst>
      <p:ext uri="{BB962C8B-B14F-4D97-AF65-F5344CB8AC3E}">
        <p14:creationId xmlns:p14="http://schemas.microsoft.com/office/powerpoint/2010/main" val="589403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C5C55-2398-4B20-EA52-E5610EAFD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0FEC24-7CA7-84D0-098A-257C22BF1F78}"/>
              </a:ext>
            </a:extLst>
          </p:cNvPr>
          <p:cNvSpPr>
            <a:spLocks noGrp="1"/>
          </p:cNvSpPr>
          <p:nvPr>
            <p:ph type="dt" sz="half" idx="10"/>
          </p:nvPr>
        </p:nvSpPr>
        <p:spPr/>
        <p:txBody>
          <a:bodyPr/>
          <a:lstStyle/>
          <a:p>
            <a:fld id="{78E62DE9-F002-45F7-A727-31A1E9B0D49F}" type="datetimeFigureOut">
              <a:rPr lang="en-GB" smtClean="0"/>
              <a:t>21/03/2025</a:t>
            </a:fld>
            <a:endParaRPr lang="en-GB"/>
          </a:p>
        </p:txBody>
      </p:sp>
      <p:sp>
        <p:nvSpPr>
          <p:cNvPr id="4" name="Footer Placeholder 3">
            <a:extLst>
              <a:ext uri="{FF2B5EF4-FFF2-40B4-BE49-F238E27FC236}">
                <a16:creationId xmlns:a16="http://schemas.microsoft.com/office/drawing/2014/main" id="{A1FE0989-07AC-A2FC-280D-537C7887ED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86C6BC6-2A2E-A001-6100-B727757D6D29}"/>
              </a:ext>
            </a:extLst>
          </p:cNvPr>
          <p:cNvSpPr>
            <a:spLocks noGrp="1"/>
          </p:cNvSpPr>
          <p:nvPr>
            <p:ph type="sldNum" sz="quarter" idx="12"/>
          </p:nvPr>
        </p:nvSpPr>
        <p:spPr/>
        <p:txBody>
          <a:bodyPr/>
          <a:lstStyle/>
          <a:p>
            <a:fld id="{3E305A36-B85B-4EA1-9198-EC95A1F17E0D}" type="slidenum">
              <a:rPr lang="en-GB" smtClean="0"/>
              <a:t>‹#›</a:t>
            </a:fld>
            <a:endParaRPr lang="en-GB"/>
          </a:p>
        </p:txBody>
      </p:sp>
    </p:spTree>
    <p:extLst>
      <p:ext uri="{BB962C8B-B14F-4D97-AF65-F5344CB8AC3E}">
        <p14:creationId xmlns:p14="http://schemas.microsoft.com/office/powerpoint/2010/main" val="80851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6FF599-DAF6-F06B-57E8-CA52FC3D40EB}"/>
              </a:ext>
            </a:extLst>
          </p:cNvPr>
          <p:cNvSpPr>
            <a:spLocks noGrp="1"/>
          </p:cNvSpPr>
          <p:nvPr>
            <p:ph type="dt" sz="half" idx="10"/>
          </p:nvPr>
        </p:nvSpPr>
        <p:spPr/>
        <p:txBody>
          <a:bodyPr/>
          <a:lstStyle/>
          <a:p>
            <a:fld id="{78E62DE9-F002-45F7-A727-31A1E9B0D49F}" type="datetimeFigureOut">
              <a:rPr lang="en-GB" smtClean="0"/>
              <a:t>21/03/2025</a:t>
            </a:fld>
            <a:endParaRPr lang="en-GB"/>
          </a:p>
        </p:txBody>
      </p:sp>
      <p:sp>
        <p:nvSpPr>
          <p:cNvPr id="3" name="Footer Placeholder 2">
            <a:extLst>
              <a:ext uri="{FF2B5EF4-FFF2-40B4-BE49-F238E27FC236}">
                <a16:creationId xmlns:a16="http://schemas.microsoft.com/office/drawing/2014/main" id="{AB09B05A-0D93-BBCD-F9C4-CAE4A8F833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933038-CC1B-8E8F-A3AC-7EE167B4DB0F}"/>
              </a:ext>
            </a:extLst>
          </p:cNvPr>
          <p:cNvSpPr>
            <a:spLocks noGrp="1"/>
          </p:cNvSpPr>
          <p:nvPr>
            <p:ph type="sldNum" sz="quarter" idx="12"/>
          </p:nvPr>
        </p:nvSpPr>
        <p:spPr/>
        <p:txBody>
          <a:bodyPr/>
          <a:lstStyle/>
          <a:p>
            <a:fld id="{3E305A36-B85B-4EA1-9198-EC95A1F17E0D}" type="slidenum">
              <a:rPr lang="en-GB" smtClean="0"/>
              <a:t>‹#›</a:t>
            </a:fld>
            <a:endParaRPr lang="en-GB"/>
          </a:p>
        </p:txBody>
      </p:sp>
    </p:spTree>
    <p:extLst>
      <p:ext uri="{BB962C8B-B14F-4D97-AF65-F5344CB8AC3E}">
        <p14:creationId xmlns:p14="http://schemas.microsoft.com/office/powerpoint/2010/main" val="1299969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9B3C9-0684-A441-C59C-255C30EC63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2F8ED4C-4477-BFD4-D48A-17250D71E0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FC2B4D-8033-9197-18B9-E9D049BDAC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2D3493-02FD-752B-16D8-72A97B83A249}"/>
              </a:ext>
            </a:extLst>
          </p:cNvPr>
          <p:cNvSpPr>
            <a:spLocks noGrp="1"/>
          </p:cNvSpPr>
          <p:nvPr>
            <p:ph type="dt" sz="half" idx="10"/>
          </p:nvPr>
        </p:nvSpPr>
        <p:spPr/>
        <p:txBody>
          <a:bodyPr/>
          <a:lstStyle/>
          <a:p>
            <a:fld id="{78E62DE9-F002-45F7-A727-31A1E9B0D49F}" type="datetimeFigureOut">
              <a:rPr lang="en-GB" smtClean="0"/>
              <a:t>21/03/2025</a:t>
            </a:fld>
            <a:endParaRPr lang="en-GB"/>
          </a:p>
        </p:txBody>
      </p:sp>
      <p:sp>
        <p:nvSpPr>
          <p:cNvPr id="6" name="Footer Placeholder 5">
            <a:extLst>
              <a:ext uri="{FF2B5EF4-FFF2-40B4-BE49-F238E27FC236}">
                <a16:creationId xmlns:a16="http://schemas.microsoft.com/office/drawing/2014/main" id="{2D4AD5EA-6C30-FD8F-A0B2-ADE9B9CFD6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479E28-846C-9B2F-DD3C-7A06CCE31996}"/>
              </a:ext>
            </a:extLst>
          </p:cNvPr>
          <p:cNvSpPr>
            <a:spLocks noGrp="1"/>
          </p:cNvSpPr>
          <p:nvPr>
            <p:ph type="sldNum" sz="quarter" idx="12"/>
          </p:nvPr>
        </p:nvSpPr>
        <p:spPr/>
        <p:txBody>
          <a:bodyPr/>
          <a:lstStyle/>
          <a:p>
            <a:fld id="{3E305A36-B85B-4EA1-9198-EC95A1F17E0D}" type="slidenum">
              <a:rPr lang="en-GB" smtClean="0"/>
              <a:t>‹#›</a:t>
            </a:fld>
            <a:endParaRPr lang="en-GB"/>
          </a:p>
        </p:txBody>
      </p:sp>
    </p:spTree>
    <p:extLst>
      <p:ext uri="{BB962C8B-B14F-4D97-AF65-F5344CB8AC3E}">
        <p14:creationId xmlns:p14="http://schemas.microsoft.com/office/powerpoint/2010/main" val="3559327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77666-93D7-A9B8-6EF1-C32BF441DB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11D9CA1-01CE-64CE-6BEE-B58D68CFBD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2C7EA3-A3F0-F0E8-A034-26F211419A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DF9468-A535-3C71-F0DB-CE02B79F92B7}"/>
              </a:ext>
            </a:extLst>
          </p:cNvPr>
          <p:cNvSpPr>
            <a:spLocks noGrp="1"/>
          </p:cNvSpPr>
          <p:nvPr>
            <p:ph type="dt" sz="half" idx="10"/>
          </p:nvPr>
        </p:nvSpPr>
        <p:spPr/>
        <p:txBody>
          <a:bodyPr/>
          <a:lstStyle/>
          <a:p>
            <a:fld id="{78E62DE9-F002-45F7-A727-31A1E9B0D49F}" type="datetimeFigureOut">
              <a:rPr lang="en-GB" smtClean="0"/>
              <a:t>21/03/2025</a:t>
            </a:fld>
            <a:endParaRPr lang="en-GB"/>
          </a:p>
        </p:txBody>
      </p:sp>
      <p:sp>
        <p:nvSpPr>
          <p:cNvPr id="6" name="Footer Placeholder 5">
            <a:extLst>
              <a:ext uri="{FF2B5EF4-FFF2-40B4-BE49-F238E27FC236}">
                <a16:creationId xmlns:a16="http://schemas.microsoft.com/office/drawing/2014/main" id="{9FA97BF6-7C45-EB17-6E6B-1917F929A7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2E4FAB-C48D-E1C8-FBD6-C2022367EFA2}"/>
              </a:ext>
            </a:extLst>
          </p:cNvPr>
          <p:cNvSpPr>
            <a:spLocks noGrp="1"/>
          </p:cNvSpPr>
          <p:nvPr>
            <p:ph type="sldNum" sz="quarter" idx="12"/>
          </p:nvPr>
        </p:nvSpPr>
        <p:spPr/>
        <p:txBody>
          <a:bodyPr/>
          <a:lstStyle/>
          <a:p>
            <a:fld id="{3E305A36-B85B-4EA1-9198-EC95A1F17E0D}" type="slidenum">
              <a:rPr lang="en-GB" smtClean="0"/>
              <a:t>‹#›</a:t>
            </a:fld>
            <a:endParaRPr lang="en-GB"/>
          </a:p>
        </p:txBody>
      </p:sp>
    </p:spTree>
    <p:extLst>
      <p:ext uri="{BB962C8B-B14F-4D97-AF65-F5344CB8AC3E}">
        <p14:creationId xmlns:p14="http://schemas.microsoft.com/office/powerpoint/2010/main" val="1596503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359AC-5C25-463B-1C6B-4F942471A1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49DF43-DC3E-C0C4-8F01-461322F856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57C9A5-5509-EE4E-023A-D1E6E373B4A2}"/>
              </a:ext>
            </a:extLst>
          </p:cNvPr>
          <p:cNvSpPr>
            <a:spLocks noGrp="1"/>
          </p:cNvSpPr>
          <p:nvPr>
            <p:ph type="dt" sz="half" idx="10"/>
          </p:nvPr>
        </p:nvSpPr>
        <p:spPr/>
        <p:txBody>
          <a:bodyPr/>
          <a:lstStyle/>
          <a:p>
            <a:fld id="{78E62DE9-F002-45F7-A727-31A1E9B0D49F}" type="datetimeFigureOut">
              <a:rPr lang="en-GB" smtClean="0"/>
              <a:t>21/03/2025</a:t>
            </a:fld>
            <a:endParaRPr lang="en-GB"/>
          </a:p>
        </p:txBody>
      </p:sp>
      <p:sp>
        <p:nvSpPr>
          <p:cNvPr id="5" name="Footer Placeholder 4">
            <a:extLst>
              <a:ext uri="{FF2B5EF4-FFF2-40B4-BE49-F238E27FC236}">
                <a16:creationId xmlns:a16="http://schemas.microsoft.com/office/drawing/2014/main" id="{8643177C-BFC1-80CF-90BD-2D8156585C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CFF443-9F49-6987-E90E-E3992F821859}"/>
              </a:ext>
            </a:extLst>
          </p:cNvPr>
          <p:cNvSpPr>
            <a:spLocks noGrp="1"/>
          </p:cNvSpPr>
          <p:nvPr>
            <p:ph type="sldNum" sz="quarter" idx="12"/>
          </p:nvPr>
        </p:nvSpPr>
        <p:spPr/>
        <p:txBody>
          <a:bodyPr/>
          <a:lstStyle/>
          <a:p>
            <a:fld id="{3E305A36-B85B-4EA1-9198-EC95A1F17E0D}" type="slidenum">
              <a:rPr lang="en-GB" smtClean="0"/>
              <a:t>‹#›</a:t>
            </a:fld>
            <a:endParaRPr lang="en-GB"/>
          </a:p>
        </p:txBody>
      </p:sp>
    </p:spTree>
    <p:extLst>
      <p:ext uri="{BB962C8B-B14F-4D97-AF65-F5344CB8AC3E}">
        <p14:creationId xmlns:p14="http://schemas.microsoft.com/office/powerpoint/2010/main" val="1621595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00089B-4988-6ECD-6168-3651350EE9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47CD15-0730-3E20-1C5B-9DAB38C349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699E1D-10C1-3296-6DAA-24E4CB9D828B}"/>
              </a:ext>
            </a:extLst>
          </p:cNvPr>
          <p:cNvSpPr>
            <a:spLocks noGrp="1"/>
          </p:cNvSpPr>
          <p:nvPr>
            <p:ph type="dt" sz="half" idx="10"/>
          </p:nvPr>
        </p:nvSpPr>
        <p:spPr/>
        <p:txBody>
          <a:bodyPr/>
          <a:lstStyle/>
          <a:p>
            <a:fld id="{78E62DE9-F002-45F7-A727-31A1E9B0D49F}" type="datetimeFigureOut">
              <a:rPr lang="en-GB" smtClean="0"/>
              <a:t>21/03/2025</a:t>
            </a:fld>
            <a:endParaRPr lang="en-GB"/>
          </a:p>
        </p:txBody>
      </p:sp>
      <p:sp>
        <p:nvSpPr>
          <p:cNvPr id="5" name="Footer Placeholder 4">
            <a:extLst>
              <a:ext uri="{FF2B5EF4-FFF2-40B4-BE49-F238E27FC236}">
                <a16:creationId xmlns:a16="http://schemas.microsoft.com/office/drawing/2014/main" id="{D63E7DB1-1E9E-A652-B1A3-C1D8EADABD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B71B2C-E656-BFFF-F3E4-1A634A18243D}"/>
              </a:ext>
            </a:extLst>
          </p:cNvPr>
          <p:cNvSpPr>
            <a:spLocks noGrp="1"/>
          </p:cNvSpPr>
          <p:nvPr>
            <p:ph type="sldNum" sz="quarter" idx="12"/>
          </p:nvPr>
        </p:nvSpPr>
        <p:spPr/>
        <p:txBody>
          <a:bodyPr/>
          <a:lstStyle/>
          <a:p>
            <a:fld id="{3E305A36-B85B-4EA1-9198-EC95A1F17E0D}" type="slidenum">
              <a:rPr lang="en-GB" smtClean="0"/>
              <a:t>‹#›</a:t>
            </a:fld>
            <a:endParaRPr lang="en-GB"/>
          </a:p>
        </p:txBody>
      </p:sp>
    </p:spTree>
    <p:extLst>
      <p:ext uri="{BB962C8B-B14F-4D97-AF65-F5344CB8AC3E}">
        <p14:creationId xmlns:p14="http://schemas.microsoft.com/office/powerpoint/2010/main" val="2473763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E49204-0459-740E-010D-C323D7FC6E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D4F232-AFFE-26B6-F66D-A9108298CF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DFCA0A-D2CC-83EA-8295-81BB8E25F6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8E62DE9-F002-45F7-A727-31A1E9B0D49F}" type="datetimeFigureOut">
              <a:rPr lang="en-GB" smtClean="0"/>
              <a:t>21/03/2025</a:t>
            </a:fld>
            <a:endParaRPr lang="en-GB"/>
          </a:p>
        </p:txBody>
      </p:sp>
      <p:sp>
        <p:nvSpPr>
          <p:cNvPr id="5" name="Footer Placeholder 4">
            <a:extLst>
              <a:ext uri="{FF2B5EF4-FFF2-40B4-BE49-F238E27FC236}">
                <a16:creationId xmlns:a16="http://schemas.microsoft.com/office/drawing/2014/main" id="{2812F8FB-4293-D774-0305-22552BBC62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52F5768-D09B-CE8C-5C5D-A00A137428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E305A36-B85B-4EA1-9198-EC95A1F17E0D}" type="slidenum">
              <a:rPr lang="en-GB" smtClean="0"/>
              <a:t>‹#›</a:t>
            </a:fld>
            <a:endParaRPr lang="en-GB"/>
          </a:p>
        </p:txBody>
      </p:sp>
    </p:spTree>
    <p:extLst>
      <p:ext uri="{BB962C8B-B14F-4D97-AF65-F5344CB8AC3E}">
        <p14:creationId xmlns:p14="http://schemas.microsoft.com/office/powerpoint/2010/main" val="39828816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CE6494-FB95-7A19-E4D9-BC0936C9D8E3}"/>
              </a:ext>
            </a:extLst>
          </p:cNvPr>
          <p:cNvSpPr>
            <a:spLocks noGrp="1"/>
          </p:cNvSpPr>
          <p:nvPr>
            <p:ph idx="1"/>
          </p:nvPr>
        </p:nvSpPr>
        <p:spPr>
          <a:xfrm>
            <a:off x="1155548" y="2217343"/>
            <a:ext cx="9880893" cy="3959619"/>
          </a:xfrm>
        </p:spPr>
        <p:txBody>
          <a:bodyPr vert="horz" lIns="91440" tIns="45720" rIns="91440" bIns="45720" rtlCol="0" anchor="t">
            <a:normAutofit/>
          </a:bodyPr>
          <a:lstStyle/>
          <a:p>
            <a:pPr>
              <a:buNone/>
            </a:pPr>
            <a:r>
              <a:rPr lang="en-GB" sz="2400" b="1" dirty="0">
                <a:latin typeface="Times New Roman"/>
                <a:ea typeface="Times New Roman" panose="02020603050405020304" pitchFamily="18" charset="0"/>
                <a:cs typeface="Times New Roman"/>
              </a:rPr>
              <a:t>                      </a:t>
            </a:r>
            <a:r>
              <a:rPr lang="en-GB" sz="2400" b="1" dirty="0">
                <a:effectLst/>
                <a:latin typeface="Times New Roman"/>
                <a:ea typeface="Times New Roman" panose="02020603050405020304" pitchFamily="18" charset="0"/>
                <a:cs typeface="Times New Roman"/>
              </a:rPr>
              <a:t>University of Wales TSD</a:t>
            </a:r>
            <a:endParaRPr lang="en-GB" sz="2400" dirty="0">
              <a:effectLst/>
              <a:latin typeface="Times New Roman"/>
              <a:ea typeface="Arial" panose="020B0604020202020204" pitchFamily="34" charset="0"/>
              <a:cs typeface="Times New Roman"/>
            </a:endParaRPr>
          </a:p>
          <a:p>
            <a:pPr>
              <a:buNone/>
            </a:pPr>
            <a:r>
              <a:rPr lang="en-GB" sz="2400" b="1" dirty="0">
                <a:latin typeface="Times New Roman"/>
                <a:ea typeface="Times New Roman" panose="02020603050405020304" pitchFamily="18" charset="0"/>
                <a:cs typeface="Times New Roman"/>
              </a:rPr>
              <a:t>                     </a:t>
            </a:r>
            <a:r>
              <a:rPr lang="en-GB" sz="2400" b="1" dirty="0">
                <a:effectLst/>
                <a:latin typeface="Times New Roman"/>
                <a:ea typeface="Times New Roman" panose="02020603050405020304" pitchFamily="18" charset="0"/>
                <a:cs typeface="Times New Roman"/>
              </a:rPr>
              <a:t>Module Name and Module Code</a:t>
            </a:r>
            <a:r>
              <a:rPr lang="en-GB" sz="2400" b="1" dirty="0">
                <a:latin typeface="Times New Roman"/>
                <a:ea typeface="Times New Roman" panose="02020603050405020304" pitchFamily="18" charset="0"/>
                <a:cs typeface="Times New Roman"/>
              </a:rPr>
              <a:t>:</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a:buNone/>
            </a:pPr>
            <a:r>
              <a:rPr lang="en-GB" sz="2400" b="1" dirty="0">
                <a:latin typeface="Times New Roman"/>
                <a:ea typeface="Times New Roman" panose="02020603050405020304" pitchFamily="18" charset="0"/>
                <a:cs typeface="Times New Roman"/>
              </a:rPr>
              <a:t>           Effective Teamworking and Communication</a:t>
            </a:r>
            <a:endParaRPr lang="en-GB" sz="2400" dirty="0">
              <a:effectLst/>
              <a:latin typeface="Times New Roman"/>
              <a:ea typeface="Arial" panose="020B0604020202020204" pitchFamily="34" charset="0"/>
              <a:cs typeface="Arial"/>
            </a:endParaRPr>
          </a:p>
          <a:p>
            <a:pPr>
              <a:buNone/>
            </a:pPr>
            <a:r>
              <a:rPr lang="en-GB" sz="2400" b="1" dirty="0">
                <a:latin typeface="Times New Roman"/>
                <a:ea typeface="Times New Roman" panose="02020603050405020304" pitchFamily="18" charset="0"/>
                <a:cs typeface="Times New Roman"/>
              </a:rPr>
              <a:t>                      </a:t>
            </a:r>
            <a:r>
              <a:rPr lang="en-GB" sz="2400" b="1" dirty="0">
                <a:effectLst/>
                <a:latin typeface="Times New Roman"/>
                <a:ea typeface="Times New Roman" panose="02020603050405020304" pitchFamily="18" charset="0"/>
                <a:cs typeface="Times New Roman"/>
              </a:rPr>
              <a:t>Student’s name and student ID:</a:t>
            </a:r>
            <a:endParaRPr lang="en-GB" sz="2400" dirty="0">
              <a:effectLst/>
              <a:latin typeface="Times New Roman"/>
              <a:ea typeface="Arial" panose="020B0604020202020204" pitchFamily="34" charset="0"/>
              <a:cs typeface="Times New Roman"/>
            </a:endParaRPr>
          </a:p>
          <a:p>
            <a:pPr>
              <a:buNone/>
            </a:pPr>
            <a:r>
              <a:rPr lang="en-GB" sz="2400" b="1" dirty="0">
                <a:latin typeface="Times New Roman"/>
                <a:ea typeface="Times New Roman" panose="02020603050405020304" pitchFamily="18" charset="0"/>
                <a:cs typeface="Times New Roman"/>
              </a:rPr>
              <a:t>                              Daniel Paval 2410789</a:t>
            </a:r>
          </a:p>
          <a:p>
            <a:pPr>
              <a:buNone/>
            </a:pPr>
            <a:r>
              <a:rPr lang="en-GB" sz="2400" b="1" dirty="0">
                <a:latin typeface="Times New Roman"/>
                <a:ea typeface="Times New Roman" panose="02020603050405020304" pitchFamily="18" charset="0"/>
                <a:cs typeface="Times New Roman"/>
              </a:rPr>
              <a:t>                             </a:t>
            </a:r>
            <a:r>
              <a:rPr lang="en-GB" sz="2400" b="1" dirty="0">
                <a:effectLst/>
                <a:latin typeface="Times New Roman"/>
                <a:ea typeface="Times New Roman" panose="02020603050405020304" pitchFamily="18" charset="0"/>
                <a:cs typeface="Times New Roman"/>
              </a:rPr>
              <a:t>Date of submission:</a:t>
            </a:r>
            <a:r>
              <a:rPr lang="en-GB" sz="2400" b="1" dirty="0">
                <a:latin typeface="Times New Roman"/>
                <a:ea typeface="Times New Roman" panose="02020603050405020304" pitchFamily="18" charset="0"/>
                <a:cs typeface="Times New Roman"/>
              </a:rPr>
              <a:t>21,03,2025</a:t>
            </a:r>
            <a:endParaRPr lang="en-GB" sz="2400" dirty="0">
              <a:latin typeface="Times New Roman"/>
              <a:ea typeface="Times New Roman" panose="02020603050405020304" pitchFamily="18" charset="0"/>
              <a:cs typeface="Times New Roman"/>
            </a:endParaRPr>
          </a:p>
          <a:p>
            <a:pPr>
              <a:buNone/>
            </a:pPr>
            <a:r>
              <a:rPr lang="en-GB" sz="2400" b="1" dirty="0">
                <a:effectLst/>
                <a:latin typeface="Times New Roman"/>
                <a:ea typeface="Times New Roman" panose="02020603050405020304" pitchFamily="18" charset="0"/>
                <a:cs typeface="Times New Roman"/>
              </a:rPr>
              <a:t>Subject area </a:t>
            </a:r>
            <a:r>
              <a:rPr lang="en-GB" sz="2400" b="1" dirty="0" err="1">
                <a:effectLst/>
                <a:latin typeface="Times New Roman"/>
                <a:ea typeface="Times New Roman" panose="02020603050405020304" pitchFamily="18" charset="0"/>
                <a:cs typeface="Times New Roman"/>
              </a:rPr>
              <a:t>addressed:</a:t>
            </a:r>
            <a:r>
              <a:rPr lang="en-GB" sz="2400" b="1" dirty="0" err="1">
                <a:latin typeface="Times New Roman"/>
                <a:ea typeface="Times New Roman" panose="02020603050405020304" pitchFamily="18" charset="0"/>
                <a:cs typeface="Times New Roman"/>
              </a:rPr>
              <a:t>How</a:t>
            </a:r>
            <a:r>
              <a:rPr lang="en-GB" sz="2400" b="1" dirty="0">
                <a:latin typeface="Times New Roman"/>
                <a:ea typeface="Times New Roman" panose="02020603050405020304" pitchFamily="18" charset="0"/>
                <a:cs typeface="Times New Roman"/>
              </a:rPr>
              <a:t> to manage effective communication in teams</a:t>
            </a:r>
            <a:endParaRPr lang="en-GB" sz="2400" dirty="0">
              <a:effectLst/>
              <a:latin typeface="Times New Roman"/>
              <a:ea typeface="Arial" panose="020B0604020202020204" pitchFamily="34" charset="0"/>
              <a:cs typeface="Times New Roman"/>
            </a:endParaRPr>
          </a:p>
        </p:txBody>
      </p:sp>
    </p:spTree>
    <p:extLst>
      <p:ext uri="{BB962C8B-B14F-4D97-AF65-F5344CB8AC3E}">
        <p14:creationId xmlns:p14="http://schemas.microsoft.com/office/powerpoint/2010/main" val="1285558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3E6C15-E9EC-073C-8265-7399053BF66E}"/>
              </a:ext>
            </a:extLst>
          </p:cNvPr>
          <p:cNvSpPr>
            <a:spLocks noGrp="1"/>
          </p:cNvSpPr>
          <p:nvPr>
            <p:ph type="title"/>
          </p:nvPr>
        </p:nvSpPr>
        <p:spPr>
          <a:xfrm>
            <a:off x="604085" y="428889"/>
            <a:ext cx="11210925" cy="744836"/>
          </a:xfrm>
        </p:spPr>
        <p:txBody>
          <a:bodyPr vert="horz" lIns="91440" tIns="45720" rIns="91440" bIns="45720" rtlCol="0" anchor="ctr">
            <a:normAutofit/>
          </a:bodyPr>
          <a:lstStyle/>
          <a:p>
            <a:pPr algn="ctr"/>
            <a:r>
              <a:rPr lang="en-US" sz="3600" b="1" i="0" dirty="0">
                <a:solidFill>
                  <a:schemeClr val="tx1">
                    <a:lumMod val="85000"/>
                    <a:lumOff val="15000"/>
                  </a:schemeClr>
                </a:solidFill>
                <a:effectLst/>
                <a:latin typeface="Times New Roman" panose="02020603050405020304" pitchFamily="18" charset="0"/>
                <a:cs typeface="Times New Roman" panose="02020603050405020304" pitchFamily="18" charset="0"/>
              </a:rPr>
              <a:t>Table of contents</a:t>
            </a:r>
            <a:endParaRPr lang="en-US" sz="3600" b="1"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cxnSp>
        <p:nvCxnSpPr>
          <p:cNvPr id="6153" name="Straight Connector 615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6155" name="Straight Connector 615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graphicFrame>
        <p:nvGraphicFramePr>
          <p:cNvPr id="3" name="Diagram 2">
            <a:extLst>
              <a:ext uri="{FF2B5EF4-FFF2-40B4-BE49-F238E27FC236}">
                <a16:creationId xmlns:a16="http://schemas.microsoft.com/office/drawing/2014/main" id="{417535B9-76D9-DEFC-EFF0-915BFE420A51}"/>
              </a:ext>
            </a:extLst>
          </p:cNvPr>
          <p:cNvGraphicFramePr/>
          <p:nvPr>
            <p:extLst>
              <p:ext uri="{D42A27DB-BD31-4B8C-83A1-F6EECF244321}">
                <p14:modId xmlns:p14="http://schemas.microsoft.com/office/powerpoint/2010/main" val="875578890"/>
              </p:ext>
            </p:extLst>
          </p:nvPr>
        </p:nvGraphicFramePr>
        <p:xfrm>
          <a:off x="1106551" y="1288394"/>
          <a:ext cx="9476284"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1096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prove Your Communication Skills | IIBA">
            <a:extLst>
              <a:ext uri="{FF2B5EF4-FFF2-40B4-BE49-F238E27FC236}">
                <a16:creationId xmlns:a16="http://schemas.microsoft.com/office/drawing/2014/main" id="{D5BE4AF2-8CB3-7E31-FB96-7549F1121B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60" name="Rectangle 205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380149-74B3-7FCE-9612-29DDF4EC6FFE}"/>
              </a:ext>
            </a:extLst>
          </p:cNvPr>
          <p:cNvSpPr>
            <a:spLocks noGrp="1"/>
          </p:cNvSpPr>
          <p:nvPr>
            <p:ph type="title"/>
          </p:nvPr>
        </p:nvSpPr>
        <p:spPr>
          <a:xfrm>
            <a:off x="7531610" y="365125"/>
            <a:ext cx="3822189" cy="1899912"/>
          </a:xfrm>
        </p:spPr>
        <p:txBody>
          <a:bodyPr>
            <a:normAutofit/>
          </a:bodyPr>
          <a:lstStyle/>
          <a:p>
            <a:r>
              <a:rPr lang="en-GB" sz="3100" b="1" dirty="0">
                <a:effectLst/>
                <a:latin typeface="Times New Roman" panose="02020603050405020304" pitchFamily="18" charset="0"/>
                <a:ea typeface="Times New Roman" panose="02020603050405020304" pitchFamily="18" charset="0"/>
              </a:rPr>
              <a:t>How to manage effective communication in teams?</a:t>
            </a:r>
            <a:endParaRPr lang="en-GB" sz="3100" dirty="0"/>
          </a:p>
        </p:txBody>
      </p:sp>
      <p:sp>
        <p:nvSpPr>
          <p:cNvPr id="3" name="Content Placeholder 2">
            <a:extLst>
              <a:ext uri="{FF2B5EF4-FFF2-40B4-BE49-F238E27FC236}">
                <a16:creationId xmlns:a16="http://schemas.microsoft.com/office/drawing/2014/main" id="{57D743B1-C517-2E73-DFE5-B7CB4C9A8333}"/>
              </a:ext>
            </a:extLst>
          </p:cNvPr>
          <p:cNvSpPr>
            <a:spLocks noGrp="1"/>
          </p:cNvSpPr>
          <p:nvPr>
            <p:ph idx="1"/>
          </p:nvPr>
        </p:nvSpPr>
        <p:spPr>
          <a:xfrm>
            <a:off x="7531610" y="2434201"/>
            <a:ext cx="3822189" cy="3742762"/>
          </a:xfrm>
        </p:spPr>
        <p:txBody>
          <a:bodyPr>
            <a:normAutofit/>
          </a:bodyPr>
          <a:lstStyle/>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Clear and concise information sharing</a:t>
            </a:r>
            <a:endParaRPr lang="en-GB" sz="2000" u="none" strike="noStrike">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Active listening and feedback (</a:t>
            </a:r>
            <a:r>
              <a:rPr lang="en-GB" sz="2000" u="none" strike="noStrike">
                <a:effectLst/>
                <a:highlight>
                  <a:srgbClr val="FFFFFF"/>
                </a:highlight>
                <a:latin typeface="Times New Roman" panose="02020603050405020304" pitchFamily="18" charset="0"/>
                <a:ea typeface="Times New Roman" panose="02020603050405020304" pitchFamily="18" charset="0"/>
              </a:rPr>
              <a:t>Benjamin, Milliken and Grace, 2022</a:t>
            </a:r>
            <a:r>
              <a:rPr lang="en-GB" sz="2000" u="none" strike="noStrike">
                <a:effectLst/>
                <a:latin typeface="Times New Roman" panose="02020603050405020304" pitchFamily="18" charset="0"/>
                <a:ea typeface="Times New Roman" panose="02020603050405020304" pitchFamily="18" charset="0"/>
              </a:rPr>
              <a:t>)</a:t>
            </a:r>
            <a:endParaRPr lang="en-GB" sz="2000" u="none" strike="noStrike">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Verbal and non-verbal communication</a:t>
            </a:r>
            <a:endParaRPr lang="en-GB" sz="2000" u="none" strike="noStrike">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Trust and relationship building</a:t>
            </a:r>
            <a:endParaRPr lang="en-GB" sz="2000" u="none" strike="noStrike">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u="none" strike="noStrike">
                <a:effectLst/>
                <a:latin typeface="Times New Roman" panose="02020603050405020304" pitchFamily="18" charset="0"/>
                <a:ea typeface="Times New Roman" panose="02020603050405020304" pitchFamily="18" charset="0"/>
              </a:rPr>
              <a:t>Avoiding misunderstandings</a:t>
            </a:r>
            <a:endParaRPr lang="en-GB" sz="2000" u="none" strike="noStrike">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452263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E51CF1-66DD-E08E-DE54-859D636DBB19}"/>
              </a:ext>
            </a:extLst>
          </p:cNvPr>
          <p:cNvSpPr>
            <a:spLocks noGrp="1"/>
          </p:cNvSpPr>
          <p:nvPr>
            <p:ph type="title"/>
          </p:nvPr>
        </p:nvSpPr>
        <p:spPr>
          <a:xfrm>
            <a:off x="7320466" y="609600"/>
            <a:ext cx="4140014" cy="1330839"/>
          </a:xfrm>
        </p:spPr>
        <p:txBody>
          <a:bodyPr>
            <a:normAutofit/>
          </a:bodyPr>
          <a:lstStyle/>
          <a:p>
            <a:r>
              <a:rPr lang="en-GB" sz="2800" b="1" dirty="0">
                <a:effectLst/>
                <a:latin typeface="Times New Roman" panose="02020603050405020304" pitchFamily="18" charset="0"/>
                <a:ea typeface="Times New Roman" panose="02020603050405020304" pitchFamily="18" charset="0"/>
              </a:rPr>
              <a:t>How to manage communication in teams? </a:t>
            </a:r>
            <a:endParaRPr lang="en-GB" sz="2800" dirty="0"/>
          </a:p>
        </p:txBody>
      </p:sp>
      <p:pic>
        <p:nvPicPr>
          <p:cNvPr id="3074" name="Picture 2" descr="The 10 Secrets to Strong Communication Skills in the Workplace">
            <a:extLst>
              <a:ext uri="{FF2B5EF4-FFF2-40B4-BE49-F238E27FC236}">
                <a16:creationId xmlns:a16="http://schemas.microsoft.com/office/drawing/2014/main" id="{466A9814-839E-7AED-D061-A2D5FCB285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C2167EC-97F6-77FC-1648-D43404554CA1}"/>
              </a:ext>
            </a:extLst>
          </p:cNvPr>
          <p:cNvSpPr>
            <a:spLocks noGrp="1"/>
          </p:cNvSpPr>
          <p:nvPr>
            <p:ph idx="1"/>
          </p:nvPr>
        </p:nvSpPr>
        <p:spPr>
          <a:xfrm>
            <a:off x="7320465" y="2550038"/>
            <a:ext cx="4140013" cy="3552649"/>
          </a:xfrm>
        </p:spPr>
        <p:txBody>
          <a:bodyPr>
            <a:normAutofit/>
          </a:bodyPr>
          <a:lstStyle/>
          <a:p>
            <a:pPr marL="342900" lvl="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Active listening techniques (Murphy and Murphy, 2023)</a:t>
            </a:r>
          </a:p>
          <a:p>
            <a:pPr marL="342900" lvl="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Encouraging open discussions</a:t>
            </a:r>
          </a:p>
          <a:p>
            <a:pPr marL="342900" lvl="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Providing constructive feedback</a:t>
            </a:r>
          </a:p>
          <a:p>
            <a:pPr marL="342900" lvl="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Supporting personal and professional growth</a:t>
            </a:r>
          </a:p>
          <a:p>
            <a:pPr marL="342900" lvl="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Reducing conflicts through understanding</a:t>
            </a:r>
          </a:p>
        </p:txBody>
      </p:sp>
    </p:spTree>
    <p:extLst>
      <p:ext uri="{BB962C8B-B14F-4D97-AF65-F5344CB8AC3E}">
        <p14:creationId xmlns:p14="http://schemas.microsoft.com/office/powerpoint/2010/main" val="1344940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8" name="Rectangle 4107">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C0D42-37F4-C1E6-1868-27A1B7622A1F}"/>
              </a:ext>
            </a:extLst>
          </p:cNvPr>
          <p:cNvSpPr>
            <a:spLocks noGrp="1"/>
          </p:cNvSpPr>
          <p:nvPr>
            <p:ph type="title"/>
          </p:nvPr>
        </p:nvSpPr>
        <p:spPr>
          <a:xfrm>
            <a:off x="429768" y="411480"/>
            <a:ext cx="11201400" cy="1106424"/>
          </a:xfrm>
        </p:spPr>
        <p:txBody>
          <a:bodyPr>
            <a:normAutofit/>
          </a:bodyPr>
          <a:lstStyle/>
          <a:p>
            <a:r>
              <a:rPr lang="en-GB" sz="3600" b="1" dirty="0">
                <a:effectLst/>
                <a:latin typeface="Times New Roman" panose="02020603050405020304" pitchFamily="18" charset="0"/>
                <a:ea typeface="Times New Roman" panose="02020603050405020304" pitchFamily="18" charset="0"/>
              </a:rPr>
              <a:t>How to manage communication in teams</a:t>
            </a:r>
            <a:endParaRPr lang="en-GB" sz="3600" dirty="0"/>
          </a:p>
        </p:txBody>
      </p:sp>
      <p:sp>
        <p:nvSpPr>
          <p:cNvPr id="4109" name="Rectangle 4108">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Effective Communication: The Key to Success for Startups Hiring VAs">
            <a:extLst>
              <a:ext uri="{FF2B5EF4-FFF2-40B4-BE49-F238E27FC236}">
                <a16:creationId xmlns:a16="http://schemas.microsoft.com/office/drawing/2014/main" id="{D3A6D574-4329-58CA-4C31-F4F4DB91F2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 r="983"/>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useBgFill="1">
        <p:nvSpPr>
          <p:cNvPr id="4107" name="Rectangle 4106">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F6C5F72-0C52-AA69-E310-74B05982B8DD}"/>
              </a:ext>
            </a:extLst>
          </p:cNvPr>
          <p:cNvSpPr>
            <a:spLocks noGrp="1"/>
          </p:cNvSpPr>
          <p:nvPr>
            <p:ph idx="1"/>
          </p:nvPr>
        </p:nvSpPr>
        <p:spPr>
          <a:xfrm>
            <a:off x="7938752" y="2020824"/>
            <a:ext cx="3455097" cy="3959352"/>
          </a:xfrm>
        </p:spPr>
        <p:txBody>
          <a:bodyPr anchor="ctr">
            <a:normAutofit/>
          </a:bodyPr>
          <a:lstStyle/>
          <a:p>
            <a:pPr marL="342900" lvl="0" indent="-342900">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Parent, Adult, and Child ego (</a:t>
            </a:r>
            <a:r>
              <a:rPr lang="en-GB" sz="2000" u="none" strike="noStrike" dirty="0">
                <a:effectLst/>
                <a:highlight>
                  <a:srgbClr val="FFFFFF"/>
                </a:highlight>
                <a:latin typeface="Times New Roman" panose="02020603050405020304" pitchFamily="18" charset="0"/>
                <a:ea typeface="Times New Roman" panose="02020603050405020304" pitchFamily="18" charset="0"/>
              </a:rPr>
              <a:t>Grégoire, 2024</a:t>
            </a:r>
            <a:r>
              <a:rPr lang="en-GB" sz="2000" u="none" strike="noStrike" dirty="0">
                <a:effectLst/>
                <a:latin typeface="Times New Roman" panose="02020603050405020304" pitchFamily="18" charset="0"/>
                <a:ea typeface="Times New Roman" panose="02020603050405020304" pitchFamily="18" charset="0"/>
              </a:rPr>
              <a:t>)</a:t>
            </a:r>
            <a:endParaRPr lang="en-GB" sz="2000" u="none" strike="noStrike"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Promoting Adult-to-Adult communication</a:t>
            </a:r>
            <a:endParaRPr lang="en-GB" sz="2000" u="none" strike="noStrike"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Recognizing DRAMA Triangle roles (</a:t>
            </a:r>
            <a:r>
              <a:rPr lang="en-GB" sz="2000" u="none" strike="noStrike" dirty="0" err="1">
                <a:effectLst/>
                <a:highlight>
                  <a:srgbClr val="FFFFFF"/>
                </a:highlight>
                <a:latin typeface="Times New Roman" panose="02020603050405020304" pitchFamily="18" charset="0"/>
                <a:ea typeface="Times New Roman" panose="02020603050405020304" pitchFamily="18" charset="0"/>
              </a:rPr>
              <a:t>Lubienetzki</a:t>
            </a:r>
            <a:r>
              <a:rPr lang="en-GB" sz="2000" u="none" strike="noStrike" dirty="0">
                <a:effectLst/>
                <a:highlight>
                  <a:srgbClr val="FFFFFF"/>
                </a:highlight>
                <a:latin typeface="Times New Roman" panose="02020603050405020304" pitchFamily="18" charset="0"/>
                <a:ea typeface="Times New Roman" panose="02020603050405020304" pitchFamily="18" charset="0"/>
              </a:rPr>
              <a:t> </a:t>
            </a:r>
            <a:r>
              <a:rPr lang="en-GB" sz="2000" i="1" u="none" strike="noStrike" dirty="0">
                <a:effectLst/>
                <a:highlight>
                  <a:srgbClr val="FFFFFF"/>
                </a:highlight>
                <a:latin typeface="Times New Roman" panose="02020603050405020304" pitchFamily="18" charset="0"/>
                <a:ea typeface="Times New Roman" panose="02020603050405020304" pitchFamily="18" charset="0"/>
              </a:rPr>
              <a:t>et al. </a:t>
            </a:r>
            <a:r>
              <a:rPr lang="en-GB" sz="2000" u="none" strike="noStrike" dirty="0">
                <a:effectLst/>
                <a:highlight>
                  <a:srgbClr val="FFFFFF"/>
                </a:highlight>
                <a:latin typeface="Times New Roman" panose="02020603050405020304" pitchFamily="18" charset="0"/>
                <a:ea typeface="Times New Roman" panose="02020603050405020304" pitchFamily="18" charset="0"/>
              </a:rPr>
              <a:t>2022</a:t>
            </a:r>
            <a:r>
              <a:rPr lang="en-GB" sz="2000" u="none" strike="noStrike" dirty="0">
                <a:effectLst/>
                <a:latin typeface="Times New Roman" panose="02020603050405020304" pitchFamily="18" charset="0"/>
                <a:ea typeface="Times New Roman" panose="02020603050405020304" pitchFamily="18" charset="0"/>
              </a:rPr>
              <a:t>)</a:t>
            </a:r>
            <a:endParaRPr lang="en-GB" sz="2000" u="none" strike="noStrike"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Avoiding manipulative interactions</a:t>
            </a:r>
            <a:endParaRPr lang="en-GB" sz="2000" dirty="0">
              <a:latin typeface="Arial" panose="020B0604020202020204" pitchFamily="34" charset="0"/>
              <a:ea typeface="Times New Roman" panose="02020603050405020304" pitchFamily="18" charset="0"/>
            </a:endParaRPr>
          </a:p>
          <a:p>
            <a:pPr marL="342900" lvl="0" indent="-342900">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rPr>
              <a:t>Encouraging positive team dynamics</a:t>
            </a:r>
            <a:endParaRPr lang="en-GB" sz="2000" dirty="0"/>
          </a:p>
        </p:txBody>
      </p:sp>
    </p:spTree>
    <p:extLst>
      <p:ext uri="{BB962C8B-B14F-4D97-AF65-F5344CB8AC3E}">
        <p14:creationId xmlns:p14="http://schemas.microsoft.com/office/powerpoint/2010/main" val="2312827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What Are the Benefits of Effective Communication Skills?">
            <a:extLst>
              <a:ext uri="{FF2B5EF4-FFF2-40B4-BE49-F238E27FC236}">
                <a16:creationId xmlns:a16="http://schemas.microsoft.com/office/drawing/2014/main" id="{9A620003-F4F7-4A15-C580-C2EA4B752A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32" name="Rectangle 513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0C2CA0-DC1D-CC04-119F-D5A0DAE5040D}"/>
              </a:ext>
            </a:extLst>
          </p:cNvPr>
          <p:cNvSpPr>
            <a:spLocks noGrp="1"/>
          </p:cNvSpPr>
          <p:nvPr>
            <p:ph type="title"/>
          </p:nvPr>
        </p:nvSpPr>
        <p:spPr>
          <a:xfrm>
            <a:off x="838200" y="365125"/>
            <a:ext cx="3822189" cy="1899912"/>
          </a:xfrm>
        </p:spPr>
        <p:txBody>
          <a:bodyPr>
            <a:normAutofit/>
          </a:bodyPr>
          <a:lstStyle/>
          <a:p>
            <a:r>
              <a:rPr lang="en-GB" sz="4000" b="1" dirty="0">
                <a:effectLst/>
                <a:latin typeface="Times New Roman" panose="02020603050405020304" pitchFamily="18" charset="0"/>
                <a:ea typeface="Times New Roman" panose="02020603050405020304" pitchFamily="18" charset="0"/>
              </a:rPr>
              <a:t>Examples of effective communication</a:t>
            </a:r>
            <a:endParaRPr lang="en-GB" sz="4000" dirty="0"/>
          </a:p>
        </p:txBody>
      </p:sp>
      <p:sp>
        <p:nvSpPr>
          <p:cNvPr id="3" name="Content Placeholder 2">
            <a:extLst>
              <a:ext uri="{FF2B5EF4-FFF2-40B4-BE49-F238E27FC236}">
                <a16:creationId xmlns:a16="http://schemas.microsoft.com/office/drawing/2014/main" id="{D0F99CD7-A93F-E67B-83D8-AFEDCFE881E1}"/>
              </a:ext>
            </a:extLst>
          </p:cNvPr>
          <p:cNvSpPr>
            <a:spLocks noGrp="1"/>
          </p:cNvSpPr>
          <p:nvPr>
            <p:ph idx="1"/>
          </p:nvPr>
        </p:nvSpPr>
        <p:spPr>
          <a:xfrm>
            <a:off x="838200" y="2908093"/>
            <a:ext cx="3822189" cy="3268870"/>
          </a:xfrm>
        </p:spPr>
        <p:txBody>
          <a:bodyPr>
            <a:normAutofit/>
          </a:bodyPr>
          <a:lstStyle/>
          <a:p>
            <a:pPr marL="342900" lvl="0" indent="-342900">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Clear role allocation in teams (</a:t>
            </a:r>
            <a:r>
              <a:rPr lang="en-GB" sz="2000" u="none" strike="noStrike" dirty="0">
                <a:effectLst/>
                <a:highlight>
                  <a:srgbClr val="FFFFFF"/>
                </a:highlight>
                <a:latin typeface="Times New Roman" panose="02020603050405020304" pitchFamily="18" charset="0"/>
                <a:ea typeface="Times New Roman" panose="02020603050405020304" pitchFamily="18" charset="0"/>
              </a:rPr>
              <a:t>Zajac </a:t>
            </a:r>
            <a:r>
              <a:rPr lang="en-GB" sz="2000" i="1" u="none" strike="noStrike" dirty="0">
                <a:effectLst/>
                <a:highlight>
                  <a:srgbClr val="FFFFFF"/>
                </a:highlight>
                <a:latin typeface="Times New Roman" panose="02020603050405020304" pitchFamily="18" charset="0"/>
                <a:ea typeface="Times New Roman" panose="02020603050405020304" pitchFamily="18" charset="0"/>
              </a:rPr>
              <a:t>et al. </a:t>
            </a:r>
            <a:r>
              <a:rPr lang="en-GB" sz="2000" u="none" strike="noStrike" dirty="0">
                <a:effectLst/>
                <a:highlight>
                  <a:srgbClr val="FFFFFF"/>
                </a:highlight>
                <a:latin typeface="Times New Roman" panose="02020603050405020304" pitchFamily="18" charset="0"/>
                <a:ea typeface="Times New Roman" panose="02020603050405020304" pitchFamily="18" charset="0"/>
              </a:rPr>
              <a:t>2021</a:t>
            </a:r>
            <a:r>
              <a:rPr lang="en-GB" sz="2000" u="none" strike="noStrike" dirty="0">
                <a:effectLst/>
                <a:latin typeface="Times New Roman" panose="02020603050405020304" pitchFamily="18" charset="0"/>
                <a:ea typeface="Times New Roman" panose="02020603050405020304" pitchFamily="18" charset="0"/>
              </a:rPr>
              <a:t>)</a:t>
            </a:r>
            <a:endParaRPr lang="en-GB" sz="2000" u="none" strike="noStrike"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Regular discussions for progress tracking</a:t>
            </a:r>
            <a:endParaRPr lang="en-GB" sz="2000" u="none" strike="noStrike"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Active listening to avoid misunderstandings</a:t>
            </a:r>
            <a:endParaRPr lang="en-GB" sz="2000" dirty="0">
              <a:latin typeface="Arial" panose="020B0604020202020204" pitchFamily="34" charset="0"/>
              <a:ea typeface="Times New Roman" panose="02020603050405020304" pitchFamily="18" charset="0"/>
            </a:endParaRPr>
          </a:p>
          <a:p>
            <a:pPr marL="342900" lvl="0" indent="-342900">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rPr>
              <a:t>Constructive feedback for improvement</a:t>
            </a:r>
            <a:endParaRPr lang="en-GB" sz="2000" dirty="0"/>
          </a:p>
        </p:txBody>
      </p:sp>
    </p:spTree>
    <p:extLst>
      <p:ext uri="{BB962C8B-B14F-4D97-AF65-F5344CB8AC3E}">
        <p14:creationId xmlns:p14="http://schemas.microsoft.com/office/powerpoint/2010/main" val="3192298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1EB51-AB48-BB45-852F-476F6281E4B6}"/>
              </a:ext>
            </a:extLst>
          </p:cNvPr>
          <p:cNvSpPr>
            <a:spLocks noGrp="1"/>
          </p:cNvSpPr>
          <p:nvPr>
            <p:ph type="title"/>
          </p:nvPr>
        </p:nvSpPr>
        <p:spPr>
          <a:xfrm>
            <a:off x="640080" y="325369"/>
            <a:ext cx="4368602" cy="1956841"/>
          </a:xfrm>
        </p:spPr>
        <p:txBody>
          <a:bodyPr anchor="b">
            <a:normAutofit/>
          </a:bodyPr>
          <a:lstStyle/>
          <a:p>
            <a:r>
              <a:rPr lang="en-GB" sz="4200" b="1">
                <a:effectLst/>
                <a:latin typeface="Times New Roman" panose="02020603050405020304" pitchFamily="18" charset="0"/>
                <a:ea typeface="Times New Roman" panose="02020603050405020304" pitchFamily="18" charset="0"/>
              </a:rPr>
              <a:t>Examples of effective communication</a:t>
            </a:r>
            <a:endParaRPr lang="en-GB" sz="4200"/>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4E53F0-C5DE-ABE3-1C4C-FF7A6FA6B691}"/>
              </a:ext>
            </a:extLst>
          </p:cNvPr>
          <p:cNvSpPr>
            <a:spLocks noGrp="1"/>
          </p:cNvSpPr>
          <p:nvPr>
            <p:ph idx="1"/>
          </p:nvPr>
        </p:nvSpPr>
        <p:spPr>
          <a:xfrm>
            <a:off x="640080" y="2872899"/>
            <a:ext cx="4243589" cy="3320668"/>
          </a:xfrm>
        </p:spPr>
        <p:txBody>
          <a:bodyPr>
            <a:normAutofit/>
          </a:bodyPr>
          <a:lstStyle/>
          <a:p>
            <a:pPr marL="342900" lvl="0" indent="-342900">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rPr>
              <a:t>Coaching to enhance confidence</a:t>
            </a:r>
            <a:endParaRPr lang="en-GB" sz="1700" u="none" strike="noStrike">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rPr>
              <a:t>Open-ended questions for better engagement</a:t>
            </a:r>
            <a:endParaRPr lang="en-GB" sz="1700" u="none" strike="noStrike">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rPr>
              <a:t>Structured meetings with clear agendas</a:t>
            </a:r>
            <a:endParaRPr lang="en-GB" sz="1700" u="none" strike="noStrike">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rPr>
              <a:t>Encouraging equal participation</a:t>
            </a:r>
            <a:endParaRPr lang="en-GB" sz="1700" u="none" strike="noStrike">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sz="1700" u="none" strike="noStrike">
                <a:effectLst/>
                <a:latin typeface="Times New Roman" panose="02020603050405020304" pitchFamily="18" charset="0"/>
                <a:ea typeface="Times New Roman" panose="02020603050405020304" pitchFamily="18" charset="0"/>
              </a:rPr>
              <a:t>Using non-verbal cues for engagement (</a:t>
            </a:r>
            <a:r>
              <a:rPr lang="en-GB" sz="1700" u="none" strike="noStrike">
                <a:effectLst/>
                <a:highlight>
                  <a:srgbClr val="FFFFFF"/>
                </a:highlight>
                <a:latin typeface="Times New Roman" panose="02020603050405020304" pitchFamily="18" charset="0"/>
                <a:ea typeface="Times New Roman" panose="02020603050405020304" pitchFamily="18" charset="0"/>
              </a:rPr>
              <a:t>Zhao, 2023</a:t>
            </a:r>
            <a:r>
              <a:rPr lang="en-GB" sz="1700" u="none" strike="noStrike">
                <a:effectLst/>
                <a:latin typeface="Times New Roman" panose="02020603050405020304" pitchFamily="18" charset="0"/>
                <a:ea typeface="Times New Roman" panose="02020603050405020304" pitchFamily="18" charset="0"/>
              </a:rPr>
              <a:t>)</a:t>
            </a:r>
            <a:endParaRPr lang="en-GB" sz="1700">
              <a:latin typeface="Arial" panose="020B0604020202020204" pitchFamily="34" charset="0"/>
              <a:ea typeface="Times New Roman" panose="02020603050405020304" pitchFamily="18" charset="0"/>
            </a:endParaRPr>
          </a:p>
          <a:p>
            <a:pPr marL="342900" lvl="0" indent="-342900">
              <a:buFont typeface="Arial" panose="020B0604020202020204" pitchFamily="34" charset="0"/>
              <a:buChar char="●"/>
            </a:pPr>
            <a:r>
              <a:rPr lang="en-GB" sz="1700">
                <a:effectLst/>
                <a:latin typeface="Times New Roman" panose="02020603050405020304" pitchFamily="18" charset="0"/>
                <a:ea typeface="Times New Roman" panose="02020603050405020304" pitchFamily="18" charset="0"/>
              </a:rPr>
              <a:t>Collaboration for better decision-making</a:t>
            </a:r>
            <a:endParaRPr lang="en-GB" sz="1700"/>
          </a:p>
        </p:txBody>
      </p:sp>
      <p:pic>
        <p:nvPicPr>
          <p:cNvPr id="1026" name="Picture 2" descr="Effective Communication In Business Needs Much More Than Language  Proficiency | Entrepreneur">
            <a:extLst>
              <a:ext uri="{FF2B5EF4-FFF2-40B4-BE49-F238E27FC236}">
                <a16:creationId xmlns:a16="http://schemas.microsoft.com/office/drawing/2014/main" id="{6C425839-D41E-576E-7814-8697CB26BB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3033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BD794-3AAE-8EC7-F6FF-B2BFB3A98EBC}"/>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effectLst/>
                <a:latin typeface="Times New Roman" panose="02020603050405020304" pitchFamily="18" charset="0"/>
                <a:ea typeface="Times New Roman" panose="02020603050405020304" pitchFamily="18" charset="0"/>
              </a:rPr>
              <a:t>References</a:t>
            </a:r>
            <a:endParaRPr lang="en-GB" sz="4000" dirty="0">
              <a:solidFill>
                <a:srgbClr val="FFFFFF"/>
              </a:solidFill>
            </a:endParaRPr>
          </a:p>
        </p:txBody>
      </p:sp>
      <p:sp>
        <p:nvSpPr>
          <p:cNvPr id="3" name="Content Placeholder 2">
            <a:extLst>
              <a:ext uri="{FF2B5EF4-FFF2-40B4-BE49-F238E27FC236}">
                <a16:creationId xmlns:a16="http://schemas.microsoft.com/office/drawing/2014/main" id="{FD81C495-CFA3-B51F-22DB-4273F7BA9B94}"/>
              </a:ext>
            </a:extLst>
          </p:cNvPr>
          <p:cNvSpPr>
            <a:spLocks noGrp="1"/>
          </p:cNvSpPr>
          <p:nvPr>
            <p:ph idx="1"/>
          </p:nvPr>
        </p:nvSpPr>
        <p:spPr>
          <a:xfrm>
            <a:off x="4810259" y="649480"/>
            <a:ext cx="6555347" cy="5546047"/>
          </a:xfrm>
        </p:spPr>
        <p:txBody>
          <a:bodyPr anchor="ctr">
            <a:normAutofit/>
          </a:bodyPr>
          <a:lstStyle/>
          <a:p>
            <a:pPr algn="just">
              <a:spcBef>
                <a:spcPts val="1200"/>
              </a:spcBef>
              <a:spcAft>
                <a:spcPts val="1200"/>
              </a:spcAft>
              <a:buNone/>
            </a:pPr>
            <a:r>
              <a:rPr lang="en-GB" sz="1700" dirty="0">
                <a:effectLst/>
                <a:highlight>
                  <a:srgbClr val="FFFFFF"/>
                </a:highlight>
                <a:latin typeface="Times New Roman" panose="02020603050405020304" pitchFamily="18" charset="0"/>
                <a:ea typeface="Times New Roman" panose="02020603050405020304" pitchFamily="18" charset="0"/>
              </a:rPr>
              <a:t>Benjamin, B., Milliken, A. and Grace, P., 2022. Effective communication—improving communication skills. In </a:t>
            </a:r>
            <a:r>
              <a:rPr lang="en-GB" sz="1700" i="1" dirty="0">
                <a:effectLst/>
                <a:highlight>
                  <a:srgbClr val="FFFFFF"/>
                </a:highlight>
                <a:latin typeface="Times New Roman" panose="02020603050405020304" pitchFamily="18" charset="0"/>
                <a:ea typeface="Times New Roman" panose="02020603050405020304" pitchFamily="18" charset="0"/>
              </a:rPr>
              <a:t>Clinical Ethics Handbook for Nurses: Emphasizing Context, Communication and Collaboration</a:t>
            </a:r>
            <a:r>
              <a:rPr lang="en-GB" sz="1700" dirty="0">
                <a:effectLst/>
                <a:highlight>
                  <a:srgbClr val="FFFFFF"/>
                </a:highlight>
                <a:latin typeface="Times New Roman" panose="02020603050405020304" pitchFamily="18" charset="0"/>
                <a:ea typeface="Times New Roman" panose="02020603050405020304" pitchFamily="18" charset="0"/>
              </a:rPr>
              <a:t> (pp. 59-83). Dordrecht: Springer Netherlands.</a:t>
            </a:r>
            <a:endParaRPr lang="en-GB" sz="1700" dirty="0">
              <a:effectLst/>
              <a:latin typeface="Arial" panose="020B0604020202020204" pitchFamily="34" charset="0"/>
              <a:ea typeface="Arial" panose="020B0604020202020204" pitchFamily="34" charset="0"/>
            </a:endParaRPr>
          </a:p>
          <a:p>
            <a:pPr algn="just">
              <a:buNone/>
            </a:pPr>
            <a:r>
              <a:rPr lang="en-GB" sz="1700" dirty="0">
                <a:effectLst/>
                <a:highlight>
                  <a:srgbClr val="FFFFFF"/>
                </a:highlight>
                <a:latin typeface="Times New Roman" panose="02020603050405020304" pitchFamily="18" charset="0"/>
                <a:ea typeface="Times New Roman" panose="02020603050405020304" pitchFamily="18" charset="0"/>
              </a:rPr>
              <a:t>Grégoire, J., 2024. </a:t>
            </a:r>
            <a:r>
              <a:rPr lang="en-GB" sz="1700" i="1" dirty="0">
                <a:effectLst/>
                <a:highlight>
                  <a:srgbClr val="FFFFFF"/>
                </a:highlight>
                <a:latin typeface="Times New Roman" panose="02020603050405020304" pitchFamily="18" charset="0"/>
                <a:ea typeface="Times New Roman" panose="02020603050405020304" pitchFamily="18" charset="0"/>
              </a:rPr>
              <a:t>Conceptualizing Ego States in Transactional Analysis: Three Systems in Interaction</a:t>
            </a:r>
            <a:r>
              <a:rPr lang="en-GB" sz="1700" dirty="0">
                <a:effectLst/>
                <a:highlight>
                  <a:srgbClr val="FFFFFF"/>
                </a:highlight>
                <a:latin typeface="Times New Roman" panose="02020603050405020304" pitchFamily="18" charset="0"/>
                <a:ea typeface="Times New Roman" panose="02020603050405020304" pitchFamily="18" charset="0"/>
              </a:rPr>
              <a:t>. Taylor &amp; Francis.</a:t>
            </a:r>
            <a:endParaRPr lang="en-GB" sz="1700" dirty="0">
              <a:highlight>
                <a:srgbClr val="FFFFFF"/>
              </a:highlight>
              <a:latin typeface="Arial" panose="020B0604020202020204" pitchFamily="34" charset="0"/>
              <a:ea typeface="Times New Roman" panose="02020603050405020304" pitchFamily="18" charset="0"/>
            </a:endParaRPr>
          </a:p>
          <a:p>
            <a:pPr algn="just">
              <a:buNone/>
            </a:pPr>
            <a:r>
              <a:rPr lang="en-GB" sz="1700" dirty="0" err="1">
                <a:effectLst/>
                <a:highlight>
                  <a:srgbClr val="FFFFFF"/>
                </a:highlight>
                <a:latin typeface="Times New Roman" panose="02020603050405020304" pitchFamily="18" charset="0"/>
                <a:ea typeface="Times New Roman" panose="02020603050405020304" pitchFamily="18" charset="0"/>
              </a:rPr>
              <a:t>Lubienetzki</a:t>
            </a:r>
            <a:r>
              <a:rPr lang="en-GB" sz="1700" dirty="0">
                <a:effectLst/>
                <a:highlight>
                  <a:srgbClr val="FFFFFF"/>
                </a:highlight>
                <a:latin typeface="Times New Roman" panose="02020603050405020304" pitchFamily="18" charset="0"/>
                <a:ea typeface="Times New Roman" panose="02020603050405020304" pitchFamily="18" charset="0"/>
              </a:rPr>
              <a:t>, U., Schüler-</a:t>
            </a:r>
            <a:r>
              <a:rPr lang="en-GB" sz="1700" dirty="0" err="1">
                <a:effectLst/>
                <a:highlight>
                  <a:srgbClr val="FFFFFF"/>
                </a:highlight>
                <a:latin typeface="Times New Roman" panose="02020603050405020304" pitchFamily="18" charset="0"/>
                <a:ea typeface="Times New Roman" panose="02020603050405020304" pitchFamily="18" charset="0"/>
              </a:rPr>
              <a:t>Lubienetzki</a:t>
            </a:r>
            <a:r>
              <a:rPr lang="en-GB" sz="1700" dirty="0">
                <a:effectLst/>
                <a:highlight>
                  <a:srgbClr val="FFFFFF"/>
                </a:highlight>
                <a:latin typeface="Times New Roman" panose="02020603050405020304" pitchFamily="18" charset="0"/>
                <a:ea typeface="Times New Roman" panose="02020603050405020304" pitchFamily="18" charset="0"/>
              </a:rPr>
              <a:t>, H., </a:t>
            </a:r>
            <a:r>
              <a:rPr lang="en-GB" sz="1700" dirty="0" err="1">
                <a:effectLst/>
                <a:highlight>
                  <a:srgbClr val="FFFFFF"/>
                </a:highlight>
                <a:latin typeface="Times New Roman" panose="02020603050405020304" pitchFamily="18" charset="0"/>
                <a:ea typeface="Times New Roman" panose="02020603050405020304" pitchFamily="18" charset="0"/>
              </a:rPr>
              <a:t>Lubienetzki</a:t>
            </a:r>
            <a:r>
              <a:rPr lang="en-GB" sz="1700" dirty="0">
                <a:effectLst/>
                <a:highlight>
                  <a:srgbClr val="FFFFFF"/>
                </a:highlight>
                <a:latin typeface="Times New Roman" panose="02020603050405020304" pitchFamily="18" charset="0"/>
                <a:ea typeface="Times New Roman" panose="02020603050405020304" pitchFamily="18" charset="0"/>
              </a:rPr>
              <a:t>, U. and Schüler-</a:t>
            </a:r>
            <a:r>
              <a:rPr lang="en-GB" sz="1700" dirty="0" err="1">
                <a:effectLst/>
                <a:highlight>
                  <a:srgbClr val="FFFFFF"/>
                </a:highlight>
                <a:latin typeface="Times New Roman" panose="02020603050405020304" pitchFamily="18" charset="0"/>
                <a:ea typeface="Times New Roman" panose="02020603050405020304" pitchFamily="18" charset="0"/>
              </a:rPr>
              <a:t>Lubienetzki</a:t>
            </a:r>
            <a:r>
              <a:rPr lang="en-GB" sz="1700" dirty="0">
                <a:effectLst/>
                <a:highlight>
                  <a:srgbClr val="FFFFFF"/>
                </a:highlight>
                <a:latin typeface="Times New Roman" panose="02020603050405020304" pitchFamily="18" charset="0"/>
                <a:ea typeface="Times New Roman" panose="02020603050405020304" pitchFamily="18" charset="0"/>
              </a:rPr>
              <a:t>, H., 2022. Communication Styles and Patterns: Basic Typologies and Patterns of Communication. </a:t>
            </a:r>
            <a:r>
              <a:rPr lang="en-GB" sz="1700" i="1" dirty="0">
                <a:effectLst/>
                <a:highlight>
                  <a:srgbClr val="FFFFFF"/>
                </a:highlight>
                <a:latin typeface="Times New Roman" panose="02020603050405020304" pitchFamily="18" charset="0"/>
                <a:ea typeface="Times New Roman" panose="02020603050405020304" pitchFamily="18" charset="0"/>
              </a:rPr>
              <a:t>How We Talk to Each Other-The Messages We Send With Our Words and Body Language: Psychology of Human Communication</a:t>
            </a:r>
            <a:r>
              <a:rPr lang="en-GB" sz="1700" dirty="0">
                <a:effectLst/>
                <a:highlight>
                  <a:srgbClr val="FFFFFF"/>
                </a:highlight>
                <a:latin typeface="Times New Roman" panose="02020603050405020304" pitchFamily="18" charset="0"/>
                <a:ea typeface="Times New Roman" panose="02020603050405020304" pitchFamily="18" charset="0"/>
              </a:rPr>
              <a:t>, pp.37-55.</a:t>
            </a:r>
            <a:endParaRPr lang="en-GB" sz="1700" dirty="0">
              <a:effectLst/>
              <a:latin typeface="Arial" panose="020B0604020202020204" pitchFamily="34" charset="0"/>
              <a:ea typeface="Arial" panose="020B0604020202020204" pitchFamily="34" charset="0"/>
            </a:endParaRPr>
          </a:p>
          <a:p>
            <a:pPr algn="just">
              <a:buNone/>
            </a:pPr>
            <a:r>
              <a:rPr lang="en-GB" sz="1700" dirty="0">
                <a:effectLst/>
                <a:highlight>
                  <a:srgbClr val="FFFFFF"/>
                </a:highlight>
                <a:latin typeface="Times New Roman" panose="02020603050405020304" pitchFamily="18" charset="0"/>
                <a:ea typeface="Times New Roman" panose="02020603050405020304" pitchFamily="18" charset="0"/>
              </a:rPr>
              <a:t>Murphy, S. and Murphy, A.I., 2023. Attending and listening. In </a:t>
            </a:r>
            <a:r>
              <a:rPr lang="en-GB" sz="1700" i="1" dirty="0">
                <a:effectLst/>
                <a:highlight>
                  <a:srgbClr val="FFFFFF"/>
                </a:highlight>
                <a:latin typeface="Times New Roman" panose="02020603050405020304" pitchFamily="18" charset="0"/>
                <a:ea typeface="Times New Roman" panose="02020603050405020304" pitchFamily="18" charset="0"/>
              </a:rPr>
              <a:t>Routledge handbook of applied sport psychology</a:t>
            </a:r>
            <a:r>
              <a:rPr lang="en-GB" sz="1700" dirty="0">
                <a:effectLst/>
                <a:highlight>
                  <a:srgbClr val="FFFFFF"/>
                </a:highlight>
                <a:latin typeface="Times New Roman" panose="02020603050405020304" pitchFamily="18" charset="0"/>
                <a:ea typeface="Times New Roman" panose="02020603050405020304" pitchFamily="18" charset="0"/>
              </a:rPr>
              <a:t> (pp. 13-21). Routledge.</a:t>
            </a:r>
            <a:endParaRPr lang="en-GB" sz="1700" dirty="0">
              <a:effectLst/>
              <a:latin typeface="Arial" panose="020B0604020202020204" pitchFamily="34" charset="0"/>
              <a:ea typeface="Arial" panose="020B0604020202020204" pitchFamily="34" charset="0"/>
            </a:endParaRPr>
          </a:p>
          <a:p>
            <a:pPr algn="just">
              <a:buNone/>
            </a:pPr>
            <a:r>
              <a:rPr lang="en-GB" sz="1700" dirty="0">
                <a:effectLst/>
                <a:highlight>
                  <a:srgbClr val="FFFFFF"/>
                </a:highlight>
                <a:latin typeface="Times New Roman" panose="02020603050405020304" pitchFamily="18" charset="0"/>
                <a:ea typeface="Times New Roman" panose="02020603050405020304" pitchFamily="18" charset="0"/>
              </a:rPr>
              <a:t>Zajac, S., Woods, A., Tannenbaum, S., Salas, E. and Holladay, C.L., 2021. Overcoming challenges to teamwork in healthcare: a team effectiveness framework and evidence-based guidance. </a:t>
            </a:r>
            <a:r>
              <a:rPr lang="en-GB" sz="1700" i="1" dirty="0">
                <a:effectLst/>
                <a:highlight>
                  <a:srgbClr val="FFFFFF"/>
                </a:highlight>
                <a:latin typeface="Times New Roman" panose="02020603050405020304" pitchFamily="18" charset="0"/>
                <a:ea typeface="Times New Roman" panose="02020603050405020304" pitchFamily="18" charset="0"/>
              </a:rPr>
              <a:t>Frontiers in Communication</a:t>
            </a:r>
            <a:r>
              <a:rPr lang="en-GB" sz="1700" dirty="0">
                <a:effectLst/>
                <a:highlight>
                  <a:srgbClr val="FFFFFF"/>
                </a:highlight>
                <a:latin typeface="Times New Roman" panose="02020603050405020304" pitchFamily="18" charset="0"/>
                <a:ea typeface="Times New Roman" panose="02020603050405020304" pitchFamily="18" charset="0"/>
              </a:rPr>
              <a:t>, </a:t>
            </a:r>
            <a:r>
              <a:rPr lang="en-GB" sz="1700" i="1" dirty="0">
                <a:effectLst/>
                <a:highlight>
                  <a:srgbClr val="FFFFFF"/>
                </a:highlight>
                <a:latin typeface="Times New Roman" panose="02020603050405020304" pitchFamily="18" charset="0"/>
                <a:ea typeface="Times New Roman" panose="02020603050405020304" pitchFamily="18" charset="0"/>
              </a:rPr>
              <a:t>6</a:t>
            </a:r>
            <a:r>
              <a:rPr lang="en-GB" sz="1700" dirty="0">
                <a:effectLst/>
                <a:highlight>
                  <a:srgbClr val="FFFFFF"/>
                </a:highlight>
                <a:latin typeface="Times New Roman" panose="02020603050405020304" pitchFamily="18" charset="0"/>
                <a:ea typeface="Times New Roman" panose="02020603050405020304" pitchFamily="18" charset="0"/>
              </a:rPr>
              <a:t>, p.606445.</a:t>
            </a:r>
            <a:endParaRPr lang="en-GB" sz="1700" dirty="0">
              <a:effectLst/>
              <a:latin typeface="Arial" panose="020B0604020202020204" pitchFamily="34" charset="0"/>
              <a:ea typeface="Arial" panose="020B0604020202020204" pitchFamily="34" charset="0"/>
            </a:endParaRPr>
          </a:p>
          <a:p>
            <a:pPr algn="just">
              <a:buNone/>
            </a:pPr>
            <a:r>
              <a:rPr lang="en-GB" sz="1700" dirty="0">
                <a:effectLst/>
                <a:highlight>
                  <a:srgbClr val="FFFFFF"/>
                </a:highlight>
                <a:latin typeface="Times New Roman" panose="02020603050405020304" pitchFamily="18" charset="0"/>
                <a:ea typeface="Times New Roman" panose="02020603050405020304" pitchFamily="18" charset="0"/>
              </a:rPr>
              <a:t>Zhao, J., 2023. The impact of remote working on communication.</a:t>
            </a:r>
            <a:endParaRPr lang="en-GB" sz="1700" dirty="0"/>
          </a:p>
        </p:txBody>
      </p:sp>
    </p:spTree>
    <p:extLst>
      <p:ext uri="{BB962C8B-B14F-4D97-AF65-F5344CB8AC3E}">
        <p14:creationId xmlns:p14="http://schemas.microsoft.com/office/powerpoint/2010/main" val="561407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880</Words>
  <Application>Microsoft Office PowerPoint</Application>
  <PresentationFormat>Widescreen</PresentationFormat>
  <Paragraphs>57</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Table of contents</vt:lpstr>
      <vt:lpstr>How to manage effective communication in teams?</vt:lpstr>
      <vt:lpstr>How to manage communication in teams? </vt:lpstr>
      <vt:lpstr>How to manage communication in teams</vt:lpstr>
      <vt:lpstr>Examples of effective communication</vt:lpstr>
      <vt:lpstr>Examples of effective communication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35</cp:revision>
  <dcterms:created xsi:type="dcterms:W3CDTF">2025-03-11T16:33:26Z</dcterms:created>
  <dcterms:modified xsi:type="dcterms:W3CDTF">2025-03-21T09:37:23Z</dcterms:modified>
</cp:coreProperties>
</file>