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4"/>
  </p:notesMasterIdLst>
  <p:sldIdLst>
    <p:sldId id="256" r:id="rId2"/>
    <p:sldId id="356" r:id="rId3"/>
    <p:sldId id="358" r:id="rId4"/>
    <p:sldId id="258" r:id="rId5"/>
    <p:sldId id="360" r:id="rId6"/>
    <p:sldId id="361" r:id="rId7"/>
    <p:sldId id="362" r:id="rId8"/>
    <p:sldId id="363" r:id="rId9"/>
    <p:sldId id="364" r:id="rId10"/>
    <p:sldId id="357" r:id="rId11"/>
    <p:sldId id="365" r:id="rId12"/>
    <p:sldId id="3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9061" autoAdjust="0"/>
  </p:normalViewPr>
  <p:slideViewPr>
    <p:cSldViewPr snapToGrid="0">
      <p:cViewPr varScale="1">
        <p:scale>
          <a:sx n="59" d="100"/>
          <a:sy n="59" d="100"/>
        </p:scale>
        <p:origin x="161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5E5C2-54F2-4299-BFBC-ABD41020F44D}" type="datetimeFigureOut">
              <a:rPr lang="en-US" smtClean="0"/>
              <a:t>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0E31A3-59E0-44E5-97D1-718A89A278B7}" type="slidenum">
              <a:rPr lang="en-US" smtClean="0"/>
              <a:t>‹#›</a:t>
            </a:fld>
            <a:endParaRPr lang="en-US"/>
          </a:p>
        </p:txBody>
      </p:sp>
    </p:spTree>
    <p:extLst>
      <p:ext uri="{BB962C8B-B14F-4D97-AF65-F5344CB8AC3E}">
        <p14:creationId xmlns:p14="http://schemas.microsoft.com/office/powerpoint/2010/main" val="298725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noProof="0" dirty="0">
                <a:latin typeface="Times New Roman" panose="02020603050405020304" pitchFamily="18" charset="0"/>
                <a:cs typeface="Times New Roman" panose="02020603050405020304" pitchFamily="18" charset="0"/>
              </a:rPr>
              <a:t>Employee engagement continues to be an important subject for different firms. However, it is a very complex subject with many approaches. This makes it hard to implement successfully as managers and leaders find it hard to choose the right method. Furthermore, the benefits of employee engagement are not very clear to many, hence making some not ready to undergo the complex process. In the UK, only 11% of the employees feel engaged (</a:t>
            </a:r>
            <a:r>
              <a:rPr lang="en-GB" noProof="0" dirty="0" err="1">
                <a:latin typeface="Times New Roman" panose="02020603050405020304" pitchFamily="18" charset="0"/>
                <a:cs typeface="Times New Roman" panose="02020603050405020304" pitchFamily="18" charset="0"/>
              </a:rPr>
              <a:t>Wickens</a:t>
            </a:r>
            <a:r>
              <a:rPr lang="en-GB" noProof="0" dirty="0">
                <a:latin typeface="Times New Roman" panose="02020603050405020304" pitchFamily="18" charset="0"/>
                <a:cs typeface="Times New Roman" panose="02020603050405020304" pitchFamily="18" charset="0"/>
              </a:rPr>
              <a:t>, 2021, Par. 1). Out of this, more women (13%) than men (10%) feel more engaged (</a:t>
            </a:r>
            <a:r>
              <a:rPr lang="en-GB" noProof="0" dirty="0" err="1">
                <a:latin typeface="Times New Roman" panose="02020603050405020304" pitchFamily="18" charset="0"/>
                <a:cs typeface="Times New Roman" panose="02020603050405020304" pitchFamily="18" charset="0"/>
              </a:rPr>
              <a:t>Wickens</a:t>
            </a:r>
            <a:r>
              <a:rPr lang="en-GB" noProof="0" dirty="0">
                <a:latin typeface="Times New Roman" panose="02020603050405020304" pitchFamily="18" charset="0"/>
                <a:cs typeface="Times New Roman" panose="02020603050405020304" pitchFamily="18" charset="0"/>
              </a:rPr>
              <a:t>, 2021, Par. 3). The importance of employee engagement is, however, underscored by the fact that it costs the global economy £4.6 trillion per year due to lost manhours of disengaged employees (</a:t>
            </a:r>
            <a:r>
              <a:rPr lang="en-GB" noProof="0" dirty="0" err="1">
                <a:latin typeface="Times New Roman" panose="02020603050405020304" pitchFamily="18" charset="0"/>
                <a:cs typeface="Times New Roman" panose="02020603050405020304" pitchFamily="18" charset="0"/>
              </a:rPr>
              <a:t>Wickens</a:t>
            </a:r>
            <a:r>
              <a:rPr lang="en-GB" noProof="0" dirty="0">
                <a:latin typeface="Times New Roman" panose="02020603050405020304" pitchFamily="18" charset="0"/>
                <a:cs typeface="Times New Roman" panose="02020603050405020304" pitchFamily="18" charset="0"/>
              </a:rPr>
              <a:t>, 2021, Par. 2). This is a very huge cost should attract the attention of policymakers. This paper focuses on highlighting specific reasons why employee engagement is important to any firm. </a:t>
            </a:r>
          </a:p>
        </p:txBody>
      </p:sp>
      <p:sp>
        <p:nvSpPr>
          <p:cNvPr id="4" name="Slide Number Placeholder 3"/>
          <p:cNvSpPr>
            <a:spLocks noGrp="1"/>
          </p:cNvSpPr>
          <p:nvPr>
            <p:ph type="sldNum" sz="quarter" idx="5"/>
          </p:nvPr>
        </p:nvSpPr>
        <p:spPr/>
        <p:txBody>
          <a:bodyPr/>
          <a:lstStyle/>
          <a:p>
            <a:fld id="{490E31A3-59E0-44E5-97D1-718A89A278B7}" type="slidenum">
              <a:rPr lang="en-US" smtClean="0"/>
              <a:t>2</a:t>
            </a:fld>
            <a:endParaRPr lang="en-US"/>
          </a:p>
        </p:txBody>
      </p:sp>
    </p:spTree>
    <p:extLst>
      <p:ext uri="{BB962C8B-B14F-4D97-AF65-F5344CB8AC3E}">
        <p14:creationId xmlns:p14="http://schemas.microsoft.com/office/powerpoint/2010/main" val="542996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One of the major benefits of employee engagement is increasing employee satisfaction (</a:t>
            </a:r>
            <a:r>
              <a:rPr lang="en-GB" sz="1200" kern="1200" noProof="0" dirty="0" err="1">
                <a:solidFill>
                  <a:schemeClr val="tx1"/>
                </a:solidFill>
                <a:latin typeface="Times New Roman" panose="02020603050405020304" pitchFamily="18" charset="0"/>
                <a:ea typeface="+mn-ea"/>
                <a:cs typeface="Times New Roman" panose="02020603050405020304" pitchFamily="18" charset="0"/>
              </a:rPr>
              <a:t>Aziez</a:t>
            </a:r>
            <a:r>
              <a:rPr lang="en-GB" sz="1200" kern="1200" noProof="0" dirty="0">
                <a:solidFill>
                  <a:schemeClr val="tx1"/>
                </a:solidFill>
                <a:latin typeface="Times New Roman" panose="02020603050405020304" pitchFamily="18" charset="0"/>
                <a:ea typeface="+mn-ea"/>
                <a:cs typeface="Times New Roman" panose="02020603050405020304" pitchFamily="18" charset="0"/>
              </a:rPr>
              <a:t>, 2022, p. 221). During employee engagement activities, employees find a way of expressing their concerns and issues that affect their satisfaction. During these forums, employees are recognized for their contribution to the particular hotel. Moreover, developmental gaps are identified and addressed on time. Sources of employee stress and burnout are also addressed on time as they are identified during the different engagement programs. These lead to increased satisfaction among employees. Another importance of employee engagement is that it improves collaboration among employees. During the engagement forums, employees come to appreciate their diversity and thus make their team cohesion better (Mohanty, 2018, p. 366). In case the engaged employees are managers, then they easily transmit the same to their followers. In the end, a culture of collaboration develops among the employees, something that is very important for the success of the firm. Thus, employee engagement leads to increased employee satisfaction and improved collaboration between employees. </a:t>
            </a:r>
          </a:p>
        </p:txBody>
      </p:sp>
      <p:sp>
        <p:nvSpPr>
          <p:cNvPr id="4" name="Slide Number Placeholder 3"/>
          <p:cNvSpPr>
            <a:spLocks noGrp="1"/>
          </p:cNvSpPr>
          <p:nvPr>
            <p:ph type="sldNum" sz="quarter" idx="5"/>
          </p:nvPr>
        </p:nvSpPr>
        <p:spPr/>
        <p:txBody>
          <a:bodyPr/>
          <a:lstStyle/>
          <a:p>
            <a:fld id="{490E31A3-59E0-44E5-97D1-718A89A278B7}" type="slidenum">
              <a:rPr lang="en-US" smtClean="0"/>
              <a:t>3</a:t>
            </a:fld>
            <a:endParaRPr lang="en-US"/>
          </a:p>
        </p:txBody>
      </p:sp>
    </p:spTree>
    <p:extLst>
      <p:ext uri="{BB962C8B-B14F-4D97-AF65-F5344CB8AC3E}">
        <p14:creationId xmlns:p14="http://schemas.microsoft.com/office/powerpoint/2010/main" val="1242180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noProof="0" dirty="0">
                <a:latin typeface="Times New Roman" panose="02020603050405020304" pitchFamily="18" charset="0"/>
                <a:cs typeface="Times New Roman" panose="02020603050405020304" pitchFamily="18" charset="0"/>
              </a:rPr>
              <a:t>Moreover, employee engagement leads to increased productivity in a firm. According to Beheshti (2019, Par. 5), "highly engaged teams show 21% greater profitability." This is very important for the success of any firm. Engaged employees are more productive also because it makes them very happy and dedicated to their work. such dedications are very vital in ensuring that a firm has a competitive advantage over its peers in the industry it operates. In addition, employee engagement is important in ensuring that employees offer the best customer service. The happiness of employees in an organization often translates to happy customers who are very loyal and ready to walk with the firm in different activities. Customer retention also improves as the customers feel valued by the firm. This saves the firm the cost of attracting new customers and heavy advertising costs related to it. The word-of-mouth engagement of customers by the employees becomes positive due to increased employee engagement especially facets of dedication and absorption (</a:t>
            </a:r>
            <a:r>
              <a:rPr lang="en-GB" noProof="0" dirty="0" err="1">
                <a:latin typeface="Times New Roman" panose="02020603050405020304" pitchFamily="18" charset="0"/>
                <a:cs typeface="Times New Roman" panose="02020603050405020304" pitchFamily="18" charset="0"/>
              </a:rPr>
              <a:t>Rabbanee</a:t>
            </a:r>
            <a:r>
              <a:rPr lang="en-GB" noProof="0" dirty="0">
                <a:latin typeface="Times New Roman" panose="02020603050405020304" pitchFamily="18" charset="0"/>
                <a:cs typeface="Times New Roman" panose="02020603050405020304" pitchFamily="18" charset="0"/>
              </a:rPr>
              <a:t> et al., 2021, p. 537). Thus, employee engagement leads to increased productivity and better customer service. </a:t>
            </a:r>
          </a:p>
        </p:txBody>
      </p:sp>
      <p:sp>
        <p:nvSpPr>
          <p:cNvPr id="4" name="Slide Number Placeholder 3"/>
          <p:cNvSpPr>
            <a:spLocks noGrp="1"/>
          </p:cNvSpPr>
          <p:nvPr>
            <p:ph type="sldNum" sz="quarter" idx="5"/>
          </p:nvPr>
        </p:nvSpPr>
        <p:spPr/>
        <p:txBody>
          <a:bodyPr/>
          <a:lstStyle/>
          <a:p>
            <a:fld id="{490E31A3-59E0-44E5-97D1-718A89A278B7}" type="slidenum">
              <a:rPr lang="en-US" smtClean="0"/>
              <a:t>4</a:t>
            </a:fld>
            <a:endParaRPr lang="en-US"/>
          </a:p>
        </p:txBody>
      </p:sp>
    </p:spTree>
    <p:extLst>
      <p:ext uri="{BB962C8B-B14F-4D97-AF65-F5344CB8AC3E}">
        <p14:creationId xmlns:p14="http://schemas.microsoft.com/office/powerpoint/2010/main" val="804056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Another importance of employee engagement is that it leads to reduced quality defects in an organization. According to results by Gallup (2022), employee engagement leads to a 41% reduction in quality defects in an organization. This is because they dedicate time to learn on the best processes and the engagement forums offer an opportunity to understand the knowledge gaps and thus come up with the best ways of addressing such gaps. This makes it much easier to standardize the operational processes of the organization, thus reducing quality concerns. Moreover, employee engagement is important in that it leads to increased innovation among employees (</a:t>
            </a:r>
            <a:r>
              <a:rPr lang="en-GB" sz="1200" kern="1200" noProof="0" dirty="0" err="1">
                <a:solidFill>
                  <a:schemeClr val="tx1"/>
                </a:solidFill>
                <a:latin typeface="Times New Roman" panose="02020603050405020304" pitchFamily="18" charset="0"/>
                <a:ea typeface="+mn-ea"/>
                <a:cs typeface="Times New Roman" panose="02020603050405020304" pitchFamily="18" charset="0"/>
              </a:rPr>
              <a:t>Arshi</a:t>
            </a:r>
            <a:r>
              <a:rPr lang="en-GB" sz="1200" kern="1200" noProof="0" dirty="0">
                <a:solidFill>
                  <a:schemeClr val="tx1"/>
                </a:solidFill>
                <a:latin typeface="Times New Roman" panose="02020603050405020304" pitchFamily="18" charset="0"/>
                <a:ea typeface="+mn-ea"/>
                <a:cs typeface="Times New Roman" panose="02020603050405020304" pitchFamily="18" charset="0"/>
              </a:rPr>
              <a:t> and Rao, 2019, p.175). Since engagement comes with the recognition of better efforts in an organization, employees are motivated to be very innovative in order to attract recognition. They also value the firm and ensure their decisions are made with the interests of the firm being given priority. With increased innovation, firms gain a competitive edge in the industry they operate. </a:t>
            </a:r>
          </a:p>
        </p:txBody>
      </p:sp>
      <p:sp>
        <p:nvSpPr>
          <p:cNvPr id="4" name="Slide Number Placeholder 3"/>
          <p:cNvSpPr>
            <a:spLocks noGrp="1"/>
          </p:cNvSpPr>
          <p:nvPr>
            <p:ph type="sldNum" sz="quarter" idx="5"/>
          </p:nvPr>
        </p:nvSpPr>
        <p:spPr/>
        <p:txBody>
          <a:bodyPr/>
          <a:lstStyle/>
          <a:p>
            <a:fld id="{490E31A3-59E0-44E5-97D1-718A89A278B7}" type="slidenum">
              <a:rPr lang="en-US" smtClean="0"/>
              <a:t>5</a:t>
            </a:fld>
            <a:endParaRPr lang="en-US"/>
          </a:p>
        </p:txBody>
      </p:sp>
    </p:spTree>
    <p:extLst>
      <p:ext uri="{BB962C8B-B14F-4D97-AF65-F5344CB8AC3E}">
        <p14:creationId xmlns:p14="http://schemas.microsoft.com/office/powerpoint/2010/main" val="3535202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Furthermore, employee engagement is important in ensuring improved employee communication in an organization. During engagement activities, different employees learn how to express themselves as they explain their issues to others. In addition, they learn the different communication diversities such as language and pronunciation differences between each other. Appreciating such diversity helps in ensuring better communication among the teams at all times. This also improves trust among each, making employees more open among themselves hence making it easy to solve challenges on time. Another importance of employee engagement is that it leads to a safer working environment. "Employees who feel their voice is heard are 4.6 times more likely to feel empowered to perform their best work" (Beheshti, 2019. Par. 7). This makes the environment safer. Moreover, employees learn to make safer decisions as they engage each other whenever they are not sure of the kind of decision to take. </a:t>
            </a:r>
          </a:p>
        </p:txBody>
      </p:sp>
      <p:sp>
        <p:nvSpPr>
          <p:cNvPr id="4" name="Slide Number Placeholder 3"/>
          <p:cNvSpPr>
            <a:spLocks noGrp="1"/>
          </p:cNvSpPr>
          <p:nvPr>
            <p:ph type="sldNum" sz="quarter" idx="5"/>
          </p:nvPr>
        </p:nvSpPr>
        <p:spPr/>
        <p:txBody>
          <a:bodyPr/>
          <a:lstStyle/>
          <a:p>
            <a:fld id="{490E31A3-59E0-44E5-97D1-718A89A278B7}" type="slidenum">
              <a:rPr lang="en-US" smtClean="0"/>
              <a:t>6</a:t>
            </a:fld>
            <a:endParaRPr lang="en-US"/>
          </a:p>
        </p:txBody>
      </p:sp>
    </p:spTree>
    <p:extLst>
      <p:ext uri="{BB962C8B-B14F-4D97-AF65-F5344CB8AC3E}">
        <p14:creationId xmlns:p14="http://schemas.microsoft.com/office/powerpoint/2010/main" val="841118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Engaging employees also leads to increased employee retention in an organization and reduced staff turnover. Gallup (2019) holds that employee engagement reduces turnover by 43% and 18% for small and large firms respectively. This saves companies the cost of recruiting more staff often as staff recruitment is a costly affair. Engaged employees feel valued by their firms and are more likely to dedicate more of their in the company (</a:t>
            </a:r>
            <a:r>
              <a:rPr lang="en-GB" sz="1200" kern="1200" noProof="0" dirty="0" err="1">
                <a:solidFill>
                  <a:schemeClr val="tx1"/>
                </a:solidFill>
                <a:latin typeface="Times New Roman" panose="02020603050405020304" pitchFamily="18" charset="0"/>
                <a:ea typeface="+mn-ea"/>
                <a:cs typeface="Times New Roman" panose="02020603050405020304" pitchFamily="18" charset="0"/>
              </a:rPr>
              <a:t>Munish</a:t>
            </a:r>
            <a:r>
              <a:rPr lang="en-GB" sz="1200" kern="1200" noProof="0" dirty="0">
                <a:solidFill>
                  <a:schemeClr val="tx1"/>
                </a:solidFill>
                <a:latin typeface="Times New Roman" panose="02020603050405020304" pitchFamily="18" charset="0"/>
                <a:ea typeface="+mn-ea"/>
                <a:cs typeface="Times New Roman" panose="02020603050405020304" pitchFamily="18" charset="0"/>
              </a:rPr>
              <a:t> and Agarwal, 2017, p. 3). The best assets are thus retained, which makes it easy to pass knowledge to other generations. It also makes the firm very attractive in the labour market. In addition, engaging employees leads to increased employee advocacy about the firm (</a:t>
            </a:r>
            <a:r>
              <a:rPr lang="en-GB" sz="1200" kern="1200" noProof="0" dirty="0" err="1">
                <a:solidFill>
                  <a:schemeClr val="tx1"/>
                </a:solidFill>
                <a:latin typeface="Times New Roman" panose="02020603050405020304" pitchFamily="18" charset="0"/>
                <a:ea typeface="+mn-ea"/>
                <a:cs typeface="Times New Roman" panose="02020603050405020304" pitchFamily="18" charset="0"/>
              </a:rPr>
              <a:t>Yohn</a:t>
            </a:r>
            <a:r>
              <a:rPr lang="en-GB" sz="1200" kern="1200" noProof="0" dirty="0">
                <a:solidFill>
                  <a:schemeClr val="tx1"/>
                </a:solidFill>
                <a:latin typeface="Times New Roman" panose="02020603050405020304" pitchFamily="18" charset="0"/>
                <a:ea typeface="+mn-ea"/>
                <a:cs typeface="Times New Roman" panose="02020603050405020304" pitchFamily="18" charset="0"/>
              </a:rPr>
              <a:t>, 2018, Par. 3). Each employee remains proud of the firm and thus advocates for it in any environment. They feel a sense of belonging in the firm and thus are proud of being associated with it. This also makes them keen on improvements in the firm and would go the extra mile to ensure the firm is performing well. The employees feel emotionally attached to the firm. </a:t>
            </a:r>
          </a:p>
        </p:txBody>
      </p:sp>
      <p:sp>
        <p:nvSpPr>
          <p:cNvPr id="4" name="Slide Number Placeholder 3"/>
          <p:cNvSpPr>
            <a:spLocks noGrp="1"/>
          </p:cNvSpPr>
          <p:nvPr>
            <p:ph type="sldNum" sz="quarter" idx="5"/>
          </p:nvPr>
        </p:nvSpPr>
        <p:spPr/>
        <p:txBody>
          <a:bodyPr/>
          <a:lstStyle/>
          <a:p>
            <a:fld id="{490E31A3-59E0-44E5-97D1-718A89A278B7}" type="slidenum">
              <a:rPr lang="en-US" smtClean="0"/>
              <a:t>7</a:t>
            </a:fld>
            <a:endParaRPr lang="en-US"/>
          </a:p>
        </p:txBody>
      </p:sp>
    </p:spTree>
    <p:extLst>
      <p:ext uri="{BB962C8B-B14F-4D97-AF65-F5344CB8AC3E}">
        <p14:creationId xmlns:p14="http://schemas.microsoft.com/office/powerpoint/2010/main" val="3008103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Another importance of engaging employees is that it leads to increased profitability in the given firm. According to Gallup (2022), employee engagement increases the profitability of a firm by 23% on average. It makes employees very efficient as their weaknesses are eliminated through the engagement forums. This means that they make the right decisions at the right time, making the operational cost of the firm remain very competitive (Schneider and Blankenship, 2017, p. 7). Their time is also spent productively in the firm making the firm operate with few and optimal employees at all times. Furthermore, employee engagement leads to increased accountability among the employees. This is because it makes them feel trusted and thus make better choices in the firm. The passion such employees have for the firm makes them in a better position to take the right decisions that will promote the affairs of the firm irrespective of the situation. </a:t>
            </a:r>
          </a:p>
        </p:txBody>
      </p:sp>
      <p:sp>
        <p:nvSpPr>
          <p:cNvPr id="4" name="Slide Number Placeholder 3"/>
          <p:cNvSpPr>
            <a:spLocks noGrp="1"/>
          </p:cNvSpPr>
          <p:nvPr>
            <p:ph type="sldNum" sz="quarter" idx="5"/>
          </p:nvPr>
        </p:nvSpPr>
        <p:spPr/>
        <p:txBody>
          <a:bodyPr/>
          <a:lstStyle/>
          <a:p>
            <a:fld id="{490E31A3-59E0-44E5-97D1-718A89A278B7}" type="slidenum">
              <a:rPr lang="en-US" smtClean="0"/>
              <a:t>8</a:t>
            </a:fld>
            <a:endParaRPr lang="en-US"/>
          </a:p>
        </p:txBody>
      </p:sp>
    </p:spTree>
    <p:extLst>
      <p:ext uri="{BB962C8B-B14F-4D97-AF65-F5344CB8AC3E}">
        <p14:creationId xmlns:p14="http://schemas.microsoft.com/office/powerpoint/2010/main" val="1314243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latin typeface="Times New Roman" panose="02020603050405020304" pitchFamily="18" charset="0"/>
                <a:cs typeface="Times New Roman" panose="02020603050405020304" pitchFamily="18" charset="0"/>
              </a:rPr>
              <a:t>In conclusion, employee engagement has a lot of benefits for any firm. as highlighted, it leads to increased employee satisfaction, collaboration, productivity, customer service, quality of work, innovation, safety, retention, and accountability in addition to improving communication, improved safety, and better profitability of the firm. Engaged employee values their company and dedicates all their energy to improving the firm. Through engagement, employees learn of their weaknesses in communication and work delivery. This forms the base of most employee development programs, hence improving the chance of having an impactful employee training program. In addition, employee engagement leads to improved productivity and profitability in a firm since employees become very innovative and dedicated in their world. This is very vital in creating a competitive advantage for the firm. Safety also improves as everyone is aware of the environment around them. Teamwork and collaboration among employees also improve significantly. Thus, employee engagement is very important in any organization.</a:t>
            </a:r>
          </a:p>
        </p:txBody>
      </p:sp>
      <p:sp>
        <p:nvSpPr>
          <p:cNvPr id="4" name="Slide Number Placeholder 3"/>
          <p:cNvSpPr>
            <a:spLocks noGrp="1"/>
          </p:cNvSpPr>
          <p:nvPr>
            <p:ph type="sldNum" sz="quarter" idx="5"/>
          </p:nvPr>
        </p:nvSpPr>
        <p:spPr/>
        <p:txBody>
          <a:bodyPr/>
          <a:lstStyle/>
          <a:p>
            <a:fld id="{490E31A3-59E0-44E5-97D1-718A89A278B7}" type="slidenum">
              <a:rPr lang="en-US" smtClean="0"/>
              <a:t>9</a:t>
            </a:fld>
            <a:endParaRPr lang="en-US"/>
          </a:p>
        </p:txBody>
      </p:sp>
    </p:spTree>
    <p:extLst>
      <p:ext uri="{BB962C8B-B14F-4D97-AF65-F5344CB8AC3E}">
        <p14:creationId xmlns:p14="http://schemas.microsoft.com/office/powerpoint/2010/main" val="939818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F42E49-C566-4702-A5AB-24BB272803DB}" type="datetimeFigureOut">
              <a:rPr lang="en-US" smtClean="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0131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F42E49-C566-4702-A5AB-24BB272803DB}" type="datetimeFigureOut">
              <a:rPr lang="en-US" smtClean="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538947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F42E49-C566-4702-A5AB-24BB272803DB}" type="datetimeFigureOut">
              <a:rPr lang="en-US" smtClean="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8146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F42E49-C566-4702-A5AB-24BB272803DB}" type="datetimeFigureOut">
              <a:rPr lang="en-US" smtClean="0"/>
              <a:t>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202685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F42E49-C566-4702-A5AB-24BB272803DB}" type="datetimeFigureOut">
              <a:rPr lang="en-US" smtClean="0"/>
              <a:t>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421500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F42E49-C566-4702-A5AB-24BB272803DB}" type="datetimeFigureOut">
              <a:rPr lang="en-US" smtClean="0"/>
              <a:t>11/9/2023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4147696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0F42E49-C566-4702-A5AB-24BB272803DB}" type="datetimeFigureOut">
              <a:rPr lang="en-US" smtClean="0"/>
              <a:t>11/9/2023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3091897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0F42E49-C566-4702-A5AB-24BB272803DB}" type="datetimeFigureOut">
              <a:rPr lang="en-US" smtClean="0"/>
              <a:t>11/9/2023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4B427DC-059F-4504-887D-D6E061661C0D}" type="slidenum">
              <a:rPr lang="en-US" smtClean="0"/>
              <a:t>‹#›</a:t>
            </a:fld>
            <a:endParaRPr lang="en-US"/>
          </a:p>
        </p:txBody>
      </p:sp>
    </p:spTree>
    <p:extLst>
      <p:ext uri="{BB962C8B-B14F-4D97-AF65-F5344CB8AC3E}">
        <p14:creationId xmlns:p14="http://schemas.microsoft.com/office/powerpoint/2010/main" val="598862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0F42E49-C566-4702-A5AB-24BB272803DB}" type="datetimeFigureOut">
              <a:rPr lang="en-US" smtClean="0"/>
              <a:t>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2617168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F42E49-C566-4702-A5AB-24BB272803DB}" type="datetimeFigureOut">
              <a:rPr lang="en-US" smtClean="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321483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F42E49-C566-4702-A5AB-24BB272803DB}" type="datetimeFigureOut">
              <a:rPr lang="en-US" smtClean="0"/>
              <a:t>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834044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0F42E49-C566-4702-A5AB-24BB272803DB}" type="datetimeFigureOut">
              <a:rPr lang="en-US" smtClean="0"/>
              <a:t>11/9/2023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4B427DC-059F-4504-887D-D6E061661C0D}"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412384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4.xml" /><Relationship Id="rId4" Type="http://schemas.openxmlformats.org/officeDocument/2006/relationships/image" Target="../media/image4.pn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4.xml" /><Relationship Id="rId4" Type="http://schemas.openxmlformats.org/officeDocument/2006/relationships/image" Target="../media/image6.png"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u 3">
            <a:extLst>
              <a:ext uri="{FF2B5EF4-FFF2-40B4-BE49-F238E27FC236}">
                <a16:creationId xmlns:a16="http://schemas.microsoft.com/office/drawing/2014/main" id="{374AC2A8-270C-FEDD-2E4D-B91ED269C0DB}"/>
              </a:ext>
            </a:extLst>
          </p:cNvPr>
          <p:cNvSpPr>
            <a:spLocks noGrp="1"/>
          </p:cNvSpPr>
          <p:nvPr>
            <p:ph type="title"/>
          </p:nvPr>
        </p:nvSpPr>
        <p:spPr>
          <a:xfrm>
            <a:off x="1066800" y="-1273969"/>
            <a:ext cx="9839325" cy="6226969"/>
          </a:xfrm>
        </p:spPr>
        <p:txBody>
          <a:bodyPr>
            <a:normAutofit fontScale="90000"/>
          </a:bodyPr>
          <a:lstStyle/>
          <a:p>
            <a:r>
              <a:rPr lang="ro-RO" i="1" dirty="0">
                <a:cs typeface="Calibri Light"/>
              </a:rPr>
              <a:t>Student </a:t>
            </a:r>
            <a:r>
              <a:rPr lang="ro-RO" i="1" dirty="0" err="1">
                <a:cs typeface="Calibri Light"/>
              </a:rPr>
              <a:t>name:Iuliana</a:t>
            </a:r>
            <a:r>
              <a:rPr lang="ro-RO" i="1" dirty="0">
                <a:cs typeface="Calibri Light"/>
              </a:rPr>
              <a:t> Gabriela Vasile </a:t>
            </a:r>
            <a:br>
              <a:rPr lang="ro-RO" i="1" dirty="0">
                <a:cs typeface="Calibri Light"/>
              </a:rPr>
            </a:br>
            <a:r>
              <a:rPr lang="ro-RO" i="1" dirty="0">
                <a:cs typeface="Calibri Light"/>
              </a:rPr>
              <a:t>Student number:2022387</a:t>
            </a:r>
            <a:br>
              <a:rPr lang="ro-RO" i="1" dirty="0">
                <a:cs typeface="Calibri Light"/>
              </a:rPr>
            </a:br>
            <a:r>
              <a:rPr lang="ro-RO" i="1" dirty="0" err="1">
                <a:cs typeface="Calibri Light"/>
              </a:rPr>
              <a:t>Lecturer</a:t>
            </a:r>
            <a:r>
              <a:rPr lang="ro-RO" i="1" dirty="0">
                <a:cs typeface="Calibri Light"/>
              </a:rPr>
              <a:t> </a:t>
            </a:r>
            <a:r>
              <a:rPr lang="ro-RO" i="1" dirty="0" err="1">
                <a:cs typeface="Calibri Light"/>
              </a:rPr>
              <a:t>name</a:t>
            </a:r>
            <a:r>
              <a:rPr lang="ro-RO" i="1" dirty="0">
                <a:cs typeface="Calibri Light"/>
              </a:rPr>
              <a:t>: Charlotte </a:t>
            </a:r>
            <a:r>
              <a:rPr lang="ro-RO" i="1" dirty="0" err="1">
                <a:cs typeface="Calibri Light"/>
              </a:rPr>
              <a:t>Joyner</a:t>
            </a:r>
            <a:r>
              <a:rPr lang="ro-RO" i="1" dirty="0">
                <a:cs typeface="Calibri Light"/>
              </a:rPr>
              <a:t> </a:t>
            </a:r>
            <a:br>
              <a:rPr lang="ro-RO" i="1" dirty="0">
                <a:cs typeface="Calibri Light"/>
              </a:rPr>
            </a:br>
            <a:r>
              <a:rPr lang="ro-RO" i="1" dirty="0" err="1">
                <a:cs typeface="Calibri Light"/>
              </a:rPr>
              <a:t>Module:Hospitality</a:t>
            </a:r>
            <a:r>
              <a:rPr lang="ro-RO" i="1" dirty="0">
                <a:cs typeface="Calibri Light"/>
              </a:rPr>
              <a:t> </a:t>
            </a:r>
            <a:r>
              <a:rPr lang="ro-RO" i="1" dirty="0" err="1">
                <a:cs typeface="Calibri Light"/>
              </a:rPr>
              <a:t>and</a:t>
            </a:r>
            <a:r>
              <a:rPr lang="ro-RO" i="1" dirty="0">
                <a:cs typeface="Calibri Light"/>
              </a:rPr>
              <a:t> </a:t>
            </a:r>
            <a:r>
              <a:rPr lang="ro-RO" i="1" dirty="0" err="1">
                <a:cs typeface="Calibri Light"/>
              </a:rPr>
              <a:t>Guest</a:t>
            </a:r>
            <a:r>
              <a:rPr lang="ro-RO" i="1" dirty="0">
                <a:cs typeface="Calibri Light"/>
              </a:rPr>
              <a:t> Services (BMIH4003)</a:t>
            </a:r>
          </a:p>
        </p:txBody>
      </p:sp>
    </p:spTree>
    <p:extLst>
      <p:ext uri="{BB962C8B-B14F-4D97-AF65-F5344CB8AC3E}">
        <p14:creationId xmlns:p14="http://schemas.microsoft.com/office/powerpoint/2010/main" val="9847858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4A8823-373A-490A-9590-217C41F719AE}"/>
              </a:ext>
            </a:extLst>
          </p:cNvPr>
          <p:cNvSpPr>
            <a:spLocks noGrp="1"/>
          </p:cNvSpPr>
          <p:nvPr>
            <p:ph type="title"/>
          </p:nvPr>
        </p:nvSpPr>
        <p:spPr>
          <a:xfrm>
            <a:off x="1097280" y="286603"/>
            <a:ext cx="10058400" cy="1199297"/>
          </a:xfrm>
        </p:spPr>
        <p:txBody>
          <a:bodyPr>
            <a:normAutofit/>
          </a:bodyPr>
          <a:lstStyle/>
          <a:p>
            <a:pPr algn="ctr"/>
            <a:r>
              <a:rPr lang="en-GB" sz="4000" b="1" dirty="0">
                <a:latin typeface="Times New Roman" panose="02020603050405020304" pitchFamily="18" charset="0"/>
                <a:cs typeface="Times New Roman" panose="02020603050405020304" pitchFamily="18" charset="0"/>
              </a:rPr>
              <a:t>Introduction</a:t>
            </a:r>
            <a:endParaRPr lang="en-US" sz="4000" b="1" dirty="0">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F3799E5F-9317-4453-BC15-AEE851EF151A}"/>
              </a:ext>
            </a:extLst>
          </p:cNvPr>
          <p:cNvSpPr>
            <a:spLocks noGrp="1"/>
          </p:cNvSpPr>
          <p:nvPr>
            <p:ph sz="half" idx="1"/>
          </p:nvPr>
        </p:nvSpPr>
        <p:spPr>
          <a:xfrm>
            <a:off x="5658678" y="1825625"/>
            <a:ext cx="5695122" cy="4351338"/>
          </a:xfrm>
        </p:spPr>
        <p:txBody>
          <a:bodyPr>
            <a:normAutofit fontScale="92500"/>
          </a:bodyPr>
          <a:lstStyle/>
          <a:p>
            <a:pPr>
              <a:lnSpc>
                <a:spcPct val="1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 engagement is the involvement of employees in their firm and work environment.</a:t>
            </a:r>
          </a:p>
          <a:p>
            <a:pPr>
              <a:lnSpc>
                <a:spcPct val="1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William Kahn’s model of employee engagement underscores that this happens under a conditioned of safety, mindfulness, and availability (</a:t>
            </a:r>
            <a:r>
              <a:rPr lang="nb-NO" sz="2400" dirty="0">
                <a:latin typeface="Times New Roman" panose="02020603050405020304" pitchFamily="18" charset="0"/>
                <a:cs typeface="Times New Roman" panose="02020603050405020304" pitchFamily="18" charset="0"/>
              </a:rPr>
              <a:t>Saks and Gruman, 2021, p. 26)</a:t>
            </a:r>
            <a:r>
              <a:rPr lang="en-GB" sz="2400" dirty="0">
                <a:latin typeface="Times New Roman" panose="02020603050405020304" pitchFamily="18" charset="0"/>
                <a:cs typeface="Times New Roman" panose="02020603050405020304" pitchFamily="18" charset="0"/>
              </a:rPr>
              <a:t>. </a:t>
            </a:r>
          </a:p>
          <a:p>
            <a:pPr>
              <a:lnSpc>
                <a:spcPct val="1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According to </a:t>
            </a:r>
            <a:r>
              <a:rPr lang="en-GB" sz="2400" dirty="0" err="1">
                <a:latin typeface="Times New Roman" panose="02020603050405020304" pitchFamily="18" charset="0"/>
                <a:cs typeface="Times New Roman" panose="02020603050405020304" pitchFamily="18" charset="0"/>
              </a:rPr>
              <a:t>Wickens</a:t>
            </a:r>
            <a:r>
              <a:rPr lang="en-GB" sz="2400" dirty="0">
                <a:latin typeface="Times New Roman" panose="02020603050405020304" pitchFamily="18" charset="0"/>
                <a:cs typeface="Times New Roman" panose="02020603050405020304" pitchFamily="18" charset="0"/>
              </a:rPr>
              <a:t> (2021); </a:t>
            </a:r>
          </a:p>
          <a:p>
            <a:pPr lvl="1">
              <a:lnSpc>
                <a:spcPct val="100000"/>
              </a:lnSpc>
            </a:pPr>
            <a:r>
              <a:rPr lang="en-GB" sz="2000" dirty="0">
                <a:latin typeface="Times New Roman" panose="02020603050405020304" pitchFamily="18" charset="0"/>
                <a:cs typeface="Times New Roman" panose="02020603050405020304" pitchFamily="18" charset="0"/>
              </a:rPr>
              <a:t>11% of Employees in the UK feel engaged. </a:t>
            </a:r>
          </a:p>
          <a:p>
            <a:pPr lvl="1">
              <a:lnSpc>
                <a:spcPct val="100000"/>
              </a:lnSpc>
            </a:pPr>
            <a:r>
              <a:rPr lang="en-GB" sz="2000" dirty="0">
                <a:latin typeface="Times New Roman" panose="02020603050405020304" pitchFamily="18" charset="0"/>
                <a:cs typeface="Times New Roman" panose="02020603050405020304" pitchFamily="18" charset="0"/>
              </a:rPr>
              <a:t>Low engagement in employees costs the world £4.6 trillion yearly.</a:t>
            </a:r>
          </a:p>
        </p:txBody>
      </p:sp>
      <p:pic>
        <p:nvPicPr>
          <p:cNvPr id="12" name="Picture 11">
            <a:extLst>
              <a:ext uri="{FF2B5EF4-FFF2-40B4-BE49-F238E27FC236}">
                <a16:creationId xmlns:a16="http://schemas.microsoft.com/office/drawing/2014/main" id="{6FAA97A6-4D61-4587-825D-177AF2ACE55C}"/>
              </a:ext>
            </a:extLst>
          </p:cNvPr>
          <p:cNvPicPr>
            <a:picLocks noChangeAspect="1"/>
          </p:cNvPicPr>
          <p:nvPr/>
        </p:nvPicPr>
        <p:blipFill>
          <a:blip r:embed="rId3"/>
          <a:stretch>
            <a:fillRect/>
          </a:stretch>
        </p:blipFill>
        <p:spPr>
          <a:xfrm>
            <a:off x="477078" y="1825625"/>
            <a:ext cx="5028372" cy="4351338"/>
          </a:xfrm>
          <a:prstGeom prst="rect">
            <a:avLst/>
          </a:prstGeom>
        </p:spPr>
      </p:pic>
    </p:spTree>
    <p:extLst>
      <p:ext uri="{BB962C8B-B14F-4D97-AF65-F5344CB8AC3E}">
        <p14:creationId xmlns:p14="http://schemas.microsoft.com/office/powerpoint/2010/main" val="123474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199" y="365126"/>
            <a:ext cx="10823713" cy="814318"/>
          </a:xfrm>
        </p:spPr>
        <p:txBody>
          <a:bodyPr>
            <a:normAutofit fontScale="90000"/>
          </a:bodyPr>
          <a:lstStyle/>
          <a:p>
            <a:r>
              <a:rPr lang="en-GB" b="1" dirty="0">
                <a:latin typeface="Times New Roman" panose="02020603050405020304" pitchFamily="18" charset="0"/>
                <a:cs typeface="Times New Roman" panose="02020603050405020304" pitchFamily="18" charset="0"/>
              </a:rPr>
              <a:t>Increases satisfaction/Improves Collaboration</a:t>
            </a:r>
            <a:endParaRPr lang="en-US" dirty="0"/>
          </a:p>
        </p:txBody>
      </p:sp>
      <p:sp>
        <p:nvSpPr>
          <p:cNvPr id="3" name="Content Placeholder 2">
            <a:extLst>
              <a:ext uri="{FF2B5EF4-FFF2-40B4-BE49-F238E27FC236}">
                <a16:creationId xmlns:a16="http://schemas.microsoft.com/office/drawing/2014/main" id="{92904FD5-BB69-4B20-90F9-0F48DC93E814}"/>
              </a:ext>
            </a:extLst>
          </p:cNvPr>
          <p:cNvSpPr>
            <a:spLocks noGrp="1"/>
          </p:cNvSpPr>
          <p:nvPr>
            <p:ph sz="half" idx="1"/>
          </p:nvPr>
        </p:nvSpPr>
        <p:spPr>
          <a:xfrm>
            <a:off x="838200" y="2008093"/>
            <a:ext cx="5181600" cy="4168869"/>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 engagement leads to increase satisfaction among employees (</a:t>
            </a:r>
            <a:r>
              <a:rPr lang="en-GB" sz="2400" dirty="0" err="1">
                <a:latin typeface="Times New Roman" panose="02020603050405020304" pitchFamily="18" charset="0"/>
                <a:cs typeface="Times New Roman" panose="02020603050405020304" pitchFamily="18" charset="0"/>
              </a:rPr>
              <a:t>Aziez</a:t>
            </a:r>
            <a:r>
              <a:rPr lang="en-GB" sz="2400" dirty="0">
                <a:latin typeface="Times New Roman" panose="02020603050405020304" pitchFamily="18" charset="0"/>
                <a:cs typeface="Times New Roman" panose="02020603050405020304" pitchFamily="18" charset="0"/>
              </a:rPr>
              <a:t>, 2022, p. 221).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During engagement, employees are recognized.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also addresses employee development issues.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also addresses pressures, making employees satisfied.</a:t>
            </a:r>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2"/>
          </p:nvPr>
        </p:nvSpPr>
        <p:spPr>
          <a:xfrm>
            <a:off x="6172200" y="2008093"/>
            <a:ext cx="5181600" cy="4168870"/>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Engaged employees to motivate their colleagues.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If managers are highly engaged, they engage their followers.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leads to a behaviour change towards enthusiasm in work.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 Teamwork is also easily developed. </a:t>
            </a:r>
            <a:endParaRPr lang="en-US" sz="2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B53DC3A-27F2-4376-A5F4-5C4A421AB1D7}"/>
              </a:ext>
            </a:extLst>
          </p:cNvPr>
          <p:cNvSpPr txBox="1"/>
          <p:nvPr/>
        </p:nvSpPr>
        <p:spPr>
          <a:xfrm>
            <a:off x="838200" y="1481426"/>
            <a:ext cx="5181600" cy="461665"/>
          </a:xfrm>
          <a:prstGeom prst="rect">
            <a:avLst/>
          </a:prstGeom>
          <a:solidFill>
            <a:srgbClr val="00B0F0"/>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Increases Satisfaction</a:t>
            </a:r>
            <a:endParaRPr lang="en-US" sz="24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E298A69-6ED0-4904-8D18-5A6701E3BC85}"/>
              </a:ext>
            </a:extLst>
          </p:cNvPr>
          <p:cNvSpPr txBox="1"/>
          <p:nvPr/>
        </p:nvSpPr>
        <p:spPr>
          <a:xfrm>
            <a:off x="6172200" y="1481426"/>
            <a:ext cx="5181600" cy="461665"/>
          </a:xfrm>
          <a:prstGeom prst="rect">
            <a:avLst/>
          </a:prstGeom>
          <a:solidFill>
            <a:schemeClr val="accent1">
              <a:lumMod val="60000"/>
              <a:lumOff val="40000"/>
            </a:schemeClr>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Improves Collaboration</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98612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5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fade">
                                      <p:cBhvr>
                                        <p:cTn id="47" dur="500"/>
                                        <p:tgtEl>
                                          <p:spTgt spid="4">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xEl>
                                              <p:pRg st="2" end="2"/>
                                            </p:txEl>
                                          </p:spTgt>
                                        </p:tgtEl>
                                        <p:attrNameLst>
                                          <p:attrName>style.visibility</p:attrName>
                                        </p:attrNameLst>
                                      </p:cBhvr>
                                      <p:to>
                                        <p:strVal val="visible"/>
                                      </p:to>
                                    </p:set>
                                    <p:animEffect transition="in" filter="fade">
                                      <p:cBhvr>
                                        <p:cTn id="52" dur="500"/>
                                        <p:tgtEl>
                                          <p:spTgt spid="4">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animEffect transition="in" filter="fade">
                                      <p:cBhvr>
                                        <p:cTn id="5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AD5AB-1B4B-47A3-93BC-A535B16868AC}"/>
              </a:ext>
            </a:extLst>
          </p:cNvPr>
          <p:cNvSpPr>
            <a:spLocks noGrp="1"/>
          </p:cNvSpPr>
          <p:nvPr>
            <p:ph type="title"/>
          </p:nvPr>
        </p:nvSpPr>
        <p:spPr>
          <a:xfrm>
            <a:off x="681317" y="365125"/>
            <a:ext cx="10829366" cy="1002833"/>
          </a:xfrm>
        </p:spPr>
        <p:txBody>
          <a:bodyPr/>
          <a:lstStyle/>
          <a:p>
            <a:r>
              <a:rPr lang="en-GB" sz="4000" b="1" dirty="0">
                <a:latin typeface="Times New Roman" panose="02020603050405020304" pitchFamily="18" charset="0"/>
                <a:cs typeface="Times New Roman" panose="02020603050405020304" pitchFamily="18" charset="0"/>
              </a:rPr>
              <a:t>Increases Productivity/Betters Customer Service</a:t>
            </a:r>
            <a:endParaRPr lang="en-US" sz="4000" b="1" dirty="0">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2A59BCC6-D9E5-4FED-B8BD-E736A723D874}"/>
              </a:ext>
            </a:extLst>
          </p:cNvPr>
          <p:cNvPicPr>
            <a:picLocks noGrp="1" noChangeAspect="1"/>
          </p:cNvPicPr>
          <p:nvPr>
            <p:ph sz="half" idx="1"/>
          </p:nvPr>
        </p:nvPicPr>
        <p:blipFill>
          <a:blip r:embed="rId3"/>
          <a:stretch>
            <a:fillRect/>
          </a:stretch>
        </p:blipFill>
        <p:spPr>
          <a:xfrm>
            <a:off x="681317" y="1690688"/>
            <a:ext cx="2590800" cy="2199994"/>
          </a:xfrm>
          <a:prstGeom prst="rect">
            <a:avLst/>
          </a:prstGeom>
        </p:spPr>
      </p:pic>
      <p:sp>
        <p:nvSpPr>
          <p:cNvPr id="6" name="Content Placeholder 5">
            <a:extLst>
              <a:ext uri="{FF2B5EF4-FFF2-40B4-BE49-F238E27FC236}">
                <a16:creationId xmlns:a16="http://schemas.microsoft.com/office/drawing/2014/main" id="{B6E0F9BC-8A88-4109-AFF7-393B930DD6FB}"/>
              </a:ext>
            </a:extLst>
          </p:cNvPr>
          <p:cNvSpPr>
            <a:spLocks noGrp="1"/>
          </p:cNvSpPr>
          <p:nvPr>
            <p:ph sz="half" idx="2"/>
          </p:nvPr>
        </p:nvSpPr>
        <p:spPr>
          <a:xfrm>
            <a:off x="3836894" y="1825625"/>
            <a:ext cx="7516906" cy="4351338"/>
          </a:xfrm>
        </p:spPr>
        <p:txBody>
          <a:bodyPr>
            <a:normAutofit/>
          </a:bodyPr>
          <a:lstStyle/>
          <a:p>
            <a:r>
              <a:rPr lang="en-GB" sz="2400" dirty="0">
                <a:latin typeface="Times New Roman" panose="02020603050405020304" pitchFamily="18" charset="0"/>
                <a:cs typeface="Times New Roman" panose="02020603050405020304" pitchFamily="18" charset="0"/>
              </a:rPr>
              <a:t>Engaged employees leads to 21% more profits (Beheshti, 2019, Par. 5). </a:t>
            </a:r>
          </a:p>
          <a:p>
            <a:r>
              <a:rPr lang="en-GB" sz="2400" dirty="0">
                <a:latin typeface="Times New Roman" panose="02020603050405020304" pitchFamily="18" charset="0"/>
                <a:cs typeface="Times New Roman" panose="02020603050405020304" pitchFamily="18" charset="0"/>
              </a:rPr>
              <a:t>Disengaged employees cost the U.S. $500 billion annually (Beheshti, 2019, Par. 9). </a:t>
            </a:r>
          </a:p>
          <a:p>
            <a:r>
              <a:rPr lang="en-GB" sz="2400" dirty="0">
                <a:latin typeface="Times New Roman" panose="02020603050405020304" pitchFamily="18" charset="0"/>
                <a:cs typeface="Times New Roman" panose="02020603050405020304" pitchFamily="18" charset="0"/>
              </a:rPr>
              <a:t>Happy employees offer better customer service. </a:t>
            </a:r>
          </a:p>
          <a:p>
            <a:r>
              <a:rPr lang="en-GB" sz="2400" dirty="0">
                <a:latin typeface="Times New Roman" panose="02020603050405020304" pitchFamily="18" charset="0"/>
                <a:cs typeface="Times New Roman" panose="02020603050405020304" pitchFamily="18" charset="0"/>
              </a:rPr>
              <a:t>Customers get satisfied hence leading to high customer retention rates. </a:t>
            </a:r>
          </a:p>
          <a:p>
            <a:r>
              <a:rPr lang="en-GB" sz="2400" dirty="0">
                <a:latin typeface="Times New Roman" panose="02020603050405020304" pitchFamily="18" charset="0"/>
                <a:cs typeface="Times New Roman" panose="02020603050405020304" pitchFamily="18" charset="0"/>
              </a:rPr>
              <a:t>Customer service becomes very efficient leading to happy customers and loyalty. </a:t>
            </a:r>
          </a:p>
        </p:txBody>
      </p:sp>
      <p:pic>
        <p:nvPicPr>
          <p:cNvPr id="8" name="Picture 7">
            <a:extLst>
              <a:ext uri="{FF2B5EF4-FFF2-40B4-BE49-F238E27FC236}">
                <a16:creationId xmlns:a16="http://schemas.microsoft.com/office/drawing/2014/main" id="{67395CBC-01F4-461B-9FFA-E9184B0BB8C8}"/>
              </a:ext>
            </a:extLst>
          </p:cNvPr>
          <p:cNvPicPr>
            <a:picLocks noChangeAspect="1"/>
          </p:cNvPicPr>
          <p:nvPr/>
        </p:nvPicPr>
        <p:blipFill>
          <a:blip r:embed="rId4"/>
          <a:stretch>
            <a:fillRect/>
          </a:stretch>
        </p:blipFill>
        <p:spPr>
          <a:xfrm>
            <a:off x="681317" y="4213412"/>
            <a:ext cx="2590800" cy="2041734"/>
          </a:xfrm>
          <a:prstGeom prst="rect">
            <a:avLst/>
          </a:prstGeom>
        </p:spPr>
      </p:pic>
      <p:sp>
        <p:nvSpPr>
          <p:cNvPr id="9" name="TextBox 8">
            <a:extLst>
              <a:ext uri="{FF2B5EF4-FFF2-40B4-BE49-F238E27FC236}">
                <a16:creationId xmlns:a16="http://schemas.microsoft.com/office/drawing/2014/main" id="{B64F6E6A-0C9E-4297-ACD9-A25B34B18A74}"/>
              </a:ext>
            </a:extLst>
          </p:cNvPr>
          <p:cNvSpPr txBox="1"/>
          <p:nvPr/>
        </p:nvSpPr>
        <p:spPr>
          <a:xfrm>
            <a:off x="141194" y="4493567"/>
            <a:ext cx="1394012" cy="461665"/>
          </a:xfrm>
          <a:prstGeom prst="rect">
            <a:avLst/>
          </a:prstGeom>
          <a:solidFill>
            <a:schemeClr val="accent4">
              <a:lumMod val="60000"/>
              <a:lumOff val="40000"/>
            </a:schemeClr>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Happy</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613765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wipe(down)">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wipe(down)">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wipe(down)">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wipe(down)">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wipe(down)">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200" y="365126"/>
            <a:ext cx="10515600" cy="907084"/>
          </a:xfrm>
        </p:spPr>
        <p:txBody>
          <a:bodyPr/>
          <a:lstStyle/>
          <a:p>
            <a:r>
              <a:rPr lang="en-GB" b="1" dirty="0">
                <a:latin typeface="Times New Roman" panose="02020603050405020304" pitchFamily="18" charset="0"/>
                <a:cs typeface="Times New Roman" panose="02020603050405020304" pitchFamily="18" charset="0"/>
              </a:rPr>
              <a:t>Betters Quality/Increases Innovation</a:t>
            </a:r>
            <a:endParaRPr lang="en-US" dirty="0"/>
          </a:p>
        </p:txBody>
      </p:sp>
      <p:sp>
        <p:nvSpPr>
          <p:cNvPr id="3" name="Content Placeholder 2">
            <a:extLst>
              <a:ext uri="{FF2B5EF4-FFF2-40B4-BE49-F238E27FC236}">
                <a16:creationId xmlns:a16="http://schemas.microsoft.com/office/drawing/2014/main" id="{92904FD5-BB69-4B20-90F9-0F48DC93E814}"/>
              </a:ext>
            </a:extLst>
          </p:cNvPr>
          <p:cNvSpPr>
            <a:spLocks noGrp="1"/>
          </p:cNvSpPr>
          <p:nvPr>
            <p:ph sz="half" idx="1"/>
          </p:nvPr>
        </p:nvSpPr>
        <p:spPr>
          <a:xfrm>
            <a:off x="838200" y="2008093"/>
            <a:ext cx="5181600" cy="4168869"/>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Leads to a 41% decline in quality defects (Gallup, 2022).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Employees learn from the engagement processes on best practices.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Standardization becomes easy with engagement.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Dedication also comes with reducing cognitive issues. </a:t>
            </a:r>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2"/>
          </p:nvPr>
        </p:nvSpPr>
        <p:spPr>
          <a:xfrm>
            <a:off x="6172200" y="2008093"/>
            <a:ext cx="5181600" cy="4168870"/>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Engaged employees find innovative ways to shine.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take decisions as if the business was theirs.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value the relationships and efforts of others. </a:t>
            </a:r>
          </a:p>
          <a:p>
            <a:pPr marL="0" indent="0">
              <a:buNone/>
            </a:pPr>
            <a:endParaRPr lang="en-US" dirty="0"/>
          </a:p>
        </p:txBody>
      </p:sp>
      <p:sp>
        <p:nvSpPr>
          <p:cNvPr id="6" name="TextBox 5">
            <a:extLst>
              <a:ext uri="{FF2B5EF4-FFF2-40B4-BE49-F238E27FC236}">
                <a16:creationId xmlns:a16="http://schemas.microsoft.com/office/drawing/2014/main" id="{CB53DC3A-27F2-4376-A5F4-5C4A421AB1D7}"/>
              </a:ext>
            </a:extLst>
          </p:cNvPr>
          <p:cNvSpPr txBox="1"/>
          <p:nvPr/>
        </p:nvSpPr>
        <p:spPr>
          <a:xfrm>
            <a:off x="838200" y="1481426"/>
            <a:ext cx="5181600" cy="461665"/>
          </a:xfrm>
          <a:prstGeom prst="rect">
            <a:avLst/>
          </a:prstGeom>
          <a:solidFill>
            <a:srgbClr val="92D050"/>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Improves Quality</a:t>
            </a:r>
            <a:endParaRPr lang="en-US" sz="24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E298A69-6ED0-4904-8D18-5A6701E3BC85}"/>
              </a:ext>
            </a:extLst>
          </p:cNvPr>
          <p:cNvSpPr txBox="1"/>
          <p:nvPr/>
        </p:nvSpPr>
        <p:spPr>
          <a:xfrm>
            <a:off x="6172200" y="1481426"/>
            <a:ext cx="5181600" cy="461665"/>
          </a:xfrm>
          <a:prstGeom prst="rect">
            <a:avLst/>
          </a:prstGeom>
          <a:solidFill>
            <a:schemeClr val="accent4">
              <a:lumMod val="60000"/>
              <a:lumOff val="40000"/>
            </a:schemeClr>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Increases Innovation</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62487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circle(in)">
                                      <p:cBhvr>
                                        <p:cTn id="27" dur="20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circle(in)">
                                      <p:cBhvr>
                                        <p:cTn id="32" dur="20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circle(in)">
                                      <p:cBhvr>
                                        <p:cTn id="37" dur="20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circle(in)">
                                      <p:cBhvr>
                                        <p:cTn id="42" dur="20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circle(in)">
                                      <p:cBhvr>
                                        <p:cTn id="47" dur="2000"/>
                                        <p:tgtEl>
                                          <p:spTgt spid="4">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4">
                                            <p:txEl>
                                              <p:pRg st="2" end="2"/>
                                            </p:txEl>
                                          </p:spTgt>
                                        </p:tgtEl>
                                        <p:attrNameLst>
                                          <p:attrName>style.visibility</p:attrName>
                                        </p:attrNameLst>
                                      </p:cBhvr>
                                      <p:to>
                                        <p:strVal val="visible"/>
                                      </p:to>
                                    </p:set>
                                    <p:animEffect transition="in" filter="circle(in)">
                                      <p:cBhvr>
                                        <p:cTn id="52"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200" y="365126"/>
            <a:ext cx="10515600" cy="748058"/>
          </a:xfrm>
        </p:spPr>
        <p:txBody>
          <a:bodyPr>
            <a:normAutofit fontScale="90000"/>
          </a:bodyPr>
          <a:lstStyle/>
          <a:p>
            <a:r>
              <a:rPr lang="en-GB" b="1" dirty="0">
                <a:latin typeface="Times New Roman" panose="02020603050405020304" pitchFamily="18" charset="0"/>
                <a:cs typeface="Times New Roman" panose="02020603050405020304" pitchFamily="18" charset="0"/>
              </a:rPr>
              <a:t>Improves Communication/Employee Safety</a:t>
            </a:r>
            <a:endParaRPr lang="en-US" dirty="0"/>
          </a:p>
        </p:txBody>
      </p:sp>
      <p:sp>
        <p:nvSpPr>
          <p:cNvPr id="3" name="Content Placeholder 2">
            <a:extLst>
              <a:ext uri="{FF2B5EF4-FFF2-40B4-BE49-F238E27FC236}">
                <a16:creationId xmlns:a16="http://schemas.microsoft.com/office/drawing/2014/main" id="{92904FD5-BB69-4B20-90F9-0F48DC93E814}"/>
              </a:ext>
            </a:extLst>
          </p:cNvPr>
          <p:cNvSpPr>
            <a:spLocks noGrp="1"/>
          </p:cNvSpPr>
          <p:nvPr>
            <p:ph sz="half" idx="1"/>
          </p:nvPr>
        </p:nvSpPr>
        <p:spPr>
          <a:xfrm>
            <a:off x="838200" y="3428998"/>
            <a:ext cx="5181600" cy="2747964"/>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Communication improves with engagement.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Employees learn communication barriers and how to overcome them. </a:t>
            </a:r>
          </a:p>
          <a:p>
            <a:pPr marL="0" indent="0">
              <a:buNone/>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2"/>
          </p:nvPr>
        </p:nvSpPr>
        <p:spPr>
          <a:xfrm>
            <a:off x="6172200" y="3428999"/>
            <a:ext cx="5181600" cy="2747964"/>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Engaged employees take safer decisions in the workplace.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Employees become more attentive to different things in the workplace. </a:t>
            </a:r>
          </a:p>
          <a:p>
            <a:endParaRPr lang="en-US" dirty="0"/>
          </a:p>
        </p:txBody>
      </p:sp>
      <p:pic>
        <p:nvPicPr>
          <p:cNvPr id="5" name="Picture 4">
            <a:extLst>
              <a:ext uri="{FF2B5EF4-FFF2-40B4-BE49-F238E27FC236}">
                <a16:creationId xmlns:a16="http://schemas.microsoft.com/office/drawing/2014/main" id="{78DE60CE-C246-44FD-BD19-1A6AA2525777}"/>
              </a:ext>
            </a:extLst>
          </p:cNvPr>
          <p:cNvPicPr>
            <a:picLocks noChangeAspect="1"/>
          </p:cNvPicPr>
          <p:nvPr/>
        </p:nvPicPr>
        <p:blipFill>
          <a:blip r:embed="rId3"/>
          <a:stretch>
            <a:fillRect/>
          </a:stretch>
        </p:blipFill>
        <p:spPr>
          <a:xfrm>
            <a:off x="591671" y="1233478"/>
            <a:ext cx="5181600" cy="1975887"/>
          </a:xfrm>
          <a:prstGeom prst="rect">
            <a:avLst/>
          </a:prstGeom>
        </p:spPr>
      </p:pic>
      <p:pic>
        <p:nvPicPr>
          <p:cNvPr id="10" name="Picture 9">
            <a:extLst>
              <a:ext uri="{FF2B5EF4-FFF2-40B4-BE49-F238E27FC236}">
                <a16:creationId xmlns:a16="http://schemas.microsoft.com/office/drawing/2014/main" id="{97C70943-9DBA-4389-83F7-82402E176FC9}"/>
              </a:ext>
            </a:extLst>
          </p:cNvPr>
          <p:cNvPicPr>
            <a:picLocks noChangeAspect="1"/>
          </p:cNvPicPr>
          <p:nvPr/>
        </p:nvPicPr>
        <p:blipFill>
          <a:blip r:embed="rId4"/>
          <a:stretch>
            <a:fillRect/>
          </a:stretch>
        </p:blipFill>
        <p:spPr>
          <a:xfrm>
            <a:off x="5990103" y="1233478"/>
            <a:ext cx="4642037" cy="1975887"/>
          </a:xfrm>
          <a:prstGeom prst="rect">
            <a:avLst/>
          </a:prstGeom>
        </p:spPr>
      </p:pic>
    </p:spTree>
    <p:extLst>
      <p:ext uri="{BB962C8B-B14F-4D97-AF65-F5344CB8AC3E}">
        <p14:creationId xmlns:p14="http://schemas.microsoft.com/office/powerpoint/2010/main" val="13362093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3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200" y="365126"/>
            <a:ext cx="10515600" cy="761310"/>
          </a:xfrm>
        </p:spPr>
        <p:txBody>
          <a:bodyPr/>
          <a:lstStyle/>
          <a:p>
            <a:r>
              <a:rPr lang="en-GB" b="1" dirty="0">
                <a:latin typeface="Times New Roman" panose="02020603050405020304" pitchFamily="18" charset="0"/>
                <a:cs typeface="Times New Roman" panose="02020603050405020304" pitchFamily="18" charset="0"/>
              </a:rPr>
              <a:t>Increases Retention and Advocacy</a:t>
            </a:r>
            <a:endParaRPr lang="en-US" dirty="0"/>
          </a:p>
        </p:txBody>
      </p:sp>
      <p:sp>
        <p:nvSpPr>
          <p:cNvPr id="3" name="Content Placeholder 2">
            <a:extLst>
              <a:ext uri="{FF2B5EF4-FFF2-40B4-BE49-F238E27FC236}">
                <a16:creationId xmlns:a16="http://schemas.microsoft.com/office/drawing/2014/main" id="{92904FD5-BB69-4B20-90F9-0F48DC93E814}"/>
              </a:ext>
            </a:extLst>
          </p:cNvPr>
          <p:cNvSpPr>
            <a:spLocks noGrp="1"/>
          </p:cNvSpPr>
          <p:nvPr>
            <p:ph sz="half" idx="1"/>
          </p:nvPr>
        </p:nvSpPr>
        <p:spPr>
          <a:xfrm>
            <a:off x="838200" y="2008093"/>
            <a:ext cx="5181600" cy="4168869"/>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Reduces turnover by 18% in big firms and by 43% in small ones (Gallup, 2022).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shows empathy to employees which increases their retention.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feel value in the firm and hence dedicate more of their life to it.</a:t>
            </a:r>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2"/>
          </p:nvPr>
        </p:nvSpPr>
        <p:spPr>
          <a:xfrm>
            <a:off x="6172200" y="2008093"/>
            <a:ext cx="5181600" cy="4168870"/>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Engaging employee makes them feel proud of their work.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become the best ambassadors for the firm.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Engaged employees are likely to advocate for improvements in the firm.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Engagement emotionally connects the firm to staff.</a:t>
            </a:r>
          </a:p>
          <a:p>
            <a:endParaRPr lang="en-US"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B53DC3A-27F2-4376-A5F4-5C4A421AB1D7}"/>
              </a:ext>
            </a:extLst>
          </p:cNvPr>
          <p:cNvSpPr txBox="1"/>
          <p:nvPr/>
        </p:nvSpPr>
        <p:spPr>
          <a:xfrm>
            <a:off x="838200" y="1409709"/>
            <a:ext cx="5181600" cy="46166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Improves Employee Retention</a:t>
            </a:r>
            <a:endParaRPr lang="en-US" sz="24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E298A69-6ED0-4904-8D18-5A6701E3BC85}"/>
              </a:ext>
            </a:extLst>
          </p:cNvPr>
          <p:cNvSpPr txBox="1"/>
          <p:nvPr/>
        </p:nvSpPr>
        <p:spPr>
          <a:xfrm>
            <a:off x="6172200" y="1416424"/>
            <a:ext cx="5181600" cy="46166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Increases Employee Advocacy</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491673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Effect transition="in" filter="fade">
                                      <p:cBhvr>
                                        <p:cTn id="43" dur="1000"/>
                                        <p:tgtEl>
                                          <p:spTgt spid="4">
                                            <p:txEl>
                                              <p:pRg st="0" end="0"/>
                                            </p:txEl>
                                          </p:spTgt>
                                        </p:tgtEl>
                                      </p:cBhvr>
                                    </p:animEffect>
                                    <p:anim calcmode="lin" valueType="num">
                                      <p:cBhvr>
                                        <p:cTn id="4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4">
                                            <p:txEl>
                                              <p:pRg st="1" end="1"/>
                                            </p:txEl>
                                          </p:spTgt>
                                        </p:tgtEl>
                                        <p:attrNameLst>
                                          <p:attrName>style.visibility</p:attrName>
                                        </p:attrNameLst>
                                      </p:cBhvr>
                                      <p:to>
                                        <p:strVal val="visible"/>
                                      </p:to>
                                    </p:set>
                                    <p:animEffect transition="in" filter="fade">
                                      <p:cBhvr>
                                        <p:cTn id="50" dur="1000"/>
                                        <p:tgtEl>
                                          <p:spTgt spid="4">
                                            <p:txEl>
                                              <p:pRg st="1" end="1"/>
                                            </p:txEl>
                                          </p:spTgt>
                                        </p:tgtEl>
                                      </p:cBhvr>
                                    </p:animEffect>
                                    <p:anim calcmode="lin" valueType="num">
                                      <p:cBhvr>
                                        <p:cTn id="51"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4">
                                            <p:txEl>
                                              <p:pRg st="2" end="2"/>
                                            </p:txEl>
                                          </p:spTgt>
                                        </p:tgtEl>
                                        <p:attrNameLst>
                                          <p:attrName>style.visibility</p:attrName>
                                        </p:attrNameLst>
                                      </p:cBhvr>
                                      <p:to>
                                        <p:strVal val="visible"/>
                                      </p:to>
                                    </p:set>
                                    <p:animEffect transition="in" filter="fade">
                                      <p:cBhvr>
                                        <p:cTn id="57" dur="1000"/>
                                        <p:tgtEl>
                                          <p:spTgt spid="4">
                                            <p:txEl>
                                              <p:pRg st="2" end="2"/>
                                            </p:txEl>
                                          </p:spTgt>
                                        </p:tgtEl>
                                      </p:cBhvr>
                                    </p:animEffect>
                                    <p:anim calcmode="lin" valueType="num">
                                      <p:cBhvr>
                                        <p:cTn id="5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199" y="365125"/>
            <a:ext cx="11088758" cy="562527"/>
          </a:xfrm>
        </p:spPr>
        <p:txBody>
          <a:bodyPr>
            <a:normAutofit fontScale="90000"/>
          </a:bodyPr>
          <a:lstStyle/>
          <a:p>
            <a:r>
              <a:rPr lang="en-GB" b="1" dirty="0">
                <a:latin typeface="Times New Roman" panose="02020603050405020304" pitchFamily="18" charset="0"/>
                <a:cs typeface="Times New Roman" panose="02020603050405020304" pitchFamily="18" charset="0"/>
              </a:rPr>
              <a:t>Increases Profitability/Employee Accountability</a:t>
            </a:r>
            <a:endParaRPr lang="en-US" dirty="0"/>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1"/>
          </p:nvPr>
        </p:nvSpPr>
        <p:spPr>
          <a:xfrm>
            <a:off x="4285129" y="1324469"/>
            <a:ext cx="6942605" cy="4042662"/>
          </a:xfrm>
        </p:spPr>
        <p:txBody>
          <a:bodyPr>
            <a:no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Engaging employees leads to a 23% increase in the profitability of a firm.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Employees become efficient in their work thus reducing operational costs.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also spend their time in the most productive ways hence leading to optimal staff numbers.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Engaging employees also increases accountability among them.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takes the firm with a lot of passion and thus make the best choices available. </a:t>
            </a:r>
            <a:endParaRPr lang="en-US" sz="24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31F81A04-37F4-4EB5-B3B7-DF485997F5FC}"/>
              </a:ext>
            </a:extLst>
          </p:cNvPr>
          <p:cNvSpPr txBox="1"/>
          <p:nvPr/>
        </p:nvSpPr>
        <p:spPr>
          <a:xfrm>
            <a:off x="573742" y="4150876"/>
            <a:ext cx="3468221" cy="461665"/>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400" dirty="0">
                <a:latin typeface="Times New Roman" panose="02020603050405020304" pitchFamily="18" charset="0"/>
                <a:cs typeface="Times New Roman" panose="02020603050405020304" pitchFamily="18" charset="0"/>
              </a:rPr>
              <a:t>Source: Gallup (2022)</a:t>
            </a:r>
            <a:endParaRPr lang="en-US" sz="24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3033A257-13F0-48A0-B3A1-02D28ADAB1F7}"/>
              </a:ext>
            </a:extLst>
          </p:cNvPr>
          <p:cNvPicPr>
            <a:picLocks noChangeAspect="1"/>
          </p:cNvPicPr>
          <p:nvPr/>
        </p:nvPicPr>
        <p:blipFill>
          <a:blip r:embed="rId3"/>
          <a:stretch>
            <a:fillRect/>
          </a:stretch>
        </p:blipFill>
        <p:spPr>
          <a:xfrm>
            <a:off x="467725" y="1502842"/>
            <a:ext cx="3468221" cy="2673790"/>
          </a:xfrm>
          <a:prstGeom prst="rect">
            <a:avLst/>
          </a:prstGeom>
        </p:spPr>
      </p:pic>
    </p:spTree>
    <p:extLst>
      <p:ext uri="{BB962C8B-B14F-4D97-AF65-F5344CB8AC3E}">
        <p14:creationId xmlns:p14="http://schemas.microsoft.com/office/powerpoint/2010/main" val="4557749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2000"/>
                                        <p:tgtEl>
                                          <p:spTgt spid="13"/>
                                        </p:tgtEl>
                                      </p:cBhvr>
                                    </p:animEffect>
                                    <p:anim calcmode="lin" valueType="num">
                                      <p:cBhvr>
                                        <p:cTn id="15" dur="2000" fill="hold"/>
                                        <p:tgtEl>
                                          <p:spTgt spid="13"/>
                                        </p:tgtEl>
                                        <p:attrNameLst>
                                          <p:attrName>ppt_w</p:attrName>
                                        </p:attrNameLst>
                                      </p:cBhvr>
                                      <p:tavLst>
                                        <p:tav tm="0" fmla="#ppt_w*sin(2.5*pi*$)">
                                          <p:val>
                                            <p:fltVal val="0"/>
                                          </p:val>
                                        </p:tav>
                                        <p:tav tm="100000">
                                          <p:val>
                                            <p:fltVal val="1"/>
                                          </p:val>
                                        </p:tav>
                                      </p:tavLst>
                                    </p:anim>
                                    <p:anim calcmode="lin" valueType="num">
                                      <p:cBhvr>
                                        <p:cTn id="16"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2000"/>
                                        <p:tgtEl>
                                          <p:spTgt spid="4">
                                            <p:txEl>
                                              <p:pRg st="0" end="0"/>
                                            </p:txEl>
                                          </p:spTgt>
                                        </p:tgtEl>
                                      </p:cBhvr>
                                    </p:animEffect>
                                    <p:anim calcmode="lin" valueType="num">
                                      <p:cBhvr>
                                        <p:cTn id="22"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23"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2000"/>
                                        <p:tgtEl>
                                          <p:spTgt spid="4">
                                            <p:txEl>
                                              <p:pRg st="1" end="1"/>
                                            </p:txEl>
                                          </p:spTgt>
                                        </p:tgtEl>
                                      </p:cBhvr>
                                    </p:animEffect>
                                    <p:anim calcmode="lin" valueType="num">
                                      <p:cBhvr>
                                        <p:cTn id="29" dur="2000" fill="hold"/>
                                        <p:tgtEl>
                                          <p:spTgt spid="4">
                                            <p:txEl>
                                              <p:pRg st="1" end="1"/>
                                            </p:txEl>
                                          </p:spTgt>
                                        </p:tgtEl>
                                        <p:attrNameLst>
                                          <p:attrName>ppt_w</p:attrName>
                                        </p:attrNameLst>
                                      </p:cBhvr>
                                      <p:tavLst>
                                        <p:tav tm="0" fmla="#ppt_w*sin(2.5*pi*$)">
                                          <p:val>
                                            <p:fltVal val="0"/>
                                          </p:val>
                                        </p:tav>
                                        <p:tav tm="100000">
                                          <p:val>
                                            <p:fltVal val="1"/>
                                          </p:val>
                                        </p:tav>
                                      </p:tavLst>
                                    </p:anim>
                                    <p:anim calcmode="lin" valueType="num">
                                      <p:cBhvr>
                                        <p:cTn id="30" dur="2000" fill="hold"/>
                                        <p:tgtEl>
                                          <p:spTgt spid="4">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2000"/>
                                        <p:tgtEl>
                                          <p:spTgt spid="4">
                                            <p:txEl>
                                              <p:pRg st="2" end="2"/>
                                            </p:txEl>
                                          </p:spTgt>
                                        </p:tgtEl>
                                      </p:cBhvr>
                                    </p:animEffect>
                                    <p:anim calcmode="lin" valueType="num">
                                      <p:cBhvr>
                                        <p:cTn id="36" dur="2000" fill="hold"/>
                                        <p:tgtEl>
                                          <p:spTgt spid="4">
                                            <p:txEl>
                                              <p:pRg st="2" end="2"/>
                                            </p:txEl>
                                          </p:spTgt>
                                        </p:tgtEl>
                                        <p:attrNameLst>
                                          <p:attrName>ppt_w</p:attrName>
                                        </p:attrNameLst>
                                      </p:cBhvr>
                                      <p:tavLst>
                                        <p:tav tm="0" fmla="#ppt_w*sin(2.5*pi*$)">
                                          <p:val>
                                            <p:fltVal val="0"/>
                                          </p:val>
                                        </p:tav>
                                        <p:tav tm="100000">
                                          <p:val>
                                            <p:fltVal val="1"/>
                                          </p:val>
                                        </p:tav>
                                      </p:tavLst>
                                    </p:anim>
                                    <p:anim calcmode="lin" valueType="num">
                                      <p:cBhvr>
                                        <p:cTn id="37" dur="2000" fill="hold"/>
                                        <p:tgtEl>
                                          <p:spTgt spid="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grpId="0"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2000"/>
                                        <p:tgtEl>
                                          <p:spTgt spid="4">
                                            <p:txEl>
                                              <p:pRg st="3" end="3"/>
                                            </p:txEl>
                                          </p:spTgt>
                                        </p:tgtEl>
                                      </p:cBhvr>
                                    </p:animEffect>
                                    <p:anim calcmode="lin" valueType="num">
                                      <p:cBhvr>
                                        <p:cTn id="43" dur="2000" fill="hold"/>
                                        <p:tgtEl>
                                          <p:spTgt spid="4">
                                            <p:txEl>
                                              <p:pRg st="3" end="3"/>
                                            </p:txEl>
                                          </p:spTgt>
                                        </p:tgtEl>
                                        <p:attrNameLst>
                                          <p:attrName>ppt_w</p:attrName>
                                        </p:attrNameLst>
                                      </p:cBhvr>
                                      <p:tavLst>
                                        <p:tav tm="0" fmla="#ppt_w*sin(2.5*pi*$)">
                                          <p:val>
                                            <p:fltVal val="0"/>
                                          </p:val>
                                        </p:tav>
                                        <p:tav tm="100000">
                                          <p:val>
                                            <p:fltVal val="1"/>
                                          </p:val>
                                        </p:tav>
                                      </p:tavLst>
                                    </p:anim>
                                    <p:anim calcmode="lin" valueType="num">
                                      <p:cBhvr>
                                        <p:cTn id="44" dur="2000" fill="hold"/>
                                        <p:tgtEl>
                                          <p:spTgt spid="4">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grpId="0"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2000"/>
                                        <p:tgtEl>
                                          <p:spTgt spid="4">
                                            <p:txEl>
                                              <p:pRg st="4" end="4"/>
                                            </p:txEl>
                                          </p:spTgt>
                                        </p:tgtEl>
                                      </p:cBhvr>
                                    </p:animEffect>
                                    <p:anim calcmode="lin" valueType="num">
                                      <p:cBhvr>
                                        <p:cTn id="50" dur="2000" fill="hold"/>
                                        <p:tgtEl>
                                          <p:spTgt spid="4">
                                            <p:txEl>
                                              <p:pRg st="4" end="4"/>
                                            </p:txEl>
                                          </p:spTgt>
                                        </p:tgtEl>
                                        <p:attrNameLst>
                                          <p:attrName>ppt_w</p:attrName>
                                        </p:attrNameLst>
                                      </p:cBhvr>
                                      <p:tavLst>
                                        <p:tav tm="0" fmla="#ppt_w*sin(2.5*pi*$)">
                                          <p:val>
                                            <p:fltVal val="0"/>
                                          </p:val>
                                        </p:tav>
                                        <p:tav tm="100000">
                                          <p:val>
                                            <p:fltVal val="1"/>
                                          </p:val>
                                        </p:tav>
                                      </p:tavLst>
                                    </p:anim>
                                    <p:anim calcmode="lin" valueType="num">
                                      <p:cBhvr>
                                        <p:cTn id="51" dur="2000" fill="hold"/>
                                        <p:tgtEl>
                                          <p:spTgt spid="4">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grpId="0"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2000"/>
                                        <p:tgtEl>
                                          <p:spTgt spid="11"/>
                                        </p:tgtEl>
                                      </p:cBhvr>
                                    </p:animEffect>
                                    <p:anim calcmode="lin" valueType="num">
                                      <p:cBhvr>
                                        <p:cTn id="57" dur="2000" fill="hold"/>
                                        <p:tgtEl>
                                          <p:spTgt spid="11"/>
                                        </p:tgtEl>
                                        <p:attrNameLst>
                                          <p:attrName>ppt_w</p:attrName>
                                        </p:attrNameLst>
                                      </p:cBhvr>
                                      <p:tavLst>
                                        <p:tav tm="0" fmla="#ppt_w*sin(2.5*pi*$)">
                                          <p:val>
                                            <p:fltVal val="0"/>
                                          </p:val>
                                        </p:tav>
                                        <p:tav tm="100000">
                                          <p:val>
                                            <p:fltVal val="1"/>
                                          </p:val>
                                        </p:tav>
                                      </p:tavLst>
                                    </p:anim>
                                    <p:anim calcmode="lin" valueType="num">
                                      <p:cBhvr>
                                        <p:cTn id="58" dur="2000" fill="hold"/>
                                        <p:tgtEl>
                                          <p:spTgt spid="1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0F47-3846-475A-BA6D-DFC1A007D92C}"/>
              </a:ext>
            </a:extLst>
          </p:cNvPr>
          <p:cNvSpPr>
            <a:spLocks noGrp="1"/>
          </p:cNvSpPr>
          <p:nvPr>
            <p:ph type="title"/>
          </p:nvPr>
        </p:nvSpPr>
        <p:spPr>
          <a:xfrm>
            <a:off x="1097280" y="286603"/>
            <a:ext cx="10058400" cy="1232785"/>
          </a:xfrm>
        </p:spPr>
        <p:txBody>
          <a:bodyPr>
            <a:normAutofit/>
          </a:bodyPr>
          <a:lstStyle/>
          <a:p>
            <a:pPr algn="ctr"/>
            <a:r>
              <a:rPr lang="en-GB" sz="4000" b="1" dirty="0">
                <a:latin typeface="Times New Roman" panose="02020603050405020304" pitchFamily="18" charset="0"/>
                <a:cs typeface="Times New Roman" panose="02020603050405020304" pitchFamily="18" charset="0"/>
              </a:rPr>
              <a:t>Conclusion</a:t>
            </a:r>
            <a:endParaRPr lang="en-US" sz="4000" b="1"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28143BC6-2711-4E88-AF74-201C6B51F395}"/>
              </a:ext>
            </a:extLst>
          </p:cNvPr>
          <p:cNvSpPr txBox="1"/>
          <p:nvPr/>
        </p:nvSpPr>
        <p:spPr>
          <a:xfrm>
            <a:off x="5109883" y="3675528"/>
            <a:ext cx="2492188" cy="36933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r>
              <a:rPr lang="en-GB" b="1" dirty="0">
                <a:latin typeface="Times New Roman" panose="02020603050405020304" pitchFamily="18" charset="0"/>
                <a:cs typeface="Times New Roman" panose="02020603050405020304" pitchFamily="18" charset="0"/>
              </a:rPr>
              <a:t>Employee Engagement</a:t>
            </a:r>
            <a:endParaRPr lang="en-US" b="1"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0ECEFF79-B753-4C02-92D1-7CA2071EE960}"/>
              </a:ext>
            </a:extLst>
          </p:cNvPr>
          <p:cNvSpPr txBox="1"/>
          <p:nvPr/>
        </p:nvSpPr>
        <p:spPr>
          <a:xfrm>
            <a:off x="806823" y="1887912"/>
            <a:ext cx="2492188" cy="36933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Satisfaction</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F22A82DB-8ED4-48A5-AB7F-82EA2F72423D}"/>
              </a:ext>
            </a:extLst>
          </p:cNvPr>
          <p:cNvSpPr txBox="1"/>
          <p:nvPr/>
        </p:nvSpPr>
        <p:spPr>
          <a:xfrm>
            <a:off x="3718108" y="1827809"/>
            <a:ext cx="2492188"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Improves Collaboration</a:t>
            </a:r>
            <a:endParaRPr lang="en-US"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6A36CBC3-C13E-456C-B455-14D28DD95D92}"/>
              </a:ext>
            </a:extLst>
          </p:cNvPr>
          <p:cNvSpPr txBox="1"/>
          <p:nvPr/>
        </p:nvSpPr>
        <p:spPr>
          <a:xfrm>
            <a:off x="9121582" y="1887912"/>
            <a:ext cx="2492188" cy="36933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Better Customer Service</a:t>
            </a:r>
            <a:endParaRPr lang="en-US"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2F0811A-0F6C-49B2-A16E-2BAD295F0FFE}"/>
              </a:ext>
            </a:extLst>
          </p:cNvPr>
          <p:cNvSpPr txBox="1"/>
          <p:nvPr/>
        </p:nvSpPr>
        <p:spPr>
          <a:xfrm>
            <a:off x="658908" y="3055200"/>
            <a:ext cx="2492188" cy="369332"/>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Accountability</a:t>
            </a:r>
            <a:endParaRPr lang="en-US"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D29F7120-B503-4992-8E79-6E498EFDDB7B}"/>
              </a:ext>
            </a:extLst>
          </p:cNvPr>
          <p:cNvSpPr txBox="1"/>
          <p:nvPr/>
        </p:nvSpPr>
        <p:spPr>
          <a:xfrm>
            <a:off x="9126067" y="2824890"/>
            <a:ext cx="2492188" cy="36933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Improves Quality</a:t>
            </a:r>
            <a:endParaRPr lang="en-US"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12E4D443-4C81-4C35-9400-866DA0CF4792}"/>
              </a:ext>
            </a:extLst>
          </p:cNvPr>
          <p:cNvSpPr txBox="1"/>
          <p:nvPr/>
        </p:nvSpPr>
        <p:spPr>
          <a:xfrm>
            <a:off x="748554" y="3881725"/>
            <a:ext cx="2492188" cy="369332"/>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Profitability</a:t>
            </a:r>
            <a:endParaRPr lang="en-US"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C3E447A1-0638-49F6-80AD-BC0506816D59}"/>
              </a:ext>
            </a:extLst>
          </p:cNvPr>
          <p:cNvSpPr txBox="1"/>
          <p:nvPr/>
        </p:nvSpPr>
        <p:spPr>
          <a:xfrm>
            <a:off x="838200" y="5375081"/>
            <a:ext cx="2492188" cy="3693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Creates Advocates</a:t>
            </a:r>
            <a:endParaRPr lang="en-US"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0735979-6670-417F-9BA5-6B3C6490CFF6}"/>
              </a:ext>
            </a:extLst>
          </p:cNvPr>
          <p:cNvSpPr txBox="1"/>
          <p:nvPr/>
        </p:nvSpPr>
        <p:spPr>
          <a:xfrm>
            <a:off x="9244852" y="3902297"/>
            <a:ext cx="2492188" cy="369332"/>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Innovation </a:t>
            </a:r>
            <a:endParaRPr lang="en-US"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2C592C7B-FD14-49DA-9ED1-4207F904568A}"/>
              </a:ext>
            </a:extLst>
          </p:cNvPr>
          <p:cNvSpPr txBox="1"/>
          <p:nvPr/>
        </p:nvSpPr>
        <p:spPr>
          <a:xfrm>
            <a:off x="9110383" y="5386894"/>
            <a:ext cx="2626657" cy="36933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dirty="0">
                <a:latin typeface="Times New Roman" panose="02020603050405020304" pitchFamily="18" charset="0"/>
                <a:cs typeface="Times New Roman" panose="02020603050405020304" pitchFamily="18" charset="0"/>
              </a:rPr>
              <a:t>Improves Communication</a:t>
            </a:r>
            <a:endParaRPr lang="en-US"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009F308E-6ECB-4460-B96C-4AD9AF31E064}"/>
              </a:ext>
            </a:extLst>
          </p:cNvPr>
          <p:cNvSpPr txBox="1"/>
          <p:nvPr/>
        </p:nvSpPr>
        <p:spPr>
          <a:xfrm>
            <a:off x="6210296" y="1845832"/>
            <a:ext cx="2492188" cy="36933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Productivity</a:t>
            </a:r>
            <a:endParaRPr lang="en-US"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48E2962F-4171-4EC5-BAD3-2D475CB235F0}"/>
              </a:ext>
            </a:extLst>
          </p:cNvPr>
          <p:cNvSpPr txBox="1"/>
          <p:nvPr/>
        </p:nvSpPr>
        <p:spPr>
          <a:xfrm>
            <a:off x="3920927" y="5396548"/>
            <a:ext cx="2263597" cy="369332"/>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Retention</a:t>
            </a:r>
            <a:endParaRPr lang="en-US"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FED15C11-7AE3-4C18-BF67-DB1437154D3D}"/>
              </a:ext>
            </a:extLst>
          </p:cNvPr>
          <p:cNvSpPr txBox="1"/>
          <p:nvPr/>
        </p:nvSpPr>
        <p:spPr>
          <a:xfrm>
            <a:off x="6154270" y="5388640"/>
            <a:ext cx="2492188"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Safety</a:t>
            </a:r>
            <a:endParaRPr lang="en-US" dirty="0">
              <a:latin typeface="Times New Roman" panose="02020603050405020304" pitchFamily="18" charset="0"/>
              <a:cs typeface="Times New Roman" panose="02020603050405020304" pitchFamily="18" charset="0"/>
            </a:endParaRPr>
          </a:p>
        </p:txBody>
      </p:sp>
      <p:cxnSp>
        <p:nvCxnSpPr>
          <p:cNvPr id="28" name="Straight Arrow Connector 27">
            <a:extLst>
              <a:ext uri="{FF2B5EF4-FFF2-40B4-BE49-F238E27FC236}">
                <a16:creationId xmlns:a16="http://schemas.microsoft.com/office/drawing/2014/main" id="{722FB980-E59C-4EF7-BB2A-6F1C6C9E9C5B}"/>
              </a:ext>
            </a:extLst>
          </p:cNvPr>
          <p:cNvCxnSpPr>
            <a:cxnSpLocks/>
          </p:cNvCxnSpPr>
          <p:nvPr/>
        </p:nvCxnSpPr>
        <p:spPr>
          <a:xfrm flipV="1">
            <a:off x="6526306" y="2204451"/>
            <a:ext cx="188259" cy="1467275"/>
          </a:xfrm>
          <a:prstGeom prst="straightConnector1">
            <a:avLst/>
          </a:prstGeom>
          <a:ln w="9525"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1" name="Straight Arrow Connector 30">
            <a:extLst>
              <a:ext uri="{FF2B5EF4-FFF2-40B4-BE49-F238E27FC236}">
                <a16:creationId xmlns:a16="http://schemas.microsoft.com/office/drawing/2014/main" id="{75120BE7-2AEC-40A4-B94B-2B1ABAF81E3E}"/>
              </a:ext>
            </a:extLst>
          </p:cNvPr>
          <p:cNvCxnSpPr>
            <a:cxnSpLocks/>
          </p:cNvCxnSpPr>
          <p:nvPr/>
        </p:nvCxnSpPr>
        <p:spPr>
          <a:xfrm flipV="1">
            <a:off x="7068670" y="2132898"/>
            <a:ext cx="1994646" cy="153882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33" name="Straight Arrow Connector 32">
            <a:extLst>
              <a:ext uri="{FF2B5EF4-FFF2-40B4-BE49-F238E27FC236}">
                <a16:creationId xmlns:a16="http://schemas.microsoft.com/office/drawing/2014/main" id="{FF12CF7A-BBFB-4F94-AC77-9720A1A7B00E}"/>
              </a:ext>
            </a:extLst>
          </p:cNvPr>
          <p:cNvCxnSpPr>
            <a:cxnSpLocks/>
          </p:cNvCxnSpPr>
          <p:nvPr/>
        </p:nvCxnSpPr>
        <p:spPr>
          <a:xfrm flipV="1">
            <a:off x="7649138" y="3044850"/>
            <a:ext cx="1461245" cy="626876"/>
          </a:xfrm>
          <a:prstGeom prst="straightConnector1">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5" name="Straight Arrow Connector 34">
            <a:extLst>
              <a:ext uri="{FF2B5EF4-FFF2-40B4-BE49-F238E27FC236}">
                <a16:creationId xmlns:a16="http://schemas.microsoft.com/office/drawing/2014/main" id="{2FE3F82C-6FAE-4E65-A3A7-2F799BDCC141}"/>
              </a:ext>
            </a:extLst>
          </p:cNvPr>
          <p:cNvCxnSpPr>
            <a:cxnSpLocks/>
            <a:endCxn id="22" idx="1"/>
          </p:cNvCxnSpPr>
          <p:nvPr/>
        </p:nvCxnSpPr>
        <p:spPr>
          <a:xfrm>
            <a:off x="7649138" y="3950761"/>
            <a:ext cx="1595714" cy="136202"/>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37" name="Straight Arrow Connector 36">
            <a:extLst>
              <a:ext uri="{FF2B5EF4-FFF2-40B4-BE49-F238E27FC236}">
                <a16:creationId xmlns:a16="http://schemas.microsoft.com/office/drawing/2014/main" id="{D6A71152-EE40-4C0D-8532-DEC2C9FD8F80}"/>
              </a:ext>
            </a:extLst>
          </p:cNvPr>
          <p:cNvCxnSpPr>
            <a:cxnSpLocks/>
          </p:cNvCxnSpPr>
          <p:nvPr/>
        </p:nvCxnSpPr>
        <p:spPr>
          <a:xfrm>
            <a:off x="7555008" y="4024693"/>
            <a:ext cx="1642777" cy="1221047"/>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39" name="Straight Arrow Connector 38">
            <a:extLst>
              <a:ext uri="{FF2B5EF4-FFF2-40B4-BE49-F238E27FC236}">
                <a16:creationId xmlns:a16="http://schemas.microsoft.com/office/drawing/2014/main" id="{1B1EF8DD-D2A7-4A14-9A52-463CFC3FDF10}"/>
              </a:ext>
            </a:extLst>
          </p:cNvPr>
          <p:cNvCxnSpPr>
            <a:cxnSpLocks/>
            <a:stCxn id="14" idx="2"/>
          </p:cNvCxnSpPr>
          <p:nvPr/>
        </p:nvCxnSpPr>
        <p:spPr>
          <a:xfrm>
            <a:off x="6355977" y="4044860"/>
            <a:ext cx="0" cy="1273402"/>
          </a:xfrm>
          <a:prstGeom prst="straightConnector1">
            <a:avLst/>
          </a:prstGeom>
          <a:ln w="9525"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41" name="Straight Arrow Connector 40">
            <a:extLst>
              <a:ext uri="{FF2B5EF4-FFF2-40B4-BE49-F238E27FC236}">
                <a16:creationId xmlns:a16="http://schemas.microsoft.com/office/drawing/2014/main" id="{87580FFB-4860-4555-806A-2C718F1CCA7F}"/>
              </a:ext>
            </a:extLst>
          </p:cNvPr>
          <p:cNvCxnSpPr>
            <a:cxnSpLocks/>
          </p:cNvCxnSpPr>
          <p:nvPr/>
        </p:nvCxnSpPr>
        <p:spPr>
          <a:xfrm flipH="1">
            <a:off x="4833099" y="4057866"/>
            <a:ext cx="867334" cy="1260396"/>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43" name="Straight Arrow Connector 42">
            <a:extLst>
              <a:ext uri="{FF2B5EF4-FFF2-40B4-BE49-F238E27FC236}">
                <a16:creationId xmlns:a16="http://schemas.microsoft.com/office/drawing/2014/main" id="{E6A23030-61F3-4E4C-8488-93A68692399B}"/>
              </a:ext>
            </a:extLst>
          </p:cNvPr>
          <p:cNvCxnSpPr>
            <a:cxnSpLocks/>
          </p:cNvCxnSpPr>
          <p:nvPr/>
        </p:nvCxnSpPr>
        <p:spPr>
          <a:xfrm flipH="1" flipV="1">
            <a:off x="5206252" y="2355965"/>
            <a:ext cx="403414" cy="1283710"/>
          </a:xfrm>
          <a:prstGeom prst="straightConnector1">
            <a:avLst/>
          </a:prstGeom>
          <a:ln w="9525"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45" name="Straight Arrow Connector 44">
            <a:extLst>
              <a:ext uri="{FF2B5EF4-FFF2-40B4-BE49-F238E27FC236}">
                <a16:creationId xmlns:a16="http://schemas.microsoft.com/office/drawing/2014/main" id="{D576537F-8B99-4F4E-9D53-EDC22514E993}"/>
              </a:ext>
            </a:extLst>
          </p:cNvPr>
          <p:cNvCxnSpPr>
            <a:cxnSpLocks/>
          </p:cNvCxnSpPr>
          <p:nvPr/>
        </p:nvCxnSpPr>
        <p:spPr>
          <a:xfrm flipH="1" flipV="1">
            <a:off x="3263154" y="3358288"/>
            <a:ext cx="1846730" cy="360238"/>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47" name="Straight Arrow Connector 46">
            <a:extLst>
              <a:ext uri="{FF2B5EF4-FFF2-40B4-BE49-F238E27FC236}">
                <a16:creationId xmlns:a16="http://schemas.microsoft.com/office/drawing/2014/main" id="{6384A07A-35B0-4030-BF1F-C5D92170E2C6}"/>
              </a:ext>
            </a:extLst>
          </p:cNvPr>
          <p:cNvCxnSpPr>
            <a:cxnSpLocks/>
            <a:stCxn id="14" idx="1"/>
            <a:endCxn id="20" idx="3"/>
          </p:cNvCxnSpPr>
          <p:nvPr/>
        </p:nvCxnSpPr>
        <p:spPr>
          <a:xfrm flipH="1">
            <a:off x="3240742" y="3860194"/>
            <a:ext cx="1869141" cy="206197"/>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49" name="Straight Arrow Connector 48">
            <a:extLst>
              <a:ext uri="{FF2B5EF4-FFF2-40B4-BE49-F238E27FC236}">
                <a16:creationId xmlns:a16="http://schemas.microsoft.com/office/drawing/2014/main" id="{4A1A514B-6728-4AB2-A915-29AF48C1A645}"/>
              </a:ext>
            </a:extLst>
          </p:cNvPr>
          <p:cNvCxnSpPr>
            <a:cxnSpLocks/>
          </p:cNvCxnSpPr>
          <p:nvPr/>
        </p:nvCxnSpPr>
        <p:spPr>
          <a:xfrm flipH="1">
            <a:off x="3023626" y="4026947"/>
            <a:ext cx="2086259" cy="129131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61" name="Straight Arrow Connector 60">
            <a:extLst>
              <a:ext uri="{FF2B5EF4-FFF2-40B4-BE49-F238E27FC236}">
                <a16:creationId xmlns:a16="http://schemas.microsoft.com/office/drawing/2014/main" id="{3B77D52A-650A-4978-87EE-FA91A0AA40FD}"/>
              </a:ext>
            </a:extLst>
          </p:cNvPr>
          <p:cNvCxnSpPr>
            <a:cxnSpLocks/>
          </p:cNvCxnSpPr>
          <p:nvPr/>
        </p:nvCxnSpPr>
        <p:spPr>
          <a:xfrm flipH="1" flipV="1">
            <a:off x="2950510" y="2291289"/>
            <a:ext cx="2426075" cy="1366313"/>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7224021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1"/>
                                        </p:tgtEl>
                                        <p:attrNameLst>
                                          <p:attrName>style.visibility</p:attrName>
                                        </p:attrNameLst>
                                      </p:cBhvr>
                                      <p:to>
                                        <p:strVal val="visible"/>
                                      </p:to>
                                    </p:set>
                                    <p:animEffect transition="in" filter="fade">
                                      <p:cBhvr>
                                        <p:cTn id="21" dur="1000"/>
                                        <p:tgtEl>
                                          <p:spTgt spid="61"/>
                                        </p:tgtEl>
                                      </p:cBhvr>
                                    </p:animEffect>
                                    <p:anim calcmode="lin" valueType="num">
                                      <p:cBhvr>
                                        <p:cTn id="22" dur="1000" fill="hold"/>
                                        <p:tgtEl>
                                          <p:spTgt spid="61"/>
                                        </p:tgtEl>
                                        <p:attrNameLst>
                                          <p:attrName>ppt_x</p:attrName>
                                        </p:attrNameLst>
                                      </p:cBhvr>
                                      <p:tavLst>
                                        <p:tav tm="0">
                                          <p:val>
                                            <p:strVal val="#ppt_x"/>
                                          </p:val>
                                        </p:tav>
                                        <p:tav tm="100000">
                                          <p:val>
                                            <p:strVal val="#ppt_x"/>
                                          </p:val>
                                        </p:tav>
                                      </p:tavLst>
                                    </p:anim>
                                    <p:anim calcmode="lin" valueType="num">
                                      <p:cBhvr>
                                        <p:cTn id="23" dur="1000" fill="hold"/>
                                        <p:tgtEl>
                                          <p:spTgt spid="6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3"/>
                                        </p:tgtEl>
                                        <p:attrNameLst>
                                          <p:attrName>style.visibility</p:attrName>
                                        </p:attrNameLst>
                                      </p:cBhvr>
                                      <p:to>
                                        <p:strVal val="visible"/>
                                      </p:to>
                                    </p:set>
                                    <p:animEffect transition="in" filter="fade">
                                      <p:cBhvr>
                                        <p:cTn id="35" dur="1000"/>
                                        <p:tgtEl>
                                          <p:spTgt spid="43"/>
                                        </p:tgtEl>
                                      </p:cBhvr>
                                    </p:animEffect>
                                    <p:anim calcmode="lin" valueType="num">
                                      <p:cBhvr>
                                        <p:cTn id="36" dur="1000" fill="hold"/>
                                        <p:tgtEl>
                                          <p:spTgt spid="43"/>
                                        </p:tgtEl>
                                        <p:attrNameLst>
                                          <p:attrName>ppt_x</p:attrName>
                                        </p:attrNameLst>
                                      </p:cBhvr>
                                      <p:tavLst>
                                        <p:tav tm="0">
                                          <p:val>
                                            <p:strVal val="#ppt_x"/>
                                          </p:val>
                                        </p:tav>
                                        <p:tav tm="100000">
                                          <p:val>
                                            <p:strVal val="#ppt_x"/>
                                          </p:val>
                                        </p:tav>
                                      </p:tavLst>
                                    </p:anim>
                                    <p:anim calcmode="lin" valueType="num">
                                      <p:cBhvr>
                                        <p:cTn id="37" dur="1000" fill="hold"/>
                                        <p:tgtEl>
                                          <p:spTgt spid="43"/>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1000"/>
                                        <p:tgtEl>
                                          <p:spTgt spid="16"/>
                                        </p:tgtEl>
                                      </p:cBhvr>
                                    </p:animEffect>
                                    <p:anim calcmode="lin" valueType="num">
                                      <p:cBhvr>
                                        <p:cTn id="43" dur="1000" fill="hold"/>
                                        <p:tgtEl>
                                          <p:spTgt spid="16"/>
                                        </p:tgtEl>
                                        <p:attrNameLst>
                                          <p:attrName>ppt_x</p:attrName>
                                        </p:attrNameLst>
                                      </p:cBhvr>
                                      <p:tavLst>
                                        <p:tav tm="0">
                                          <p:val>
                                            <p:strVal val="#ppt_x"/>
                                          </p:val>
                                        </p:tav>
                                        <p:tav tm="100000">
                                          <p:val>
                                            <p:strVal val="#ppt_x"/>
                                          </p:val>
                                        </p:tav>
                                      </p:tavLst>
                                    </p:anim>
                                    <p:anim calcmode="lin" valueType="num">
                                      <p:cBhvr>
                                        <p:cTn id="4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8"/>
                                        </p:tgtEl>
                                        <p:attrNameLst>
                                          <p:attrName>style.visibility</p:attrName>
                                        </p:attrNameLst>
                                      </p:cBhvr>
                                      <p:to>
                                        <p:strVal val="visible"/>
                                      </p:to>
                                    </p:set>
                                    <p:animEffect transition="in" filter="fade">
                                      <p:cBhvr>
                                        <p:cTn id="49" dur="1000"/>
                                        <p:tgtEl>
                                          <p:spTgt spid="28"/>
                                        </p:tgtEl>
                                      </p:cBhvr>
                                    </p:animEffect>
                                    <p:anim calcmode="lin" valueType="num">
                                      <p:cBhvr>
                                        <p:cTn id="50" dur="1000" fill="hold"/>
                                        <p:tgtEl>
                                          <p:spTgt spid="28"/>
                                        </p:tgtEl>
                                        <p:attrNameLst>
                                          <p:attrName>ppt_x</p:attrName>
                                        </p:attrNameLst>
                                      </p:cBhvr>
                                      <p:tavLst>
                                        <p:tav tm="0">
                                          <p:val>
                                            <p:strVal val="#ppt_x"/>
                                          </p:val>
                                        </p:tav>
                                        <p:tav tm="100000">
                                          <p:val>
                                            <p:strVal val="#ppt_x"/>
                                          </p:val>
                                        </p:tav>
                                      </p:tavLst>
                                    </p:anim>
                                    <p:anim calcmode="lin" valueType="num">
                                      <p:cBhvr>
                                        <p:cTn id="51"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fade">
                                      <p:cBhvr>
                                        <p:cTn id="56" dur="1000"/>
                                        <p:tgtEl>
                                          <p:spTgt spid="24"/>
                                        </p:tgtEl>
                                      </p:cBhvr>
                                    </p:animEffect>
                                    <p:anim calcmode="lin" valueType="num">
                                      <p:cBhvr>
                                        <p:cTn id="57" dur="1000" fill="hold"/>
                                        <p:tgtEl>
                                          <p:spTgt spid="24"/>
                                        </p:tgtEl>
                                        <p:attrNameLst>
                                          <p:attrName>ppt_x</p:attrName>
                                        </p:attrNameLst>
                                      </p:cBhvr>
                                      <p:tavLst>
                                        <p:tav tm="0">
                                          <p:val>
                                            <p:strVal val="#ppt_x"/>
                                          </p:val>
                                        </p:tav>
                                        <p:tav tm="100000">
                                          <p:val>
                                            <p:strVal val="#ppt_x"/>
                                          </p:val>
                                        </p:tav>
                                      </p:tavLst>
                                    </p:anim>
                                    <p:anim calcmode="lin" valueType="num">
                                      <p:cBhvr>
                                        <p:cTn id="58"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1"/>
                                        </p:tgtEl>
                                        <p:attrNameLst>
                                          <p:attrName>style.visibility</p:attrName>
                                        </p:attrNameLst>
                                      </p:cBhvr>
                                      <p:to>
                                        <p:strVal val="visible"/>
                                      </p:to>
                                    </p:set>
                                    <p:animEffect transition="in" filter="fade">
                                      <p:cBhvr>
                                        <p:cTn id="63" dur="1000"/>
                                        <p:tgtEl>
                                          <p:spTgt spid="31"/>
                                        </p:tgtEl>
                                      </p:cBhvr>
                                    </p:animEffect>
                                    <p:anim calcmode="lin" valueType="num">
                                      <p:cBhvr>
                                        <p:cTn id="64" dur="1000" fill="hold"/>
                                        <p:tgtEl>
                                          <p:spTgt spid="31"/>
                                        </p:tgtEl>
                                        <p:attrNameLst>
                                          <p:attrName>ppt_x</p:attrName>
                                        </p:attrNameLst>
                                      </p:cBhvr>
                                      <p:tavLst>
                                        <p:tav tm="0">
                                          <p:val>
                                            <p:strVal val="#ppt_x"/>
                                          </p:val>
                                        </p:tav>
                                        <p:tav tm="100000">
                                          <p:val>
                                            <p:strVal val="#ppt_x"/>
                                          </p:val>
                                        </p:tav>
                                      </p:tavLst>
                                    </p:anim>
                                    <p:anim calcmode="lin" valueType="num">
                                      <p:cBhvr>
                                        <p:cTn id="65"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7"/>
                                        </p:tgtEl>
                                        <p:attrNameLst>
                                          <p:attrName>style.visibility</p:attrName>
                                        </p:attrNameLst>
                                      </p:cBhvr>
                                      <p:to>
                                        <p:strVal val="visible"/>
                                      </p:to>
                                    </p:set>
                                    <p:animEffect transition="in" filter="fade">
                                      <p:cBhvr>
                                        <p:cTn id="70" dur="1000"/>
                                        <p:tgtEl>
                                          <p:spTgt spid="17"/>
                                        </p:tgtEl>
                                      </p:cBhvr>
                                    </p:animEffect>
                                    <p:anim calcmode="lin" valueType="num">
                                      <p:cBhvr>
                                        <p:cTn id="71" dur="1000" fill="hold"/>
                                        <p:tgtEl>
                                          <p:spTgt spid="17"/>
                                        </p:tgtEl>
                                        <p:attrNameLst>
                                          <p:attrName>ppt_x</p:attrName>
                                        </p:attrNameLst>
                                      </p:cBhvr>
                                      <p:tavLst>
                                        <p:tav tm="0">
                                          <p:val>
                                            <p:strVal val="#ppt_x"/>
                                          </p:val>
                                        </p:tav>
                                        <p:tav tm="100000">
                                          <p:val>
                                            <p:strVal val="#ppt_x"/>
                                          </p:val>
                                        </p:tav>
                                      </p:tavLst>
                                    </p:anim>
                                    <p:anim calcmode="lin" valueType="num">
                                      <p:cBhvr>
                                        <p:cTn id="7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33"/>
                                        </p:tgtEl>
                                        <p:attrNameLst>
                                          <p:attrName>style.visibility</p:attrName>
                                        </p:attrNameLst>
                                      </p:cBhvr>
                                      <p:to>
                                        <p:strVal val="visible"/>
                                      </p:to>
                                    </p:set>
                                    <p:animEffect transition="in" filter="fade">
                                      <p:cBhvr>
                                        <p:cTn id="77" dur="1000"/>
                                        <p:tgtEl>
                                          <p:spTgt spid="33"/>
                                        </p:tgtEl>
                                      </p:cBhvr>
                                    </p:animEffect>
                                    <p:anim calcmode="lin" valueType="num">
                                      <p:cBhvr>
                                        <p:cTn id="78" dur="1000" fill="hold"/>
                                        <p:tgtEl>
                                          <p:spTgt spid="33"/>
                                        </p:tgtEl>
                                        <p:attrNameLst>
                                          <p:attrName>ppt_x</p:attrName>
                                        </p:attrNameLst>
                                      </p:cBhvr>
                                      <p:tavLst>
                                        <p:tav tm="0">
                                          <p:val>
                                            <p:strVal val="#ppt_x"/>
                                          </p:val>
                                        </p:tav>
                                        <p:tav tm="100000">
                                          <p:val>
                                            <p:strVal val="#ppt_x"/>
                                          </p:val>
                                        </p:tav>
                                      </p:tavLst>
                                    </p:anim>
                                    <p:anim calcmode="lin" valueType="num">
                                      <p:cBhvr>
                                        <p:cTn id="79"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19"/>
                                        </p:tgtEl>
                                        <p:attrNameLst>
                                          <p:attrName>style.visibility</p:attrName>
                                        </p:attrNameLst>
                                      </p:cBhvr>
                                      <p:to>
                                        <p:strVal val="visible"/>
                                      </p:to>
                                    </p:set>
                                    <p:animEffect transition="in" filter="fade">
                                      <p:cBhvr>
                                        <p:cTn id="84" dur="1000"/>
                                        <p:tgtEl>
                                          <p:spTgt spid="19"/>
                                        </p:tgtEl>
                                      </p:cBhvr>
                                    </p:animEffect>
                                    <p:anim calcmode="lin" valueType="num">
                                      <p:cBhvr>
                                        <p:cTn id="85" dur="1000" fill="hold"/>
                                        <p:tgtEl>
                                          <p:spTgt spid="19"/>
                                        </p:tgtEl>
                                        <p:attrNameLst>
                                          <p:attrName>ppt_x</p:attrName>
                                        </p:attrNameLst>
                                      </p:cBhvr>
                                      <p:tavLst>
                                        <p:tav tm="0">
                                          <p:val>
                                            <p:strVal val="#ppt_x"/>
                                          </p:val>
                                        </p:tav>
                                        <p:tav tm="100000">
                                          <p:val>
                                            <p:strVal val="#ppt_x"/>
                                          </p:val>
                                        </p:tav>
                                      </p:tavLst>
                                    </p:anim>
                                    <p:anim calcmode="lin" valueType="num">
                                      <p:cBhvr>
                                        <p:cTn id="8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35"/>
                                        </p:tgtEl>
                                        <p:attrNameLst>
                                          <p:attrName>style.visibility</p:attrName>
                                        </p:attrNameLst>
                                      </p:cBhvr>
                                      <p:to>
                                        <p:strVal val="visible"/>
                                      </p:to>
                                    </p:set>
                                    <p:animEffect transition="in" filter="fade">
                                      <p:cBhvr>
                                        <p:cTn id="91" dur="1000"/>
                                        <p:tgtEl>
                                          <p:spTgt spid="35"/>
                                        </p:tgtEl>
                                      </p:cBhvr>
                                    </p:animEffect>
                                    <p:anim calcmode="lin" valueType="num">
                                      <p:cBhvr>
                                        <p:cTn id="92" dur="1000" fill="hold"/>
                                        <p:tgtEl>
                                          <p:spTgt spid="35"/>
                                        </p:tgtEl>
                                        <p:attrNameLst>
                                          <p:attrName>ppt_x</p:attrName>
                                        </p:attrNameLst>
                                      </p:cBhvr>
                                      <p:tavLst>
                                        <p:tav tm="0">
                                          <p:val>
                                            <p:strVal val="#ppt_x"/>
                                          </p:val>
                                        </p:tav>
                                        <p:tav tm="100000">
                                          <p:val>
                                            <p:strVal val="#ppt_x"/>
                                          </p:val>
                                        </p:tav>
                                      </p:tavLst>
                                    </p:anim>
                                    <p:anim calcmode="lin" valueType="num">
                                      <p:cBhvr>
                                        <p:cTn id="9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22"/>
                                        </p:tgtEl>
                                        <p:attrNameLst>
                                          <p:attrName>style.visibility</p:attrName>
                                        </p:attrNameLst>
                                      </p:cBhvr>
                                      <p:to>
                                        <p:strVal val="visible"/>
                                      </p:to>
                                    </p:set>
                                    <p:animEffect transition="in" filter="fade">
                                      <p:cBhvr>
                                        <p:cTn id="98" dur="1000"/>
                                        <p:tgtEl>
                                          <p:spTgt spid="22"/>
                                        </p:tgtEl>
                                      </p:cBhvr>
                                    </p:animEffect>
                                    <p:anim calcmode="lin" valueType="num">
                                      <p:cBhvr>
                                        <p:cTn id="99" dur="1000" fill="hold"/>
                                        <p:tgtEl>
                                          <p:spTgt spid="22"/>
                                        </p:tgtEl>
                                        <p:attrNameLst>
                                          <p:attrName>ppt_x</p:attrName>
                                        </p:attrNameLst>
                                      </p:cBhvr>
                                      <p:tavLst>
                                        <p:tav tm="0">
                                          <p:val>
                                            <p:strVal val="#ppt_x"/>
                                          </p:val>
                                        </p:tav>
                                        <p:tav tm="100000">
                                          <p:val>
                                            <p:strVal val="#ppt_x"/>
                                          </p:val>
                                        </p:tav>
                                      </p:tavLst>
                                    </p:anim>
                                    <p:anim calcmode="lin" valueType="num">
                                      <p:cBhvr>
                                        <p:cTn id="100"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nodeType="clickEffect">
                                  <p:stCondLst>
                                    <p:cond delay="0"/>
                                  </p:stCondLst>
                                  <p:childTnLst>
                                    <p:set>
                                      <p:cBhvr>
                                        <p:cTn id="104" dur="1" fill="hold">
                                          <p:stCondLst>
                                            <p:cond delay="0"/>
                                          </p:stCondLst>
                                        </p:cTn>
                                        <p:tgtEl>
                                          <p:spTgt spid="37"/>
                                        </p:tgtEl>
                                        <p:attrNameLst>
                                          <p:attrName>style.visibility</p:attrName>
                                        </p:attrNameLst>
                                      </p:cBhvr>
                                      <p:to>
                                        <p:strVal val="visible"/>
                                      </p:to>
                                    </p:set>
                                    <p:animEffect transition="in" filter="fade">
                                      <p:cBhvr>
                                        <p:cTn id="105" dur="1000"/>
                                        <p:tgtEl>
                                          <p:spTgt spid="37"/>
                                        </p:tgtEl>
                                      </p:cBhvr>
                                    </p:animEffect>
                                    <p:anim calcmode="lin" valueType="num">
                                      <p:cBhvr>
                                        <p:cTn id="106" dur="1000" fill="hold"/>
                                        <p:tgtEl>
                                          <p:spTgt spid="37"/>
                                        </p:tgtEl>
                                        <p:attrNameLst>
                                          <p:attrName>ppt_x</p:attrName>
                                        </p:attrNameLst>
                                      </p:cBhvr>
                                      <p:tavLst>
                                        <p:tav tm="0">
                                          <p:val>
                                            <p:strVal val="#ppt_x"/>
                                          </p:val>
                                        </p:tav>
                                        <p:tav tm="100000">
                                          <p:val>
                                            <p:strVal val="#ppt_x"/>
                                          </p:val>
                                        </p:tav>
                                      </p:tavLst>
                                    </p:anim>
                                    <p:anim calcmode="lin" valueType="num">
                                      <p:cBhvr>
                                        <p:cTn id="107"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23"/>
                                        </p:tgtEl>
                                        <p:attrNameLst>
                                          <p:attrName>style.visibility</p:attrName>
                                        </p:attrNameLst>
                                      </p:cBhvr>
                                      <p:to>
                                        <p:strVal val="visible"/>
                                      </p:to>
                                    </p:set>
                                    <p:animEffect transition="in" filter="fade">
                                      <p:cBhvr>
                                        <p:cTn id="112" dur="1000"/>
                                        <p:tgtEl>
                                          <p:spTgt spid="23"/>
                                        </p:tgtEl>
                                      </p:cBhvr>
                                    </p:animEffect>
                                    <p:anim calcmode="lin" valueType="num">
                                      <p:cBhvr>
                                        <p:cTn id="113" dur="1000" fill="hold"/>
                                        <p:tgtEl>
                                          <p:spTgt spid="23"/>
                                        </p:tgtEl>
                                        <p:attrNameLst>
                                          <p:attrName>ppt_x</p:attrName>
                                        </p:attrNameLst>
                                      </p:cBhvr>
                                      <p:tavLst>
                                        <p:tav tm="0">
                                          <p:val>
                                            <p:strVal val="#ppt_x"/>
                                          </p:val>
                                        </p:tav>
                                        <p:tav tm="100000">
                                          <p:val>
                                            <p:strVal val="#ppt_x"/>
                                          </p:val>
                                        </p:tav>
                                      </p:tavLst>
                                    </p:anim>
                                    <p:anim calcmode="lin" valueType="num">
                                      <p:cBhvr>
                                        <p:cTn id="114"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nodeType="clickEffect">
                                  <p:stCondLst>
                                    <p:cond delay="0"/>
                                  </p:stCondLst>
                                  <p:childTnLst>
                                    <p:set>
                                      <p:cBhvr>
                                        <p:cTn id="118" dur="1" fill="hold">
                                          <p:stCondLst>
                                            <p:cond delay="0"/>
                                          </p:stCondLst>
                                        </p:cTn>
                                        <p:tgtEl>
                                          <p:spTgt spid="39"/>
                                        </p:tgtEl>
                                        <p:attrNameLst>
                                          <p:attrName>style.visibility</p:attrName>
                                        </p:attrNameLst>
                                      </p:cBhvr>
                                      <p:to>
                                        <p:strVal val="visible"/>
                                      </p:to>
                                    </p:set>
                                    <p:animEffect transition="in" filter="fade">
                                      <p:cBhvr>
                                        <p:cTn id="119" dur="1000"/>
                                        <p:tgtEl>
                                          <p:spTgt spid="39"/>
                                        </p:tgtEl>
                                      </p:cBhvr>
                                    </p:animEffect>
                                    <p:anim calcmode="lin" valueType="num">
                                      <p:cBhvr>
                                        <p:cTn id="120" dur="1000" fill="hold"/>
                                        <p:tgtEl>
                                          <p:spTgt spid="39"/>
                                        </p:tgtEl>
                                        <p:attrNameLst>
                                          <p:attrName>ppt_x</p:attrName>
                                        </p:attrNameLst>
                                      </p:cBhvr>
                                      <p:tavLst>
                                        <p:tav tm="0">
                                          <p:val>
                                            <p:strVal val="#ppt_x"/>
                                          </p:val>
                                        </p:tav>
                                        <p:tav tm="100000">
                                          <p:val>
                                            <p:strVal val="#ppt_x"/>
                                          </p:val>
                                        </p:tav>
                                      </p:tavLst>
                                    </p:anim>
                                    <p:anim calcmode="lin" valueType="num">
                                      <p:cBhvr>
                                        <p:cTn id="121"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26"/>
                                        </p:tgtEl>
                                        <p:attrNameLst>
                                          <p:attrName>style.visibility</p:attrName>
                                        </p:attrNameLst>
                                      </p:cBhvr>
                                      <p:to>
                                        <p:strVal val="visible"/>
                                      </p:to>
                                    </p:set>
                                    <p:animEffect transition="in" filter="fade">
                                      <p:cBhvr>
                                        <p:cTn id="126" dur="1000"/>
                                        <p:tgtEl>
                                          <p:spTgt spid="26"/>
                                        </p:tgtEl>
                                      </p:cBhvr>
                                    </p:animEffect>
                                    <p:anim calcmode="lin" valueType="num">
                                      <p:cBhvr>
                                        <p:cTn id="127" dur="1000" fill="hold"/>
                                        <p:tgtEl>
                                          <p:spTgt spid="26"/>
                                        </p:tgtEl>
                                        <p:attrNameLst>
                                          <p:attrName>ppt_x</p:attrName>
                                        </p:attrNameLst>
                                      </p:cBhvr>
                                      <p:tavLst>
                                        <p:tav tm="0">
                                          <p:val>
                                            <p:strVal val="#ppt_x"/>
                                          </p:val>
                                        </p:tav>
                                        <p:tav tm="100000">
                                          <p:val>
                                            <p:strVal val="#ppt_x"/>
                                          </p:val>
                                        </p:tav>
                                      </p:tavLst>
                                    </p:anim>
                                    <p:anim calcmode="lin" valueType="num">
                                      <p:cBhvr>
                                        <p:cTn id="128"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nodeType="clickEffect">
                                  <p:stCondLst>
                                    <p:cond delay="0"/>
                                  </p:stCondLst>
                                  <p:childTnLst>
                                    <p:set>
                                      <p:cBhvr>
                                        <p:cTn id="132" dur="1" fill="hold">
                                          <p:stCondLst>
                                            <p:cond delay="0"/>
                                          </p:stCondLst>
                                        </p:cTn>
                                        <p:tgtEl>
                                          <p:spTgt spid="41"/>
                                        </p:tgtEl>
                                        <p:attrNameLst>
                                          <p:attrName>style.visibility</p:attrName>
                                        </p:attrNameLst>
                                      </p:cBhvr>
                                      <p:to>
                                        <p:strVal val="visible"/>
                                      </p:to>
                                    </p:set>
                                    <p:animEffect transition="in" filter="fade">
                                      <p:cBhvr>
                                        <p:cTn id="133" dur="1000"/>
                                        <p:tgtEl>
                                          <p:spTgt spid="41"/>
                                        </p:tgtEl>
                                      </p:cBhvr>
                                    </p:animEffect>
                                    <p:anim calcmode="lin" valueType="num">
                                      <p:cBhvr>
                                        <p:cTn id="134" dur="1000" fill="hold"/>
                                        <p:tgtEl>
                                          <p:spTgt spid="41"/>
                                        </p:tgtEl>
                                        <p:attrNameLst>
                                          <p:attrName>ppt_x</p:attrName>
                                        </p:attrNameLst>
                                      </p:cBhvr>
                                      <p:tavLst>
                                        <p:tav tm="0">
                                          <p:val>
                                            <p:strVal val="#ppt_x"/>
                                          </p:val>
                                        </p:tav>
                                        <p:tav tm="100000">
                                          <p:val>
                                            <p:strVal val="#ppt_x"/>
                                          </p:val>
                                        </p:tav>
                                      </p:tavLst>
                                    </p:anim>
                                    <p:anim calcmode="lin" valueType="num">
                                      <p:cBhvr>
                                        <p:cTn id="135"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25"/>
                                        </p:tgtEl>
                                        <p:attrNameLst>
                                          <p:attrName>style.visibility</p:attrName>
                                        </p:attrNameLst>
                                      </p:cBhvr>
                                      <p:to>
                                        <p:strVal val="visible"/>
                                      </p:to>
                                    </p:set>
                                    <p:animEffect transition="in" filter="fade">
                                      <p:cBhvr>
                                        <p:cTn id="140" dur="1000"/>
                                        <p:tgtEl>
                                          <p:spTgt spid="25"/>
                                        </p:tgtEl>
                                      </p:cBhvr>
                                    </p:animEffect>
                                    <p:anim calcmode="lin" valueType="num">
                                      <p:cBhvr>
                                        <p:cTn id="141" dur="1000" fill="hold"/>
                                        <p:tgtEl>
                                          <p:spTgt spid="25"/>
                                        </p:tgtEl>
                                        <p:attrNameLst>
                                          <p:attrName>ppt_x</p:attrName>
                                        </p:attrNameLst>
                                      </p:cBhvr>
                                      <p:tavLst>
                                        <p:tav tm="0">
                                          <p:val>
                                            <p:strVal val="#ppt_x"/>
                                          </p:val>
                                        </p:tav>
                                        <p:tav tm="100000">
                                          <p:val>
                                            <p:strVal val="#ppt_x"/>
                                          </p:val>
                                        </p:tav>
                                      </p:tavLst>
                                    </p:anim>
                                    <p:anim calcmode="lin" valueType="num">
                                      <p:cBhvr>
                                        <p:cTn id="142"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nodeType="clickEffect">
                                  <p:stCondLst>
                                    <p:cond delay="0"/>
                                  </p:stCondLst>
                                  <p:childTnLst>
                                    <p:set>
                                      <p:cBhvr>
                                        <p:cTn id="146" dur="1" fill="hold">
                                          <p:stCondLst>
                                            <p:cond delay="0"/>
                                          </p:stCondLst>
                                        </p:cTn>
                                        <p:tgtEl>
                                          <p:spTgt spid="49"/>
                                        </p:tgtEl>
                                        <p:attrNameLst>
                                          <p:attrName>style.visibility</p:attrName>
                                        </p:attrNameLst>
                                      </p:cBhvr>
                                      <p:to>
                                        <p:strVal val="visible"/>
                                      </p:to>
                                    </p:set>
                                    <p:animEffect transition="in" filter="fade">
                                      <p:cBhvr>
                                        <p:cTn id="147" dur="1000"/>
                                        <p:tgtEl>
                                          <p:spTgt spid="49"/>
                                        </p:tgtEl>
                                      </p:cBhvr>
                                    </p:animEffect>
                                    <p:anim calcmode="lin" valueType="num">
                                      <p:cBhvr>
                                        <p:cTn id="148" dur="1000" fill="hold"/>
                                        <p:tgtEl>
                                          <p:spTgt spid="49"/>
                                        </p:tgtEl>
                                        <p:attrNameLst>
                                          <p:attrName>ppt_x</p:attrName>
                                        </p:attrNameLst>
                                      </p:cBhvr>
                                      <p:tavLst>
                                        <p:tav tm="0">
                                          <p:val>
                                            <p:strVal val="#ppt_x"/>
                                          </p:val>
                                        </p:tav>
                                        <p:tav tm="100000">
                                          <p:val>
                                            <p:strVal val="#ppt_x"/>
                                          </p:val>
                                        </p:tav>
                                      </p:tavLst>
                                    </p:anim>
                                    <p:anim calcmode="lin" valueType="num">
                                      <p:cBhvr>
                                        <p:cTn id="149"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21"/>
                                        </p:tgtEl>
                                        <p:attrNameLst>
                                          <p:attrName>style.visibility</p:attrName>
                                        </p:attrNameLst>
                                      </p:cBhvr>
                                      <p:to>
                                        <p:strVal val="visible"/>
                                      </p:to>
                                    </p:set>
                                    <p:animEffect transition="in" filter="fade">
                                      <p:cBhvr>
                                        <p:cTn id="154" dur="1000"/>
                                        <p:tgtEl>
                                          <p:spTgt spid="21"/>
                                        </p:tgtEl>
                                      </p:cBhvr>
                                    </p:animEffect>
                                    <p:anim calcmode="lin" valueType="num">
                                      <p:cBhvr>
                                        <p:cTn id="155" dur="1000" fill="hold"/>
                                        <p:tgtEl>
                                          <p:spTgt spid="21"/>
                                        </p:tgtEl>
                                        <p:attrNameLst>
                                          <p:attrName>ppt_x</p:attrName>
                                        </p:attrNameLst>
                                      </p:cBhvr>
                                      <p:tavLst>
                                        <p:tav tm="0">
                                          <p:val>
                                            <p:strVal val="#ppt_x"/>
                                          </p:val>
                                        </p:tav>
                                        <p:tav tm="100000">
                                          <p:val>
                                            <p:strVal val="#ppt_x"/>
                                          </p:val>
                                        </p:tav>
                                      </p:tavLst>
                                    </p:anim>
                                    <p:anim calcmode="lin" valueType="num">
                                      <p:cBhvr>
                                        <p:cTn id="15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7" fill="hold">
                      <p:stCondLst>
                        <p:cond delay="indefinite"/>
                      </p:stCondLst>
                      <p:childTnLst>
                        <p:par>
                          <p:cTn id="158" fill="hold">
                            <p:stCondLst>
                              <p:cond delay="0"/>
                            </p:stCondLst>
                            <p:childTnLst>
                              <p:par>
                                <p:cTn id="159" presetID="42" presetClass="entr" presetSubtype="0" fill="hold" nodeType="clickEffect">
                                  <p:stCondLst>
                                    <p:cond delay="0"/>
                                  </p:stCondLst>
                                  <p:childTnLst>
                                    <p:set>
                                      <p:cBhvr>
                                        <p:cTn id="160" dur="1" fill="hold">
                                          <p:stCondLst>
                                            <p:cond delay="0"/>
                                          </p:stCondLst>
                                        </p:cTn>
                                        <p:tgtEl>
                                          <p:spTgt spid="47"/>
                                        </p:tgtEl>
                                        <p:attrNameLst>
                                          <p:attrName>style.visibility</p:attrName>
                                        </p:attrNameLst>
                                      </p:cBhvr>
                                      <p:to>
                                        <p:strVal val="visible"/>
                                      </p:to>
                                    </p:set>
                                    <p:animEffect transition="in" filter="fade">
                                      <p:cBhvr>
                                        <p:cTn id="161" dur="1000"/>
                                        <p:tgtEl>
                                          <p:spTgt spid="47"/>
                                        </p:tgtEl>
                                      </p:cBhvr>
                                    </p:animEffect>
                                    <p:anim calcmode="lin" valueType="num">
                                      <p:cBhvr>
                                        <p:cTn id="162" dur="1000" fill="hold"/>
                                        <p:tgtEl>
                                          <p:spTgt spid="47"/>
                                        </p:tgtEl>
                                        <p:attrNameLst>
                                          <p:attrName>ppt_x</p:attrName>
                                        </p:attrNameLst>
                                      </p:cBhvr>
                                      <p:tavLst>
                                        <p:tav tm="0">
                                          <p:val>
                                            <p:strVal val="#ppt_x"/>
                                          </p:val>
                                        </p:tav>
                                        <p:tav tm="100000">
                                          <p:val>
                                            <p:strVal val="#ppt_x"/>
                                          </p:val>
                                        </p:tav>
                                      </p:tavLst>
                                    </p:anim>
                                    <p:anim calcmode="lin" valueType="num">
                                      <p:cBhvr>
                                        <p:cTn id="163" dur="1000" fill="hold"/>
                                        <p:tgtEl>
                                          <p:spTgt spid="47"/>
                                        </p:tgtEl>
                                        <p:attrNameLst>
                                          <p:attrName>ppt_y</p:attrName>
                                        </p:attrNameLst>
                                      </p:cBhvr>
                                      <p:tavLst>
                                        <p:tav tm="0">
                                          <p:val>
                                            <p:strVal val="#ppt_y+.1"/>
                                          </p:val>
                                        </p:tav>
                                        <p:tav tm="100000">
                                          <p:val>
                                            <p:strVal val="#ppt_y"/>
                                          </p:val>
                                        </p:tav>
                                      </p:tavLst>
                                    </p:anim>
                                  </p:childTnLst>
                                </p:cTn>
                              </p:par>
                            </p:childTnLst>
                          </p:cTn>
                        </p:par>
                      </p:childTnLst>
                    </p:cTn>
                  </p:par>
                  <p:par>
                    <p:cTn id="164" fill="hold">
                      <p:stCondLst>
                        <p:cond delay="indefinite"/>
                      </p:stCondLst>
                      <p:childTnLst>
                        <p:par>
                          <p:cTn id="165" fill="hold">
                            <p:stCondLst>
                              <p:cond delay="0"/>
                            </p:stCondLst>
                            <p:childTnLst>
                              <p:par>
                                <p:cTn id="166" presetID="42" presetClass="entr" presetSubtype="0" fill="hold" grpId="0" nodeType="clickEffect">
                                  <p:stCondLst>
                                    <p:cond delay="0"/>
                                  </p:stCondLst>
                                  <p:childTnLst>
                                    <p:set>
                                      <p:cBhvr>
                                        <p:cTn id="167" dur="1" fill="hold">
                                          <p:stCondLst>
                                            <p:cond delay="0"/>
                                          </p:stCondLst>
                                        </p:cTn>
                                        <p:tgtEl>
                                          <p:spTgt spid="20"/>
                                        </p:tgtEl>
                                        <p:attrNameLst>
                                          <p:attrName>style.visibility</p:attrName>
                                        </p:attrNameLst>
                                      </p:cBhvr>
                                      <p:to>
                                        <p:strVal val="visible"/>
                                      </p:to>
                                    </p:set>
                                    <p:animEffect transition="in" filter="fade">
                                      <p:cBhvr>
                                        <p:cTn id="168" dur="1000"/>
                                        <p:tgtEl>
                                          <p:spTgt spid="20"/>
                                        </p:tgtEl>
                                      </p:cBhvr>
                                    </p:animEffect>
                                    <p:anim calcmode="lin" valueType="num">
                                      <p:cBhvr>
                                        <p:cTn id="169" dur="1000" fill="hold"/>
                                        <p:tgtEl>
                                          <p:spTgt spid="20"/>
                                        </p:tgtEl>
                                        <p:attrNameLst>
                                          <p:attrName>ppt_x</p:attrName>
                                        </p:attrNameLst>
                                      </p:cBhvr>
                                      <p:tavLst>
                                        <p:tav tm="0">
                                          <p:val>
                                            <p:strVal val="#ppt_x"/>
                                          </p:val>
                                        </p:tav>
                                        <p:tav tm="100000">
                                          <p:val>
                                            <p:strVal val="#ppt_x"/>
                                          </p:val>
                                        </p:tav>
                                      </p:tavLst>
                                    </p:anim>
                                    <p:anim calcmode="lin" valueType="num">
                                      <p:cBhvr>
                                        <p:cTn id="170"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71" fill="hold">
                      <p:stCondLst>
                        <p:cond delay="indefinite"/>
                      </p:stCondLst>
                      <p:childTnLst>
                        <p:par>
                          <p:cTn id="172" fill="hold">
                            <p:stCondLst>
                              <p:cond delay="0"/>
                            </p:stCondLst>
                            <p:childTnLst>
                              <p:par>
                                <p:cTn id="173" presetID="42" presetClass="entr" presetSubtype="0" fill="hold" nodeType="clickEffect">
                                  <p:stCondLst>
                                    <p:cond delay="0"/>
                                  </p:stCondLst>
                                  <p:childTnLst>
                                    <p:set>
                                      <p:cBhvr>
                                        <p:cTn id="174" dur="1" fill="hold">
                                          <p:stCondLst>
                                            <p:cond delay="0"/>
                                          </p:stCondLst>
                                        </p:cTn>
                                        <p:tgtEl>
                                          <p:spTgt spid="45"/>
                                        </p:tgtEl>
                                        <p:attrNameLst>
                                          <p:attrName>style.visibility</p:attrName>
                                        </p:attrNameLst>
                                      </p:cBhvr>
                                      <p:to>
                                        <p:strVal val="visible"/>
                                      </p:to>
                                    </p:set>
                                    <p:animEffect transition="in" filter="fade">
                                      <p:cBhvr>
                                        <p:cTn id="175" dur="1000"/>
                                        <p:tgtEl>
                                          <p:spTgt spid="45"/>
                                        </p:tgtEl>
                                      </p:cBhvr>
                                    </p:animEffect>
                                    <p:anim calcmode="lin" valueType="num">
                                      <p:cBhvr>
                                        <p:cTn id="176" dur="1000" fill="hold"/>
                                        <p:tgtEl>
                                          <p:spTgt spid="45"/>
                                        </p:tgtEl>
                                        <p:attrNameLst>
                                          <p:attrName>ppt_x</p:attrName>
                                        </p:attrNameLst>
                                      </p:cBhvr>
                                      <p:tavLst>
                                        <p:tav tm="0">
                                          <p:val>
                                            <p:strVal val="#ppt_x"/>
                                          </p:val>
                                        </p:tav>
                                        <p:tav tm="100000">
                                          <p:val>
                                            <p:strVal val="#ppt_x"/>
                                          </p:val>
                                        </p:tav>
                                      </p:tavLst>
                                    </p:anim>
                                    <p:anim calcmode="lin" valueType="num">
                                      <p:cBhvr>
                                        <p:cTn id="177" dur="1000" fill="hold"/>
                                        <p:tgtEl>
                                          <p:spTgt spid="45"/>
                                        </p:tgtEl>
                                        <p:attrNameLst>
                                          <p:attrName>ppt_y</p:attrName>
                                        </p:attrNameLst>
                                      </p:cBhvr>
                                      <p:tavLst>
                                        <p:tav tm="0">
                                          <p:val>
                                            <p:strVal val="#ppt_y+.1"/>
                                          </p:val>
                                        </p:tav>
                                        <p:tav tm="100000">
                                          <p:val>
                                            <p:strVal val="#ppt_y"/>
                                          </p:val>
                                        </p:tav>
                                      </p:tavLst>
                                    </p:anim>
                                  </p:childTnLst>
                                </p:cTn>
                              </p:par>
                            </p:childTnLst>
                          </p:cTn>
                        </p:par>
                      </p:childTnLst>
                    </p:cTn>
                  </p:par>
                  <p:par>
                    <p:cTn id="178" fill="hold">
                      <p:stCondLst>
                        <p:cond delay="indefinite"/>
                      </p:stCondLst>
                      <p:childTnLst>
                        <p:par>
                          <p:cTn id="179" fill="hold">
                            <p:stCondLst>
                              <p:cond delay="0"/>
                            </p:stCondLst>
                            <p:childTnLst>
                              <p:par>
                                <p:cTn id="180" presetID="42" presetClass="entr" presetSubtype="0" fill="hold" grpId="0" nodeType="clickEffect">
                                  <p:stCondLst>
                                    <p:cond delay="0"/>
                                  </p:stCondLst>
                                  <p:childTnLst>
                                    <p:set>
                                      <p:cBhvr>
                                        <p:cTn id="181" dur="1" fill="hold">
                                          <p:stCondLst>
                                            <p:cond delay="0"/>
                                          </p:stCondLst>
                                        </p:cTn>
                                        <p:tgtEl>
                                          <p:spTgt spid="18"/>
                                        </p:tgtEl>
                                        <p:attrNameLst>
                                          <p:attrName>style.visibility</p:attrName>
                                        </p:attrNameLst>
                                      </p:cBhvr>
                                      <p:to>
                                        <p:strVal val="visible"/>
                                      </p:to>
                                    </p:set>
                                    <p:animEffect transition="in" filter="fade">
                                      <p:cBhvr>
                                        <p:cTn id="182" dur="1000"/>
                                        <p:tgtEl>
                                          <p:spTgt spid="18"/>
                                        </p:tgtEl>
                                      </p:cBhvr>
                                    </p:animEffect>
                                    <p:anim calcmode="lin" valueType="num">
                                      <p:cBhvr>
                                        <p:cTn id="183" dur="1000" fill="hold"/>
                                        <p:tgtEl>
                                          <p:spTgt spid="18"/>
                                        </p:tgtEl>
                                        <p:attrNameLst>
                                          <p:attrName>ppt_x</p:attrName>
                                        </p:attrNameLst>
                                      </p:cBhvr>
                                      <p:tavLst>
                                        <p:tav tm="0">
                                          <p:val>
                                            <p:strVal val="#ppt_x"/>
                                          </p:val>
                                        </p:tav>
                                        <p:tav tm="100000">
                                          <p:val>
                                            <p:strVal val="#ppt_x"/>
                                          </p:val>
                                        </p:tav>
                                      </p:tavLst>
                                    </p:anim>
                                    <p:anim calcmode="lin" valueType="num">
                                      <p:cBhvr>
                                        <p:cTn id="18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1F802-1751-4BB5-A940-2A17DD6EF4E2}"/>
              </a:ext>
            </a:extLst>
          </p:cNvPr>
          <p:cNvSpPr>
            <a:spLocks noGrp="1"/>
          </p:cNvSpPr>
          <p:nvPr>
            <p:ph type="title"/>
          </p:nvPr>
        </p:nvSpPr>
        <p:spPr>
          <a:xfrm>
            <a:off x="1097280" y="286604"/>
            <a:ext cx="10058400" cy="1197640"/>
          </a:xfrm>
        </p:spPr>
        <p:txBody>
          <a:bodyPr>
            <a:normAutofit/>
          </a:bodyPr>
          <a:lstStyle/>
          <a:p>
            <a:pPr algn="ctr"/>
            <a:r>
              <a:rPr lang="en-GB" sz="4000" b="1" dirty="0">
                <a:latin typeface="Times New Roman" panose="02020603050405020304" pitchFamily="18" charset="0"/>
                <a:cs typeface="Times New Roman" panose="02020603050405020304" pitchFamily="18" charset="0"/>
              </a:rPr>
              <a:t>References </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C1B1276-3951-4A2D-A990-A280907613F7}"/>
              </a:ext>
            </a:extLst>
          </p:cNvPr>
          <p:cNvSpPr>
            <a:spLocks noGrp="1"/>
          </p:cNvSpPr>
          <p:nvPr>
            <p:ph idx="1"/>
          </p:nvPr>
        </p:nvSpPr>
        <p:spPr/>
        <p:txBody>
          <a:bodyPr>
            <a:normAutofit/>
          </a:bodyPr>
          <a:lstStyle/>
          <a:p>
            <a:r>
              <a:rPr lang="en-GB" dirty="0" err="1">
                <a:latin typeface="Times New Roman" panose="02020603050405020304" pitchFamily="18" charset="0"/>
                <a:cs typeface="Times New Roman" panose="02020603050405020304" pitchFamily="18" charset="0"/>
              </a:rPr>
              <a:t>Arshi</a:t>
            </a:r>
            <a:r>
              <a:rPr lang="en-GB" dirty="0">
                <a:latin typeface="Times New Roman" panose="02020603050405020304" pitchFamily="18" charset="0"/>
                <a:cs typeface="Times New Roman" panose="02020603050405020304" pitchFamily="18" charset="0"/>
              </a:rPr>
              <a:t>, T. and </a:t>
            </a:r>
            <a:r>
              <a:rPr lang="en-GB" dirty="0" err="1">
                <a:latin typeface="Times New Roman" panose="02020603050405020304" pitchFamily="18" charset="0"/>
                <a:cs typeface="Times New Roman" panose="02020603050405020304" pitchFamily="18" charset="0"/>
              </a:rPr>
              <a:t>Venkoba</a:t>
            </a:r>
            <a:r>
              <a:rPr lang="en-GB" dirty="0">
                <a:latin typeface="Times New Roman" panose="02020603050405020304" pitchFamily="18" charset="0"/>
                <a:cs typeface="Times New Roman" panose="02020603050405020304" pitchFamily="18" charset="0"/>
              </a:rPr>
              <a:t> R. (2019) ‘Assessing impact of employee engagement on innovation and the mediating role of readiness for innovation’, </a:t>
            </a:r>
            <a:r>
              <a:rPr lang="en-GB" i="1" dirty="0">
                <a:latin typeface="Times New Roman" panose="02020603050405020304" pitchFamily="18" charset="0"/>
                <a:cs typeface="Times New Roman" panose="02020603050405020304" pitchFamily="18" charset="0"/>
              </a:rPr>
              <a:t>International Journal of Comparative Management,</a:t>
            </a:r>
            <a:r>
              <a:rPr lang="en-GB" dirty="0">
                <a:latin typeface="Times New Roman" panose="02020603050405020304" pitchFamily="18" charset="0"/>
                <a:cs typeface="Times New Roman" panose="02020603050405020304" pitchFamily="18" charset="0"/>
              </a:rPr>
              <a:t> 2(2), pp. 174-202. https://doi.org/10.1504/ijcm.2019.100857</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Aziez</a:t>
            </a:r>
            <a:r>
              <a:rPr lang="en-GB" dirty="0">
                <a:latin typeface="Times New Roman" panose="02020603050405020304" pitchFamily="18" charset="0"/>
                <a:cs typeface="Times New Roman" panose="02020603050405020304" pitchFamily="18" charset="0"/>
              </a:rPr>
              <a:t>, A. (2022) ‘The effect of employee engagement on employee performance with job satisfaction and compensation as mediating role’, </a:t>
            </a:r>
            <a:r>
              <a:rPr lang="en-GB" i="1" dirty="0">
                <a:latin typeface="Times New Roman" panose="02020603050405020304" pitchFamily="18" charset="0"/>
                <a:cs typeface="Times New Roman" panose="02020603050405020304" pitchFamily="18" charset="0"/>
              </a:rPr>
              <a:t>Journal of Social Research</a:t>
            </a:r>
            <a:r>
              <a:rPr lang="en-GB" dirty="0">
                <a:latin typeface="Times New Roman" panose="02020603050405020304" pitchFamily="18" charset="0"/>
                <a:cs typeface="Times New Roman" panose="02020603050405020304" pitchFamily="18" charset="0"/>
              </a:rPr>
              <a:t>, 1(3), pp. 221-230.</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Beheshti, N. (2019) ‘10 timely statistics about the connection between employee engagement and wellness’, </a:t>
            </a:r>
            <a:r>
              <a:rPr lang="en-GB" i="1" dirty="0">
                <a:latin typeface="Times New Roman" panose="02020603050405020304" pitchFamily="18" charset="0"/>
                <a:cs typeface="Times New Roman" panose="02020603050405020304" pitchFamily="18" charset="0"/>
              </a:rPr>
              <a:t>Forbes,</a:t>
            </a:r>
            <a:r>
              <a:rPr lang="en-GB" dirty="0">
                <a:latin typeface="Times New Roman" panose="02020603050405020304" pitchFamily="18" charset="0"/>
                <a:cs typeface="Times New Roman" panose="02020603050405020304" pitchFamily="18" charset="0"/>
              </a:rPr>
              <a:t> 16 January. Available at: www.forbes.com/sites/nazbeheshti/2019/01/16/10-timely-statistics-about-the-connection-between-employee-engagement-and-wellness/?sh=677c29fb22a0 (Accessed: 19 November 2022).</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Gallup. (2016) ‘How to improve employee engagement in the workplace – Gallup’, </a:t>
            </a:r>
            <a:r>
              <a:rPr lang="en-GB" i="1" dirty="0">
                <a:latin typeface="Times New Roman" panose="02020603050405020304" pitchFamily="18" charset="0"/>
                <a:cs typeface="Times New Roman" panose="02020603050405020304" pitchFamily="18" charset="0"/>
              </a:rPr>
              <a:t>Gallup.com</a:t>
            </a:r>
            <a:r>
              <a:rPr lang="en-GB" dirty="0">
                <a:latin typeface="Times New Roman" panose="02020603050405020304" pitchFamily="18" charset="0"/>
                <a:cs typeface="Times New Roman" panose="02020603050405020304" pitchFamily="18" charset="0"/>
              </a:rPr>
              <a:t>, 14 November. Available at: www.gallup.com/workplace/285674/improve-employee-engagement-workplace.aspx (Accessed: 19 November 2022). </a:t>
            </a:r>
            <a:endParaRPr lang="en-US" dirty="0">
              <a:latin typeface="Times New Roman" panose="02020603050405020304" pitchFamily="18" charset="0"/>
              <a:cs typeface="Times New Roman" panose="02020603050405020304" pitchFamily="18" charset="0"/>
            </a:endParaRPr>
          </a:p>
          <a:p>
            <a:endParaRPr lang="en-US" b="1" dirty="0"/>
          </a:p>
        </p:txBody>
      </p:sp>
    </p:spTree>
    <p:extLst>
      <p:ext uri="{BB962C8B-B14F-4D97-AF65-F5344CB8AC3E}">
        <p14:creationId xmlns:p14="http://schemas.microsoft.com/office/powerpoint/2010/main" val="23056080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2"/>
                                        </p:tgtEl>
                                        <p:attrNameLst>
                                          <p:attrName>ppt_w</p:attrName>
                                        </p:attrNameLst>
                                      </p:cBhvr>
                                      <p:tavLst>
                                        <p:tav tm="0">
                                          <p:val>
                                            <p:strVal val="ppt_w"/>
                                          </p:val>
                                        </p:tav>
                                        <p:tav tm="100000">
                                          <p:val>
                                            <p:fltVal val="0"/>
                                          </p:val>
                                        </p:tav>
                                      </p:tavLst>
                                    </p:anim>
                                    <p:anim calcmode="lin" valueType="num">
                                      <p:cBhvr>
                                        <p:cTn id="7" dur="500"/>
                                        <p:tgtEl>
                                          <p:spTgt spid="2"/>
                                        </p:tgtEl>
                                        <p:attrNameLst>
                                          <p:attrName>ppt_h</p:attrName>
                                        </p:attrNameLst>
                                      </p:cBhvr>
                                      <p:tavLst>
                                        <p:tav tm="0">
                                          <p:val>
                                            <p:strVal val="ppt_h"/>
                                          </p:val>
                                        </p:tav>
                                        <p:tav tm="100000">
                                          <p:val>
                                            <p:fltVal val="0"/>
                                          </p:val>
                                        </p:tav>
                                      </p:tavLst>
                                    </p:anim>
                                    <p:animEffect transition="out" filter="fade">
                                      <p:cBhvr>
                                        <p:cTn id="8" dur="500"/>
                                        <p:tgtEl>
                                          <p:spTgt spid="2"/>
                                        </p:tgtEl>
                                      </p:cBhvr>
                                    </p:animEffect>
                                    <p:set>
                                      <p:cBhvr>
                                        <p:cTn id="9" dur="1" fill="hold">
                                          <p:stCondLst>
                                            <p:cond delay="4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3">
                                            <p:txEl>
                                              <p:pRg st="0" end="0"/>
                                            </p:txEl>
                                          </p:spTgt>
                                        </p:tgtEl>
                                        <p:attrNameLst>
                                          <p:attrName>ppt_w</p:attrName>
                                        </p:attrNameLst>
                                      </p:cBhvr>
                                      <p:tavLst>
                                        <p:tav tm="0">
                                          <p:val>
                                            <p:strVal val="ppt_w"/>
                                          </p:val>
                                        </p:tav>
                                        <p:tav tm="100000">
                                          <p:val>
                                            <p:fltVal val="0"/>
                                          </p:val>
                                        </p:tav>
                                      </p:tavLst>
                                    </p:anim>
                                    <p:anim calcmode="lin" valueType="num">
                                      <p:cBhvr>
                                        <p:cTn id="14" dur="500"/>
                                        <p:tgtEl>
                                          <p:spTgt spid="3">
                                            <p:txEl>
                                              <p:pRg st="0" end="0"/>
                                            </p:txEl>
                                          </p:spTgt>
                                        </p:tgtEl>
                                        <p:attrNameLst>
                                          <p:attrName>ppt_h</p:attrName>
                                        </p:attrNameLst>
                                      </p:cBhvr>
                                      <p:tavLst>
                                        <p:tav tm="0">
                                          <p:val>
                                            <p:strVal val="ppt_h"/>
                                          </p:val>
                                        </p:tav>
                                        <p:tav tm="100000">
                                          <p:val>
                                            <p:fltVal val="0"/>
                                          </p:val>
                                        </p:tav>
                                      </p:tavLst>
                                    </p:anim>
                                    <p:animEffect transition="out" filter="fade">
                                      <p:cBhvr>
                                        <p:cTn id="15" dur="500"/>
                                        <p:tgtEl>
                                          <p:spTgt spid="3">
                                            <p:txEl>
                                              <p:pRg st="0" end="0"/>
                                            </p:txEl>
                                          </p:spTgt>
                                        </p:tgtEl>
                                      </p:cBhvr>
                                    </p:animEffect>
                                    <p:set>
                                      <p:cBhvr>
                                        <p:cTn id="16"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3">
                                            <p:txEl>
                                              <p:pRg st="1" end="1"/>
                                            </p:txEl>
                                          </p:spTgt>
                                        </p:tgtEl>
                                        <p:attrNameLst>
                                          <p:attrName>ppt_w</p:attrName>
                                        </p:attrNameLst>
                                      </p:cBhvr>
                                      <p:tavLst>
                                        <p:tav tm="0">
                                          <p:val>
                                            <p:strVal val="ppt_w"/>
                                          </p:val>
                                        </p:tav>
                                        <p:tav tm="100000">
                                          <p:val>
                                            <p:fltVal val="0"/>
                                          </p:val>
                                        </p:tav>
                                      </p:tavLst>
                                    </p:anim>
                                    <p:anim calcmode="lin" valueType="num">
                                      <p:cBhvr>
                                        <p:cTn id="21" dur="500"/>
                                        <p:tgtEl>
                                          <p:spTgt spid="3">
                                            <p:txEl>
                                              <p:pRg st="1" end="1"/>
                                            </p:txEl>
                                          </p:spTgt>
                                        </p:tgtEl>
                                        <p:attrNameLst>
                                          <p:attrName>ppt_h</p:attrName>
                                        </p:attrNameLst>
                                      </p:cBhvr>
                                      <p:tavLst>
                                        <p:tav tm="0">
                                          <p:val>
                                            <p:strVal val="ppt_h"/>
                                          </p:val>
                                        </p:tav>
                                        <p:tav tm="100000">
                                          <p:val>
                                            <p:fltVal val="0"/>
                                          </p:val>
                                        </p:tav>
                                      </p:tavLst>
                                    </p:anim>
                                    <p:animEffect transition="out" filter="fade">
                                      <p:cBhvr>
                                        <p:cTn id="22" dur="500"/>
                                        <p:tgtEl>
                                          <p:spTgt spid="3">
                                            <p:txEl>
                                              <p:pRg st="1" end="1"/>
                                            </p:txEl>
                                          </p:spTgt>
                                        </p:tgtEl>
                                      </p:cBhvr>
                                    </p:animEffect>
                                    <p:set>
                                      <p:cBhvr>
                                        <p:cTn id="23"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3">
                                            <p:txEl>
                                              <p:pRg st="2" end="2"/>
                                            </p:txEl>
                                          </p:spTgt>
                                        </p:tgtEl>
                                        <p:attrNameLst>
                                          <p:attrName>ppt_w</p:attrName>
                                        </p:attrNameLst>
                                      </p:cBhvr>
                                      <p:tavLst>
                                        <p:tav tm="0">
                                          <p:val>
                                            <p:strVal val="ppt_w"/>
                                          </p:val>
                                        </p:tav>
                                        <p:tav tm="100000">
                                          <p:val>
                                            <p:fltVal val="0"/>
                                          </p:val>
                                        </p:tav>
                                      </p:tavLst>
                                    </p:anim>
                                    <p:anim calcmode="lin" valueType="num">
                                      <p:cBhvr>
                                        <p:cTn id="28" dur="500"/>
                                        <p:tgtEl>
                                          <p:spTgt spid="3">
                                            <p:txEl>
                                              <p:pRg st="2" end="2"/>
                                            </p:txEl>
                                          </p:spTgt>
                                        </p:tgtEl>
                                        <p:attrNameLst>
                                          <p:attrName>ppt_h</p:attrName>
                                        </p:attrNameLst>
                                      </p:cBhvr>
                                      <p:tavLst>
                                        <p:tav tm="0">
                                          <p:val>
                                            <p:strVal val="ppt_h"/>
                                          </p:val>
                                        </p:tav>
                                        <p:tav tm="100000">
                                          <p:val>
                                            <p:fltVal val="0"/>
                                          </p:val>
                                        </p:tav>
                                      </p:tavLst>
                                    </p:anim>
                                    <p:animEffect transition="out" filter="fade">
                                      <p:cBhvr>
                                        <p:cTn id="29" dur="500"/>
                                        <p:tgtEl>
                                          <p:spTgt spid="3">
                                            <p:txEl>
                                              <p:pRg st="2" end="2"/>
                                            </p:txEl>
                                          </p:spTgt>
                                        </p:tgtEl>
                                      </p:cBhvr>
                                    </p:animEffect>
                                    <p:set>
                                      <p:cBhvr>
                                        <p:cTn id="30"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3">
                                            <p:txEl>
                                              <p:pRg st="3" end="3"/>
                                            </p:txEl>
                                          </p:spTgt>
                                        </p:tgtEl>
                                        <p:attrNameLst>
                                          <p:attrName>ppt_w</p:attrName>
                                        </p:attrNameLst>
                                      </p:cBhvr>
                                      <p:tavLst>
                                        <p:tav tm="0">
                                          <p:val>
                                            <p:strVal val="ppt_w"/>
                                          </p:val>
                                        </p:tav>
                                        <p:tav tm="100000">
                                          <p:val>
                                            <p:fltVal val="0"/>
                                          </p:val>
                                        </p:tav>
                                      </p:tavLst>
                                    </p:anim>
                                    <p:anim calcmode="lin" valueType="num">
                                      <p:cBhvr>
                                        <p:cTn id="35" dur="500"/>
                                        <p:tgtEl>
                                          <p:spTgt spid="3">
                                            <p:txEl>
                                              <p:pRg st="3" end="3"/>
                                            </p:txEl>
                                          </p:spTgt>
                                        </p:tgtEl>
                                        <p:attrNameLst>
                                          <p:attrName>ppt_h</p:attrName>
                                        </p:attrNameLst>
                                      </p:cBhvr>
                                      <p:tavLst>
                                        <p:tav tm="0">
                                          <p:val>
                                            <p:strVal val="ppt_h"/>
                                          </p:val>
                                        </p:tav>
                                        <p:tav tm="100000">
                                          <p:val>
                                            <p:fltVal val="0"/>
                                          </p:val>
                                        </p:tav>
                                      </p:tavLst>
                                    </p:anim>
                                    <p:animEffect transition="out" filter="fade">
                                      <p:cBhvr>
                                        <p:cTn id="36" dur="500"/>
                                        <p:tgtEl>
                                          <p:spTgt spid="3">
                                            <p:txEl>
                                              <p:pRg st="3" end="3"/>
                                            </p:txEl>
                                          </p:spTgt>
                                        </p:tgtEl>
                                      </p:cBhvr>
                                    </p:animEffect>
                                    <p:set>
                                      <p:cBhvr>
                                        <p:cTn id="37"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D9788-210B-41CA-B872-993C083833C6}"/>
              </a:ext>
            </a:extLst>
          </p:cNvPr>
          <p:cNvSpPr>
            <a:spLocks noGrp="1"/>
          </p:cNvSpPr>
          <p:nvPr>
            <p:ph type="title"/>
          </p:nvPr>
        </p:nvSpPr>
        <p:spPr>
          <a:xfrm>
            <a:off x="1097280" y="286603"/>
            <a:ext cx="10058400" cy="1118127"/>
          </a:xfrm>
        </p:spPr>
        <p:txBody>
          <a:bodyPr>
            <a:normAutofit/>
          </a:bodyPr>
          <a:lstStyle/>
          <a:p>
            <a:pPr algn="ctr"/>
            <a:r>
              <a:rPr lang="en-GB" sz="4000" b="1" dirty="0">
                <a:latin typeface="Times New Roman" panose="02020603050405020304" pitchFamily="18" charset="0"/>
                <a:cs typeface="Times New Roman" panose="02020603050405020304" pitchFamily="18" charset="0"/>
              </a:rPr>
              <a:t>References Cont.</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A6B1FCF-BA3D-4667-86A3-E2BCC066F98D}"/>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Mohanty, S. (2018) ‘Individualized employee engagement or collaborative employee relations: Insights on leadership strategies to manage employees in the UK market’, </a:t>
            </a:r>
            <a:r>
              <a:rPr lang="en-GB" i="1" dirty="0">
                <a:latin typeface="Times New Roman" panose="02020603050405020304" pitchFamily="18" charset="0"/>
                <a:cs typeface="Times New Roman" panose="02020603050405020304" pitchFamily="18" charset="0"/>
              </a:rPr>
              <a:t>Problems and Perspectives in Management,</a:t>
            </a:r>
            <a:r>
              <a:rPr lang="en-GB" dirty="0">
                <a:latin typeface="Times New Roman" panose="02020603050405020304" pitchFamily="18" charset="0"/>
                <a:cs typeface="Times New Roman" panose="02020603050405020304" pitchFamily="18" charset="0"/>
              </a:rPr>
              <a:t> 16(3), pp. 366–76. https://doi.org/10.21511/ppm.16(3).2018.29.</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Munish</a:t>
            </a:r>
            <a:r>
              <a:rPr lang="en-GB" dirty="0">
                <a:latin typeface="Times New Roman" panose="02020603050405020304" pitchFamily="18" charset="0"/>
                <a:cs typeface="Times New Roman" panose="02020603050405020304" pitchFamily="18" charset="0"/>
              </a:rPr>
              <a:t> and Agarwal, R. (2017) ‘Employee engagement &amp; retention: A review of literature’, </a:t>
            </a:r>
            <a:r>
              <a:rPr lang="en-GB" i="1" dirty="0">
                <a:latin typeface="Times New Roman" panose="02020603050405020304" pitchFamily="18" charset="0"/>
                <a:cs typeface="Times New Roman" panose="02020603050405020304" pitchFamily="18" charset="0"/>
              </a:rPr>
              <a:t>International Journal of BRIC Business Research,</a:t>
            </a:r>
            <a:r>
              <a:rPr lang="en-GB" dirty="0">
                <a:latin typeface="Times New Roman" panose="02020603050405020304" pitchFamily="18" charset="0"/>
                <a:cs typeface="Times New Roman" panose="02020603050405020304" pitchFamily="18" charset="0"/>
              </a:rPr>
              <a:t> 6(1), pp. 1-19, DOI :10.14810/ijbbr.2017.6101 </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Rabbanee</a:t>
            </a:r>
            <a:r>
              <a:rPr lang="en-US" dirty="0">
                <a:latin typeface="Times New Roman" panose="02020603050405020304" pitchFamily="18" charset="0"/>
                <a:cs typeface="Times New Roman" panose="02020603050405020304" pitchFamily="18" charset="0"/>
              </a:rPr>
              <a:t>, F.K., </a:t>
            </a:r>
            <a:r>
              <a:rPr lang="en-US" dirty="0" err="1">
                <a:latin typeface="Times New Roman" panose="02020603050405020304" pitchFamily="18" charset="0"/>
                <a:cs typeface="Times New Roman" panose="02020603050405020304" pitchFamily="18" charset="0"/>
              </a:rPr>
              <a:t>Ramaseshan</a:t>
            </a:r>
            <a:r>
              <a:rPr lang="en-US" dirty="0">
                <a:latin typeface="Times New Roman" panose="02020603050405020304" pitchFamily="18" charset="0"/>
                <a:cs typeface="Times New Roman" panose="02020603050405020304" pitchFamily="18" charset="0"/>
              </a:rPr>
              <a:t>, B. and </a:t>
            </a:r>
            <a:r>
              <a:rPr lang="en-US" dirty="0" err="1">
                <a:latin typeface="Times New Roman" panose="02020603050405020304" pitchFamily="18" charset="0"/>
                <a:cs typeface="Times New Roman" panose="02020603050405020304" pitchFamily="18" charset="0"/>
              </a:rPr>
              <a:t>Vyravene</a:t>
            </a:r>
            <a:r>
              <a:rPr lang="en-US" dirty="0">
                <a:latin typeface="Times New Roman" panose="02020603050405020304" pitchFamily="18" charset="0"/>
                <a:cs typeface="Times New Roman" panose="02020603050405020304" pitchFamily="18" charset="0"/>
              </a:rPr>
              <a:t>, R. (2022) ‘Effects of employee engagement on customer responses: Examining the mediating role of customer engagement’, </a:t>
            </a:r>
            <a:r>
              <a:rPr lang="en-US" i="1" dirty="0">
                <a:latin typeface="Times New Roman" panose="02020603050405020304" pitchFamily="18" charset="0"/>
                <a:cs typeface="Times New Roman" panose="02020603050405020304" pitchFamily="18" charset="0"/>
              </a:rPr>
              <a:t>Australian Journal of Management,</a:t>
            </a:r>
            <a:r>
              <a:rPr lang="en-US" dirty="0">
                <a:latin typeface="Times New Roman" panose="02020603050405020304" pitchFamily="18" charset="0"/>
                <a:cs typeface="Times New Roman" panose="02020603050405020304" pitchFamily="18" charset="0"/>
              </a:rPr>
              <a:t> 47(3), pp. 539–557. https://doi.org/10.1177/03128962211057293</a:t>
            </a:r>
          </a:p>
          <a:p>
            <a:r>
              <a:rPr lang="en-US" dirty="0">
                <a:latin typeface="Times New Roman" panose="02020603050405020304" pitchFamily="18" charset="0"/>
                <a:cs typeface="Times New Roman" panose="02020603050405020304" pitchFamily="18" charset="0"/>
              </a:rPr>
              <a:t>Saks A.M. and </a:t>
            </a:r>
            <a:r>
              <a:rPr lang="en-US" dirty="0" err="1">
                <a:latin typeface="Times New Roman" panose="02020603050405020304" pitchFamily="18" charset="0"/>
                <a:cs typeface="Times New Roman" panose="02020603050405020304" pitchFamily="18" charset="0"/>
              </a:rPr>
              <a:t>Gruman</a:t>
            </a:r>
            <a:r>
              <a:rPr lang="en-US" dirty="0">
                <a:latin typeface="Times New Roman" panose="02020603050405020304" pitchFamily="18" charset="0"/>
                <a:cs typeface="Times New Roman" panose="02020603050405020304" pitchFamily="18" charset="0"/>
              </a:rPr>
              <a:t> J.A. (2021) </a:t>
            </a:r>
            <a:r>
              <a:rPr lang="en-US" i="1" dirty="0">
                <a:latin typeface="Times New Roman" panose="02020603050405020304" pitchFamily="18" charset="0"/>
                <a:cs typeface="Times New Roman" panose="02020603050405020304" pitchFamily="18" charset="0"/>
              </a:rPr>
              <a:t>Advanced introduction to employee engagement</a:t>
            </a:r>
            <a:r>
              <a:rPr lang="en-US" dirty="0">
                <a:latin typeface="Times New Roman" panose="02020603050405020304" pitchFamily="18" charset="0"/>
                <a:cs typeface="Times New Roman" panose="02020603050405020304" pitchFamily="18" charset="0"/>
              </a:rPr>
              <a:t>. Massachusetts: Edward Elgar Publishing Limited.</a:t>
            </a:r>
          </a:p>
        </p:txBody>
      </p:sp>
    </p:spTree>
    <p:extLst>
      <p:ext uri="{BB962C8B-B14F-4D97-AF65-F5344CB8AC3E}">
        <p14:creationId xmlns:p14="http://schemas.microsoft.com/office/powerpoint/2010/main" val="3940512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5DE4-7659-4E4C-94C0-835FD686B1A5}"/>
              </a:ext>
            </a:extLst>
          </p:cNvPr>
          <p:cNvSpPr>
            <a:spLocks noGrp="1"/>
          </p:cNvSpPr>
          <p:nvPr>
            <p:ph type="title"/>
          </p:nvPr>
        </p:nvSpPr>
        <p:spPr>
          <a:xfrm>
            <a:off x="1097280" y="286603"/>
            <a:ext cx="10058400" cy="1161197"/>
          </a:xfrm>
        </p:spPr>
        <p:txBody>
          <a:bodyPr>
            <a:normAutofit/>
          </a:bodyPr>
          <a:lstStyle/>
          <a:p>
            <a:pPr algn="ctr"/>
            <a:r>
              <a:rPr lang="en-GB" b="1" dirty="0">
                <a:latin typeface="Times New Roman" panose="02020603050405020304" pitchFamily="18" charset="0"/>
                <a:cs typeface="Times New Roman" panose="02020603050405020304" pitchFamily="18" charset="0"/>
              </a:rPr>
              <a:t>References Cont.</a:t>
            </a:r>
            <a:endParaRPr lang="en-US" dirty="0"/>
          </a:p>
        </p:txBody>
      </p:sp>
      <p:sp>
        <p:nvSpPr>
          <p:cNvPr id="3" name="Content Placeholder 2">
            <a:extLst>
              <a:ext uri="{FF2B5EF4-FFF2-40B4-BE49-F238E27FC236}">
                <a16:creationId xmlns:a16="http://schemas.microsoft.com/office/drawing/2014/main" id="{555EC657-9DBE-43DC-9839-7F90CEC32103}"/>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Schneider, B. and Mark H.B. (2017) ‘Employee engagement: What we know and how to profit from doing It’, </a:t>
            </a:r>
            <a:r>
              <a:rPr lang="en-GB" i="1" dirty="0">
                <a:latin typeface="Times New Roman" panose="02020603050405020304" pitchFamily="18" charset="0"/>
                <a:cs typeface="Times New Roman" panose="02020603050405020304" pitchFamily="18" charset="0"/>
              </a:rPr>
              <a:t>Employment Relations Today</a:t>
            </a:r>
            <a:r>
              <a:rPr lang="en-GB" dirty="0">
                <a:latin typeface="Times New Roman" panose="02020603050405020304" pitchFamily="18" charset="0"/>
                <a:cs typeface="Times New Roman" panose="02020603050405020304" pitchFamily="18" charset="0"/>
              </a:rPr>
              <a:t>, 44(3), pp. 7–15. https://doi.org/10.1002/ert.21635.</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Wickens</a:t>
            </a:r>
            <a:r>
              <a:rPr lang="en-GB" dirty="0">
                <a:latin typeface="Times New Roman" panose="02020603050405020304" pitchFamily="18" charset="0"/>
                <a:cs typeface="Times New Roman" panose="02020603050405020304" pitchFamily="18" charset="0"/>
              </a:rPr>
              <a:t>, Z. 2021) ‘11% of UK employees have low engagement levels’, </a:t>
            </a:r>
            <a:r>
              <a:rPr lang="en-GB" i="1" dirty="0">
                <a:latin typeface="Times New Roman" panose="02020603050405020304" pitchFamily="18" charset="0"/>
                <a:cs typeface="Times New Roman" panose="02020603050405020304" pitchFamily="18" charset="0"/>
              </a:rPr>
              <a:t>Employee Benefits,</a:t>
            </a:r>
            <a:r>
              <a:rPr lang="en-GB" dirty="0">
                <a:latin typeface="Times New Roman" panose="02020603050405020304" pitchFamily="18" charset="0"/>
                <a:cs typeface="Times New Roman" panose="02020603050405020304" pitchFamily="18" charset="0"/>
              </a:rPr>
              <a:t> 16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June. Available at: employeebenefits.co.uk/11-uk-employees-low-engagement-levels (Accessed: 19 November 2022).</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Yohn</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D.L</a:t>
            </a:r>
            <a:r>
              <a:rPr lang="en-GB" dirty="0">
                <a:latin typeface="Times New Roman" panose="02020603050405020304" pitchFamily="18" charset="0"/>
                <a:cs typeface="Times New Roman" panose="02020603050405020304" pitchFamily="18" charset="0"/>
              </a:rPr>
              <a:t>. (2018) ‘Engaging employees starts with remembering what your company stands for’, </a:t>
            </a:r>
            <a:r>
              <a:rPr lang="en-GB" i="1" dirty="0">
                <a:latin typeface="Times New Roman" panose="02020603050405020304" pitchFamily="18" charset="0"/>
                <a:cs typeface="Times New Roman" panose="02020603050405020304" pitchFamily="18" charset="0"/>
              </a:rPr>
              <a:t>Harvard Business Review</a:t>
            </a:r>
            <a:r>
              <a:rPr lang="en-GB" dirty="0">
                <a:latin typeface="Times New Roman" panose="02020603050405020304" pitchFamily="18" charset="0"/>
                <a:cs typeface="Times New Roman" panose="02020603050405020304" pitchFamily="18" charset="0"/>
              </a:rPr>
              <a:t>, 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April. Available at: hbr.org/2018/03/engaging-employees-starts-with-remembering-what-your-company-stands-for (Accessed: 19 November 2022).</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7821142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2" presetClass="exit" presetSubtype="4" fill="hold" grpId="0" nodeType="clickEffect">
                                  <p:stCondLst>
                                    <p:cond delay="0"/>
                                  </p:stCondLst>
                                  <p:childTnLst>
                                    <p:anim calcmode="lin" valueType="num">
                                      <p:cBhvr additive="base">
                                        <p:cTn id="13"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p:tgtEl>
                                          <p:spTgt spid="3">
                                            <p:txEl>
                                              <p:pRg st="0" end="0"/>
                                            </p:txEl>
                                          </p:spTgt>
                                        </p:tgtEl>
                                        <p:attrNameLst>
                                          <p:attrName>ppt_y</p:attrName>
                                        </p:attrNameLst>
                                      </p:cBhvr>
                                      <p:tavLst>
                                        <p:tav tm="0">
                                          <p:val>
                                            <p:strVal val="ppt_y"/>
                                          </p:val>
                                        </p:tav>
                                        <p:tav tm="100000">
                                          <p:val>
                                            <p:strVal val="1+ppt_h/2"/>
                                          </p:val>
                                        </p:tav>
                                      </p:tavLst>
                                    </p:anim>
                                    <p:set>
                                      <p:cBhvr>
                                        <p:cTn id="15"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2" presetClass="exit" presetSubtype="4" fill="hold" grpId="0" nodeType="clickEffect">
                                  <p:stCondLst>
                                    <p:cond delay="0"/>
                                  </p:stCondLst>
                                  <p:childTnLst>
                                    <p:anim calcmode="lin" valueType="num">
                                      <p:cBhvr additive="base">
                                        <p:cTn id="19"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p:tgtEl>
                                          <p:spTgt spid="3">
                                            <p:txEl>
                                              <p:pRg st="1" end="1"/>
                                            </p:txEl>
                                          </p:spTgt>
                                        </p:tgtEl>
                                        <p:attrNameLst>
                                          <p:attrName>ppt_y</p:attrName>
                                        </p:attrNameLst>
                                      </p:cBhvr>
                                      <p:tavLst>
                                        <p:tav tm="0">
                                          <p:val>
                                            <p:strVal val="ppt_y"/>
                                          </p:val>
                                        </p:tav>
                                        <p:tav tm="100000">
                                          <p:val>
                                            <p:strVal val="1+ppt_h/2"/>
                                          </p:val>
                                        </p:tav>
                                      </p:tavLst>
                                    </p:anim>
                                    <p:set>
                                      <p:cBhvr>
                                        <p:cTn id="21"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xit" presetSubtype="4" fill="hold" grpId="0" nodeType="clickEffect">
                                  <p:stCondLst>
                                    <p:cond delay="0"/>
                                  </p:stCondLst>
                                  <p:childTnLst>
                                    <p:anim calcmode="lin" valueType="num">
                                      <p:cBhvr additive="base">
                                        <p:cTn id="25"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p:tgtEl>
                                          <p:spTgt spid="3">
                                            <p:txEl>
                                              <p:pRg st="2" end="2"/>
                                            </p:txEl>
                                          </p:spTgt>
                                        </p:tgtEl>
                                        <p:attrNameLst>
                                          <p:attrName>ppt_y</p:attrName>
                                        </p:attrNameLst>
                                      </p:cBhvr>
                                      <p:tavLst>
                                        <p:tav tm="0">
                                          <p:val>
                                            <p:strVal val="ppt_y"/>
                                          </p:val>
                                        </p:tav>
                                        <p:tav tm="100000">
                                          <p:val>
                                            <p:strVal val="1+ppt_h/2"/>
                                          </p:val>
                                        </p:tav>
                                      </p:tavLst>
                                    </p:anim>
                                    <p:set>
                                      <p:cBhvr>
                                        <p:cTn id="27"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658</TotalTime>
  <Words>2567</Words>
  <Application>Microsoft Office PowerPoint</Application>
  <PresentationFormat>Ecran lat</PresentationFormat>
  <Paragraphs>101</Paragraphs>
  <Slides>12</Slides>
  <Notes>8</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Retrospect</vt:lpstr>
      <vt:lpstr>Student name:Iuliana Gabriela Vasile  Student number:2022387 Lecturer name: Charlotte Joyner  Module:Hospitality and Guest Services (BMIH4003)</vt:lpstr>
      <vt:lpstr>Introduction</vt:lpstr>
      <vt:lpstr>Increases satisfaction/Improves Collaboration</vt:lpstr>
      <vt:lpstr>Increases Productivity/Betters Customer Service</vt:lpstr>
      <vt:lpstr>Betters Quality/Increases Innovation</vt:lpstr>
      <vt:lpstr>Improves Communication/Employee Safety</vt:lpstr>
      <vt:lpstr>Increases Retention and Advocacy</vt:lpstr>
      <vt:lpstr>Increases Profitability/Employee Accountability</vt:lpstr>
      <vt:lpstr>Conclusion</vt:lpstr>
      <vt:lpstr>References </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Iuliana-Gabriela Vasile (2022387)</cp:lastModifiedBy>
  <cp:revision>6</cp:revision>
  <dcterms:created xsi:type="dcterms:W3CDTF">2022-11-18T06:35:53Z</dcterms:created>
  <dcterms:modified xsi:type="dcterms:W3CDTF">2023-11-09T20:00:25Z</dcterms:modified>
</cp:coreProperties>
</file>