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AD649D-8AF6-F518-F7ED-4FE6E0B53B9D}" v="7" dt="2026-02-22T01:48:35.004"/>
    <p1510:client id="{828509E2-60C9-4B46-B0AE-0B0B0393F0C9}" v="2041" dt="2026-02-22T02:40:22.244"/>
    <p1510:client id="{C3C4D1AB-DE66-75D5-BD5E-354EC0A442DC}" v="222" dt="2026-02-22T01:26:40.6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en Nisar (2220781)" userId="9c1701e6-6c48-462b-ad28-c73c2ab31c7a" providerId="ADAL" clId="{898D6CB2-6CBD-4F25-A031-295A6C40C14E}"/>
    <pc:docChg chg="undo redo custSel addSld delSld modSld">
      <pc:chgData name="Kiren Nisar (2220781)" userId="9c1701e6-6c48-462b-ad28-c73c2ab31c7a" providerId="ADAL" clId="{898D6CB2-6CBD-4F25-A031-295A6C40C14E}" dt="2026-02-22T02:40:22.244" v="2040" actId="1076"/>
      <pc:docMkLst>
        <pc:docMk/>
      </pc:docMkLst>
      <pc:sldChg chg="modSp mod">
        <pc:chgData name="Kiren Nisar (2220781)" userId="9c1701e6-6c48-462b-ad28-c73c2ab31c7a" providerId="ADAL" clId="{898D6CB2-6CBD-4F25-A031-295A6C40C14E}" dt="2026-02-22T02:11:12.570" v="777" actId="13926"/>
        <pc:sldMkLst>
          <pc:docMk/>
          <pc:sldMk cId="109857222" sldId="256"/>
        </pc:sldMkLst>
        <pc:spChg chg="mod">
          <ac:chgData name="Kiren Nisar (2220781)" userId="9c1701e6-6c48-462b-ad28-c73c2ab31c7a" providerId="ADAL" clId="{898D6CB2-6CBD-4F25-A031-295A6C40C14E}" dt="2026-02-22T02:11:12.570" v="777" actId="13926"/>
          <ac:spMkLst>
            <pc:docMk/>
            <pc:sldMk cId="109857222" sldId="256"/>
            <ac:spMk id="4" creationId="{45D2DDCD-05AC-DA8D-068C-D114BD491F4A}"/>
          </ac:spMkLst>
        </pc:spChg>
      </pc:sldChg>
      <pc:sldChg chg="modSp mod">
        <pc:chgData name="Kiren Nisar (2220781)" userId="9c1701e6-6c48-462b-ad28-c73c2ab31c7a" providerId="ADAL" clId="{898D6CB2-6CBD-4F25-A031-295A6C40C14E}" dt="2026-02-22T02:23:35.006" v="995" actId="20577"/>
        <pc:sldMkLst>
          <pc:docMk/>
          <pc:sldMk cId="2041519367" sldId="257"/>
        </pc:sldMkLst>
        <pc:spChg chg="mod">
          <ac:chgData name="Kiren Nisar (2220781)" userId="9c1701e6-6c48-462b-ad28-c73c2ab31c7a" providerId="ADAL" clId="{898D6CB2-6CBD-4F25-A031-295A6C40C14E}" dt="2026-02-22T02:23:35.006" v="995" actId="20577"/>
          <ac:spMkLst>
            <pc:docMk/>
            <pc:sldMk cId="2041519367" sldId="257"/>
            <ac:spMk id="3" creationId="{D491C6C2-514F-A309-003F-3B39BC319872}"/>
          </ac:spMkLst>
        </pc:spChg>
      </pc:sldChg>
      <pc:sldChg chg="addSp modSp new mod">
        <pc:chgData name="Kiren Nisar (2220781)" userId="9c1701e6-6c48-462b-ad28-c73c2ab31c7a" providerId="ADAL" clId="{898D6CB2-6CBD-4F25-A031-295A6C40C14E}" dt="2026-02-22T02:24:04.006" v="997" actId="255"/>
        <pc:sldMkLst>
          <pc:docMk/>
          <pc:sldMk cId="826643879" sldId="258"/>
        </pc:sldMkLst>
        <pc:spChg chg="add mod">
          <ac:chgData name="Kiren Nisar (2220781)" userId="9c1701e6-6c48-462b-ad28-c73c2ab31c7a" providerId="ADAL" clId="{898D6CB2-6CBD-4F25-A031-295A6C40C14E}" dt="2026-02-22T02:24:04.006" v="997" actId="255"/>
          <ac:spMkLst>
            <pc:docMk/>
            <pc:sldMk cId="826643879" sldId="258"/>
            <ac:spMk id="2" creationId="{68DC026D-E87D-FF2A-A01E-6E04488C98DE}"/>
          </ac:spMkLst>
        </pc:spChg>
      </pc:sldChg>
      <pc:sldChg chg="addSp modSp new mod">
        <pc:chgData name="Kiren Nisar (2220781)" userId="9c1701e6-6c48-462b-ad28-c73c2ab31c7a" providerId="ADAL" clId="{898D6CB2-6CBD-4F25-A031-295A6C40C14E}" dt="2026-02-22T02:19:47.618" v="970" actId="113"/>
        <pc:sldMkLst>
          <pc:docMk/>
          <pc:sldMk cId="2131186798" sldId="259"/>
        </pc:sldMkLst>
        <pc:spChg chg="add mod">
          <ac:chgData name="Kiren Nisar (2220781)" userId="9c1701e6-6c48-462b-ad28-c73c2ab31c7a" providerId="ADAL" clId="{898D6CB2-6CBD-4F25-A031-295A6C40C14E}" dt="2026-02-22T02:19:47.618" v="970" actId="113"/>
          <ac:spMkLst>
            <pc:docMk/>
            <pc:sldMk cId="2131186798" sldId="259"/>
            <ac:spMk id="2" creationId="{192A8325-DAB2-494D-43F8-776FD8CAA239}"/>
          </ac:spMkLst>
        </pc:spChg>
      </pc:sldChg>
      <pc:sldChg chg="addSp modSp new del mod">
        <pc:chgData name="Kiren Nisar (2220781)" userId="9c1701e6-6c48-462b-ad28-c73c2ab31c7a" providerId="ADAL" clId="{898D6CB2-6CBD-4F25-A031-295A6C40C14E}" dt="2026-02-22T02:20:19.349" v="971" actId="47"/>
        <pc:sldMkLst>
          <pc:docMk/>
          <pc:sldMk cId="1534254943" sldId="260"/>
        </pc:sldMkLst>
        <pc:spChg chg="add mod">
          <ac:chgData name="Kiren Nisar (2220781)" userId="9c1701e6-6c48-462b-ad28-c73c2ab31c7a" providerId="ADAL" clId="{898D6CB2-6CBD-4F25-A031-295A6C40C14E}" dt="2026-02-22T01:51:27.217" v="757" actId="255"/>
          <ac:spMkLst>
            <pc:docMk/>
            <pc:sldMk cId="1534254943" sldId="260"/>
            <ac:spMk id="2" creationId="{BA360E15-B224-B341-7D74-8DDCCBA6968D}"/>
          </ac:spMkLst>
        </pc:spChg>
      </pc:sldChg>
      <pc:sldChg chg="addSp modSp new mod">
        <pc:chgData name="Kiren Nisar (2220781)" userId="9c1701e6-6c48-462b-ad28-c73c2ab31c7a" providerId="ADAL" clId="{898D6CB2-6CBD-4F25-A031-295A6C40C14E}" dt="2026-02-22T02:21:55.867" v="979" actId="113"/>
        <pc:sldMkLst>
          <pc:docMk/>
          <pc:sldMk cId="2041995581" sldId="261"/>
        </pc:sldMkLst>
        <pc:spChg chg="add mod">
          <ac:chgData name="Kiren Nisar (2220781)" userId="9c1701e6-6c48-462b-ad28-c73c2ab31c7a" providerId="ADAL" clId="{898D6CB2-6CBD-4F25-A031-295A6C40C14E}" dt="2026-02-22T02:21:55.867" v="979" actId="113"/>
          <ac:spMkLst>
            <pc:docMk/>
            <pc:sldMk cId="2041995581" sldId="261"/>
            <ac:spMk id="2" creationId="{2C33E82F-3BA3-DE60-E0DE-187E182BB92A}"/>
          </ac:spMkLst>
        </pc:spChg>
      </pc:sldChg>
      <pc:sldChg chg="addSp modSp new mod">
        <pc:chgData name="Kiren Nisar (2220781)" userId="9c1701e6-6c48-462b-ad28-c73c2ab31c7a" providerId="ADAL" clId="{898D6CB2-6CBD-4F25-A031-295A6C40C14E}" dt="2026-02-22T02:40:22.244" v="2040" actId="1076"/>
        <pc:sldMkLst>
          <pc:docMk/>
          <pc:sldMk cId="3136435364" sldId="262"/>
        </pc:sldMkLst>
        <pc:spChg chg="add mod">
          <ac:chgData name="Kiren Nisar (2220781)" userId="9c1701e6-6c48-462b-ad28-c73c2ab31c7a" providerId="ADAL" clId="{898D6CB2-6CBD-4F25-A031-295A6C40C14E}" dt="2026-02-22T02:40:22.244" v="2040" actId="1076"/>
          <ac:spMkLst>
            <pc:docMk/>
            <pc:sldMk cId="3136435364" sldId="262"/>
            <ac:spMk id="2" creationId="{7D641693-72D4-9708-FF28-97408DC51FD3}"/>
          </ac:spMkLst>
        </pc:spChg>
      </pc:sldChg>
    </pc:docChg>
  </pc:docChgLst>
  <pc:docChgLst>
    <pc:chgData name="Kiren Nisar (2220781)" userId="S::2220781@student.uwtsd.ac.uk::9c1701e6-6c48-462b-ad28-c73c2ab31c7a" providerId="AD" clId="Web-{53AD649D-8AF6-F518-F7ED-4FE6E0B53B9D}"/>
    <pc:docChg chg="modSld">
      <pc:chgData name="Kiren Nisar (2220781)" userId="S::2220781@student.uwtsd.ac.uk::9c1701e6-6c48-462b-ad28-c73c2ab31c7a" providerId="AD" clId="Web-{53AD649D-8AF6-F518-F7ED-4FE6E0B53B9D}" dt="2026-02-22T01:48:35.004" v="6" actId="14100"/>
      <pc:docMkLst>
        <pc:docMk/>
      </pc:docMkLst>
      <pc:sldChg chg="modSp">
        <pc:chgData name="Kiren Nisar (2220781)" userId="S::2220781@student.uwtsd.ac.uk::9c1701e6-6c48-462b-ad28-c73c2ab31c7a" providerId="AD" clId="Web-{53AD649D-8AF6-F518-F7ED-4FE6E0B53B9D}" dt="2026-02-22T01:48:35.004" v="6" actId="14100"/>
        <pc:sldMkLst>
          <pc:docMk/>
          <pc:sldMk cId="2131186798" sldId="259"/>
        </pc:sldMkLst>
        <pc:spChg chg="mod">
          <ac:chgData name="Kiren Nisar (2220781)" userId="S::2220781@student.uwtsd.ac.uk::9c1701e6-6c48-462b-ad28-c73c2ab31c7a" providerId="AD" clId="Web-{53AD649D-8AF6-F518-F7ED-4FE6E0B53B9D}" dt="2026-02-22T01:48:35.004" v="6" actId="14100"/>
          <ac:spMkLst>
            <pc:docMk/>
            <pc:sldMk cId="2131186798" sldId="259"/>
            <ac:spMk id="2" creationId="{192A8325-DAB2-494D-43F8-776FD8CAA239}"/>
          </ac:spMkLst>
        </pc:spChg>
      </pc:sldChg>
    </pc:docChg>
  </pc:docChgLst>
  <pc:docChgLst>
    <pc:chgData name="Kiren Nisar (2220781)" userId="S::2220781@student.uwtsd.ac.uk::9c1701e6-6c48-462b-ad28-c73c2ab31c7a" providerId="AD" clId="Web-{C3C4D1AB-DE66-75D5-BD5E-354EC0A442DC}"/>
    <pc:docChg chg="addSld modSld">
      <pc:chgData name="Kiren Nisar (2220781)" userId="S::2220781@student.uwtsd.ac.uk::9c1701e6-6c48-462b-ad28-c73c2ab31c7a" providerId="AD" clId="Web-{C3C4D1AB-DE66-75D5-BD5E-354EC0A442DC}" dt="2026-02-22T01:26:40.697" v="124" actId="20577"/>
      <pc:docMkLst>
        <pc:docMk/>
      </pc:docMkLst>
      <pc:sldChg chg="addSp delSp modSp mod modClrScheme chgLayout">
        <pc:chgData name="Kiren Nisar (2220781)" userId="S::2220781@student.uwtsd.ac.uk::9c1701e6-6c48-462b-ad28-c73c2ab31c7a" providerId="AD" clId="Web-{C3C4D1AB-DE66-75D5-BD5E-354EC0A442DC}" dt="2026-02-22T01:23:57.112" v="97" actId="20577"/>
        <pc:sldMkLst>
          <pc:docMk/>
          <pc:sldMk cId="109857222" sldId="256"/>
        </pc:sldMkLst>
        <pc:spChg chg="del">
          <ac:chgData name="Kiren Nisar (2220781)" userId="S::2220781@student.uwtsd.ac.uk::9c1701e6-6c48-462b-ad28-c73c2ab31c7a" providerId="AD" clId="Web-{C3C4D1AB-DE66-75D5-BD5E-354EC0A442DC}" dt="2026-02-22T01:17:34.401" v="0"/>
          <ac:spMkLst>
            <pc:docMk/>
            <pc:sldMk cId="109857222" sldId="256"/>
            <ac:spMk id="2" creationId="{00000000-0000-0000-0000-000000000000}"/>
          </ac:spMkLst>
        </pc:spChg>
        <pc:spChg chg="del">
          <ac:chgData name="Kiren Nisar (2220781)" userId="S::2220781@student.uwtsd.ac.uk::9c1701e6-6c48-462b-ad28-c73c2ab31c7a" providerId="AD" clId="Web-{C3C4D1AB-DE66-75D5-BD5E-354EC0A442DC}" dt="2026-02-22T01:17:34.401" v="0"/>
          <ac:spMkLst>
            <pc:docMk/>
            <pc:sldMk cId="109857222" sldId="256"/>
            <ac:spMk id="3" creationId="{00000000-0000-0000-0000-000000000000}"/>
          </ac:spMkLst>
        </pc:spChg>
        <pc:spChg chg="add mod">
          <ac:chgData name="Kiren Nisar (2220781)" userId="S::2220781@student.uwtsd.ac.uk::9c1701e6-6c48-462b-ad28-c73c2ab31c7a" providerId="AD" clId="Web-{C3C4D1AB-DE66-75D5-BD5E-354EC0A442DC}" dt="2026-02-22T01:23:57.112" v="97" actId="20577"/>
          <ac:spMkLst>
            <pc:docMk/>
            <pc:sldMk cId="109857222" sldId="256"/>
            <ac:spMk id="4" creationId="{45D2DDCD-05AC-DA8D-068C-D114BD491F4A}"/>
          </ac:spMkLst>
        </pc:spChg>
      </pc:sldChg>
      <pc:sldChg chg="addSp delSp modSp new">
        <pc:chgData name="Kiren Nisar (2220781)" userId="S::2220781@student.uwtsd.ac.uk::9c1701e6-6c48-462b-ad28-c73c2ab31c7a" providerId="AD" clId="Web-{C3C4D1AB-DE66-75D5-BD5E-354EC0A442DC}" dt="2026-02-22T01:26:40.697" v="124" actId="20577"/>
        <pc:sldMkLst>
          <pc:docMk/>
          <pc:sldMk cId="2041519367" sldId="257"/>
        </pc:sldMkLst>
        <pc:spChg chg="add del">
          <ac:chgData name="Kiren Nisar (2220781)" userId="S::2220781@student.uwtsd.ac.uk::9c1701e6-6c48-462b-ad28-c73c2ab31c7a" providerId="AD" clId="Web-{C3C4D1AB-DE66-75D5-BD5E-354EC0A442DC}" dt="2026-02-22T01:24:39.223" v="100"/>
          <ac:spMkLst>
            <pc:docMk/>
            <pc:sldMk cId="2041519367" sldId="257"/>
            <ac:spMk id="2" creationId="{FF8FD516-D4F7-1787-6D49-DEFB7480B1EB}"/>
          </ac:spMkLst>
        </pc:spChg>
        <pc:spChg chg="add mod">
          <ac:chgData name="Kiren Nisar (2220781)" userId="S::2220781@student.uwtsd.ac.uk::9c1701e6-6c48-462b-ad28-c73c2ab31c7a" providerId="AD" clId="Web-{C3C4D1AB-DE66-75D5-BD5E-354EC0A442DC}" dt="2026-02-22T01:26:40.697" v="124" actId="20577"/>
          <ac:spMkLst>
            <pc:docMk/>
            <pc:sldMk cId="2041519367" sldId="257"/>
            <ac:spMk id="3" creationId="{D491C6C2-514F-A309-003F-3B39BC31987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21/02/2026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21/02/2026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21/02/2026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21/02/2026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5D2DDCD-05AC-DA8D-068C-D114BD491F4A}"/>
              </a:ext>
            </a:extLst>
          </p:cNvPr>
          <p:cNvSpPr txBox="1"/>
          <p:nvPr/>
        </p:nvSpPr>
        <p:spPr>
          <a:xfrm>
            <a:off x="250800" y="1428562"/>
            <a:ext cx="10533264" cy="53245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highlight>
                  <a:srgbClr val="FFFF00"/>
                </a:highlight>
              </a:rPr>
              <a:t>Innovation support officer of UWTSD</a:t>
            </a:r>
            <a:endParaRPr lang="en-US" sz="4000">
              <a:highlight>
                <a:srgbClr val="FFFF00"/>
              </a:highlight>
            </a:endParaRPr>
          </a:p>
          <a:p>
            <a:endParaRPr lang="en-GB" sz="1600" b="1">
              <a:highlight>
                <a:srgbClr val="FFFF00"/>
              </a:highlight>
            </a:endParaRPr>
          </a:p>
          <a:p>
            <a:endParaRPr lang="en-GB" b="1">
              <a:highlight>
                <a:srgbClr val="FFFF00"/>
              </a:highlight>
            </a:endParaRPr>
          </a:p>
          <a:p>
            <a:endParaRPr lang="en-GB" b="1">
              <a:highlight>
                <a:srgbClr val="FFFF00"/>
              </a:highlight>
            </a:endParaRPr>
          </a:p>
          <a:p>
            <a:endParaRPr lang="en-GB" b="1">
              <a:highlight>
                <a:srgbClr val="FFFF00"/>
              </a:highlight>
            </a:endParaRPr>
          </a:p>
          <a:p>
            <a:endParaRPr lang="en-GB" b="1">
              <a:highlight>
                <a:srgbClr val="FFFF00"/>
              </a:highlight>
            </a:endParaRPr>
          </a:p>
          <a:p>
            <a:r>
              <a:rPr lang="en-GB" sz="2400" b="1">
                <a:highlight>
                  <a:srgbClr val="FFFF00"/>
                </a:highlight>
              </a:rPr>
              <a:t>Module:  </a:t>
            </a:r>
            <a:r>
              <a:rPr lang="en-GB" sz="2400" b="1">
                <a:highlight>
                  <a:srgbClr val="FFFF00"/>
                </a:highlight>
                <a:latin typeface="Arial"/>
                <a:cs typeface="Arial"/>
              </a:rPr>
              <a:t>Principles of Human Resource Management</a:t>
            </a:r>
            <a:endParaRPr lang="en-GB" sz="2400">
              <a:highlight>
                <a:srgbClr val="FFFF00"/>
              </a:highlight>
            </a:endParaRPr>
          </a:p>
          <a:p>
            <a:endParaRPr lang="en-GB" sz="2400" b="1">
              <a:highlight>
                <a:srgbClr val="FFFF00"/>
              </a:highlight>
              <a:latin typeface="Arial"/>
              <a:cs typeface="Arial"/>
            </a:endParaRPr>
          </a:p>
          <a:p>
            <a:r>
              <a:rPr lang="en-GB" sz="2400" b="1">
                <a:highlight>
                  <a:srgbClr val="FFFF00"/>
                </a:highlight>
                <a:latin typeface="Arial"/>
                <a:cs typeface="Arial"/>
              </a:rPr>
              <a:t>Module: LCBB5012</a:t>
            </a:r>
          </a:p>
          <a:p>
            <a:endParaRPr lang="en-GB" sz="2400" b="1">
              <a:highlight>
                <a:srgbClr val="FFFF00"/>
              </a:highlight>
              <a:latin typeface="Arial"/>
              <a:cs typeface="Arial"/>
            </a:endParaRPr>
          </a:p>
          <a:p>
            <a:r>
              <a:rPr lang="en-GB" sz="2400" b="1">
                <a:highlight>
                  <a:srgbClr val="FFFF00"/>
                </a:highlight>
                <a:latin typeface="Arial"/>
                <a:cs typeface="Arial"/>
              </a:rPr>
              <a:t>Student: Kiren Nisar</a:t>
            </a:r>
          </a:p>
          <a:p>
            <a:endParaRPr lang="en-GB" sz="2400" b="1">
              <a:highlight>
                <a:srgbClr val="FFFF00"/>
              </a:highlight>
              <a:latin typeface="Arial"/>
              <a:cs typeface="Arial"/>
            </a:endParaRPr>
          </a:p>
          <a:p>
            <a:r>
              <a:rPr lang="en-GB" sz="2400" b="1">
                <a:highlight>
                  <a:srgbClr val="FFFF00"/>
                </a:highlight>
                <a:latin typeface="Arial"/>
                <a:cs typeface="Arial"/>
              </a:rPr>
              <a:t>ID: 2220781</a:t>
            </a:r>
          </a:p>
          <a:p>
            <a:endParaRPr lang="en-GB" sz="2400" b="1">
              <a:solidFill>
                <a:srgbClr val="C00000"/>
              </a:solidFill>
              <a:highlight>
                <a:srgbClr val="FFFFFF"/>
              </a:highlight>
              <a:latin typeface="Arial"/>
              <a:cs typeface="Arial"/>
            </a:endParaRPr>
          </a:p>
          <a:p>
            <a:endParaRPr lang="en-GB" b="1">
              <a:highlight>
                <a:srgbClr val="FFFFFF"/>
              </a:highlight>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91C6C2-514F-A309-003F-3B39BC319872}"/>
              </a:ext>
            </a:extLst>
          </p:cNvPr>
          <p:cNvSpPr txBox="1"/>
          <p:nvPr/>
        </p:nvSpPr>
        <p:spPr>
          <a:xfrm>
            <a:off x="840055" y="403226"/>
            <a:ext cx="10796888"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About university of Wales Trinity Saint David </a:t>
            </a:r>
          </a:p>
          <a:p>
            <a:endParaRPr lang="en-GB"/>
          </a:p>
          <a:p>
            <a:r>
              <a:rPr lang="en-GB" sz="3200"/>
              <a:t>With campuses in Swansea, Carmarthen, Lampeter, Birmingham and London, University of Wales Trinity Saint David is a higher education institution. The university is committed to providing inclusive, career-focussed education and places strong emphasis on employability, innovation, and community engagement. University of Wales Trinity Saint David supports students through academic development, digital learning, and student-led initiatives designed to prepare graduates for an increasingly technology-driven and evolving world of work. </a:t>
            </a:r>
          </a:p>
        </p:txBody>
      </p:sp>
    </p:spTree>
    <p:extLst>
      <p:ext uri="{BB962C8B-B14F-4D97-AF65-F5344CB8AC3E}">
        <p14:creationId xmlns:p14="http://schemas.microsoft.com/office/powerpoint/2010/main" val="2041519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DC026D-E87D-FF2A-A01E-6E04488C98DE}"/>
              </a:ext>
            </a:extLst>
          </p:cNvPr>
          <p:cNvSpPr txBox="1"/>
          <p:nvPr/>
        </p:nvSpPr>
        <p:spPr>
          <a:xfrm>
            <a:off x="269506" y="702645"/>
            <a:ext cx="10578165" cy="5139869"/>
          </a:xfrm>
          <a:prstGeom prst="rect">
            <a:avLst/>
          </a:prstGeom>
          <a:noFill/>
        </p:spPr>
        <p:txBody>
          <a:bodyPr wrap="square" rtlCol="0">
            <a:spAutoFit/>
          </a:bodyPr>
          <a:lstStyle/>
          <a:p>
            <a:pPr fontAlgn="base"/>
            <a:r>
              <a:rPr lang="en-GB" sz="3600" b="1"/>
              <a:t>Role of an Innovation Support Officer at UWTSD</a:t>
            </a:r>
          </a:p>
          <a:p>
            <a:pPr fontAlgn="base"/>
            <a:endParaRPr lang="en-GB" sz="4000"/>
          </a:p>
          <a:p>
            <a:pPr fontAlgn="base"/>
            <a:r>
              <a:rPr lang="en-GB" sz="2800"/>
              <a:t>An Innovation Support Officer at UWTSD, particularly within the Student Union, plays a key role in supporting digital transformation and creative initiatives that enhance the student experience. The role involves assisting with the development and implementation of new ideas, digital platforms, and improvement projects, while encouraging innovative thinking among staff and students. The officer works collaboratively with different departments and student representatives to ensure services remain modern, efficient, and responsive to changing technological and educational needs.</a:t>
            </a:r>
          </a:p>
        </p:txBody>
      </p:sp>
    </p:spTree>
    <p:extLst>
      <p:ext uri="{BB962C8B-B14F-4D97-AF65-F5344CB8AC3E}">
        <p14:creationId xmlns:p14="http://schemas.microsoft.com/office/powerpoint/2010/main" val="826643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2A8325-DAB2-494D-43F8-776FD8CAA239}"/>
              </a:ext>
            </a:extLst>
          </p:cNvPr>
          <p:cNvSpPr txBox="1"/>
          <p:nvPr/>
        </p:nvSpPr>
        <p:spPr>
          <a:xfrm>
            <a:off x="121722" y="181400"/>
            <a:ext cx="11948556" cy="6370975"/>
          </a:xfrm>
          <a:prstGeom prst="rect">
            <a:avLst/>
          </a:prstGeom>
          <a:noFill/>
        </p:spPr>
        <p:txBody>
          <a:bodyPr wrap="square" lIns="91440" tIns="45720" rIns="91440" bIns="45720" rtlCol="0" anchor="t">
            <a:spAutoFit/>
          </a:bodyPr>
          <a:lstStyle/>
          <a:p>
            <a:r>
              <a:rPr lang="en-GB" sz="1100">
                <a:solidFill>
                  <a:srgbClr val="242424"/>
                </a:solidFill>
                <a:highlight>
                  <a:srgbClr val="FFFFFF"/>
                </a:highlight>
                <a:latin typeface="Segoe UI"/>
                <a:cs typeface="Segoe UI"/>
              </a:rPr>
              <a:t>(</a:t>
            </a:r>
            <a:r>
              <a:rPr lang="en-GB" sz="1200" b="1">
                <a:solidFill>
                  <a:srgbClr val="242424"/>
                </a:solidFill>
                <a:highlight>
                  <a:srgbClr val="FFFFFF"/>
                </a:highlight>
                <a:latin typeface="Segoe UI"/>
                <a:cs typeface="Segoe UI"/>
              </a:rPr>
              <a:t>example from the Government Job Website)</a:t>
            </a:r>
          </a:p>
          <a:p>
            <a:endParaRPr lang="en-GB" sz="1100">
              <a:solidFill>
                <a:srgbClr val="242424"/>
              </a:solidFill>
              <a:highlight>
                <a:srgbClr val="FFFFFF"/>
              </a:highlight>
              <a:latin typeface="Segoe UI"/>
              <a:cs typeface="Segoe UI"/>
            </a:endParaRPr>
          </a:p>
          <a:p>
            <a:endParaRPr lang="en-GB" sz="1600">
              <a:solidFill>
                <a:srgbClr val="242424"/>
              </a:solidFill>
              <a:highlight>
                <a:srgbClr val="FFFFFF"/>
              </a:highlight>
              <a:latin typeface="Segoe UI"/>
              <a:cs typeface="Segoe UI"/>
            </a:endParaRPr>
          </a:p>
          <a:p>
            <a:r>
              <a:rPr lang="en-GB" sz="1600" b="1">
                <a:solidFill>
                  <a:srgbClr val="242424"/>
                </a:solidFill>
                <a:highlight>
                  <a:srgbClr val="FFFFFF"/>
                </a:highlight>
                <a:latin typeface="Segoe UI"/>
                <a:cs typeface="Segoe UI"/>
              </a:rPr>
              <a:t>Job Title: Innovation Support Officer</a:t>
            </a:r>
            <a:endParaRPr lang="en-US" sz="1600" b="1"/>
          </a:p>
          <a:p>
            <a:r>
              <a:rPr lang="en-GB" sz="1600">
                <a:solidFill>
                  <a:srgbClr val="242424"/>
                </a:solidFill>
                <a:highlight>
                  <a:srgbClr val="FFFFFF"/>
                </a:highlight>
                <a:latin typeface="Segoe UI"/>
                <a:cs typeface="Segoe UI"/>
              </a:rPr>
              <a:t>Employer: University of Wales Trinity Saint David (UWTSD) Student Union</a:t>
            </a:r>
            <a:endParaRPr lang="en-GB" sz="1600"/>
          </a:p>
          <a:p>
            <a:r>
              <a:rPr lang="en-GB" sz="1600">
                <a:solidFill>
                  <a:srgbClr val="242424"/>
                </a:solidFill>
                <a:highlight>
                  <a:srgbClr val="FFFFFF"/>
                </a:highlight>
                <a:latin typeface="Segoe UI"/>
                <a:cs typeface="Segoe UI"/>
              </a:rPr>
              <a:t>Location: Birmingham Quay Place Campus</a:t>
            </a:r>
            <a:endParaRPr lang="en-GB" sz="1600"/>
          </a:p>
          <a:p>
            <a:r>
              <a:rPr lang="en-GB" sz="1600">
                <a:solidFill>
                  <a:srgbClr val="242424"/>
                </a:solidFill>
                <a:highlight>
                  <a:srgbClr val="FFFFFF"/>
                </a:highlight>
                <a:latin typeface="Segoe UI"/>
                <a:cs typeface="Segoe UI"/>
              </a:rPr>
              <a:t>Salary: £24,000 – £28,000 per annum (depending on experience)</a:t>
            </a:r>
            <a:endParaRPr lang="en-GB" sz="1600"/>
          </a:p>
          <a:p>
            <a:r>
              <a:rPr lang="en-GB" sz="1600">
                <a:solidFill>
                  <a:srgbClr val="242424"/>
                </a:solidFill>
                <a:highlight>
                  <a:srgbClr val="FFFFFF"/>
                </a:highlight>
                <a:latin typeface="Segoe UI"/>
                <a:cs typeface="Segoe UI"/>
              </a:rPr>
              <a:t>Job Type: Full-time, Permanent</a:t>
            </a:r>
            <a:endParaRPr lang="en-GB" sz="1600"/>
          </a:p>
          <a:p>
            <a:r>
              <a:rPr lang="en-GB" sz="1600">
                <a:solidFill>
                  <a:srgbClr val="242424"/>
                </a:solidFill>
                <a:highlight>
                  <a:srgbClr val="FFFFFF"/>
                </a:highlight>
                <a:latin typeface="Segoe UI"/>
                <a:cs typeface="Segoe UI"/>
              </a:rPr>
              <a:t>Closing Date: [12/02/26]</a:t>
            </a:r>
            <a:endParaRPr lang="en-GB" sz="1600"/>
          </a:p>
          <a:p>
            <a:r>
              <a:rPr lang="en-GB" sz="1600">
                <a:solidFill>
                  <a:srgbClr val="242424"/>
                </a:solidFill>
                <a:highlight>
                  <a:srgbClr val="FFFFFF"/>
                </a:highlight>
                <a:latin typeface="Segoe UI"/>
                <a:cs typeface="Segoe UI"/>
              </a:rPr>
              <a:t>Reference: UWTSD-ISO-2026</a:t>
            </a:r>
            <a:endParaRPr lang="en-GB" sz="1600"/>
          </a:p>
          <a:p>
            <a:r>
              <a:rPr lang="en-GB" sz="1600" b="1">
                <a:solidFill>
                  <a:srgbClr val="242424"/>
                </a:solidFill>
                <a:highlight>
                  <a:srgbClr val="FFFFFF"/>
                </a:highlight>
                <a:latin typeface="Segoe UI"/>
                <a:cs typeface="Segoe UI"/>
              </a:rPr>
              <a:t>Job Description</a:t>
            </a:r>
            <a:endParaRPr lang="en-GB" sz="1600" b="1"/>
          </a:p>
          <a:p>
            <a:r>
              <a:rPr lang="en-GB" sz="1600">
                <a:solidFill>
                  <a:srgbClr val="242424"/>
                </a:solidFill>
                <a:highlight>
                  <a:srgbClr val="FFFFFF"/>
                </a:highlight>
                <a:latin typeface="Segoe UI"/>
                <a:cs typeface="Segoe UI"/>
              </a:rPr>
              <a:t>The University of Wales Trinity Saint David Student Union is seeking an enthusiastic and forward-thinking Innovation Support Officer to support the development and implementation of digital and creative initiatives across the Union. This role will play a key part in driving innovation, improving student engagement through technology, and ensuring our services reflect the evolving nature of work and student needs.</a:t>
            </a:r>
            <a:endParaRPr lang="en-GB" sz="1600"/>
          </a:p>
          <a:p>
            <a:r>
              <a:rPr lang="en-GB" sz="1600">
                <a:solidFill>
                  <a:srgbClr val="242424"/>
                </a:solidFill>
                <a:highlight>
                  <a:srgbClr val="FFFFFF"/>
                </a:highlight>
                <a:latin typeface="Segoe UI"/>
                <a:cs typeface="Segoe UI"/>
              </a:rPr>
              <a:t>The successful candidate will work closely with staff, student representatives, and external partners to support digital projects, promote new ideas, and assist in embedding innovative practices across the organisation.</a:t>
            </a:r>
            <a:endParaRPr lang="en-GB" sz="1600"/>
          </a:p>
          <a:p>
            <a:r>
              <a:rPr lang="en-GB" sz="1600" b="1">
                <a:solidFill>
                  <a:srgbClr val="242424"/>
                </a:solidFill>
                <a:highlight>
                  <a:srgbClr val="FFFFFF"/>
                </a:highlight>
                <a:latin typeface="Segoe UI"/>
                <a:cs typeface="Segoe UI"/>
              </a:rPr>
              <a:t>Key Responsibilities</a:t>
            </a:r>
            <a:endParaRPr lang="en-GB" sz="1600" b="1"/>
          </a:p>
          <a:p>
            <a:r>
              <a:rPr lang="en-GB" sz="1600">
                <a:solidFill>
                  <a:srgbClr val="242424"/>
                </a:solidFill>
                <a:highlight>
                  <a:srgbClr val="FFFFFF"/>
                </a:highlight>
                <a:latin typeface="Segoe UI"/>
                <a:cs typeface="Segoe UI"/>
              </a:rPr>
              <a:t>Support the planning and delivery of digital and innovation projects.</a:t>
            </a:r>
            <a:endParaRPr lang="en-GB" sz="1600"/>
          </a:p>
          <a:p>
            <a:r>
              <a:rPr lang="en-GB" sz="1600">
                <a:solidFill>
                  <a:srgbClr val="242424"/>
                </a:solidFill>
                <a:highlight>
                  <a:srgbClr val="FFFFFF"/>
                </a:highlight>
                <a:latin typeface="Segoe UI"/>
                <a:cs typeface="Segoe UI"/>
              </a:rPr>
              <a:t>Facilitate workshops, focus groups, and brainstorming sessions to generate new ideas.</a:t>
            </a:r>
            <a:endParaRPr lang="en-GB" sz="1600"/>
          </a:p>
          <a:p>
            <a:r>
              <a:rPr lang="en-GB" sz="1600">
                <a:solidFill>
                  <a:srgbClr val="242424"/>
                </a:solidFill>
                <a:highlight>
                  <a:srgbClr val="FFFFFF"/>
                </a:highlight>
                <a:latin typeface="Segoe UI"/>
                <a:cs typeface="Segoe UI"/>
              </a:rPr>
              <a:t>Work with Student Union teams to identify opportunities for digital enhancement.</a:t>
            </a:r>
            <a:endParaRPr lang="en-GB" sz="1600"/>
          </a:p>
          <a:p>
            <a:r>
              <a:rPr lang="en-GB" sz="1600">
                <a:solidFill>
                  <a:srgbClr val="242424"/>
                </a:solidFill>
                <a:highlight>
                  <a:srgbClr val="FFFFFF"/>
                </a:highlight>
                <a:latin typeface="Segoe UI"/>
                <a:cs typeface="Segoe UI"/>
              </a:rPr>
              <a:t>Assist in the development of digital tools, platforms, and content for student engagement.</a:t>
            </a:r>
            <a:endParaRPr lang="en-GB" sz="1600"/>
          </a:p>
          <a:p>
            <a:r>
              <a:rPr lang="en-GB" sz="1600">
                <a:solidFill>
                  <a:srgbClr val="242424"/>
                </a:solidFill>
                <a:highlight>
                  <a:srgbClr val="FFFFFF"/>
                </a:highlight>
                <a:latin typeface="Segoe UI"/>
                <a:cs typeface="Segoe UI"/>
              </a:rPr>
              <a:t>Monitor and report on project progress, providing recommendations for improvements.</a:t>
            </a:r>
            <a:endParaRPr lang="en-GB" sz="1600"/>
          </a:p>
          <a:p>
            <a:r>
              <a:rPr lang="en-GB" sz="1600">
                <a:solidFill>
                  <a:srgbClr val="242424"/>
                </a:solidFill>
                <a:highlight>
                  <a:srgbClr val="FFFFFF"/>
                </a:highlight>
                <a:latin typeface="Segoe UI"/>
                <a:cs typeface="Segoe UI"/>
              </a:rPr>
              <a:t>Support change initiatives that align with the Student Union’s strategic goals.</a:t>
            </a:r>
            <a:endParaRPr lang="en-GB" sz="1600"/>
          </a:p>
          <a:p>
            <a:r>
              <a:rPr lang="en-GB" sz="1600">
                <a:solidFill>
                  <a:srgbClr val="242424"/>
                </a:solidFill>
                <a:highlight>
                  <a:srgbClr val="FFFFFF"/>
                </a:highlight>
                <a:latin typeface="Segoe UI"/>
                <a:cs typeface="Segoe UI"/>
              </a:rPr>
              <a:t>Provide guidance and support to students and staff on innovation-related activities.</a:t>
            </a:r>
            <a:endParaRPr lang="en-GB" sz="1600"/>
          </a:p>
          <a:p>
            <a:endParaRPr lang="en-GB"/>
          </a:p>
        </p:txBody>
      </p:sp>
    </p:spTree>
    <p:extLst>
      <p:ext uri="{BB962C8B-B14F-4D97-AF65-F5344CB8AC3E}">
        <p14:creationId xmlns:p14="http://schemas.microsoft.com/office/powerpoint/2010/main" val="2131186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C33E82F-3BA3-DE60-E0DE-187E182BB92A}"/>
              </a:ext>
            </a:extLst>
          </p:cNvPr>
          <p:cNvSpPr txBox="1"/>
          <p:nvPr/>
        </p:nvSpPr>
        <p:spPr>
          <a:xfrm>
            <a:off x="519765" y="612844"/>
            <a:ext cx="11398890" cy="5970865"/>
          </a:xfrm>
          <a:prstGeom prst="rect">
            <a:avLst/>
          </a:prstGeom>
          <a:noFill/>
        </p:spPr>
        <p:txBody>
          <a:bodyPr wrap="none" rtlCol="0">
            <a:spAutoFit/>
          </a:bodyPr>
          <a:lstStyle/>
          <a:p>
            <a:pPr fontAlgn="base"/>
            <a:r>
              <a:rPr lang="en-GB" sz="2000" b="1"/>
              <a:t>Person Specification</a:t>
            </a:r>
          </a:p>
          <a:p>
            <a:pPr fontAlgn="base"/>
            <a:endParaRPr lang="en-GB" sz="2000" b="1"/>
          </a:p>
          <a:p>
            <a:pPr fontAlgn="base"/>
            <a:r>
              <a:rPr lang="en-GB" b="1"/>
              <a:t>Essential Criteria</a:t>
            </a:r>
            <a:r>
              <a:rPr lang="en-GB"/>
              <a:t>:</a:t>
            </a:r>
          </a:p>
          <a:p>
            <a:pPr fontAlgn="base"/>
            <a:r>
              <a:rPr lang="en-GB"/>
              <a:t>Educated to degree level or equivalent experience.</a:t>
            </a:r>
          </a:p>
          <a:p>
            <a:pPr fontAlgn="base"/>
            <a:r>
              <a:rPr lang="en-GB"/>
              <a:t>Strong interest in digital transformation and innovation.</a:t>
            </a:r>
          </a:p>
          <a:p>
            <a:pPr fontAlgn="base"/>
            <a:r>
              <a:rPr lang="en-GB"/>
              <a:t>Excellent communication and interpersonal skills.</a:t>
            </a:r>
          </a:p>
          <a:p>
            <a:pPr fontAlgn="base"/>
            <a:r>
              <a:rPr lang="en-GB"/>
              <a:t>Ability to work independently and as part of a team.</a:t>
            </a:r>
          </a:p>
          <a:p>
            <a:pPr fontAlgn="base"/>
            <a:r>
              <a:rPr lang="en-GB"/>
              <a:t>Good problem-solving skills and adaptability.</a:t>
            </a:r>
          </a:p>
          <a:p>
            <a:pPr fontAlgn="base"/>
            <a:r>
              <a:rPr lang="en-GB"/>
              <a:t>Experience of supporting or managing projects.</a:t>
            </a:r>
          </a:p>
          <a:p>
            <a:pPr fontAlgn="base"/>
            <a:r>
              <a:rPr lang="en-GB" b="1"/>
              <a:t>Desirable Criteria:</a:t>
            </a:r>
          </a:p>
          <a:p>
            <a:pPr fontAlgn="base"/>
            <a:r>
              <a:rPr lang="en-GB"/>
              <a:t>Experience of working in higher education or student services.</a:t>
            </a:r>
          </a:p>
          <a:p>
            <a:pPr fontAlgn="base"/>
            <a:r>
              <a:rPr lang="en-GB"/>
              <a:t>Knowledge of digital engagement platforms or tools.</a:t>
            </a:r>
          </a:p>
          <a:p>
            <a:pPr fontAlgn="base"/>
            <a:r>
              <a:rPr lang="en-GB"/>
              <a:t>Experience in workshop facilitation or design thinking.</a:t>
            </a:r>
          </a:p>
          <a:p>
            <a:pPr fontAlgn="base"/>
            <a:r>
              <a:rPr lang="en-GB" b="1"/>
              <a:t>What We Offer</a:t>
            </a:r>
          </a:p>
          <a:p>
            <a:pPr fontAlgn="base"/>
            <a:r>
              <a:rPr lang="en-GB"/>
              <a:t>Opportunity to shape innovation within a dynamic student-facing organisation.</a:t>
            </a:r>
          </a:p>
          <a:p>
            <a:pPr fontAlgn="base"/>
            <a:r>
              <a:rPr lang="en-GB"/>
              <a:t>Supportive working environment with professional development opportunities.</a:t>
            </a:r>
          </a:p>
          <a:p>
            <a:pPr fontAlgn="base"/>
            <a:r>
              <a:rPr lang="en-GB"/>
              <a:t>Access to University facilities and staff/student events.</a:t>
            </a:r>
          </a:p>
          <a:p>
            <a:pPr fontAlgn="base"/>
            <a:r>
              <a:rPr lang="en-GB" b="1"/>
              <a:t>How to Apply</a:t>
            </a:r>
          </a:p>
          <a:p>
            <a:pPr fontAlgn="base"/>
            <a:r>
              <a:rPr lang="en-GB"/>
              <a:t>Please submit your CV and a supporting statement outlining how you meet the criteria of the person specification </a:t>
            </a:r>
          </a:p>
          <a:p>
            <a:pPr fontAlgn="base"/>
            <a:r>
              <a:rPr lang="en-GB"/>
              <a:t>via the UWTSD careers portal or by email to careers@uwtsd.ac.uk quoting reference UWTSD-ISO-2026.</a:t>
            </a:r>
          </a:p>
          <a:p>
            <a:endParaRPr lang="en-GB"/>
          </a:p>
        </p:txBody>
      </p:sp>
    </p:spTree>
    <p:extLst>
      <p:ext uri="{BB962C8B-B14F-4D97-AF65-F5344CB8AC3E}">
        <p14:creationId xmlns:p14="http://schemas.microsoft.com/office/powerpoint/2010/main" val="2041995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D641693-72D4-9708-FF28-97408DC51FD3}"/>
              </a:ext>
            </a:extLst>
          </p:cNvPr>
          <p:cNvSpPr txBox="1"/>
          <p:nvPr/>
        </p:nvSpPr>
        <p:spPr>
          <a:xfrm>
            <a:off x="106925" y="57752"/>
            <a:ext cx="12166279" cy="6432530"/>
          </a:xfrm>
          <a:prstGeom prst="rect">
            <a:avLst/>
          </a:prstGeom>
          <a:noFill/>
        </p:spPr>
        <p:txBody>
          <a:bodyPr wrap="none" rtlCol="0">
            <a:spAutoFit/>
          </a:bodyPr>
          <a:lstStyle/>
          <a:p>
            <a:pPr fontAlgn="base"/>
            <a:r>
              <a:rPr lang="en-GB" sz="2400" b="1"/>
              <a:t>Interview Questions</a:t>
            </a:r>
          </a:p>
          <a:p>
            <a:pPr fontAlgn="base"/>
            <a:endParaRPr lang="en-GB" sz="1400"/>
          </a:p>
          <a:p>
            <a:pPr fontAlgn="base"/>
            <a:r>
              <a:rPr lang="en-GB"/>
              <a:t>1. Can you briefly explain what you understand about the role of an Innovation Support Officer within the</a:t>
            </a:r>
          </a:p>
          <a:p>
            <a:pPr fontAlgn="base"/>
            <a:r>
              <a:rPr lang="en-GB"/>
              <a:t>       UWTSD Student Union?</a:t>
            </a:r>
          </a:p>
          <a:p>
            <a:pPr fontAlgn="base"/>
            <a:endParaRPr lang="en-GB"/>
          </a:p>
          <a:p>
            <a:pPr fontAlgn="base"/>
            <a:r>
              <a:rPr lang="en-GB"/>
              <a:t>2. As work becomes increasingly digital and technology-driven, how do you think the Student Union can </a:t>
            </a:r>
          </a:p>
          <a:p>
            <a:pPr fontAlgn="base"/>
            <a:r>
              <a:rPr lang="en-GB"/>
              <a:t>     adapt to better support students?</a:t>
            </a:r>
          </a:p>
          <a:p>
            <a:pPr fontAlgn="base"/>
            <a:endParaRPr lang="en-GB"/>
          </a:p>
          <a:p>
            <a:pPr fontAlgn="base"/>
            <a:r>
              <a:rPr lang="en-GB"/>
              <a:t>3. Can you give an example of a time when you introduced or supported a new idea, system, or improvement?</a:t>
            </a:r>
          </a:p>
          <a:p>
            <a:pPr fontAlgn="base"/>
            <a:r>
              <a:rPr lang="en-GB"/>
              <a:t>Follow-up if needed:</a:t>
            </a:r>
          </a:p>
          <a:p>
            <a:pPr fontAlgn="base"/>
            <a:endParaRPr lang="en-GB"/>
          </a:p>
          <a:p>
            <a:pPr fontAlgn="base"/>
            <a:r>
              <a:rPr lang="en-GB"/>
              <a:t>What was the challenge? What actions did you take? What was the outcome?</a:t>
            </a:r>
          </a:p>
          <a:p>
            <a:pPr fontAlgn="base"/>
            <a:endParaRPr lang="en-GB"/>
          </a:p>
          <a:p>
            <a:pPr fontAlgn="base"/>
            <a:r>
              <a:rPr lang="en-GB"/>
              <a:t>4. Imagine students are not engaging with an online platform introduced by the Student Union. What steps would you take</a:t>
            </a:r>
          </a:p>
          <a:p>
            <a:pPr fontAlgn="base"/>
            <a:r>
              <a:rPr lang="en-GB"/>
              <a:t> to address this?</a:t>
            </a:r>
          </a:p>
          <a:p>
            <a:pPr fontAlgn="base"/>
            <a:endParaRPr lang="en-GB"/>
          </a:p>
          <a:p>
            <a:pPr fontAlgn="base"/>
            <a:r>
              <a:rPr lang="en-GB"/>
              <a:t>5. How do you respond to resistance when implementing change or new technology?</a:t>
            </a:r>
          </a:p>
          <a:p>
            <a:pPr fontAlgn="base"/>
            <a:endParaRPr lang="en-GB"/>
          </a:p>
          <a:p>
            <a:pPr fontAlgn="base"/>
            <a:r>
              <a:rPr lang="en-GB"/>
              <a:t>6. This role involves working with staff, student representatives, and external partners. How would you ensure effective </a:t>
            </a:r>
          </a:p>
          <a:p>
            <a:pPr fontAlgn="base"/>
            <a:r>
              <a:rPr lang="en-GB"/>
              <a:t>collaboration?</a:t>
            </a:r>
          </a:p>
          <a:p>
            <a:pPr fontAlgn="base"/>
            <a:endParaRPr lang="en-GB"/>
          </a:p>
          <a:p>
            <a:pPr fontAlgn="base"/>
            <a:r>
              <a:rPr lang="en-GB"/>
              <a:t>7. Why do you want to work for the University of Wales Trinity Saint David Student Union, and what makes you a suitable</a:t>
            </a:r>
          </a:p>
          <a:p>
            <a:pPr fontAlgn="base"/>
            <a:r>
              <a:rPr lang="en-GB"/>
              <a:t> candidate for this role?</a:t>
            </a:r>
          </a:p>
        </p:txBody>
      </p:sp>
    </p:spTree>
    <p:extLst>
      <p:ext uri="{BB962C8B-B14F-4D97-AF65-F5344CB8AC3E}">
        <p14:creationId xmlns:p14="http://schemas.microsoft.com/office/powerpoint/2010/main" val="31364353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2026-02-22T01:17:08Z</dcterms:created>
  <dcterms:modified xsi:type="dcterms:W3CDTF">2026-02-22T02:40:53Z</dcterms:modified>
</cp:coreProperties>
</file>