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BA77FC-86E0-4C18-9B3C-B4D05B8229AB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546FC0EB-39F9-432C-A85F-D1278040AA26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Replace fossil fuels with solar and wind systems.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2DFE30-2A12-46EF-BB95-1F60D80EBA2F}" type="parTrans" cxnId="{571B7A72-CC09-4891-9E40-72B9C31ACD75}">
      <dgm:prSet/>
      <dgm:spPr/>
      <dgm:t>
        <a:bodyPr/>
        <a:lstStyle/>
        <a:p>
          <a:endParaRPr lang="en-GB"/>
        </a:p>
      </dgm:t>
    </dgm:pt>
    <dgm:pt modelId="{A878C194-82FB-4103-9A91-52B999E460EB}" type="sibTrans" cxnId="{571B7A72-CC09-4891-9E40-72B9C31ACD75}">
      <dgm:prSet/>
      <dgm:spPr/>
      <dgm:t>
        <a:bodyPr/>
        <a:lstStyle/>
        <a:p>
          <a:endParaRPr lang="en-GB"/>
        </a:p>
      </dgm:t>
    </dgm:pt>
    <dgm:pt modelId="{2B8DC2D1-B35D-445E-BC09-9D5A58A4B352}">
      <dgm:prSet custT="1"/>
      <dgm:spPr/>
      <dgm:t>
        <a:bodyPr/>
        <a:lstStyle/>
        <a:p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Achieve 5 MW capacity, serving 2,000+ households and businesses.</a:t>
          </a:r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805377-15A5-4B9E-9226-C0F282FC49A1}" type="parTrans" cxnId="{4FEBD28F-B21E-489D-B3CF-D16532306FE5}">
      <dgm:prSet/>
      <dgm:spPr/>
      <dgm:t>
        <a:bodyPr/>
        <a:lstStyle/>
        <a:p>
          <a:endParaRPr lang="en-GB"/>
        </a:p>
      </dgm:t>
    </dgm:pt>
    <dgm:pt modelId="{9CFCC628-68A1-4D92-AF3E-5021EC01552C}" type="sibTrans" cxnId="{4FEBD28F-B21E-489D-B3CF-D16532306FE5}">
      <dgm:prSet/>
      <dgm:spPr/>
      <dgm:t>
        <a:bodyPr/>
        <a:lstStyle/>
        <a:p>
          <a:endParaRPr lang="en-GB"/>
        </a:p>
      </dgm:t>
    </dgm:pt>
    <dgm:pt modelId="{9B7C4ABE-3D89-4D3A-8DDD-27D3555EDB1E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Aim for sustainable enterprise excellence (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Edgeman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&amp;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Eskildsen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, 2014).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B8FA87-456E-47BF-8C72-CBA88812CBAA}" type="parTrans" cxnId="{FE04F67E-EBA4-475D-ABD3-869DEDED3339}">
      <dgm:prSet/>
      <dgm:spPr/>
      <dgm:t>
        <a:bodyPr/>
        <a:lstStyle/>
        <a:p>
          <a:endParaRPr lang="en-GB"/>
        </a:p>
      </dgm:t>
    </dgm:pt>
    <dgm:pt modelId="{7580A14B-C84B-477E-981D-36F6B88F2AD4}" type="sibTrans" cxnId="{FE04F67E-EBA4-475D-ABD3-869DEDED3339}">
      <dgm:prSet/>
      <dgm:spPr/>
      <dgm:t>
        <a:bodyPr/>
        <a:lstStyle/>
        <a:p>
          <a:endParaRPr lang="en-GB"/>
        </a:p>
      </dgm:t>
    </dgm:pt>
    <dgm:pt modelId="{AAE53DE5-3959-47FD-AF09-32DB24F561B8}" type="pres">
      <dgm:prSet presAssocID="{D5BA77FC-86E0-4C18-9B3C-B4D05B8229AB}" presName="linear" presStyleCnt="0">
        <dgm:presLayoutVars>
          <dgm:animLvl val="lvl"/>
          <dgm:resizeHandles val="exact"/>
        </dgm:presLayoutVars>
      </dgm:prSet>
      <dgm:spPr/>
    </dgm:pt>
    <dgm:pt modelId="{AB7AC15D-F0B8-4B01-A20F-066BF66F6014}" type="pres">
      <dgm:prSet presAssocID="{546FC0EB-39F9-432C-A85F-D1278040AA2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B2AB539-329B-419E-992A-FDFD15D7EFBA}" type="pres">
      <dgm:prSet presAssocID="{A878C194-82FB-4103-9A91-52B999E460EB}" presName="spacer" presStyleCnt="0"/>
      <dgm:spPr/>
    </dgm:pt>
    <dgm:pt modelId="{22E971C1-18CE-4454-8926-B07E6D675E90}" type="pres">
      <dgm:prSet presAssocID="{2B8DC2D1-B35D-445E-BC09-9D5A58A4B35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6021D1D-979A-4F7A-AD9F-0AE2E84B463B}" type="pres">
      <dgm:prSet presAssocID="{9CFCC628-68A1-4D92-AF3E-5021EC01552C}" presName="spacer" presStyleCnt="0"/>
      <dgm:spPr/>
    </dgm:pt>
    <dgm:pt modelId="{01F9200A-EF1E-4F06-A474-12C7D8C5FB5E}" type="pres">
      <dgm:prSet presAssocID="{9B7C4ABE-3D89-4D3A-8DDD-27D3555EDB1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B2BE102-C7F0-4123-9436-28271EF051E4}" type="presOf" srcId="{2B8DC2D1-B35D-445E-BC09-9D5A58A4B352}" destId="{22E971C1-18CE-4454-8926-B07E6D675E90}" srcOrd="0" destOrd="0" presId="urn:microsoft.com/office/officeart/2005/8/layout/vList2"/>
    <dgm:cxn modelId="{2EC71D14-E843-4DCA-AB15-153B285C33F9}" type="presOf" srcId="{9B7C4ABE-3D89-4D3A-8DDD-27D3555EDB1E}" destId="{01F9200A-EF1E-4F06-A474-12C7D8C5FB5E}" srcOrd="0" destOrd="0" presId="urn:microsoft.com/office/officeart/2005/8/layout/vList2"/>
    <dgm:cxn modelId="{D9290F26-7BDE-4187-A143-AD56DB0075B5}" type="presOf" srcId="{D5BA77FC-86E0-4C18-9B3C-B4D05B8229AB}" destId="{AAE53DE5-3959-47FD-AF09-32DB24F561B8}" srcOrd="0" destOrd="0" presId="urn:microsoft.com/office/officeart/2005/8/layout/vList2"/>
    <dgm:cxn modelId="{571B7A72-CC09-4891-9E40-72B9C31ACD75}" srcId="{D5BA77FC-86E0-4C18-9B3C-B4D05B8229AB}" destId="{546FC0EB-39F9-432C-A85F-D1278040AA26}" srcOrd="0" destOrd="0" parTransId="{D22DFE30-2A12-46EF-BB95-1F60D80EBA2F}" sibTransId="{A878C194-82FB-4103-9A91-52B999E460EB}"/>
    <dgm:cxn modelId="{2C2CEF78-783D-4F78-A6C8-7ABD73350880}" type="presOf" srcId="{546FC0EB-39F9-432C-A85F-D1278040AA26}" destId="{AB7AC15D-F0B8-4B01-A20F-066BF66F6014}" srcOrd="0" destOrd="0" presId="urn:microsoft.com/office/officeart/2005/8/layout/vList2"/>
    <dgm:cxn modelId="{FE04F67E-EBA4-475D-ABD3-869DEDED3339}" srcId="{D5BA77FC-86E0-4C18-9B3C-B4D05B8229AB}" destId="{9B7C4ABE-3D89-4D3A-8DDD-27D3555EDB1E}" srcOrd="2" destOrd="0" parTransId="{C4B8FA87-456E-47BF-8C72-CBA88812CBAA}" sibTransId="{7580A14B-C84B-477E-981D-36F6B88F2AD4}"/>
    <dgm:cxn modelId="{4FEBD28F-B21E-489D-B3CF-D16532306FE5}" srcId="{D5BA77FC-86E0-4C18-9B3C-B4D05B8229AB}" destId="{2B8DC2D1-B35D-445E-BC09-9D5A58A4B352}" srcOrd="1" destOrd="0" parTransId="{DB805377-15A5-4B9E-9226-C0F282FC49A1}" sibTransId="{9CFCC628-68A1-4D92-AF3E-5021EC01552C}"/>
    <dgm:cxn modelId="{DEBE33F7-8FEC-4D36-AC78-31D0198D0D40}" type="presParOf" srcId="{AAE53DE5-3959-47FD-AF09-32DB24F561B8}" destId="{AB7AC15D-F0B8-4B01-A20F-066BF66F6014}" srcOrd="0" destOrd="0" presId="urn:microsoft.com/office/officeart/2005/8/layout/vList2"/>
    <dgm:cxn modelId="{60B3BD21-F9B0-4A9E-8FAF-5A7F48043082}" type="presParOf" srcId="{AAE53DE5-3959-47FD-AF09-32DB24F561B8}" destId="{DB2AB539-329B-419E-992A-FDFD15D7EFBA}" srcOrd="1" destOrd="0" presId="urn:microsoft.com/office/officeart/2005/8/layout/vList2"/>
    <dgm:cxn modelId="{D7B3CCD0-FF66-460E-A7E8-06C1F63E209B}" type="presParOf" srcId="{AAE53DE5-3959-47FD-AF09-32DB24F561B8}" destId="{22E971C1-18CE-4454-8926-B07E6D675E90}" srcOrd="2" destOrd="0" presId="urn:microsoft.com/office/officeart/2005/8/layout/vList2"/>
    <dgm:cxn modelId="{348AAC24-7A00-486B-94EC-7A87DF2470D1}" type="presParOf" srcId="{AAE53DE5-3959-47FD-AF09-32DB24F561B8}" destId="{76021D1D-979A-4F7A-AD9F-0AE2E84B463B}" srcOrd="3" destOrd="0" presId="urn:microsoft.com/office/officeart/2005/8/layout/vList2"/>
    <dgm:cxn modelId="{DB4D9341-295A-4181-A600-72F4C846C08D}" type="presParOf" srcId="{AAE53DE5-3959-47FD-AF09-32DB24F561B8}" destId="{01F9200A-EF1E-4F06-A474-12C7D8C5FB5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EBA130-69E9-45EF-BE24-99ECE91F298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5F3D5277-AC5E-4484-A808-A5FEE825F53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Utilizes renewable technologies to reduce emissions.</a:t>
          </a:r>
        </a:p>
      </dgm:t>
    </dgm:pt>
    <dgm:pt modelId="{51548E4B-2E5B-445F-8A22-D22EFE4487EE}" type="parTrans" cxnId="{62948005-9B1F-4B4A-8159-A3C0B76C9F02}">
      <dgm:prSet/>
      <dgm:spPr/>
      <dgm:t>
        <a:bodyPr/>
        <a:lstStyle/>
        <a:p>
          <a:endParaRPr lang="en-US"/>
        </a:p>
      </dgm:t>
    </dgm:pt>
    <dgm:pt modelId="{F3A344A2-B0A1-4851-A59D-133F0A3A650B}" type="sibTrans" cxnId="{62948005-9B1F-4B4A-8159-A3C0B76C9F02}">
      <dgm:prSet/>
      <dgm:spPr/>
      <dgm:t>
        <a:bodyPr/>
        <a:lstStyle/>
        <a:p>
          <a:endParaRPr lang="en-US"/>
        </a:p>
      </dgm:t>
    </dgm:pt>
    <dgm:pt modelId="{A0898DF0-2756-49BA-8B61-145F7CE57AA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Secures essential assets, skilled workforce, and financial backing (Thompson, 2010).</a:t>
          </a:r>
        </a:p>
      </dgm:t>
    </dgm:pt>
    <dgm:pt modelId="{DC044EDA-47DF-42FD-A583-EFDECAFECEF9}" type="parTrans" cxnId="{8802585C-915C-4638-90CE-062C2983656C}">
      <dgm:prSet/>
      <dgm:spPr/>
      <dgm:t>
        <a:bodyPr/>
        <a:lstStyle/>
        <a:p>
          <a:endParaRPr lang="en-US"/>
        </a:p>
      </dgm:t>
    </dgm:pt>
    <dgm:pt modelId="{647267F7-CF13-4404-8B7A-E5AB0ACBAB70}" type="sibTrans" cxnId="{8802585C-915C-4638-90CE-062C2983656C}">
      <dgm:prSet/>
      <dgm:spPr/>
      <dgm:t>
        <a:bodyPr/>
        <a:lstStyle/>
        <a:p>
          <a:endParaRPr lang="en-US"/>
        </a:p>
      </dgm:t>
    </dgm:pt>
    <dgm:pt modelId="{F3257FBD-CC13-4F78-8A70-3BF304EC4EF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Builds partnerships for quality and sustainability.</a:t>
          </a:r>
        </a:p>
      </dgm:t>
    </dgm:pt>
    <dgm:pt modelId="{2A1822B4-DDB4-44DC-9DBA-F60952B1B693}" type="parTrans" cxnId="{B1F1082E-91A9-4B89-9044-7ACFBFEF8EA3}">
      <dgm:prSet/>
      <dgm:spPr/>
      <dgm:t>
        <a:bodyPr/>
        <a:lstStyle/>
        <a:p>
          <a:endParaRPr lang="en-US"/>
        </a:p>
      </dgm:t>
    </dgm:pt>
    <dgm:pt modelId="{7941BAA3-3A91-4931-B8BA-1FDFF06365AB}" type="sibTrans" cxnId="{B1F1082E-91A9-4B89-9044-7ACFBFEF8EA3}">
      <dgm:prSet/>
      <dgm:spPr/>
      <dgm:t>
        <a:bodyPr/>
        <a:lstStyle/>
        <a:p>
          <a:endParaRPr lang="en-US"/>
        </a:p>
      </dgm:t>
    </dgm:pt>
    <dgm:pt modelId="{D194395C-E626-41EA-92A0-F2606A22F7B8}" type="pres">
      <dgm:prSet presAssocID="{53EBA130-69E9-45EF-BE24-99ECE91F298C}" presName="root" presStyleCnt="0">
        <dgm:presLayoutVars>
          <dgm:dir/>
          <dgm:resizeHandles val="exact"/>
        </dgm:presLayoutVars>
      </dgm:prSet>
      <dgm:spPr/>
    </dgm:pt>
    <dgm:pt modelId="{345FA214-43F4-47DC-A524-93F0E63FCA7A}" type="pres">
      <dgm:prSet presAssocID="{5F3D5277-AC5E-4484-A808-A5FEE825F53E}" presName="compNode" presStyleCnt="0"/>
      <dgm:spPr/>
    </dgm:pt>
    <dgm:pt modelId="{1BE8ABDD-836D-4E2A-9D3E-82B1CA4A905B}" type="pres">
      <dgm:prSet presAssocID="{5F3D5277-AC5E-4484-A808-A5FEE825F53E}" presName="bgRect" presStyleLbl="bgShp" presStyleIdx="0" presStyleCnt="3"/>
      <dgm:spPr/>
    </dgm:pt>
    <dgm:pt modelId="{6C121FED-D9AD-457C-8C6C-0E58D959B4B2}" type="pres">
      <dgm:prSet presAssocID="{5F3D5277-AC5E-4484-A808-A5FEE825F53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n"/>
        </a:ext>
      </dgm:extLst>
    </dgm:pt>
    <dgm:pt modelId="{A754B96E-4A83-4C97-A6D6-4BFFA19A3865}" type="pres">
      <dgm:prSet presAssocID="{5F3D5277-AC5E-4484-A808-A5FEE825F53E}" presName="spaceRect" presStyleCnt="0"/>
      <dgm:spPr/>
    </dgm:pt>
    <dgm:pt modelId="{558F9917-0343-4E9C-B078-AA19163F2238}" type="pres">
      <dgm:prSet presAssocID="{5F3D5277-AC5E-4484-A808-A5FEE825F53E}" presName="parTx" presStyleLbl="revTx" presStyleIdx="0" presStyleCnt="3">
        <dgm:presLayoutVars>
          <dgm:chMax val="0"/>
          <dgm:chPref val="0"/>
        </dgm:presLayoutVars>
      </dgm:prSet>
      <dgm:spPr/>
    </dgm:pt>
    <dgm:pt modelId="{E84C7066-B287-43A1-8EBC-1981B32BA389}" type="pres">
      <dgm:prSet presAssocID="{F3A344A2-B0A1-4851-A59D-133F0A3A650B}" presName="sibTrans" presStyleCnt="0"/>
      <dgm:spPr/>
    </dgm:pt>
    <dgm:pt modelId="{C99CE3B1-E603-4CA3-9B07-08A3B90D757E}" type="pres">
      <dgm:prSet presAssocID="{A0898DF0-2756-49BA-8B61-145F7CE57AAC}" presName="compNode" presStyleCnt="0"/>
      <dgm:spPr/>
    </dgm:pt>
    <dgm:pt modelId="{9148F5DD-463D-4F43-BD5B-5DC4DBFDBEC6}" type="pres">
      <dgm:prSet presAssocID="{A0898DF0-2756-49BA-8B61-145F7CE57AAC}" presName="bgRect" presStyleLbl="bgShp" presStyleIdx="1" presStyleCnt="3"/>
      <dgm:spPr/>
    </dgm:pt>
    <dgm:pt modelId="{BDAD63FB-6F40-44AE-BD45-B6EF1B562B4A}" type="pres">
      <dgm:prSet presAssocID="{A0898DF0-2756-49BA-8B61-145F7CE57AA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CF249116-3674-4172-96CB-712A41861EB4}" type="pres">
      <dgm:prSet presAssocID="{A0898DF0-2756-49BA-8B61-145F7CE57AAC}" presName="spaceRect" presStyleCnt="0"/>
      <dgm:spPr/>
    </dgm:pt>
    <dgm:pt modelId="{511A6FF5-D60A-4F33-8197-BC71C62205B0}" type="pres">
      <dgm:prSet presAssocID="{A0898DF0-2756-49BA-8B61-145F7CE57AAC}" presName="parTx" presStyleLbl="revTx" presStyleIdx="1" presStyleCnt="3">
        <dgm:presLayoutVars>
          <dgm:chMax val="0"/>
          <dgm:chPref val="0"/>
        </dgm:presLayoutVars>
      </dgm:prSet>
      <dgm:spPr/>
    </dgm:pt>
    <dgm:pt modelId="{903882C1-F559-4C85-9039-53F6654711D2}" type="pres">
      <dgm:prSet presAssocID="{647267F7-CF13-4404-8B7A-E5AB0ACBAB70}" presName="sibTrans" presStyleCnt="0"/>
      <dgm:spPr/>
    </dgm:pt>
    <dgm:pt modelId="{E52286AB-2F96-46F9-AF65-41F05D657A15}" type="pres">
      <dgm:prSet presAssocID="{F3257FBD-CC13-4F78-8A70-3BF304EC4EF9}" presName="compNode" presStyleCnt="0"/>
      <dgm:spPr/>
    </dgm:pt>
    <dgm:pt modelId="{06A855F7-B634-45A6-BA24-BB6715494C93}" type="pres">
      <dgm:prSet presAssocID="{F3257FBD-CC13-4F78-8A70-3BF304EC4EF9}" presName="bgRect" presStyleLbl="bgShp" presStyleIdx="2" presStyleCnt="3"/>
      <dgm:spPr/>
    </dgm:pt>
    <dgm:pt modelId="{051C23B9-DFCF-452D-927A-E6F2082347C0}" type="pres">
      <dgm:prSet presAssocID="{F3257FBD-CC13-4F78-8A70-3BF304EC4EF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B40FD543-08D2-483A-92E6-97564A3CD45B}" type="pres">
      <dgm:prSet presAssocID="{F3257FBD-CC13-4F78-8A70-3BF304EC4EF9}" presName="spaceRect" presStyleCnt="0"/>
      <dgm:spPr/>
    </dgm:pt>
    <dgm:pt modelId="{40AC0C89-8BC1-4B3A-AA21-A27B0AE008C1}" type="pres">
      <dgm:prSet presAssocID="{F3257FBD-CC13-4F78-8A70-3BF304EC4EF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2948005-9B1F-4B4A-8159-A3C0B76C9F02}" srcId="{53EBA130-69E9-45EF-BE24-99ECE91F298C}" destId="{5F3D5277-AC5E-4484-A808-A5FEE825F53E}" srcOrd="0" destOrd="0" parTransId="{51548E4B-2E5B-445F-8A22-D22EFE4487EE}" sibTransId="{F3A344A2-B0A1-4851-A59D-133F0A3A650B}"/>
    <dgm:cxn modelId="{BD964822-828C-4BC3-97AC-3136710EC7E3}" type="presOf" srcId="{53EBA130-69E9-45EF-BE24-99ECE91F298C}" destId="{D194395C-E626-41EA-92A0-F2606A22F7B8}" srcOrd="0" destOrd="0" presId="urn:microsoft.com/office/officeart/2018/2/layout/IconVerticalSolidList"/>
    <dgm:cxn modelId="{B1F1082E-91A9-4B89-9044-7ACFBFEF8EA3}" srcId="{53EBA130-69E9-45EF-BE24-99ECE91F298C}" destId="{F3257FBD-CC13-4F78-8A70-3BF304EC4EF9}" srcOrd="2" destOrd="0" parTransId="{2A1822B4-DDB4-44DC-9DBA-F60952B1B693}" sibTransId="{7941BAA3-3A91-4931-B8BA-1FDFF06365AB}"/>
    <dgm:cxn modelId="{8802585C-915C-4638-90CE-062C2983656C}" srcId="{53EBA130-69E9-45EF-BE24-99ECE91F298C}" destId="{A0898DF0-2756-49BA-8B61-145F7CE57AAC}" srcOrd="1" destOrd="0" parTransId="{DC044EDA-47DF-42FD-A583-EFDECAFECEF9}" sibTransId="{647267F7-CF13-4404-8B7A-E5AB0ACBAB70}"/>
    <dgm:cxn modelId="{1BB6344B-C41A-4A77-9A94-9FCCD8BAD8BF}" type="presOf" srcId="{F3257FBD-CC13-4F78-8A70-3BF304EC4EF9}" destId="{40AC0C89-8BC1-4B3A-AA21-A27B0AE008C1}" srcOrd="0" destOrd="0" presId="urn:microsoft.com/office/officeart/2018/2/layout/IconVerticalSolidList"/>
    <dgm:cxn modelId="{8BEE8784-D935-473C-9894-73656FBA3B1A}" type="presOf" srcId="{A0898DF0-2756-49BA-8B61-145F7CE57AAC}" destId="{511A6FF5-D60A-4F33-8197-BC71C62205B0}" srcOrd="0" destOrd="0" presId="urn:microsoft.com/office/officeart/2018/2/layout/IconVerticalSolidList"/>
    <dgm:cxn modelId="{F80DE9DC-8C2E-4596-9F5A-414904DCE88D}" type="presOf" srcId="{5F3D5277-AC5E-4484-A808-A5FEE825F53E}" destId="{558F9917-0343-4E9C-B078-AA19163F2238}" srcOrd="0" destOrd="0" presId="urn:microsoft.com/office/officeart/2018/2/layout/IconVerticalSolidList"/>
    <dgm:cxn modelId="{E787CDA3-5F6A-4F59-9679-37BF95613DB7}" type="presParOf" srcId="{D194395C-E626-41EA-92A0-F2606A22F7B8}" destId="{345FA214-43F4-47DC-A524-93F0E63FCA7A}" srcOrd="0" destOrd="0" presId="urn:microsoft.com/office/officeart/2018/2/layout/IconVerticalSolidList"/>
    <dgm:cxn modelId="{47E5BB74-F478-4788-9124-E31DAC8F5193}" type="presParOf" srcId="{345FA214-43F4-47DC-A524-93F0E63FCA7A}" destId="{1BE8ABDD-836D-4E2A-9D3E-82B1CA4A905B}" srcOrd="0" destOrd="0" presId="urn:microsoft.com/office/officeart/2018/2/layout/IconVerticalSolidList"/>
    <dgm:cxn modelId="{DC930C1B-C08D-4828-83F4-135905493486}" type="presParOf" srcId="{345FA214-43F4-47DC-A524-93F0E63FCA7A}" destId="{6C121FED-D9AD-457C-8C6C-0E58D959B4B2}" srcOrd="1" destOrd="0" presId="urn:microsoft.com/office/officeart/2018/2/layout/IconVerticalSolidList"/>
    <dgm:cxn modelId="{E3974F9D-2193-416B-A287-38FD99AD6B21}" type="presParOf" srcId="{345FA214-43F4-47DC-A524-93F0E63FCA7A}" destId="{A754B96E-4A83-4C97-A6D6-4BFFA19A3865}" srcOrd="2" destOrd="0" presId="urn:microsoft.com/office/officeart/2018/2/layout/IconVerticalSolidList"/>
    <dgm:cxn modelId="{B4CA115D-384D-4309-83F6-C0F33712496A}" type="presParOf" srcId="{345FA214-43F4-47DC-A524-93F0E63FCA7A}" destId="{558F9917-0343-4E9C-B078-AA19163F2238}" srcOrd="3" destOrd="0" presId="urn:microsoft.com/office/officeart/2018/2/layout/IconVerticalSolidList"/>
    <dgm:cxn modelId="{6EC0E1F1-82EA-4CA2-9D0B-2D08F840C084}" type="presParOf" srcId="{D194395C-E626-41EA-92A0-F2606A22F7B8}" destId="{E84C7066-B287-43A1-8EBC-1981B32BA389}" srcOrd="1" destOrd="0" presId="urn:microsoft.com/office/officeart/2018/2/layout/IconVerticalSolidList"/>
    <dgm:cxn modelId="{F1D7EC20-872C-430E-AD2D-D12228ABFFD1}" type="presParOf" srcId="{D194395C-E626-41EA-92A0-F2606A22F7B8}" destId="{C99CE3B1-E603-4CA3-9B07-08A3B90D757E}" srcOrd="2" destOrd="0" presId="urn:microsoft.com/office/officeart/2018/2/layout/IconVerticalSolidList"/>
    <dgm:cxn modelId="{DC7C64D6-5D24-4270-9C40-8E9DC98A3421}" type="presParOf" srcId="{C99CE3B1-E603-4CA3-9B07-08A3B90D757E}" destId="{9148F5DD-463D-4F43-BD5B-5DC4DBFDBEC6}" srcOrd="0" destOrd="0" presId="urn:microsoft.com/office/officeart/2018/2/layout/IconVerticalSolidList"/>
    <dgm:cxn modelId="{CD14E67E-416D-49C8-BDE9-2E1B3FA7BC8B}" type="presParOf" srcId="{C99CE3B1-E603-4CA3-9B07-08A3B90D757E}" destId="{BDAD63FB-6F40-44AE-BD45-B6EF1B562B4A}" srcOrd="1" destOrd="0" presId="urn:microsoft.com/office/officeart/2018/2/layout/IconVerticalSolidList"/>
    <dgm:cxn modelId="{0EBC26C4-CE2D-4543-9B42-0A27A18DF14A}" type="presParOf" srcId="{C99CE3B1-E603-4CA3-9B07-08A3B90D757E}" destId="{CF249116-3674-4172-96CB-712A41861EB4}" srcOrd="2" destOrd="0" presId="urn:microsoft.com/office/officeart/2018/2/layout/IconVerticalSolidList"/>
    <dgm:cxn modelId="{2441E8A8-44DB-46B2-8302-C9A7951D27AD}" type="presParOf" srcId="{C99CE3B1-E603-4CA3-9B07-08A3B90D757E}" destId="{511A6FF5-D60A-4F33-8197-BC71C62205B0}" srcOrd="3" destOrd="0" presId="urn:microsoft.com/office/officeart/2018/2/layout/IconVerticalSolidList"/>
    <dgm:cxn modelId="{F53CC620-838A-4C2B-953E-47CC5A2A2CDA}" type="presParOf" srcId="{D194395C-E626-41EA-92A0-F2606A22F7B8}" destId="{903882C1-F559-4C85-9039-53F6654711D2}" srcOrd="3" destOrd="0" presId="urn:microsoft.com/office/officeart/2018/2/layout/IconVerticalSolidList"/>
    <dgm:cxn modelId="{8CB5CB9D-A1A7-43BA-8EC3-812B17144F52}" type="presParOf" srcId="{D194395C-E626-41EA-92A0-F2606A22F7B8}" destId="{E52286AB-2F96-46F9-AF65-41F05D657A15}" srcOrd="4" destOrd="0" presId="urn:microsoft.com/office/officeart/2018/2/layout/IconVerticalSolidList"/>
    <dgm:cxn modelId="{63D71010-BA30-42AC-A93B-585598BB9954}" type="presParOf" srcId="{E52286AB-2F96-46F9-AF65-41F05D657A15}" destId="{06A855F7-B634-45A6-BA24-BB6715494C93}" srcOrd="0" destOrd="0" presId="urn:microsoft.com/office/officeart/2018/2/layout/IconVerticalSolidList"/>
    <dgm:cxn modelId="{5C74A732-9D46-410B-966C-AF248B0792C3}" type="presParOf" srcId="{E52286AB-2F96-46F9-AF65-41F05D657A15}" destId="{051C23B9-DFCF-452D-927A-E6F2082347C0}" srcOrd="1" destOrd="0" presId="urn:microsoft.com/office/officeart/2018/2/layout/IconVerticalSolidList"/>
    <dgm:cxn modelId="{2CA722EA-19EF-493D-89F6-830D57D8D444}" type="presParOf" srcId="{E52286AB-2F96-46F9-AF65-41F05D657A15}" destId="{B40FD543-08D2-483A-92E6-97564A3CD45B}" srcOrd="2" destOrd="0" presId="urn:microsoft.com/office/officeart/2018/2/layout/IconVerticalSolidList"/>
    <dgm:cxn modelId="{D1AB9040-B9C8-463F-8102-093D07EC4CB0}" type="presParOf" srcId="{E52286AB-2F96-46F9-AF65-41F05D657A15}" destId="{40AC0C89-8BC1-4B3A-AA21-A27B0AE008C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ACDE730-B2B6-43F4-B834-B562A2253692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BDAF5E93-2F43-4331-A4FC-FE81EFADC340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Positioning as a trusted, innovative renewable energy provider.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8E1112-8BDA-4FDE-BFF9-4EBEEF980B8B}" type="parTrans" cxnId="{22D5EBAD-3B0E-4363-B897-17F77AF5B4CE}">
      <dgm:prSet/>
      <dgm:spPr/>
      <dgm:t>
        <a:bodyPr/>
        <a:lstStyle/>
        <a:p>
          <a:endParaRPr lang="en-GB"/>
        </a:p>
      </dgm:t>
    </dgm:pt>
    <dgm:pt modelId="{B16AE31A-1746-4B75-BB79-11B743589A17}" type="sibTrans" cxnId="{22D5EBAD-3B0E-4363-B897-17F77AF5B4CE}">
      <dgm:prSet/>
      <dgm:spPr/>
      <dgm:t>
        <a:bodyPr/>
        <a:lstStyle/>
        <a:p>
          <a:endParaRPr lang="en-GB"/>
        </a:p>
      </dgm:t>
    </dgm:pt>
    <dgm:pt modelId="{9B6CF001-8318-40BA-B06C-95EFF37F7DCE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Offering comprehensive solutions from design to installation and maintenance (Cohen, Smith, &amp; Mitchell, 2008).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E9037F-5E88-48BF-AD72-8C2D8758DCED}" type="parTrans" cxnId="{5C8DB7FC-AD39-4AF4-A582-05C6C461D425}">
      <dgm:prSet/>
      <dgm:spPr/>
      <dgm:t>
        <a:bodyPr/>
        <a:lstStyle/>
        <a:p>
          <a:endParaRPr lang="en-GB"/>
        </a:p>
      </dgm:t>
    </dgm:pt>
    <dgm:pt modelId="{92B921E4-86A1-4136-9BA5-8C60162D68C5}" type="sibTrans" cxnId="{5C8DB7FC-AD39-4AF4-A582-05C6C461D425}">
      <dgm:prSet/>
      <dgm:spPr/>
      <dgm:t>
        <a:bodyPr/>
        <a:lstStyle/>
        <a:p>
          <a:endParaRPr lang="en-GB"/>
        </a:p>
      </dgm:t>
    </dgm:pt>
    <dgm:pt modelId="{EA905AB0-0BEB-4081-AFF4-A00C4F018524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Leveraging political support, economic incentives, and strategic partnerships for growth.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FBAA9A-C2E4-4CED-A056-33BCD5764F22}" type="parTrans" cxnId="{2074C58F-25E2-46B2-9EB8-28B375B92CE0}">
      <dgm:prSet/>
      <dgm:spPr/>
      <dgm:t>
        <a:bodyPr/>
        <a:lstStyle/>
        <a:p>
          <a:endParaRPr lang="en-GB"/>
        </a:p>
      </dgm:t>
    </dgm:pt>
    <dgm:pt modelId="{56D6E11D-5B7A-47EE-90CB-6AE13596C30E}" type="sibTrans" cxnId="{2074C58F-25E2-46B2-9EB8-28B375B92CE0}">
      <dgm:prSet/>
      <dgm:spPr/>
      <dgm:t>
        <a:bodyPr/>
        <a:lstStyle/>
        <a:p>
          <a:endParaRPr lang="en-GB"/>
        </a:p>
      </dgm:t>
    </dgm:pt>
    <dgm:pt modelId="{09EB21D9-E532-4B5B-A562-A3189DBFB3EC}" type="pres">
      <dgm:prSet presAssocID="{2ACDE730-B2B6-43F4-B834-B562A2253692}" presName="linear" presStyleCnt="0">
        <dgm:presLayoutVars>
          <dgm:animLvl val="lvl"/>
          <dgm:resizeHandles val="exact"/>
        </dgm:presLayoutVars>
      </dgm:prSet>
      <dgm:spPr/>
    </dgm:pt>
    <dgm:pt modelId="{AFE7E861-5708-49AB-86E7-88CB0589D854}" type="pres">
      <dgm:prSet presAssocID="{BDAF5E93-2F43-4331-A4FC-FE81EFADC34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9449CA2-0647-4A89-8667-4C79D8A01C2C}" type="pres">
      <dgm:prSet presAssocID="{B16AE31A-1746-4B75-BB79-11B743589A17}" presName="spacer" presStyleCnt="0"/>
      <dgm:spPr/>
    </dgm:pt>
    <dgm:pt modelId="{E75070CB-8CC5-4753-9D63-0722D74FD1C5}" type="pres">
      <dgm:prSet presAssocID="{9B6CF001-8318-40BA-B06C-95EFF37F7DC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9986484-FD64-4030-9589-89BD6AF78A0B}" type="pres">
      <dgm:prSet presAssocID="{92B921E4-86A1-4136-9BA5-8C60162D68C5}" presName="spacer" presStyleCnt="0"/>
      <dgm:spPr/>
    </dgm:pt>
    <dgm:pt modelId="{47987926-10D2-4A74-8702-BC43017A009E}" type="pres">
      <dgm:prSet presAssocID="{EA905AB0-0BEB-4081-AFF4-A00C4F01852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928F63C-953D-43C8-99A0-1A48E3E2DAAE}" type="presOf" srcId="{EA905AB0-0BEB-4081-AFF4-A00C4F018524}" destId="{47987926-10D2-4A74-8702-BC43017A009E}" srcOrd="0" destOrd="0" presId="urn:microsoft.com/office/officeart/2005/8/layout/vList2"/>
    <dgm:cxn modelId="{3B086E7D-3C10-4A47-83E3-0D4C055A2F60}" type="presOf" srcId="{9B6CF001-8318-40BA-B06C-95EFF37F7DCE}" destId="{E75070CB-8CC5-4753-9D63-0722D74FD1C5}" srcOrd="0" destOrd="0" presId="urn:microsoft.com/office/officeart/2005/8/layout/vList2"/>
    <dgm:cxn modelId="{2074C58F-25E2-46B2-9EB8-28B375B92CE0}" srcId="{2ACDE730-B2B6-43F4-B834-B562A2253692}" destId="{EA905AB0-0BEB-4081-AFF4-A00C4F018524}" srcOrd="2" destOrd="0" parTransId="{47FBAA9A-C2E4-4CED-A056-33BCD5764F22}" sibTransId="{56D6E11D-5B7A-47EE-90CB-6AE13596C30E}"/>
    <dgm:cxn modelId="{22D5EBAD-3B0E-4363-B897-17F77AF5B4CE}" srcId="{2ACDE730-B2B6-43F4-B834-B562A2253692}" destId="{BDAF5E93-2F43-4331-A4FC-FE81EFADC340}" srcOrd="0" destOrd="0" parTransId="{368E1112-8BDA-4FDE-BFF9-4EBEEF980B8B}" sibTransId="{B16AE31A-1746-4B75-BB79-11B743589A17}"/>
    <dgm:cxn modelId="{6DCE94C2-0D05-41A4-9034-A67EE57ABA49}" type="presOf" srcId="{2ACDE730-B2B6-43F4-B834-B562A2253692}" destId="{09EB21D9-E532-4B5B-A562-A3189DBFB3EC}" srcOrd="0" destOrd="0" presId="urn:microsoft.com/office/officeart/2005/8/layout/vList2"/>
    <dgm:cxn modelId="{16621CF8-7CC4-41F4-9BA0-62FD071A0BE7}" type="presOf" srcId="{BDAF5E93-2F43-4331-A4FC-FE81EFADC340}" destId="{AFE7E861-5708-49AB-86E7-88CB0589D854}" srcOrd="0" destOrd="0" presId="urn:microsoft.com/office/officeart/2005/8/layout/vList2"/>
    <dgm:cxn modelId="{5C8DB7FC-AD39-4AF4-A582-05C6C461D425}" srcId="{2ACDE730-B2B6-43F4-B834-B562A2253692}" destId="{9B6CF001-8318-40BA-B06C-95EFF37F7DCE}" srcOrd="1" destOrd="0" parTransId="{58E9037F-5E88-48BF-AD72-8C2D8758DCED}" sibTransId="{92B921E4-86A1-4136-9BA5-8C60162D68C5}"/>
    <dgm:cxn modelId="{F932E240-42AE-4F45-BF1D-99ED7D9B5480}" type="presParOf" srcId="{09EB21D9-E532-4B5B-A562-A3189DBFB3EC}" destId="{AFE7E861-5708-49AB-86E7-88CB0589D854}" srcOrd="0" destOrd="0" presId="urn:microsoft.com/office/officeart/2005/8/layout/vList2"/>
    <dgm:cxn modelId="{1D5F2C0E-061F-4F13-A155-E0193AAAC395}" type="presParOf" srcId="{09EB21D9-E532-4B5B-A562-A3189DBFB3EC}" destId="{69449CA2-0647-4A89-8667-4C79D8A01C2C}" srcOrd="1" destOrd="0" presId="urn:microsoft.com/office/officeart/2005/8/layout/vList2"/>
    <dgm:cxn modelId="{C5E289D6-A26D-460F-AD1C-9083F3E4A9D1}" type="presParOf" srcId="{09EB21D9-E532-4B5B-A562-A3189DBFB3EC}" destId="{E75070CB-8CC5-4753-9D63-0722D74FD1C5}" srcOrd="2" destOrd="0" presId="urn:microsoft.com/office/officeart/2005/8/layout/vList2"/>
    <dgm:cxn modelId="{8528A939-B7BD-487C-A086-C21D4718124E}" type="presParOf" srcId="{09EB21D9-E532-4B5B-A562-A3189DBFB3EC}" destId="{99986484-FD64-4030-9589-89BD6AF78A0B}" srcOrd="3" destOrd="0" presId="urn:microsoft.com/office/officeart/2005/8/layout/vList2"/>
    <dgm:cxn modelId="{23A340B7-9C5C-4392-AA45-C36A8BA30FA3}" type="presParOf" srcId="{09EB21D9-E532-4B5B-A562-A3189DBFB3EC}" destId="{47987926-10D2-4A74-8702-BC43017A009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BCB549F-B52F-487A-8EB4-5CBD8DAF1B7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46F4130F-77F9-4D0F-8E1E-579ED232164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Positioning as a trusted, innovative renewable energy provider.</a:t>
          </a:r>
        </a:p>
      </dgm:t>
    </dgm:pt>
    <dgm:pt modelId="{40884F8E-5219-40FE-8658-361B0C1F167E}" type="parTrans" cxnId="{CE084322-C184-4DB8-90AA-E4A24438CB01}">
      <dgm:prSet/>
      <dgm:spPr/>
      <dgm:t>
        <a:bodyPr/>
        <a:lstStyle/>
        <a:p>
          <a:endParaRPr lang="en-US"/>
        </a:p>
      </dgm:t>
    </dgm:pt>
    <dgm:pt modelId="{06DA3C56-EF38-49D5-A0FC-4EFB26AFF930}" type="sibTrans" cxnId="{CE084322-C184-4DB8-90AA-E4A24438CB01}">
      <dgm:prSet/>
      <dgm:spPr/>
      <dgm:t>
        <a:bodyPr/>
        <a:lstStyle/>
        <a:p>
          <a:endParaRPr lang="en-US"/>
        </a:p>
      </dgm:t>
    </dgm:pt>
    <dgm:pt modelId="{5850D115-60D7-4C56-843D-8084343E3E3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Offering comprehensive solutions from design to installation and maintenance.</a:t>
          </a:r>
        </a:p>
      </dgm:t>
    </dgm:pt>
    <dgm:pt modelId="{2898748F-4B22-467A-A51A-236890D263AF}" type="parTrans" cxnId="{C5059BAC-1FEE-4C65-A377-F3CEC8CBEBC1}">
      <dgm:prSet/>
      <dgm:spPr/>
      <dgm:t>
        <a:bodyPr/>
        <a:lstStyle/>
        <a:p>
          <a:endParaRPr lang="en-US"/>
        </a:p>
      </dgm:t>
    </dgm:pt>
    <dgm:pt modelId="{13DBA521-8585-4E87-B91F-492C569B90F7}" type="sibTrans" cxnId="{C5059BAC-1FEE-4C65-A377-F3CEC8CBEBC1}">
      <dgm:prSet/>
      <dgm:spPr/>
      <dgm:t>
        <a:bodyPr/>
        <a:lstStyle/>
        <a:p>
          <a:endParaRPr lang="en-US"/>
        </a:p>
      </dgm:t>
    </dgm:pt>
    <dgm:pt modelId="{2BD5633A-4B1D-4F4D-9D76-E94FF9DAEE0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Leveraging political support, economic incentives, and strategic partnerships for growth Desa, 2012).</a:t>
          </a:r>
        </a:p>
      </dgm:t>
    </dgm:pt>
    <dgm:pt modelId="{5A4EC811-6473-4A26-8BD9-60EF0073F82B}" type="parTrans" cxnId="{2980DB96-FA01-46E5-BF9A-B589CA7299FC}">
      <dgm:prSet/>
      <dgm:spPr/>
      <dgm:t>
        <a:bodyPr/>
        <a:lstStyle/>
        <a:p>
          <a:endParaRPr lang="en-US"/>
        </a:p>
      </dgm:t>
    </dgm:pt>
    <dgm:pt modelId="{F49D1C1E-BCC2-4C40-ACBF-912B27B55E48}" type="sibTrans" cxnId="{2980DB96-FA01-46E5-BF9A-B589CA7299FC}">
      <dgm:prSet/>
      <dgm:spPr/>
      <dgm:t>
        <a:bodyPr/>
        <a:lstStyle/>
        <a:p>
          <a:endParaRPr lang="en-US"/>
        </a:p>
      </dgm:t>
    </dgm:pt>
    <dgm:pt modelId="{D18AA751-AD17-498D-BAE7-7E50CB7AAED1}" type="pres">
      <dgm:prSet presAssocID="{1BCB549F-B52F-487A-8EB4-5CBD8DAF1B7C}" presName="root" presStyleCnt="0">
        <dgm:presLayoutVars>
          <dgm:dir/>
          <dgm:resizeHandles val="exact"/>
        </dgm:presLayoutVars>
      </dgm:prSet>
      <dgm:spPr/>
    </dgm:pt>
    <dgm:pt modelId="{AF53F07F-044C-46ED-A014-A327E4AA88F7}" type="pres">
      <dgm:prSet presAssocID="{46F4130F-77F9-4D0F-8E1E-579ED2321640}" presName="compNode" presStyleCnt="0"/>
      <dgm:spPr/>
    </dgm:pt>
    <dgm:pt modelId="{1FE8C0B3-2BF1-44A5-8A9E-B2A299437987}" type="pres">
      <dgm:prSet presAssocID="{46F4130F-77F9-4D0F-8E1E-579ED2321640}" presName="bgRect" presStyleLbl="bgShp" presStyleIdx="0" presStyleCnt="3"/>
      <dgm:spPr/>
    </dgm:pt>
    <dgm:pt modelId="{77BB911C-20DD-498A-A3C4-AEDF42ABED49}" type="pres">
      <dgm:prSet presAssocID="{46F4130F-77F9-4D0F-8E1E-579ED232164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3F76E46A-2612-4F64-8EC4-5FBD57F23958}" type="pres">
      <dgm:prSet presAssocID="{46F4130F-77F9-4D0F-8E1E-579ED2321640}" presName="spaceRect" presStyleCnt="0"/>
      <dgm:spPr/>
    </dgm:pt>
    <dgm:pt modelId="{20E8981C-4764-4707-BA99-89A0C9DE4012}" type="pres">
      <dgm:prSet presAssocID="{46F4130F-77F9-4D0F-8E1E-579ED2321640}" presName="parTx" presStyleLbl="revTx" presStyleIdx="0" presStyleCnt="3">
        <dgm:presLayoutVars>
          <dgm:chMax val="0"/>
          <dgm:chPref val="0"/>
        </dgm:presLayoutVars>
      </dgm:prSet>
      <dgm:spPr/>
    </dgm:pt>
    <dgm:pt modelId="{6B93E9A2-EDE8-4445-8705-4E8474E4119A}" type="pres">
      <dgm:prSet presAssocID="{06DA3C56-EF38-49D5-A0FC-4EFB26AFF930}" presName="sibTrans" presStyleCnt="0"/>
      <dgm:spPr/>
    </dgm:pt>
    <dgm:pt modelId="{C08099C2-7AF9-44F1-AEDF-3D55141C8BA5}" type="pres">
      <dgm:prSet presAssocID="{5850D115-60D7-4C56-843D-8084343E3E30}" presName="compNode" presStyleCnt="0"/>
      <dgm:spPr/>
    </dgm:pt>
    <dgm:pt modelId="{4CD8566F-2E8A-4906-9B4D-EECCE584EFD7}" type="pres">
      <dgm:prSet presAssocID="{5850D115-60D7-4C56-843D-8084343E3E30}" presName="bgRect" presStyleLbl="bgShp" presStyleIdx="1" presStyleCnt="3"/>
      <dgm:spPr/>
    </dgm:pt>
    <dgm:pt modelId="{23B55E5B-B77A-4276-960D-F195777C3038}" type="pres">
      <dgm:prSet presAssocID="{5850D115-60D7-4C56-843D-8084343E3E3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0899BEA2-1C11-4764-91B0-0CFC3C65EEAD}" type="pres">
      <dgm:prSet presAssocID="{5850D115-60D7-4C56-843D-8084343E3E30}" presName="spaceRect" presStyleCnt="0"/>
      <dgm:spPr/>
    </dgm:pt>
    <dgm:pt modelId="{0DE5F99C-D1D0-4C61-8165-5DA3BB53E20D}" type="pres">
      <dgm:prSet presAssocID="{5850D115-60D7-4C56-843D-8084343E3E30}" presName="parTx" presStyleLbl="revTx" presStyleIdx="1" presStyleCnt="3">
        <dgm:presLayoutVars>
          <dgm:chMax val="0"/>
          <dgm:chPref val="0"/>
        </dgm:presLayoutVars>
      </dgm:prSet>
      <dgm:spPr/>
    </dgm:pt>
    <dgm:pt modelId="{5AA27BDF-972B-4414-AFB2-D4867592BF9A}" type="pres">
      <dgm:prSet presAssocID="{13DBA521-8585-4E87-B91F-492C569B90F7}" presName="sibTrans" presStyleCnt="0"/>
      <dgm:spPr/>
    </dgm:pt>
    <dgm:pt modelId="{091E43DB-1D2F-4178-BDDB-94927E269511}" type="pres">
      <dgm:prSet presAssocID="{2BD5633A-4B1D-4F4D-9D76-E94FF9DAEE0C}" presName="compNode" presStyleCnt="0"/>
      <dgm:spPr/>
    </dgm:pt>
    <dgm:pt modelId="{E8D92C2A-BD20-4041-BB13-7165F4440655}" type="pres">
      <dgm:prSet presAssocID="{2BD5633A-4B1D-4F4D-9D76-E94FF9DAEE0C}" presName="bgRect" presStyleLbl="bgShp" presStyleIdx="2" presStyleCnt="3"/>
      <dgm:spPr/>
    </dgm:pt>
    <dgm:pt modelId="{2CDAD157-B773-4C74-AB70-EBDCA060D5BD}" type="pres">
      <dgm:prSet presAssocID="{2BD5633A-4B1D-4F4D-9D76-E94FF9DAEE0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C7254E47-C21C-4E73-B658-7557115AEC23}" type="pres">
      <dgm:prSet presAssocID="{2BD5633A-4B1D-4F4D-9D76-E94FF9DAEE0C}" presName="spaceRect" presStyleCnt="0"/>
      <dgm:spPr/>
    </dgm:pt>
    <dgm:pt modelId="{C1DAE9DF-7BB6-4051-9BCF-9712231D854C}" type="pres">
      <dgm:prSet presAssocID="{2BD5633A-4B1D-4F4D-9D76-E94FF9DAEE0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E084322-C184-4DB8-90AA-E4A24438CB01}" srcId="{1BCB549F-B52F-487A-8EB4-5CBD8DAF1B7C}" destId="{46F4130F-77F9-4D0F-8E1E-579ED2321640}" srcOrd="0" destOrd="0" parTransId="{40884F8E-5219-40FE-8658-361B0C1F167E}" sibTransId="{06DA3C56-EF38-49D5-A0FC-4EFB26AFF930}"/>
    <dgm:cxn modelId="{75A8458E-17C4-43AA-8F31-D65FD333C428}" type="presOf" srcId="{2BD5633A-4B1D-4F4D-9D76-E94FF9DAEE0C}" destId="{C1DAE9DF-7BB6-4051-9BCF-9712231D854C}" srcOrd="0" destOrd="0" presId="urn:microsoft.com/office/officeart/2018/2/layout/IconVerticalSolidList"/>
    <dgm:cxn modelId="{2980DB96-FA01-46E5-BF9A-B589CA7299FC}" srcId="{1BCB549F-B52F-487A-8EB4-5CBD8DAF1B7C}" destId="{2BD5633A-4B1D-4F4D-9D76-E94FF9DAEE0C}" srcOrd="2" destOrd="0" parTransId="{5A4EC811-6473-4A26-8BD9-60EF0073F82B}" sibTransId="{F49D1C1E-BCC2-4C40-ACBF-912B27B55E48}"/>
    <dgm:cxn modelId="{068D47A2-E76B-4EC7-952E-0E4844DC88BD}" type="presOf" srcId="{5850D115-60D7-4C56-843D-8084343E3E30}" destId="{0DE5F99C-D1D0-4C61-8165-5DA3BB53E20D}" srcOrd="0" destOrd="0" presId="urn:microsoft.com/office/officeart/2018/2/layout/IconVerticalSolidList"/>
    <dgm:cxn modelId="{C5059BAC-1FEE-4C65-A377-F3CEC8CBEBC1}" srcId="{1BCB549F-B52F-487A-8EB4-5CBD8DAF1B7C}" destId="{5850D115-60D7-4C56-843D-8084343E3E30}" srcOrd="1" destOrd="0" parTransId="{2898748F-4B22-467A-A51A-236890D263AF}" sibTransId="{13DBA521-8585-4E87-B91F-492C569B90F7}"/>
    <dgm:cxn modelId="{3DA59CC5-ACD1-482E-8696-0A8A0BE41F50}" type="presOf" srcId="{46F4130F-77F9-4D0F-8E1E-579ED2321640}" destId="{20E8981C-4764-4707-BA99-89A0C9DE4012}" srcOrd="0" destOrd="0" presId="urn:microsoft.com/office/officeart/2018/2/layout/IconVerticalSolidList"/>
    <dgm:cxn modelId="{1D9EFCE4-7476-4410-946D-0E28A0C98841}" type="presOf" srcId="{1BCB549F-B52F-487A-8EB4-5CBD8DAF1B7C}" destId="{D18AA751-AD17-498D-BAE7-7E50CB7AAED1}" srcOrd="0" destOrd="0" presId="urn:microsoft.com/office/officeart/2018/2/layout/IconVerticalSolidList"/>
    <dgm:cxn modelId="{FD81AAAF-1F01-42D7-A7C2-B5F1D547A842}" type="presParOf" srcId="{D18AA751-AD17-498D-BAE7-7E50CB7AAED1}" destId="{AF53F07F-044C-46ED-A014-A327E4AA88F7}" srcOrd="0" destOrd="0" presId="urn:microsoft.com/office/officeart/2018/2/layout/IconVerticalSolidList"/>
    <dgm:cxn modelId="{9D00C9C9-FB4D-43F5-AE97-95634D03DC83}" type="presParOf" srcId="{AF53F07F-044C-46ED-A014-A327E4AA88F7}" destId="{1FE8C0B3-2BF1-44A5-8A9E-B2A299437987}" srcOrd="0" destOrd="0" presId="urn:microsoft.com/office/officeart/2018/2/layout/IconVerticalSolidList"/>
    <dgm:cxn modelId="{5FC3289B-8E4B-4407-B484-FEB7A1592121}" type="presParOf" srcId="{AF53F07F-044C-46ED-A014-A327E4AA88F7}" destId="{77BB911C-20DD-498A-A3C4-AEDF42ABED49}" srcOrd="1" destOrd="0" presId="urn:microsoft.com/office/officeart/2018/2/layout/IconVerticalSolidList"/>
    <dgm:cxn modelId="{080685E6-A65B-4A19-A85E-20E1AD5BA12E}" type="presParOf" srcId="{AF53F07F-044C-46ED-A014-A327E4AA88F7}" destId="{3F76E46A-2612-4F64-8EC4-5FBD57F23958}" srcOrd="2" destOrd="0" presId="urn:microsoft.com/office/officeart/2018/2/layout/IconVerticalSolidList"/>
    <dgm:cxn modelId="{7E2AD600-7787-4960-B224-8E66C0AB1566}" type="presParOf" srcId="{AF53F07F-044C-46ED-A014-A327E4AA88F7}" destId="{20E8981C-4764-4707-BA99-89A0C9DE4012}" srcOrd="3" destOrd="0" presId="urn:microsoft.com/office/officeart/2018/2/layout/IconVerticalSolidList"/>
    <dgm:cxn modelId="{F5C3E424-54EE-45CC-89F7-8D0FD6894E28}" type="presParOf" srcId="{D18AA751-AD17-498D-BAE7-7E50CB7AAED1}" destId="{6B93E9A2-EDE8-4445-8705-4E8474E4119A}" srcOrd="1" destOrd="0" presId="urn:microsoft.com/office/officeart/2018/2/layout/IconVerticalSolidList"/>
    <dgm:cxn modelId="{44298ABE-C7D8-4B7D-B3CA-7756122BE7F7}" type="presParOf" srcId="{D18AA751-AD17-498D-BAE7-7E50CB7AAED1}" destId="{C08099C2-7AF9-44F1-AEDF-3D55141C8BA5}" srcOrd="2" destOrd="0" presId="urn:microsoft.com/office/officeart/2018/2/layout/IconVerticalSolidList"/>
    <dgm:cxn modelId="{248367B3-2D0A-4899-8C34-A143968AE31C}" type="presParOf" srcId="{C08099C2-7AF9-44F1-AEDF-3D55141C8BA5}" destId="{4CD8566F-2E8A-4906-9B4D-EECCE584EFD7}" srcOrd="0" destOrd="0" presId="urn:microsoft.com/office/officeart/2018/2/layout/IconVerticalSolidList"/>
    <dgm:cxn modelId="{C996C13B-144C-44EC-AB03-34961E0AD718}" type="presParOf" srcId="{C08099C2-7AF9-44F1-AEDF-3D55141C8BA5}" destId="{23B55E5B-B77A-4276-960D-F195777C3038}" srcOrd="1" destOrd="0" presId="urn:microsoft.com/office/officeart/2018/2/layout/IconVerticalSolidList"/>
    <dgm:cxn modelId="{07942622-B8BA-4FC6-96F5-7A6F11505724}" type="presParOf" srcId="{C08099C2-7AF9-44F1-AEDF-3D55141C8BA5}" destId="{0899BEA2-1C11-4764-91B0-0CFC3C65EEAD}" srcOrd="2" destOrd="0" presId="urn:microsoft.com/office/officeart/2018/2/layout/IconVerticalSolidList"/>
    <dgm:cxn modelId="{A38A3C8C-DEE3-452D-95D6-422CCC5315E0}" type="presParOf" srcId="{C08099C2-7AF9-44F1-AEDF-3D55141C8BA5}" destId="{0DE5F99C-D1D0-4C61-8165-5DA3BB53E20D}" srcOrd="3" destOrd="0" presId="urn:microsoft.com/office/officeart/2018/2/layout/IconVerticalSolidList"/>
    <dgm:cxn modelId="{ACD656AB-4E05-48D5-82B4-50891DD9745C}" type="presParOf" srcId="{D18AA751-AD17-498D-BAE7-7E50CB7AAED1}" destId="{5AA27BDF-972B-4414-AFB2-D4867592BF9A}" srcOrd="3" destOrd="0" presId="urn:microsoft.com/office/officeart/2018/2/layout/IconVerticalSolidList"/>
    <dgm:cxn modelId="{C7DF76C9-0973-4780-925A-8822492A921F}" type="presParOf" srcId="{D18AA751-AD17-498D-BAE7-7E50CB7AAED1}" destId="{091E43DB-1D2F-4178-BDDB-94927E269511}" srcOrd="4" destOrd="0" presId="urn:microsoft.com/office/officeart/2018/2/layout/IconVerticalSolidList"/>
    <dgm:cxn modelId="{56EB86D9-6189-473A-A242-6EE13A864394}" type="presParOf" srcId="{091E43DB-1D2F-4178-BDDB-94927E269511}" destId="{E8D92C2A-BD20-4041-BB13-7165F4440655}" srcOrd="0" destOrd="0" presId="urn:microsoft.com/office/officeart/2018/2/layout/IconVerticalSolidList"/>
    <dgm:cxn modelId="{8FFA2193-FCA9-445B-972A-C56031FBCC9C}" type="presParOf" srcId="{091E43DB-1D2F-4178-BDDB-94927E269511}" destId="{2CDAD157-B773-4C74-AB70-EBDCA060D5BD}" srcOrd="1" destOrd="0" presId="urn:microsoft.com/office/officeart/2018/2/layout/IconVerticalSolidList"/>
    <dgm:cxn modelId="{F77D69C2-8151-4B31-BAA3-639DECBB3372}" type="presParOf" srcId="{091E43DB-1D2F-4178-BDDB-94927E269511}" destId="{C7254E47-C21C-4E73-B658-7557115AEC23}" srcOrd="2" destOrd="0" presId="urn:microsoft.com/office/officeart/2018/2/layout/IconVerticalSolidList"/>
    <dgm:cxn modelId="{E5B9B8C4-7EDF-4575-BA06-F3CA84BBA3D9}" type="presParOf" srcId="{091E43DB-1D2F-4178-BDDB-94927E269511}" destId="{C1DAE9DF-7BB6-4051-9BCF-9712231D85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7AC15D-F0B8-4B01-A20F-066BF66F6014}">
      <dsp:nvSpPr>
        <dsp:cNvPr id="0" name=""/>
        <dsp:cNvSpPr/>
      </dsp:nvSpPr>
      <dsp:spPr>
        <a:xfrm>
          <a:off x="0" y="2358"/>
          <a:ext cx="5063456" cy="8236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Replace fossil fuels with solar and wind systems.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209" y="42567"/>
        <a:ext cx="4983038" cy="743262"/>
      </dsp:txXfrm>
    </dsp:sp>
    <dsp:sp modelId="{22E971C1-18CE-4454-8926-B07E6D675E90}">
      <dsp:nvSpPr>
        <dsp:cNvPr id="0" name=""/>
        <dsp:cNvSpPr/>
      </dsp:nvSpPr>
      <dsp:spPr>
        <a:xfrm>
          <a:off x="0" y="952758"/>
          <a:ext cx="5063456" cy="8236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Achieve 5 MW capacity, serving 2,000+ households and businesses.</a:t>
          </a:r>
          <a:endParaRPr lang="en-GB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209" y="992967"/>
        <a:ext cx="4983038" cy="743262"/>
      </dsp:txXfrm>
    </dsp:sp>
    <dsp:sp modelId="{01F9200A-EF1E-4F06-A474-12C7D8C5FB5E}">
      <dsp:nvSpPr>
        <dsp:cNvPr id="0" name=""/>
        <dsp:cNvSpPr/>
      </dsp:nvSpPr>
      <dsp:spPr>
        <a:xfrm>
          <a:off x="0" y="1903158"/>
          <a:ext cx="5063456" cy="8236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Aim for sustainable enterprise excellence (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Edgeman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&amp;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Eskildsen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2014).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209" y="1943367"/>
        <a:ext cx="4983038" cy="7432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E8ABDD-836D-4E2A-9D3E-82B1CA4A905B}">
      <dsp:nvSpPr>
        <dsp:cNvPr id="0" name=""/>
        <dsp:cNvSpPr/>
      </dsp:nvSpPr>
      <dsp:spPr>
        <a:xfrm>
          <a:off x="0" y="670"/>
          <a:ext cx="6254724" cy="1568973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121FED-D9AD-457C-8C6C-0E58D959B4B2}">
      <dsp:nvSpPr>
        <dsp:cNvPr id="0" name=""/>
        <dsp:cNvSpPr/>
      </dsp:nvSpPr>
      <dsp:spPr>
        <a:xfrm>
          <a:off x="474614" y="353689"/>
          <a:ext cx="862935" cy="8629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F9917-0343-4E9C-B078-AA19163F2238}">
      <dsp:nvSpPr>
        <dsp:cNvPr id="0" name=""/>
        <dsp:cNvSpPr/>
      </dsp:nvSpPr>
      <dsp:spPr>
        <a:xfrm>
          <a:off x="1812164" y="670"/>
          <a:ext cx="4442559" cy="15689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50" tIns="166050" rIns="166050" bIns="16605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Utilizes renewable technologies to reduce emissions.</a:t>
          </a:r>
        </a:p>
      </dsp:txBody>
      <dsp:txXfrm>
        <a:off x="1812164" y="670"/>
        <a:ext cx="4442559" cy="1568973"/>
      </dsp:txXfrm>
    </dsp:sp>
    <dsp:sp modelId="{9148F5DD-463D-4F43-BD5B-5DC4DBFDBEC6}">
      <dsp:nvSpPr>
        <dsp:cNvPr id="0" name=""/>
        <dsp:cNvSpPr/>
      </dsp:nvSpPr>
      <dsp:spPr>
        <a:xfrm>
          <a:off x="0" y="1961888"/>
          <a:ext cx="6254724" cy="1568973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AD63FB-6F40-44AE-BD45-B6EF1B562B4A}">
      <dsp:nvSpPr>
        <dsp:cNvPr id="0" name=""/>
        <dsp:cNvSpPr/>
      </dsp:nvSpPr>
      <dsp:spPr>
        <a:xfrm>
          <a:off x="474614" y="2314907"/>
          <a:ext cx="862935" cy="8629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1A6FF5-D60A-4F33-8197-BC71C62205B0}">
      <dsp:nvSpPr>
        <dsp:cNvPr id="0" name=""/>
        <dsp:cNvSpPr/>
      </dsp:nvSpPr>
      <dsp:spPr>
        <a:xfrm>
          <a:off x="1812164" y="1961888"/>
          <a:ext cx="4442559" cy="15689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50" tIns="166050" rIns="166050" bIns="16605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Secures essential assets, skilled workforce, and financial backing (Thompson, 2010).</a:t>
          </a:r>
        </a:p>
      </dsp:txBody>
      <dsp:txXfrm>
        <a:off x="1812164" y="1961888"/>
        <a:ext cx="4442559" cy="1568973"/>
      </dsp:txXfrm>
    </dsp:sp>
    <dsp:sp modelId="{06A855F7-B634-45A6-BA24-BB6715494C93}">
      <dsp:nvSpPr>
        <dsp:cNvPr id="0" name=""/>
        <dsp:cNvSpPr/>
      </dsp:nvSpPr>
      <dsp:spPr>
        <a:xfrm>
          <a:off x="0" y="3923105"/>
          <a:ext cx="6254724" cy="1568973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1C23B9-DFCF-452D-927A-E6F2082347C0}">
      <dsp:nvSpPr>
        <dsp:cNvPr id="0" name=""/>
        <dsp:cNvSpPr/>
      </dsp:nvSpPr>
      <dsp:spPr>
        <a:xfrm>
          <a:off x="474614" y="4276124"/>
          <a:ext cx="862935" cy="8629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AC0C89-8BC1-4B3A-AA21-A27B0AE008C1}">
      <dsp:nvSpPr>
        <dsp:cNvPr id="0" name=""/>
        <dsp:cNvSpPr/>
      </dsp:nvSpPr>
      <dsp:spPr>
        <a:xfrm>
          <a:off x="1812164" y="3923105"/>
          <a:ext cx="4442559" cy="15689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50" tIns="166050" rIns="166050" bIns="16605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Builds partnerships for quality and sustainability.</a:t>
          </a:r>
        </a:p>
      </dsp:txBody>
      <dsp:txXfrm>
        <a:off x="1812164" y="3923105"/>
        <a:ext cx="4442559" cy="15689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E7E861-5708-49AB-86E7-88CB0589D854}">
      <dsp:nvSpPr>
        <dsp:cNvPr id="0" name=""/>
        <dsp:cNvSpPr/>
      </dsp:nvSpPr>
      <dsp:spPr>
        <a:xfrm>
          <a:off x="0" y="668"/>
          <a:ext cx="5063456" cy="90023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Positioning as a trusted, innovative renewable energy provider.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946" y="44614"/>
        <a:ext cx="4975564" cy="812338"/>
      </dsp:txXfrm>
    </dsp:sp>
    <dsp:sp modelId="{E75070CB-8CC5-4753-9D63-0722D74FD1C5}">
      <dsp:nvSpPr>
        <dsp:cNvPr id="0" name=""/>
        <dsp:cNvSpPr/>
      </dsp:nvSpPr>
      <dsp:spPr>
        <a:xfrm>
          <a:off x="0" y="914482"/>
          <a:ext cx="5063456" cy="900230"/>
        </a:xfrm>
        <a:prstGeom prst="roundRect">
          <a:avLst/>
        </a:prstGeom>
        <a:solidFill>
          <a:schemeClr val="accent3">
            <a:hueOff val="4784907"/>
            <a:satOff val="-6752"/>
            <a:lumOff val="-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Offering comprehensive solutions from design to installation and maintenance (Cohen, Smith, &amp; Mitchell, 2008).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946" y="958428"/>
        <a:ext cx="4975564" cy="812338"/>
      </dsp:txXfrm>
    </dsp:sp>
    <dsp:sp modelId="{47987926-10D2-4A74-8702-BC43017A009E}">
      <dsp:nvSpPr>
        <dsp:cNvPr id="0" name=""/>
        <dsp:cNvSpPr/>
      </dsp:nvSpPr>
      <dsp:spPr>
        <a:xfrm>
          <a:off x="0" y="1828297"/>
          <a:ext cx="5063456" cy="900230"/>
        </a:xfrm>
        <a:prstGeom prst="roundRect">
          <a:avLst/>
        </a:prstGeom>
        <a:solidFill>
          <a:schemeClr val="accent3">
            <a:hueOff val="9569813"/>
            <a:satOff val="-13505"/>
            <a:lumOff val="-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Leveraging political support, economic incentives, and strategic partnerships for growth.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946" y="1872243"/>
        <a:ext cx="4975564" cy="81233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E8C0B3-2BF1-44A5-8A9E-B2A299437987}">
      <dsp:nvSpPr>
        <dsp:cNvPr id="0" name=""/>
        <dsp:cNvSpPr/>
      </dsp:nvSpPr>
      <dsp:spPr>
        <a:xfrm>
          <a:off x="0" y="670"/>
          <a:ext cx="6254724" cy="1568973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BB911C-20DD-498A-A3C4-AEDF42ABED49}">
      <dsp:nvSpPr>
        <dsp:cNvPr id="0" name=""/>
        <dsp:cNvSpPr/>
      </dsp:nvSpPr>
      <dsp:spPr>
        <a:xfrm>
          <a:off x="474614" y="353689"/>
          <a:ext cx="862935" cy="8629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8981C-4764-4707-BA99-89A0C9DE4012}">
      <dsp:nvSpPr>
        <dsp:cNvPr id="0" name=""/>
        <dsp:cNvSpPr/>
      </dsp:nvSpPr>
      <dsp:spPr>
        <a:xfrm>
          <a:off x="1812164" y="670"/>
          <a:ext cx="4442559" cy="15689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50" tIns="166050" rIns="166050" bIns="16605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Positioning as a trusted, innovative renewable energy provider.</a:t>
          </a:r>
        </a:p>
      </dsp:txBody>
      <dsp:txXfrm>
        <a:off x="1812164" y="670"/>
        <a:ext cx="4442559" cy="1568973"/>
      </dsp:txXfrm>
    </dsp:sp>
    <dsp:sp modelId="{4CD8566F-2E8A-4906-9B4D-EECCE584EFD7}">
      <dsp:nvSpPr>
        <dsp:cNvPr id="0" name=""/>
        <dsp:cNvSpPr/>
      </dsp:nvSpPr>
      <dsp:spPr>
        <a:xfrm>
          <a:off x="0" y="1961888"/>
          <a:ext cx="6254724" cy="1568973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B55E5B-B77A-4276-960D-F195777C3038}">
      <dsp:nvSpPr>
        <dsp:cNvPr id="0" name=""/>
        <dsp:cNvSpPr/>
      </dsp:nvSpPr>
      <dsp:spPr>
        <a:xfrm>
          <a:off x="474614" y="2314907"/>
          <a:ext cx="862935" cy="8629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E5F99C-D1D0-4C61-8165-5DA3BB53E20D}">
      <dsp:nvSpPr>
        <dsp:cNvPr id="0" name=""/>
        <dsp:cNvSpPr/>
      </dsp:nvSpPr>
      <dsp:spPr>
        <a:xfrm>
          <a:off x="1812164" y="1961888"/>
          <a:ext cx="4442559" cy="15689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50" tIns="166050" rIns="166050" bIns="16605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Offering comprehensive solutions from design to installation and maintenance.</a:t>
          </a:r>
        </a:p>
      </dsp:txBody>
      <dsp:txXfrm>
        <a:off x="1812164" y="1961888"/>
        <a:ext cx="4442559" cy="1568973"/>
      </dsp:txXfrm>
    </dsp:sp>
    <dsp:sp modelId="{E8D92C2A-BD20-4041-BB13-7165F4440655}">
      <dsp:nvSpPr>
        <dsp:cNvPr id="0" name=""/>
        <dsp:cNvSpPr/>
      </dsp:nvSpPr>
      <dsp:spPr>
        <a:xfrm>
          <a:off x="0" y="3923105"/>
          <a:ext cx="6254724" cy="1568973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DAD157-B773-4C74-AB70-EBDCA060D5BD}">
      <dsp:nvSpPr>
        <dsp:cNvPr id="0" name=""/>
        <dsp:cNvSpPr/>
      </dsp:nvSpPr>
      <dsp:spPr>
        <a:xfrm>
          <a:off x="474614" y="4276124"/>
          <a:ext cx="862935" cy="8629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DAE9DF-7BB6-4051-9BCF-9712231D854C}">
      <dsp:nvSpPr>
        <dsp:cNvPr id="0" name=""/>
        <dsp:cNvSpPr/>
      </dsp:nvSpPr>
      <dsp:spPr>
        <a:xfrm>
          <a:off x="1812164" y="3923105"/>
          <a:ext cx="4442559" cy="15689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50" tIns="166050" rIns="166050" bIns="16605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Leveraging political support, economic incentives, and strategic partnerships for growth Desa, 2012).</a:t>
          </a:r>
        </a:p>
      </dsp:txBody>
      <dsp:txXfrm>
        <a:off x="1812164" y="3923105"/>
        <a:ext cx="4442559" cy="15689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132084F-13A5-4905-81A5-7F63DF8F4A43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BB6AD198-546B-4339-BA85-CCA83A8468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393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084F-13A5-4905-81A5-7F63DF8F4A43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D198-546B-4339-BA85-CCA83A8468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035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084F-13A5-4905-81A5-7F63DF8F4A43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D198-546B-4339-BA85-CCA83A8468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199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084F-13A5-4905-81A5-7F63DF8F4A43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D198-546B-4339-BA85-CCA83A8468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51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084F-13A5-4905-81A5-7F63DF8F4A43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D198-546B-4339-BA85-CCA83A8468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271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084F-13A5-4905-81A5-7F63DF8F4A43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D198-546B-4339-BA85-CCA83A8468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561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084F-13A5-4905-81A5-7F63DF8F4A43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D198-546B-4339-BA85-CCA83A8468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97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084F-13A5-4905-81A5-7F63DF8F4A43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BB6AD198-546B-4339-BA85-CCA83A8468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95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132084F-13A5-4905-81A5-7F63DF8F4A43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BB6AD198-546B-4339-BA85-CCA83A8468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3122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084F-13A5-4905-81A5-7F63DF8F4A43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D198-546B-4339-BA85-CCA83A8468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587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2084F-13A5-4905-81A5-7F63DF8F4A43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AD198-546B-4339-BA85-CCA83A8468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793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132084F-13A5-4905-81A5-7F63DF8F4A43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BB6AD198-546B-4339-BA85-CCA83A8468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421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7883D-2AEC-5EAC-28D2-253F60A0B8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5535" y="2465726"/>
            <a:ext cx="4685511" cy="2464735"/>
          </a:xfr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Arial Black" panose="020B0A04020102020204" pitchFamily="34" charset="0"/>
              </a:rPr>
              <a:t>Business Plan: GRENGREN Renewable Energy Startup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1AA432-B28A-4210-FD9A-56135AD879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2" y="5202620"/>
            <a:ext cx="4141559" cy="65017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C000"/>
                </a:solidFill>
                <a:latin typeface="Arial Black" panose="020B0A04020102020204" pitchFamily="34" charset="0"/>
              </a:rPr>
              <a:t>Presentation </a:t>
            </a:r>
            <a:endParaRPr lang="en-GB" dirty="0">
              <a:solidFill>
                <a:srgbClr val="FFC000"/>
              </a:solidFill>
              <a:latin typeface="Arial Black" panose="020B0A040201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CA118C4-32A6-466D-8453-BA738103A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2536" y="0"/>
            <a:ext cx="673946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C6521D-3033-2316-E83F-F84CD0888B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550" r="14326"/>
          <a:stretch/>
        </p:blipFill>
        <p:spPr>
          <a:xfrm>
            <a:off x="5467828" y="1"/>
            <a:ext cx="6724172" cy="6858000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701554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25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484BDC-9056-B275-09BB-B93643838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772" y="1144980"/>
            <a:ext cx="5063458" cy="1560716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C000"/>
                </a:solidFill>
                <a:latin typeface="Arial Black" panose="020B0A04020102020204" pitchFamily="34" charset="0"/>
              </a:rPr>
              <a:t>Introduction </a:t>
            </a:r>
            <a:endParaRPr lang="en-GB" sz="4000" dirty="0">
              <a:solidFill>
                <a:srgbClr val="FFC000"/>
              </a:solidFill>
              <a:latin typeface="Arial Black" panose="020B0A040201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8E62604-C40E-4D56-9D66-FD94B0CA4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0"/>
            <a:ext cx="4901184" cy="26167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362D75-4B4F-A655-8F0F-89166F547B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6461" b="-1"/>
          <a:stretch/>
        </p:blipFill>
        <p:spPr>
          <a:xfrm>
            <a:off x="870090" y="10"/>
            <a:ext cx="4572000" cy="2450582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8A330AB8-A767-46C8-ABEF-2477854EF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2836942"/>
            <a:ext cx="4901184" cy="402105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6B0F48-53CA-6813-6C87-811E35B054F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92" r="26712" b="-3"/>
          <a:stretch/>
        </p:blipFill>
        <p:spPr>
          <a:xfrm>
            <a:off x="870090" y="2999232"/>
            <a:ext cx="4572000" cy="3858768"/>
          </a:xfrm>
          <a:prstGeom prst="rect">
            <a:avLst/>
          </a:prstGeom>
        </p:spPr>
      </p:pic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EF66EF2-3BE0-BA72-38C9-4EA6C7F266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1793050"/>
              </p:ext>
            </p:extLst>
          </p:nvPr>
        </p:nvGraphicFramePr>
        <p:xfrm>
          <a:off x="6476772" y="2978639"/>
          <a:ext cx="5063457" cy="27291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618733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E7CFAA6-1DBB-43B0-BD82-2FB83CF4E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314C46-20D1-864D-BAEB-4B79B9CE2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8" y="639763"/>
            <a:ext cx="3997693" cy="549275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C000"/>
                </a:solidFill>
                <a:latin typeface="Arial Black" panose="020B0A04020102020204" pitchFamily="34" charset="0"/>
              </a:rPr>
              <a:t>Sustainability Commitment &amp; Resources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73D22A-72A7-BD3B-4F6B-8F315DB255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0455958"/>
              </p:ext>
            </p:extLst>
          </p:nvPr>
        </p:nvGraphicFramePr>
        <p:xfrm>
          <a:off x="5288347" y="639763"/>
          <a:ext cx="6254724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88606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25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40BC2A-FE14-6880-A842-3FD3AD7E1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016" y="974713"/>
            <a:ext cx="5341060" cy="1560716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rgbClr val="FFC000"/>
                </a:solidFill>
                <a:latin typeface="Arial Black" panose="020B0A04020102020204" pitchFamily="34" charset="0"/>
              </a:rPr>
              <a:t>Marketing Strategy &amp; Market Position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E62604-C40E-4D56-9D66-FD94B0CA4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0"/>
            <a:ext cx="4901184" cy="26167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598F41-C0F6-86FB-5BF1-55E9883B80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490" r="3" b="518"/>
          <a:stretch/>
        </p:blipFill>
        <p:spPr>
          <a:xfrm>
            <a:off x="870090" y="10"/>
            <a:ext cx="4572000" cy="2450582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A330AB8-A767-46C8-ABEF-2477854EF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2836942"/>
            <a:ext cx="4901184" cy="402105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C580DC-BB05-3FFC-9231-231D79C132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85" r="18569" b="-1"/>
          <a:stretch/>
        </p:blipFill>
        <p:spPr>
          <a:xfrm>
            <a:off x="870090" y="2999232"/>
            <a:ext cx="4572000" cy="3858768"/>
          </a:xfrm>
          <a:prstGeom prst="rect">
            <a:avLst/>
          </a:prstGeom>
        </p:spPr>
      </p:pic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9D4CD40-5E85-F00E-F306-9485A9C6E5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8500747"/>
              </p:ext>
            </p:extLst>
          </p:nvPr>
        </p:nvGraphicFramePr>
        <p:xfrm>
          <a:off x="6476772" y="2978639"/>
          <a:ext cx="5063457" cy="27291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9411044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E7CFAA6-1DBB-43B0-BD82-2FB83CF4E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609A9D-9691-0DFF-427B-EE935E6EF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8" y="639763"/>
            <a:ext cx="3997693" cy="549275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C000"/>
                </a:solidFill>
                <a:latin typeface="Arial Black" panose="020B0A04020102020204" pitchFamily="34" charset="0"/>
              </a:rPr>
              <a:t>GRENGREN's Brand Strategy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EA1928-EC75-F24C-ED49-A8AFBDB3FD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9340059"/>
              </p:ext>
            </p:extLst>
          </p:nvPr>
        </p:nvGraphicFramePr>
        <p:xfrm>
          <a:off x="5288347" y="639763"/>
          <a:ext cx="6254724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17143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E7CFAA6-1DBB-43B0-BD82-2FB83CF4E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EC2F8-7CCD-D4A7-753F-672BD2E7C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9" y="639763"/>
            <a:ext cx="3947998" cy="549275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C000"/>
                </a:solidFill>
                <a:latin typeface="Arial Black" panose="020B0A04020102020204" pitchFamily="34" charset="0"/>
              </a:rPr>
              <a:t>References </a:t>
            </a:r>
            <a:endParaRPr lang="en-GB" sz="4000" dirty="0">
              <a:solidFill>
                <a:srgbClr val="FFC000"/>
              </a:solidFill>
              <a:latin typeface="Arial Black" panose="020B0A04020102020204" pitchFamily="34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13708B-D2E3-41E3-BD49-F910056473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1323" y="2211346"/>
            <a:ext cx="0" cy="2349584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45918-5004-AF42-98FE-BC1237566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9742" y="321618"/>
            <a:ext cx="7100787" cy="6199000"/>
          </a:xfrm>
        </p:spPr>
        <p:txBody>
          <a:bodyPr anchor="ctr"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Dean, T., &amp; McMullen, J. (2007). Toward a theory of sustainable entrepreneurship: Reducing environmental degradation through entrepreneurial action.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Venturing, 22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(1), 50–76.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Edgeman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R.,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Eskildsen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J. (2014). Modelling and assessing sustainable enterprise excellence.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23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(3), 173–187.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Hart, S., &amp; Milstein, M.B. (1999). Global Sustainability and the Creative Destruction of Industries.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Sloan Management Review, 41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23-33.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Rahmana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F.,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Bawono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A. (2020). Sustainable development toward sustainable enterprise.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Management Science Letters, 11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(2), 657–668.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Shrivastava, P. (1995). The role of corporations in achieving ecological sustainability.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Academy of Management Review, 20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(4), 936–960.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Thompson, F. M. M. (2010).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Social enterprise: Developing sustainable enterprises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New York, NY: Palgrave Macmillan.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Unruh, G. C. (2000). Understanding carbon lock-in.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Energy Policy, 28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(12), 817–830.</a:t>
            </a:r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1179538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31</TotalTime>
  <Words>354</Words>
  <Application>Microsoft Office PowerPoint</Application>
  <PresentationFormat>Widescreen</PresentationFormat>
  <Paragraphs>26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Arial Black</vt:lpstr>
      <vt:lpstr>Calibri Light</vt:lpstr>
      <vt:lpstr>Metropolitan</vt:lpstr>
      <vt:lpstr>Business Plan: GRENGREN Renewable Energy Startup</vt:lpstr>
      <vt:lpstr>Introduction </vt:lpstr>
      <vt:lpstr>Sustainability Commitment &amp; Resources</vt:lpstr>
      <vt:lpstr>Marketing Strategy &amp; Market Position</vt:lpstr>
      <vt:lpstr>GRENGREN's Brand Strategy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2025-03-09T16:12:52Z</dcterms:created>
  <dcterms:modified xsi:type="dcterms:W3CDTF">2025-03-13T19:16:54Z</dcterms:modified>
</cp:coreProperties>
</file>