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80" r:id="rId21"/>
    <p:sldId id="278" r:id="rId22"/>
    <p:sldId id="279" r:id="rId23"/>
    <p:sldId id="277" r:id="rId24"/>
    <p:sldId id="28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B876C-30CE-41C0-8633-BE006895775E}" type="datetimeFigureOut">
              <a:rPr lang="en-GB" smtClean="0"/>
              <a:t>15/07/2022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6D5F1B-03B9-42C9-970D-A63EFDD6CB8D}" type="slidenum">
              <a:rPr lang="en-GB" smtClean="0"/>
              <a:t>‹#›</a:t>
            </a:fld>
            <a:endParaRPr lang="en-GB"/>
          </a:p>
        </p:txBody>
      </p:sp>
    </p:spTree>
    <p:extLst>
      <p:ext uri="{BB962C8B-B14F-4D97-AF65-F5344CB8AC3E}">
        <p14:creationId xmlns:p14="http://schemas.microsoft.com/office/powerpoint/2010/main" val="4070112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6D5F1B-03B9-42C9-970D-A63EFDD6CB8D}" type="slidenum">
              <a:rPr lang="en-GB" smtClean="0"/>
              <a:t>23</a:t>
            </a:fld>
            <a:endParaRPr lang="en-GB"/>
          </a:p>
        </p:txBody>
      </p:sp>
    </p:spTree>
    <p:extLst>
      <p:ext uri="{BB962C8B-B14F-4D97-AF65-F5344CB8AC3E}">
        <p14:creationId xmlns:p14="http://schemas.microsoft.com/office/powerpoint/2010/main" val="2617184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E02C6-3CC4-4E6A-862E-BC6A899AE6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BE70B4-CF77-48CD-BDA7-2E6129E308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EDD1CD-AD21-455F-AD22-680D74EB81EF}"/>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AADEEB17-80EC-48F6-9B43-6FED01D32F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8C4ED-F4CF-4745-B4D1-BEA2A5D4AB87}"/>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1183283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F892E-BFE3-479F-B245-DE560008DF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D0DFC9-BF16-484D-8268-E2BD620696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918EA2-C73D-46BB-A531-1F83E1881D5E}"/>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B750BABE-F88F-405B-8535-F885762EDB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C87FEF-F740-42A3-A143-23FDE63EE21E}"/>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2666496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E212B-7358-405B-BEAF-BD7A69A4A7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AC32AA3-AFD4-4A4D-9F5B-F162AA4851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447912-5143-4171-8898-F08049B42FDF}"/>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F02A4CBB-B83B-46FE-9433-8E20A940E2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AD73F0-FD9D-49B8-BE2B-B4E39A66B9EE}"/>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1108755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D71FE-0418-4DC8-8406-3907118113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56DFE0-F0A7-45A5-92D0-92A630DE2F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A62913-2271-47A9-A148-5CAF4B02ED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665B72-E1D5-4B6F-963A-4ECE8BE9EFBD}"/>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6" name="Footer Placeholder 5">
            <a:extLst>
              <a:ext uri="{FF2B5EF4-FFF2-40B4-BE49-F238E27FC236}">
                <a16:creationId xmlns:a16="http://schemas.microsoft.com/office/drawing/2014/main" id="{5F4802F7-7FA4-4063-B03A-4D8CCF62D8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FAC313-A639-47C0-8559-4E2B444ADCEC}"/>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3244884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EA9A0-8FD0-4C65-88C0-7AA76BE471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40E29D-82F8-4BA2-A3B6-D3DC2E3F00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EF9047-3260-4D2E-AF64-135A362C15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BDA303-09C3-4023-A666-052A3FF9EE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669B14-2972-4D55-876D-B1341AB71F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BAD74A-E8A2-4807-A3DB-086A2833AD81}"/>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8" name="Footer Placeholder 7">
            <a:extLst>
              <a:ext uri="{FF2B5EF4-FFF2-40B4-BE49-F238E27FC236}">
                <a16:creationId xmlns:a16="http://schemas.microsoft.com/office/drawing/2014/main" id="{E34856D4-B884-42A8-B421-7D4A6E3E93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C76520-4BE2-4F07-AF36-6F59465A9DF0}"/>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840439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A9F0-11B0-404B-B1FD-F1505B737E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3EC1DD-2F8A-4053-91F9-2F4AF0FD11B5}"/>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4" name="Footer Placeholder 3">
            <a:extLst>
              <a:ext uri="{FF2B5EF4-FFF2-40B4-BE49-F238E27FC236}">
                <a16:creationId xmlns:a16="http://schemas.microsoft.com/office/drawing/2014/main" id="{D5F1F906-A4D7-4022-8ABB-D94086536C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9EECBA-1F0D-45CF-B15E-470BFA06EEDF}"/>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366662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C791C9-510E-4212-84AE-AB6D25AF50A7}"/>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3" name="Footer Placeholder 2">
            <a:extLst>
              <a:ext uri="{FF2B5EF4-FFF2-40B4-BE49-F238E27FC236}">
                <a16:creationId xmlns:a16="http://schemas.microsoft.com/office/drawing/2014/main" id="{CC7566E4-4458-4CFB-8966-F73B5FF386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5E4B5A-B4D1-43B4-94E5-E8E3CA09DA22}"/>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1000595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A89DA-78D4-4D18-B1E0-D12860358C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C6FF17-B9CD-4D10-903F-08E8196341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6AEC32-A1D6-4E39-A6A3-674D46393B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7F1CAA-AE47-48D4-B36A-DC232B6D73B5}"/>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6" name="Footer Placeholder 5">
            <a:extLst>
              <a:ext uri="{FF2B5EF4-FFF2-40B4-BE49-F238E27FC236}">
                <a16:creationId xmlns:a16="http://schemas.microsoft.com/office/drawing/2014/main" id="{44713696-C336-44B8-B39A-EE6EE200FB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5B8E89-4366-497F-AF51-D0D1D5FE7E91}"/>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2060459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C8CEB-82F0-4A81-82CA-62EDD19B1B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318B48-0683-4900-AD1D-BB24CC99D0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F03831-EBD5-40B0-B678-BB54DC5338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89D8B6-7048-4C68-A451-AC8FAB747825}"/>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6" name="Footer Placeholder 5">
            <a:extLst>
              <a:ext uri="{FF2B5EF4-FFF2-40B4-BE49-F238E27FC236}">
                <a16:creationId xmlns:a16="http://schemas.microsoft.com/office/drawing/2014/main" id="{654B32F9-6317-43D0-A1F0-7FDFC324F7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439383-9589-41F1-81BA-3B94F465B1C2}"/>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1277541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707D2-6DC5-4C9C-AEB5-B630C7C616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3C211B-F6C8-4826-A397-8F827B9053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AE68FC-8F78-4E34-A61F-C540255704C1}"/>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C84F1085-BE87-4F07-ABFB-D37EB3D735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F1CE18-5F92-43F4-B86F-D96437B2F8A4}"/>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3392923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904E83-00AB-4B59-BFF7-03A2DC11BB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C34BC1-AE2B-4786-A0A0-4C73AFAFCD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E57352-9C43-4C53-A04A-68051066EDE3}"/>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9F173C5B-079D-4243-9BA7-26E00E0AE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8B5E2-B905-43B5-B093-371A01386E8C}"/>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2247406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49254F-58F0-4FF5-ABBA-9672D53114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90121C-EB72-47F9-BDF2-0A1A7E9231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CBCFC-9897-4090-BB5F-9B2E404A27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576B5CB6-DDE6-4D53-BB7B-EF948A3187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87EB1F6-CF28-4AB6-932E-7B5BDE7FDA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4184FA-9E6D-4FCB-A8B5-90B7223BC86C}" type="slidenum">
              <a:rPr lang="en-GB" smtClean="0"/>
              <a:t>‹#›</a:t>
            </a:fld>
            <a:endParaRPr lang="en-GB"/>
          </a:p>
        </p:txBody>
      </p:sp>
    </p:spTree>
    <p:extLst>
      <p:ext uri="{BB962C8B-B14F-4D97-AF65-F5344CB8AC3E}">
        <p14:creationId xmlns:p14="http://schemas.microsoft.com/office/powerpoint/2010/main" val="33580378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legislation.gov.uk/ukpga/2014/23/enacte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healthandagingpolicy.org/health-and-aging-policy/policy-overview/"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britannica.com/science/old-age" TargetMode="External"/><Relationship Id="rId2" Type="http://schemas.openxmlformats.org/officeDocument/2006/relationships/hyperlink" Target="https://www.devon.gov.uk/providerengagementnetwork/tools_and_templates/care-plan-template-and-completed-example-care-pl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0D709-7B65-4ADD-A9F5-A358B076C502}"/>
              </a:ext>
            </a:extLst>
          </p:cNvPr>
          <p:cNvSpPr>
            <a:spLocks noGrp="1"/>
          </p:cNvSpPr>
          <p:nvPr>
            <p:ph type="ctrTitle"/>
          </p:nvPr>
        </p:nvSpPr>
        <p:spPr>
          <a:xfrm>
            <a:off x="1256712" y="278300"/>
            <a:ext cx="9941169" cy="5011151"/>
          </a:xfrm>
        </p:spPr>
        <p:txBody>
          <a:bodyPr>
            <a:normAutofit/>
          </a:bodyPr>
          <a:lstStyle/>
          <a:p>
            <a:r>
              <a:rPr lang="en-GB" sz="2400" b="1" dirty="0">
                <a:latin typeface="Arial" panose="020B0604020202020204" pitchFamily="34" charset="0"/>
                <a:cs typeface="Arial" panose="020B0604020202020204" pitchFamily="34" charset="0"/>
              </a:rPr>
              <a:t>Student name: Ionut Alin Sacalus</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Student Code: 1907523</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Programme name: BSc Health and Social Care</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name: Living with Care: The Older Person</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code: BMHP6009_BIRM</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Assignment </a:t>
            </a:r>
            <a:r>
              <a:rPr lang="en-GB" sz="2400" b="1" dirty="0" err="1">
                <a:latin typeface="Arial" panose="020B0604020202020204" pitchFamily="34" charset="0"/>
                <a:cs typeface="Arial" panose="020B0604020202020204" pitchFamily="34" charset="0"/>
              </a:rPr>
              <a:t>title:Component</a:t>
            </a:r>
            <a:r>
              <a:rPr lang="en-GB" sz="2400" b="1" dirty="0">
                <a:latin typeface="Arial" panose="020B0604020202020204" pitchFamily="34" charset="0"/>
                <a:cs typeface="Arial" panose="020B0604020202020204" pitchFamily="34" charset="0"/>
              </a:rPr>
              <a:t> 1:</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Individual Presentation of </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Care Plan: 10 minutes</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Lecturer name: Joanne Davies</a:t>
            </a:r>
            <a:br>
              <a:rPr lang="en-GB" sz="2400" b="1"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5975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21F36-54E6-4CE9-8015-F00B594C8DF3}"/>
              </a:ext>
            </a:extLst>
          </p:cNvPr>
          <p:cNvSpPr>
            <a:spLocks noGrp="1"/>
          </p:cNvSpPr>
          <p:nvPr>
            <p:ph type="title"/>
          </p:nvPr>
        </p:nvSpPr>
        <p:spPr/>
        <p:txBody>
          <a:bodyPr>
            <a:normAutofit/>
          </a:bodyPr>
          <a:lstStyle/>
          <a:p>
            <a:br>
              <a:rPr lang="en-GB" sz="1000" dirty="0"/>
            </a:br>
            <a:endParaRPr lang="en-GB" sz="1000" dirty="0"/>
          </a:p>
        </p:txBody>
      </p:sp>
      <p:sp>
        <p:nvSpPr>
          <p:cNvPr id="5" name="Content Placeholder 4">
            <a:extLst>
              <a:ext uri="{FF2B5EF4-FFF2-40B4-BE49-F238E27FC236}">
                <a16:creationId xmlns:a16="http://schemas.microsoft.com/office/drawing/2014/main" id="{A8CA003E-B6F3-4BF1-99A9-D616F45F4655}"/>
              </a:ext>
            </a:extLst>
          </p:cNvPr>
          <p:cNvSpPr>
            <a:spLocks noGrp="1"/>
          </p:cNvSpPr>
          <p:nvPr>
            <p:ph idx="1"/>
          </p:nvPr>
        </p:nvSpPr>
        <p:spPr>
          <a:xfrm>
            <a:off x="838200" y="478302"/>
            <a:ext cx="10515600" cy="5698661"/>
          </a:xfrm>
        </p:spPr>
        <p:txBody>
          <a:bodyPr>
            <a:normAutofit fontScale="62500" lnSpcReduction="20000"/>
          </a:bodyPr>
          <a:lstStyle/>
          <a:p>
            <a:pPr marL="0" indent="0" algn="just">
              <a:lnSpc>
                <a:spcPct val="160000"/>
              </a:lnSpc>
              <a:buNone/>
            </a:pPr>
            <a:r>
              <a:rPr lang="en-GB" b="1" dirty="0">
                <a:latin typeface="Arial" panose="020B0604020202020204" pitchFamily="34" charset="0"/>
                <a:cs typeface="Arial" panose="020B0604020202020204" pitchFamily="34" charset="0"/>
              </a:rPr>
              <a:t>Introduction</a:t>
            </a:r>
          </a:p>
          <a:p>
            <a:pPr marL="0" indent="0" algn="just">
              <a:lnSpc>
                <a:spcPct val="160000"/>
              </a:lnSpc>
              <a:buNone/>
            </a:pPr>
            <a:r>
              <a:rPr lang="en-GB" dirty="0">
                <a:latin typeface="Arial" panose="020B0604020202020204" pitchFamily="34" charset="0"/>
                <a:cs typeface="Arial" panose="020B0604020202020204" pitchFamily="34" charset="0"/>
              </a:rPr>
              <a:t>Old age is a natural process that begins with intrauterine life and continues until death. It is caused by the irreversible degeneration of systems and cells. Besides psychological and physiological changes, it also involves changes in chronological and social structure. (The Editors of </a:t>
            </a:r>
            <a:r>
              <a:rPr lang="en-GB" dirty="0" err="1">
                <a:latin typeface="Arial" panose="020B0604020202020204" pitchFamily="34" charset="0"/>
                <a:cs typeface="Arial" panose="020B0604020202020204" pitchFamily="34" charset="0"/>
              </a:rPr>
              <a:t>Encyclopedia</a:t>
            </a:r>
            <a:r>
              <a:rPr lang="en-GB" dirty="0">
                <a:latin typeface="Arial" panose="020B0604020202020204" pitchFamily="34" charset="0"/>
                <a:cs typeface="Arial" panose="020B0604020202020204" pitchFamily="34" charset="0"/>
              </a:rPr>
              <a:t> Britannica, 2018)</a:t>
            </a:r>
          </a:p>
          <a:p>
            <a:pPr marL="0" indent="0" algn="just">
              <a:lnSpc>
                <a:spcPct val="160000"/>
              </a:lnSpc>
              <a:buNone/>
            </a:pPr>
            <a:r>
              <a:rPr lang="en-GB" dirty="0">
                <a:latin typeface="Arial" panose="020B0604020202020204" pitchFamily="34" charset="0"/>
                <a:cs typeface="Arial" panose="020B0604020202020204" pitchFamily="34" charset="0"/>
              </a:rPr>
              <a:t>The various definitions of old age make it difficult to understand how they relate to one another. For instance, physiological old age refers to the loss of functional and structural functions, psychological old age is concerned with the decrease in learning and perception, and sociological old age is concerned with the losses in the values that society gives to individuals.</a:t>
            </a:r>
          </a:p>
          <a:p>
            <a:pPr marL="0" indent="0" algn="just">
              <a:lnSpc>
                <a:spcPct val="160000"/>
              </a:lnSpc>
              <a:buNone/>
            </a:pPr>
            <a:r>
              <a:rPr lang="en-GB" dirty="0">
                <a:latin typeface="Arial" panose="020B0604020202020204" pitchFamily="34" charset="0"/>
                <a:cs typeface="Arial" panose="020B0604020202020204" pitchFamily="34" charset="0"/>
              </a:rPr>
              <a:t>According to the WHO, old age refers to a reduction in an individual's environmental compliance ability. It can be defined as individuals falling into the 65 and older age group. ( WHO, 2010)</a:t>
            </a:r>
          </a:p>
          <a:p>
            <a:pPr marL="0" indent="0">
              <a:buNone/>
            </a:pPr>
            <a:endParaRPr lang="en-GB" dirty="0"/>
          </a:p>
        </p:txBody>
      </p:sp>
    </p:spTree>
    <p:extLst>
      <p:ext uri="{BB962C8B-B14F-4D97-AF65-F5344CB8AC3E}">
        <p14:creationId xmlns:p14="http://schemas.microsoft.com/office/powerpoint/2010/main" val="788812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D6C1A-7AE4-4138-8F2E-B95E69698EDA}"/>
              </a:ext>
            </a:extLst>
          </p:cNvPr>
          <p:cNvSpPr>
            <a:spLocks noGrp="1"/>
          </p:cNvSpPr>
          <p:nvPr>
            <p:ph type="title"/>
          </p:nvPr>
        </p:nvSpPr>
        <p:spPr>
          <a:xfrm>
            <a:off x="562708" y="1674055"/>
            <a:ext cx="10846190" cy="2700997"/>
          </a:xfrm>
        </p:spPr>
        <p:txBody>
          <a:bodyPr>
            <a:noAutofit/>
          </a:bodyPr>
          <a:lstStyle/>
          <a:p>
            <a:r>
              <a:rPr lang="en-GB" sz="1800" dirty="0"/>
              <a:t>Residential Care Home Care Plan  </a:t>
            </a:r>
            <a:br>
              <a:rPr lang="en-GB" sz="1800" dirty="0"/>
            </a:br>
            <a:br>
              <a:rPr lang="en-GB" sz="1800" dirty="0"/>
            </a:br>
            <a:r>
              <a:rPr lang="en-GB" sz="1800" dirty="0"/>
              <a:t>Name………………Tina </a:t>
            </a:r>
            <a:r>
              <a:rPr lang="en-GB" sz="1800" dirty="0" err="1"/>
              <a:t>Daheley</a:t>
            </a:r>
            <a:r>
              <a:rPr lang="en-GB" sz="1800" dirty="0"/>
              <a:t>…………………………………………………….. </a:t>
            </a:r>
            <a:br>
              <a:rPr lang="en-GB" sz="1800" dirty="0"/>
            </a:br>
            <a:r>
              <a:rPr lang="en-GB" sz="1800" dirty="0"/>
              <a:t>Preferred Name………</a:t>
            </a:r>
            <a:r>
              <a:rPr lang="en-GB" sz="1800" dirty="0" err="1"/>
              <a:t>Ti</a:t>
            </a:r>
            <a:r>
              <a:rPr lang="en-GB" sz="1800" dirty="0"/>
              <a:t>………………………………………………… </a:t>
            </a:r>
            <a:br>
              <a:rPr lang="en-GB" sz="1800" dirty="0"/>
            </a:br>
            <a:r>
              <a:rPr lang="en-GB" sz="1800" dirty="0"/>
              <a:t>Room Number………………16…………………………………………. </a:t>
            </a:r>
            <a:br>
              <a:rPr lang="en-GB" sz="1800" dirty="0"/>
            </a:br>
            <a:r>
              <a:rPr lang="en-GB" sz="1800" dirty="0"/>
              <a:t>Date of Birth……12.08.1956………………………………………………………. </a:t>
            </a:r>
            <a:br>
              <a:rPr lang="en-GB" sz="1800" dirty="0"/>
            </a:br>
            <a:r>
              <a:rPr lang="en-GB" sz="1800" dirty="0"/>
              <a:t>Date of Admission………21.09.2019…………………………………………….. </a:t>
            </a:r>
            <a:br>
              <a:rPr lang="en-GB" sz="1800" dirty="0"/>
            </a:br>
            <a:r>
              <a:rPr lang="en-GB" sz="1800" dirty="0"/>
              <a:t>Allergies……………</a:t>
            </a:r>
            <a:r>
              <a:rPr lang="en-GB" sz="1800" dirty="0" err="1"/>
              <a:t>Penicilin</a:t>
            </a:r>
            <a:r>
              <a:rPr lang="en-GB" sz="1800" dirty="0"/>
              <a:t>…………………………………………………… </a:t>
            </a:r>
            <a:br>
              <a:rPr lang="en-GB" sz="1800" dirty="0"/>
            </a:br>
            <a:r>
              <a:rPr lang="en-GB" sz="1800" dirty="0"/>
              <a:t> </a:t>
            </a:r>
            <a:br>
              <a:rPr lang="en-GB" sz="1800" dirty="0"/>
            </a:br>
            <a:endParaRPr lang="en-GB" sz="1800" dirty="0"/>
          </a:p>
        </p:txBody>
      </p:sp>
    </p:spTree>
    <p:extLst>
      <p:ext uri="{BB962C8B-B14F-4D97-AF65-F5344CB8AC3E}">
        <p14:creationId xmlns:p14="http://schemas.microsoft.com/office/powerpoint/2010/main" val="2334281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91457-78E2-48CB-ADDC-907A9830EEEA}"/>
              </a:ext>
            </a:extLst>
          </p:cNvPr>
          <p:cNvSpPr>
            <a:spLocks noGrp="1"/>
          </p:cNvSpPr>
          <p:nvPr>
            <p:ph type="title"/>
          </p:nvPr>
        </p:nvSpPr>
        <p:spPr/>
        <p:txBody>
          <a:bodyPr/>
          <a:lstStyle/>
          <a:p>
            <a:r>
              <a:rPr lang="en-GB" dirty="0"/>
              <a:t>1 Level of Understanding </a:t>
            </a:r>
          </a:p>
        </p:txBody>
      </p:sp>
      <p:sp>
        <p:nvSpPr>
          <p:cNvPr id="3" name="Content Placeholder 2">
            <a:extLst>
              <a:ext uri="{FF2B5EF4-FFF2-40B4-BE49-F238E27FC236}">
                <a16:creationId xmlns:a16="http://schemas.microsoft.com/office/drawing/2014/main" id="{A47800FA-01DC-468F-B0D7-0B00855DFA89}"/>
              </a:ext>
            </a:extLst>
          </p:cNvPr>
          <p:cNvSpPr>
            <a:spLocks noGrp="1"/>
          </p:cNvSpPr>
          <p:nvPr>
            <p:ph idx="1"/>
          </p:nvPr>
        </p:nvSpPr>
        <p:spPr>
          <a:xfrm>
            <a:off x="838200" y="1690688"/>
            <a:ext cx="10515600" cy="4351338"/>
          </a:xfrm>
        </p:spPr>
        <p:txBody>
          <a:bodyPr>
            <a:normAutofit fontScale="55000" lnSpcReduction="20000"/>
          </a:bodyPr>
          <a:lstStyle/>
          <a:p>
            <a:pPr marL="0" indent="0" algn="just">
              <a:lnSpc>
                <a:spcPct val="170000"/>
              </a:lnSpc>
              <a:buNone/>
            </a:pPr>
            <a:r>
              <a:rPr lang="en-GB" dirty="0">
                <a:latin typeface="Arial" panose="020B0604020202020204" pitchFamily="34" charset="0"/>
                <a:cs typeface="Arial" panose="020B0604020202020204" pitchFamily="34" charset="0"/>
              </a:rPr>
              <a:t>What care and support needs do I currently have?</a:t>
            </a:r>
          </a:p>
          <a:p>
            <a:pPr marL="0" indent="0" algn="just">
              <a:lnSpc>
                <a:spcPct val="170000"/>
              </a:lnSpc>
              <a:buNone/>
            </a:pPr>
            <a:r>
              <a:rPr lang="en-GB" dirty="0">
                <a:latin typeface="Arial" panose="020B0604020202020204" pitchFamily="34" charset="0"/>
                <a:cs typeface="Arial" panose="020B0604020202020204" pitchFamily="34" charset="0"/>
              </a:rPr>
              <a:t>Tina  have poor hearing and currently she wearing hearing aids. However, She is unable to see the call bell easily due to poor sight. She need this kept in a separate area so that it can be used whenever when she is  in bed and when she wearing her hearing aids. She also like to be involved in her own care and support planning. Although she have some memory loss, it mainly relates to recent events. She can easily recall things from a long time ago. Sometimes, though, she forget the names of people.</a:t>
            </a:r>
          </a:p>
          <a:p>
            <a:pPr marL="0" indent="0" algn="just">
              <a:lnSpc>
                <a:spcPct val="170000"/>
              </a:lnSpc>
              <a:buNone/>
            </a:pPr>
            <a:r>
              <a:rPr lang="en-GB" dirty="0">
                <a:latin typeface="Arial" panose="020B0604020202020204" pitchFamily="34" charset="0"/>
                <a:cs typeface="Arial" panose="020B0604020202020204" pitchFamily="34" charset="0"/>
              </a:rPr>
              <a:t>What do I want my staff to do to support me in achieving my goals?  Ensure that she  wearing the necessary equipment, such as hearing aids and glasses. Her desired outcomes are to be able to make  own decisions and choices, and to help others do the same. (Provider Engagement Network, 2020)</a:t>
            </a:r>
          </a:p>
          <a:p>
            <a:pPr marL="0" indent="0">
              <a:buNone/>
            </a:pPr>
            <a:br>
              <a:rPr lang="en-GB" dirty="0"/>
            </a:br>
            <a:endParaRPr lang="en-GB" dirty="0"/>
          </a:p>
        </p:txBody>
      </p:sp>
    </p:spTree>
    <p:extLst>
      <p:ext uri="{BB962C8B-B14F-4D97-AF65-F5344CB8AC3E}">
        <p14:creationId xmlns:p14="http://schemas.microsoft.com/office/powerpoint/2010/main" val="322260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441F8-7A52-4B68-A5DD-4A94026E7CDA}"/>
              </a:ext>
            </a:extLst>
          </p:cNvPr>
          <p:cNvSpPr>
            <a:spLocks noGrp="1"/>
          </p:cNvSpPr>
          <p:nvPr>
            <p:ph type="title"/>
          </p:nvPr>
        </p:nvSpPr>
        <p:spPr/>
        <p:txBody>
          <a:bodyPr/>
          <a:lstStyle/>
          <a:p>
            <a:r>
              <a:rPr lang="en-GB" dirty="0"/>
              <a:t>2 Communication </a:t>
            </a:r>
          </a:p>
        </p:txBody>
      </p:sp>
      <p:sp>
        <p:nvSpPr>
          <p:cNvPr id="3" name="Content Placeholder 2">
            <a:extLst>
              <a:ext uri="{FF2B5EF4-FFF2-40B4-BE49-F238E27FC236}">
                <a16:creationId xmlns:a16="http://schemas.microsoft.com/office/drawing/2014/main" id="{FC91D456-23E6-401A-8CBC-146E1806E015}"/>
              </a:ext>
            </a:extLst>
          </p:cNvPr>
          <p:cNvSpPr>
            <a:spLocks noGrp="1"/>
          </p:cNvSpPr>
          <p:nvPr>
            <p:ph idx="1"/>
          </p:nvPr>
        </p:nvSpPr>
        <p:spPr>
          <a:xfrm>
            <a:off x="520505" y="1491175"/>
            <a:ext cx="11367868" cy="4826465"/>
          </a:xfrm>
        </p:spPr>
        <p:txBody>
          <a:bodyPr>
            <a:normAutofit fontScale="70000" lnSpcReduction="20000"/>
          </a:bodyPr>
          <a:lstStyle/>
          <a:p>
            <a:pPr marL="0" indent="0" algn="just">
              <a:lnSpc>
                <a:spcPct val="170000"/>
              </a:lnSpc>
              <a:buNone/>
            </a:pPr>
            <a:r>
              <a:rPr lang="en-GB" dirty="0">
                <a:latin typeface="Arial" panose="020B0604020202020204" pitchFamily="34" charset="0"/>
                <a:cs typeface="Arial" panose="020B0604020202020204" pitchFamily="34" charset="0"/>
              </a:rPr>
              <a:t>Currently, She have a variety of support and care needs. She is able to communicate with people in English. She additionally have hearing loss and wear hearing aids to help with this. As long as staff are able to speak clearly, she do not have a problem with communicating.</a:t>
            </a:r>
          </a:p>
          <a:p>
            <a:pPr marL="0" indent="0" algn="just">
              <a:lnSpc>
                <a:spcPct val="170000"/>
              </a:lnSpc>
              <a:buNone/>
            </a:pPr>
            <a:r>
              <a:rPr lang="en-GB" dirty="0">
                <a:latin typeface="Arial" panose="020B0604020202020204" pitchFamily="34" charset="0"/>
                <a:cs typeface="Arial" panose="020B0604020202020204" pitchFamily="34" charset="0"/>
              </a:rPr>
              <a:t>Every year, she go to the Audiology Clinic at a local hospital for a hearing check. She have a condition called Macular Degeneration, which makes her central vision blurry and obscured. She wear glasses to help her see clearly, but they do not fully correct the issue. (Wayne, 2017)</a:t>
            </a:r>
          </a:p>
          <a:p>
            <a:pPr marL="0" indent="0" algn="just">
              <a:lnSpc>
                <a:spcPct val="170000"/>
              </a:lnSpc>
              <a:buNone/>
            </a:pP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73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C94C7-6BA7-4E15-BF5D-EC3EB204380A}"/>
              </a:ext>
            </a:extLst>
          </p:cNvPr>
          <p:cNvSpPr>
            <a:spLocks noGrp="1"/>
          </p:cNvSpPr>
          <p:nvPr>
            <p:ph type="title"/>
          </p:nvPr>
        </p:nvSpPr>
        <p:spPr/>
        <p:txBody>
          <a:bodyPr/>
          <a:lstStyle/>
          <a:p>
            <a:r>
              <a:rPr lang="en-GB" dirty="0"/>
              <a:t>3 Mobility </a:t>
            </a:r>
          </a:p>
        </p:txBody>
      </p:sp>
      <p:sp>
        <p:nvSpPr>
          <p:cNvPr id="3" name="Content Placeholder 2">
            <a:extLst>
              <a:ext uri="{FF2B5EF4-FFF2-40B4-BE49-F238E27FC236}">
                <a16:creationId xmlns:a16="http://schemas.microsoft.com/office/drawing/2014/main" id="{ED190A1A-E58F-416F-8CF3-9E29DC11DF3D}"/>
              </a:ext>
            </a:extLst>
          </p:cNvPr>
          <p:cNvSpPr>
            <a:spLocks noGrp="1"/>
          </p:cNvSpPr>
          <p:nvPr>
            <p:ph idx="1"/>
          </p:nvPr>
        </p:nvSpPr>
        <p:spPr/>
        <p:txBody>
          <a:bodyPr>
            <a:normAutofit fontScale="55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Due to her condition, She have limited eyesight and need help with various tasks and activities. For </a:t>
            </a:r>
            <a:r>
              <a:rPr lang="en-GB" dirty="0" err="1">
                <a:latin typeface="Arial" panose="020B0604020202020204" pitchFamily="34" charset="0"/>
                <a:cs typeface="Arial" panose="020B0604020202020204" pitchFamily="34" charset="0"/>
              </a:rPr>
              <a:t>instance,she</a:t>
            </a:r>
            <a:r>
              <a:rPr lang="en-GB" dirty="0">
                <a:latin typeface="Arial" panose="020B0604020202020204" pitchFamily="34" charset="0"/>
                <a:cs typeface="Arial" panose="020B0604020202020204" pitchFamily="34" charset="0"/>
              </a:rPr>
              <a:t>  sometimes need help with getting around and moving her bed. However, on days when her arthritis is very bad, she need assistance getting on and off the bed and using the toilet.</a:t>
            </a:r>
          </a:p>
          <a:p>
            <a:pPr marL="0" indent="0" algn="just">
              <a:lnSpc>
                <a:spcPct val="170000"/>
              </a:lnSpc>
              <a:buNone/>
            </a:pPr>
            <a:r>
              <a:rPr lang="en-GB" dirty="0">
                <a:latin typeface="Arial" panose="020B0604020202020204" pitchFamily="34" charset="0"/>
                <a:cs typeface="Arial" panose="020B0604020202020204" pitchFamily="34" charset="0"/>
              </a:rPr>
              <a:t>How do I want my staff to support me in achieving my goals? Because she have poor vision, she sometimes feel anxious and vulnerable but staff care can keep in her line of sight and speak clearly to her. She would like to receive the best possible care from staff members. They should be able to support her in achieving her goals. She is  a very private individual and would like to be able to have the doors and windows closed when she is  in her room.</a:t>
            </a:r>
          </a:p>
          <a:p>
            <a:pPr marL="0" indent="0" algn="just">
              <a:lnSpc>
                <a:spcPct val="170000"/>
              </a:lnSpc>
              <a:buNone/>
            </a:pPr>
            <a:r>
              <a:rPr lang="en-GB" dirty="0">
                <a:latin typeface="Arial" panose="020B0604020202020204" pitchFamily="34" charset="0"/>
                <a:cs typeface="Arial" panose="020B0604020202020204" pitchFamily="34" charset="0"/>
              </a:rPr>
              <a:t>A carer would like to help her bathe and hair wash twice a </a:t>
            </a:r>
            <a:r>
              <a:rPr lang="en-GB" dirty="0" err="1">
                <a:latin typeface="Arial" panose="020B0604020202020204" pitchFamily="34" charset="0"/>
                <a:cs typeface="Arial" panose="020B0604020202020204" pitchFamily="34" charset="0"/>
              </a:rPr>
              <a:t>week.She</a:t>
            </a:r>
            <a:r>
              <a:rPr lang="en-GB" dirty="0">
                <a:latin typeface="Arial" panose="020B0604020202020204" pitchFamily="34" charset="0"/>
                <a:cs typeface="Arial" panose="020B0604020202020204" pitchFamily="34" charset="0"/>
              </a:rPr>
              <a:t>  can be anxious while using a bath chair, so this would be reassuring. She also need regular foot checks and visits from her hairdresser. (Guardian Carers, 2022)</a:t>
            </a:r>
          </a:p>
          <a:p>
            <a:pPr marL="0" indent="0">
              <a:buNone/>
            </a:pPr>
            <a:endParaRPr lang="en-GB" dirty="0"/>
          </a:p>
        </p:txBody>
      </p:sp>
    </p:spTree>
    <p:extLst>
      <p:ext uri="{BB962C8B-B14F-4D97-AF65-F5344CB8AC3E}">
        <p14:creationId xmlns:p14="http://schemas.microsoft.com/office/powerpoint/2010/main" val="3065587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A494-FCE1-47F4-89FA-C1BD6F9C9CD6}"/>
              </a:ext>
            </a:extLst>
          </p:cNvPr>
          <p:cNvSpPr>
            <a:spLocks noGrp="1"/>
          </p:cNvSpPr>
          <p:nvPr>
            <p:ph type="title"/>
          </p:nvPr>
        </p:nvSpPr>
        <p:spPr/>
        <p:txBody>
          <a:bodyPr/>
          <a:lstStyle/>
          <a:p>
            <a:r>
              <a:rPr lang="en-GB" dirty="0"/>
              <a:t>4.  Continence Care </a:t>
            </a:r>
            <a:br>
              <a:rPr lang="en-GB" dirty="0"/>
            </a:br>
            <a:endParaRPr lang="en-GB" dirty="0"/>
          </a:p>
        </p:txBody>
      </p:sp>
      <p:sp>
        <p:nvSpPr>
          <p:cNvPr id="3" name="Content Placeholder 2">
            <a:extLst>
              <a:ext uri="{FF2B5EF4-FFF2-40B4-BE49-F238E27FC236}">
                <a16:creationId xmlns:a16="http://schemas.microsoft.com/office/drawing/2014/main" id="{9C1D9888-C7C4-4AB3-BE01-F3B5F55DBD66}"/>
              </a:ext>
            </a:extLst>
          </p:cNvPr>
          <p:cNvSpPr>
            <a:spLocks noGrp="1"/>
          </p:cNvSpPr>
          <p:nvPr>
            <p:ph idx="1"/>
          </p:nvPr>
        </p:nvSpPr>
        <p:spPr/>
        <p:txBody>
          <a:bodyPr>
            <a:normAutofit fontScale="625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Currently, she have a variety of support and care needs. She  can use the toilet at night and during the day, and she  require help getting to and from the bathroom. One of these is to help her with getting around. She suffered from a urinary infection, which made her feel very ill, and since recovering from this, She have been wearing incontinence aids. These are designed to help prevent her from experiencing leakage while she is trying to get to the bathroom.</a:t>
            </a:r>
          </a:p>
          <a:p>
            <a:pPr marL="0" indent="0" algn="just">
              <a:lnSpc>
                <a:spcPct val="170000"/>
              </a:lnSpc>
              <a:buNone/>
            </a:pPr>
            <a:r>
              <a:rPr lang="en-GB" dirty="0">
                <a:latin typeface="Arial" panose="020B0604020202020204" pitchFamily="34" charset="0"/>
                <a:cs typeface="Arial" panose="020B0604020202020204" pitchFamily="34" charset="0"/>
              </a:rPr>
              <a:t>She would like the staff to help her quickly and discreetly with any issues that she might have with her bladder. At these times, she would like to wash her hands and make sure that her cream is applied. She would also like to receive her Movicol medication daily. (James, n.d.)</a:t>
            </a:r>
          </a:p>
          <a:p>
            <a:pPr marL="0" indent="0">
              <a:buNone/>
            </a:pPr>
            <a:endParaRPr lang="en-GB" dirty="0"/>
          </a:p>
        </p:txBody>
      </p:sp>
    </p:spTree>
    <p:extLst>
      <p:ext uri="{BB962C8B-B14F-4D97-AF65-F5344CB8AC3E}">
        <p14:creationId xmlns:p14="http://schemas.microsoft.com/office/powerpoint/2010/main" val="3812037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16576-E96F-4AAD-A275-55A1BC381265}"/>
              </a:ext>
            </a:extLst>
          </p:cNvPr>
          <p:cNvSpPr>
            <a:spLocks noGrp="1"/>
          </p:cNvSpPr>
          <p:nvPr>
            <p:ph type="title"/>
          </p:nvPr>
        </p:nvSpPr>
        <p:spPr/>
        <p:txBody>
          <a:bodyPr/>
          <a:lstStyle/>
          <a:p>
            <a:r>
              <a:rPr lang="en-GB" dirty="0"/>
              <a:t>5. Oral Care </a:t>
            </a:r>
          </a:p>
        </p:txBody>
      </p:sp>
      <p:sp>
        <p:nvSpPr>
          <p:cNvPr id="3" name="Content Placeholder 2">
            <a:extLst>
              <a:ext uri="{FF2B5EF4-FFF2-40B4-BE49-F238E27FC236}">
                <a16:creationId xmlns:a16="http://schemas.microsoft.com/office/drawing/2014/main" id="{A7DCF32B-3EA8-43DD-8D76-E8B5DC70F5A0}"/>
              </a:ext>
            </a:extLst>
          </p:cNvPr>
          <p:cNvSpPr>
            <a:spLocks noGrp="1"/>
          </p:cNvSpPr>
          <p:nvPr>
            <p:ph idx="1"/>
          </p:nvPr>
        </p:nvSpPr>
        <p:spPr>
          <a:xfrm>
            <a:off x="542778" y="1253330"/>
            <a:ext cx="10811022" cy="5048995"/>
          </a:xfrm>
        </p:spPr>
        <p:txBody>
          <a:bodyPr>
            <a:normAutofit fontScale="70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Currently, she have a variety of support and care needs. For her, wearing full dentures is very important. She take them out of her mouth before going to bed and put them back in the morning. She use a variety of products such as </a:t>
            </a:r>
            <a:r>
              <a:rPr lang="en-GB" dirty="0" err="1">
                <a:latin typeface="Arial" panose="020B0604020202020204" pitchFamily="34" charset="0"/>
                <a:cs typeface="Arial" panose="020B0604020202020204" pitchFamily="34" charset="0"/>
              </a:rPr>
              <a:t>Steredent</a:t>
            </a:r>
            <a:r>
              <a:rPr lang="en-GB" dirty="0">
                <a:latin typeface="Arial" panose="020B0604020202020204" pitchFamily="34" charset="0"/>
                <a:cs typeface="Arial" panose="020B0604020202020204" pitchFamily="34" charset="0"/>
              </a:rPr>
              <a:t> to keep her teeth in place.</a:t>
            </a:r>
          </a:p>
          <a:p>
            <a:pPr marL="0" indent="0" algn="just">
              <a:lnSpc>
                <a:spcPct val="170000"/>
              </a:lnSpc>
              <a:buNone/>
            </a:pPr>
            <a:r>
              <a:rPr lang="en-GB" dirty="0">
                <a:latin typeface="Arial" panose="020B0604020202020204" pitchFamily="34" charset="0"/>
                <a:cs typeface="Arial" panose="020B0604020202020204" pitchFamily="34" charset="0"/>
              </a:rPr>
              <a:t>She like to attend her dental appointments at least six times a month. The staff members would like to make sure that her </a:t>
            </a:r>
            <a:r>
              <a:rPr lang="en-GB" dirty="0" err="1">
                <a:latin typeface="Arial" panose="020B0604020202020204" pitchFamily="34" charset="0"/>
                <a:cs typeface="Arial" panose="020B0604020202020204" pitchFamily="34" charset="0"/>
              </a:rPr>
              <a:t>Steredent</a:t>
            </a:r>
            <a:r>
              <a:rPr lang="en-GB" dirty="0">
                <a:latin typeface="Arial" panose="020B0604020202020204" pitchFamily="34" charset="0"/>
                <a:cs typeface="Arial" panose="020B0604020202020204" pitchFamily="34" charset="0"/>
              </a:rPr>
              <a:t>, toothpaste, and Fixodent are all hand-delivered during her morning and evening care routines. They would also like to remove the lids and caps of the products so that they can be easily accessed. (Oral health for adults in care homes NICE guideline, 2016)</a:t>
            </a:r>
          </a:p>
          <a:p>
            <a:pPr marL="0" indent="0">
              <a:buNone/>
            </a:pPr>
            <a:endParaRPr lang="en-GB" dirty="0"/>
          </a:p>
        </p:txBody>
      </p:sp>
    </p:spTree>
    <p:extLst>
      <p:ext uri="{BB962C8B-B14F-4D97-AF65-F5344CB8AC3E}">
        <p14:creationId xmlns:p14="http://schemas.microsoft.com/office/powerpoint/2010/main" val="3722315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38351-0302-4B98-A99C-49B4D05BB21E}"/>
              </a:ext>
            </a:extLst>
          </p:cNvPr>
          <p:cNvSpPr>
            <a:spLocks noGrp="1"/>
          </p:cNvSpPr>
          <p:nvPr>
            <p:ph type="title"/>
          </p:nvPr>
        </p:nvSpPr>
        <p:spPr/>
        <p:txBody>
          <a:bodyPr/>
          <a:lstStyle/>
          <a:p>
            <a:r>
              <a:rPr lang="en-GB" dirty="0"/>
              <a:t>6. Nutrition and Hydration </a:t>
            </a:r>
          </a:p>
        </p:txBody>
      </p:sp>
      <p:sp>
        <p:nvSpPr>
          <p:cNvPr id="3" name="Content Placeholder 2">
            <a:extLst>
              <a:ext uri="{FF2B5EF4-FFF2-40B4-BE49-F238E27FC236}">
                <a16:creationId xmlns:a16="http://schemas.microsoft.com/office/drawing/2014/main" id="{55845BCE-30A6-4AC9-948F-4CB2114B7AF6}"/>
              </a:ext>
            </a:extLst>
          </p:cNvPr>
          <p:cNvSpPr>
            <a:spLocks noGrp="1"/>
          </p:cNvSpPr>
          <p:nvPr>
            <p:ph idx="1"/>
          </p:nvPr>
        </p:nvSpPr>
        <p:spPr>
          <a:xfrm>
            <a:off x="838199" y="1825624"/>
            <a:ext cx="10711375" cy="4378227"/>
          </a:xfrm>
        </p:spPr>
        <p:txBody>
          <a:bodyPr>
            <a:normAutofit fontScale="40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Over the years, her  weight has remained stable. She prefer to eat small meals and avoid large portions. She also enjoy a variety of food, such as roast dinners and creamy desserts.</a:t>
            </a:r>
          </a:p>
          <a:p>
            <a:pPr marL="0" indent="0" algn="just">
              <a:lnSpc>
                <a:spcPct val="170000"/>
              </a:lnSpc>
              <a:buNone/>
            </a:pPr>
            <a:r>
              <a:rPr lang="en-GB" dirty="0">
                <a:latin typeface="Arial" panose="020B0604020202020204" pitchFamily="34" charset="0"/>
                <a:cs typeface="Arial" panose="020B0604020202020204" pitchFamily="34" charset="0"/>
              </a:rPr>
              <a:t>She prefer to drink weak tea and do not have any sugars. She also need encouragement to drink fluids as this will help her avoid getting a urine infection</a:t>
            </a:r>
          </a:p>
          <a:p>
            <a:pPr marL="0" indent="0" algn="just">
              <a:lnSpc>
                <a:spcPct val="170000"/>
              </a:lnSpc>
              <a:buNone/>
            </a:pPr>
            <a:r>
              <a:rPr lang="en-GB" dirty="0">
                <a:latin typeface="Arial" panose="020B0604020202020204" pitchFamily="34" charset="0"/>
                <a:cs typeface="Arial" panose="020B0604020202020204" pitchFamily="34" charset="0"/>
              </a:rPr>
              <a:t>Although she do not have a food allergy, she avoid spicy food products as they can trigger acid reflux. she usually enjoy her breakfast in bed and her lunch and dinner in the dining room with the other residents. For snacks, she usually make fresh fruit and serve them with her tea.</a:t>
            </a:r>
          </a:p>
          <a:p>
            <a:pPr marL="0" indent="0" algn="just">
              <a:lnSpc>
                <a:spcPct val="170000"/>
              </a:lnSpc>
              <a:buNone/>
            </a:pPr>
            <a:r>
              <a:rPr lang="en-GB" dirty="0">
                <a:latin typeface="Arial" panose="020B0604020202020204" pitchFamily="34" charset="0"/>
                <a:cs typeface="Arial" panose="020B0604020202020204" pitchFamily="34" charset="0"/>
              </a:rPr>
              <a:t>Her goal is to maintain a healthy diet and to remain as independent as possible. To avoid getting frequent urine infections, she  need to increase her fluids. This can be done through the use of a variety of food and drink. The staff members who support  should encourage her to eat healthy and nutritious food.</a:t>
            </a:r>
          </a:p>
          <a:p>
            <a:pPr marL="0" indent="0" algn="just">
              <a:lnSpc>
                <a:spcPct val="170000"/>
              </a:lnSpc>
              <a:buNone/>
            </a:pPr>
            <a:r>
              <a:rPr lang="en-GB" dirty="0">
                <a:latin typeface="Arial" panose="020B0604020202020204" pitchFamily="34" charset="0"/>
                <a:cs typeface="Arial" panose="020B0604020202020204" pitchFamily="34" charset="0"/>
              </a:rPr>
              <a:t>She prefer small snacks during the afternoon and in the evening. The staff members who support her should encourage to eat healthy and nutritious food. She would also like to be regularly monitored by the staff. Having this done in front of other residents is very embarrassing for her. (Maintaining nutrition and hydration in care homes, 2018)</a:t>
            </a:r>
          </a:p>
          <a:p>
            <a:pPr marL="0" indent="0">
              <a:buNone/>
            </a:pPr>
            <a:endParaRPr lang="en-GB" dirty="0"/>
          </a:p>
        </p:txBody>
      </p:sp>
    </p:spTree>
    <p:extLst>
      <p:ext uri="{BB962C8B-B14F-4D97-AF65-F5344CB8AC3E}">
        <p14:creationId xmlns:p14="http://schemas.microsoft.com/office/powerpoint/2010/main" val="3552550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7890D-BE7E-422F-B237-A776E33ADBB8}"/>
              </a:ext>
            </a:extLst>
          </p:cNvPr>
          <p:cNvSpPr>
            <a:spLocks noGrp="1"/>
          </p:cNvSpPr>
          <p:nvPr>
            <p:ph type="title"/>
          </p:nvPr>
        </p:nvSpPr>
        <p:spPr/>
        <p:txBody>
          <a:bodyPr/>
          <a:lstStyle/>
          <a:p>
            <a:r>
              <a:rPr lang="en-GB" dirty="0"/>
              <a:t>7.  Skin Care </a:t>
            </a:r>
          </a:p>
        </p:txBody>
      </p:sp>
      <p:sp>
        <p:nvSpPr>
          <p:cNvPr id="3" name="Content Placeholder 2">
            <a:extLst>
              <a:ext uri="{FF2B5EF4-FFF2-40B4-BE49-F238E27FC236}">
                <a16:creationId xmlns:a16="http://schemas.microsoft.com/office/drawing/2014/main" id="{AB54A5C6-0998-4785-A432-0115DD4C40D7}"/>
              </a:ext>
            </a:extLst>
          </p:cNvPr>
          <p:cNvSpPr>
            <a:spLocks noGrp="1"/>
          </p:cNvSpPr>
          <p:nvPr>
            <p:ph idx="1"/>
          </p:nvPr>
        </p:nvSpPr>
        <p:spPr/>
        <p:txBody>
          <a:bodyPr>
            <a:normAutofit fontScale="55000" lnSpcReduction="20000"/>
          </a:bodyPr>
          <a:lstStyle/>
          <a:p>
            <a:pPr marL="0" indent="0" algn="just">
              <a:lnSpc>
                <a:spcPct val="170000"/>
              </a:lnSpc>
              <a:buNone/>
            </a:pPr>
            <a:r>
              <a:rPr lang="en-GB" dirty="0">
                <a:latin typeface="Arial" panose="020B0604020202020204" pitchFamily="34" charset="0"/>
                <a:cs typeface="Arial" panose="020B0604020202020204" pitchFamily="34" charset="0"/>
              </a:rPr>
              <a:t>Currently, She have dry and itchy skin on her arms, legs, and shoulders. Her doctor has prescribed her Double Base cream to treat these conditions each morning and in the evenings before going to bed. Before She moved into the home, the District Nurses said that her bottom was a sore area due to the moisture. They also said that she should apply Derma S cream to this area every morning.</a:t>
            </a:r>
          </a:p>
          <a:p>
            <a:pPr marL="0" indent="0" algn="just">
              <a:lnSpc>
                <a:spcPct val="170000"/>
              </a:lnSpc>
              <a:buNone/>
            </a:pPr>
            <a:r>
              <a:rPr lang="en-GB" dirty="0">
                <a:latin typeface="Arial" panose="020B0604020202020204" pitchFamily="34" charset="0"/>
                <a:cs typeface="Arial" panose="020B0604020202020204" pitchFamily="34" charset="0"/>
              </a:rPr>
              <a:t>Her goal is to maintain a healthy and long-lasting skin. To achieve this, she would like the help of the staff members in monitoring her skin condition and providing her with the necessary personal care. She also need to regularly change positions so that she can maintain her skin condition.</a:t>
            </a:r>
          </a:p>
          <a:p>
            <a:pPr marL="0" indent="0" algn="just">
              <a:lnSpc>
                <a:spcPct val="170000"/>
              </a:lnSpc>
              <a:buNone/>
            </a:pPr>
            <a:r>
              <a:rPr lang="en-GB" dirty="0">
                <a:latin typeface="Arial" panose="020B0604020202020204" pitchFamily="34" charset="0"/>
                <a:cs typeface="Arial" panose="020B0604020202020204" pitchFamily="34" charset="0"/>
              </a:rPr>
              <a:t>She would also like the staff members to apply the products that are prescribed for her. In the event that there is a leak in her urine, she would like them to make sure that she is properly dried out. (</a:t>
            </a:r>
            <a:r>
              <a:rPr lang="en-GB" dirty="0" err="1">
                <a:latin typeface="Arial" panose="020B0604020202020204" pitchFamily="34" charset="0"/>
                <a:cs typeface="Arial" panose="020B0604020202020204" pitchFamily="34" charset="0"/>
              </a:rPr>
              <a:t>NursingPaper</a:t>
            </a:r>
            <a:r>
              <a:rPr lang="en-GB" dirty="0">
                <a:latin typeface="Arial" panose="020B0604020202020204" pitchFamily="34" charset="0"/>
                <a:cs typeface="Arial" panose="020B0604020202020204" pitchFamily="34" charset="0"/>
              </a:rPr>
              <a:t>, 2018)</a:t>
            </a:r>
          </a:p>
          <a:p>
            <a:pPr marL="0" indent="0">
              <a:buNone/>
            </a:pPr>
            <a:br>
              <a:rPr lang="en-GB" dirty="0"/>
            </a:br>
            <a:endParaRPr lang="en-GB" dirty="0"/>
          </a:p>
        </p:txBody>
      </p:sp>
    </p:spTree>
    <p:extLst>
      <p:ext uri="{BB962C8B-B14F-4D97-AF65-F5344CB8AC3E}">
        <p14:creationId xmlns:p14="http://schemas.microsoft.com/office/powerpoint/2010/main" val="1106589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6BD8F-B34D-4C5B-ACCD-7A6AC6DEFF85}"/>
              </a:ext>
            </a:extLst>
          </p:cNvPr>
          <p:cNvSpPr>
            <a:spLocks noGrp="1"/>
          </p:cNvSpPr>
          <p:nvPr>
            <p:ph type="title"/>
          </p:nvPr>
        </p:nvSpPr>
        <p:spPr/>
        <p:txBody>
          <a:bodyPr/>
          <a:lstStyle/>
          <a:p>
            <a:r>
              <a:rPr lang="en-GB" dirty="0"/>
              <a:t>8. Social Interests and Activities </a:t>
            </a:r>
          </a:p>
        </p:txBody>
      </p:sp>
      <p:sp>
        <p:nvSpPr>
          <p:cNvPr id="3" name="Content Placeholder 2">
            <a:extLst>
              <a:ext uri="{FF2B5EF4-FFF2-40B4-BE49-F238E27FC236}">
                <a16:creationId xmlns:a16="http://schemas.microsoft.com/office/drawing/2014/main" id="{94C956ED-0E73-4970-982A-96A47DFBA6E7}"/>
              </a:ext>
            </a:extLst>
          </p:cNvPr>
          <p:cNvSpPr>
            <a:spLocks noGrp="1"/>
          </p:cNvSpPr>
          <p:nvPr>
            <p:ph idx="1"/>
          </p:nvPr>
        </p:nvSpPr>
        <p:spPr/>
        <p:txBody>
          <a:bodyPr>
            <a:normAutofit fontScale="70000" lnSpcReduction="20000"/>
          </a:bodyPr>
          <a:lstStyle/>
          <a:p>
            <a:pPr marL="0" indent="0" algn="just">
              <a:lnSpc>
                <a:spcPct val="160000"/>
              </a:lnSpc>
              <a:buNone/>
            </a:pPr>
            <a:br>
              <a:rPr lang="en-GB" dirty="0"/>
            </a:br>
            <a:r>
              <a:rPr lang="en-GB" dirty="0">
                <a:latin typeface="Arial" panose="020B0604020202020204" pitchFamily="34" charset="0"/>
                <a:cs typeface="Arial" panose="020B0604020202020204" pitchFamily="34" charset="0"/>
              </a:rPr>
              <a:t>Currently, She have a variety of support and care needs. Cross stitch and knitting have become too painful for her due to arthritis. She have several framed examples of  work and she enjoy talking about it with her friends. She would also like to participate in the activities that are carried out in the home. The staff members who are able to support her in achieving this goal should be able to provide her with the necessary assistance.  She will let the staff members know whenever she need help getting ready to go out with her family.  She also keep a calendar that she can use to keep track of all the activities that she plan on going to. (Examples of person-centred care plans, 2022)</a:t>
            </a:r>
          </a:p>
          <a:p>
            <a:pPr marL="0" indent="0">
              <a:buNone/>
            </a:pPr>
            <a:endParaRPr lang="en-GB" dirty="0"/>
          </a:p>
        </p:txBody>
      </p:sp>
    </p:spTree>
    <p:extLst>
      <p:ext uri="{BB962C8B-B14F-4D97-AF65-F5344CB8AC3E}">
        <p14:creationId xmlns:p14="http://schemas.microsoft.com/office/powerpoint/2010/main" val="3840036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8283-389D-4F5C-9AF7-4191461EEC7F}"/>
              </a:ext>
            </a:extLst>
          </p:cNvPr>
          <p:cNvSpPr>
            <a:spLocks noGrp="1"/>
          </p:cNvSpPr>
          <p:nvPr>
            <p:ph type="title"/>
          </p:nvPr>
        </p:nvSpPr>
        <p:spPr/>
        <p:txBody>
          <a:bodyPr/>
          <a:lstStyle/>
          <a:p>
            <a:r>
              <a:rPr lang="en-GB" dirty="0"/>
              <a:t>9. Night Time Support </a:t>
            </a:r>
          </a:p>
        </p:txBody>
      </p:sp>
      <p:sp>
        <p:nvSpPr>
          <p:cNvPr id="3" name="Content Placeholder 2">
            <a:extLst>
              <a:ext uri="{FF2B5EF4-FFF2-40B4-BE49-F238E27FC236}">
                <a16:creationId xmlns:a16="http://schemas.microsoft.com/office/drawing/2014/main" id="{91E23490-F8CF-4B80-A22F-7031E4DDC1DF}"/>
              </a:ext>
            </a:extLst>
          </p:cNvPr>
          <p:cNvSpPr>
            <a:spLocks noGrp="1"/>
          </p:cNvSpPr>
          <p:nvPr>
            <p:ph idx="1"/>
          </p:nvPr>
        </p:nvSpPr>
        <p:spPr>
          <a:xfrm>
            <a:off x="655320" y="1417662"/>
            <a:ext cx="10515600" cy="4351338"/>
          </a:xfrm>
        </p:spPr>
        <p:txBody>
          <a:bodyPr>
            <a:normAutofit fontScale="625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One carer must help her to get ready for bed and assist her in using toilet at night. She will also use the call bell for assistance. She usually go to bed around 10pm and she like to watch TV before going to sleep.</a:t>
            </a:r>
          </a:p>
          <a:p>
            <a:pPr marL="0" indent="0" algn="just">
              <a:lnSpc>
                <a:spcPct val="170000"/>
              </a:lnSpc>
              <a:buNone/>
            </a:pPr>
            <a:r>
              <a:rPr lang="en-GB" dirty="0">
                <a:latin typeface="Arial" panose="020B0604020202020204" pitchFamily="34" charset="0"/>
                <a:cs typeface="Arial" panose="020B0604020202020204" pitchFamily="34" charset="0"/>
              </a:rPr>
              <a:t>She usually wake up at around 6:30 in the morning and she like to have a light on in her bedroom so that she can get a good night sleep. (Kerr et al., 2008)</a:t>
            </a:r>
          </a:p>
          <a:p>
            <a:pPr marL="0" indent="0" algn="just">
              <a:lnSpc>
                <a:spcPct val="170000"/>
              </a:lnSpc>
              <a:buNone/>
            </a:pPr>
            <a:r>
              <a:rPr lang="en-GB" dirty="0">
                <a:latin typeface="Arial" panose="020B0604020202020204" pitchFamily="34" charset="0"/>
                <a:cs typeface="Arial" panose="020B0604020202020204" pitchFamily="34" charset="0"/>
              </a:rPr>
              <a:t>The carer should also make sure that the remote control and the call bell are in reach. She would also like the TV and light to be turned on. She would also like the window to be slightly open. She would also like to be moved around a couple of hours a night. (Kerr and Colm Cunningham, 2012)</a:t>
            </a:r>
          </a:p>
          <a:p>
            <a:pPr marL="0" indent="0">
              <a:buNone/>
            </a:pPr>
            <a:endParaRPr lang="en-GB" dirty="0"/>
          </a:p>
        </p:txBody>
      </p:sp>
    </p:spTree>
    <p:extLst>
      <p:ext uri="{BB962C8B-B14F-4D97-AF65-F5344CB8AC3E}">
        <p14:creationId xmlns:p14="http://schemas.microsoft.com/office/powerpoint/2010/main" val="2325046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EA98E-FEEF-497F-8D0A-9B6732228323}"/>
              </a:ext>
            </a:extLst>
          </p:cNvPr>
          <p:cNvSpPr>
            <a:spLocks noGrp="1"/>
          </p:cNvSpPr>
          <p:nvPr>
            <p:ph type="title"/>
          </p:nvPr>
        </p:nvSpPr>
        <p:spPr/>
        <p:txBody>
          <a:bodyPr/>
          <a:lstStyle/>
          <a:p>
            <a:r>
              <a:rPr lang="en-GB" dirty="0"/>
              <a:t>10. Emotional Support </a:t>
            </a:r>
          </a:p>
        </p:txBody>
      </p:sp>
      <p:sp>
        <p:nvSpPr>
          <p:cNvPr id="3" name="Content Placeholder 2">
            <a:extLst>
              <a:ext uri="{FF2B5EF4-FFF2-40B4-BE49-F238E27FC236}">
                <a16:creationId xmlns:a16="http://schemas.microsoft.com/office/drawing/2014/main" id="{6B2869F1-93C3-484A-A0CF-8435C808E6C2}"/>
              </a:ext>
            </a:extLst>
          </p:cNvPr>
          <p:cNvSpPr>
            <a:spLocks noGrp="1"/>
          </p:cNvSpPr>
          <p:nvPr>
            <p:ph idx="1"/>
          </p:nvPr>
        </p:nvSpPr>
        <p:spPr/>
        <p:txBody>
          <a:bodyPr>
            <a:normAutofit fontScale="55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Sometimes, she feel anxious when she do not know what is happening in her life. This month, she find it hard to cope with the loss of her husband, as it occurred during the middle of September. She need people to be aware of this, as she have a large family. She grew up in a family that was very open and affectionate. (Hanson, Henderson and Menon, 2002)</a:t>
            </a:r>
          </a:p>
          <a:p>
            <a:pPr marL="0" indent="0" algn="just">
              <a:lnSpc>
                <a:spcPct val="170000"/>
              </a:lnSpc>
              <a:buNone/>
            </a:pPr>
            <a:r>
              <a:rPr lang="en-GB" dirty="0">
                <a:latin typeface="Arial" panose="020B0604020202020204" pitchFamily="34" charset="0"/>
                <a:cs typeface="Arial" panose="020B0604020202020204" pitchFamily="34" charset="0"/>
              </a:rPr>
              <a:t>She want to feel safe and happy. She also want to be able to join in the activities that she wish to participate in. How do I want staff to support me in achieving my goals?</a:t>
            </a:r>
          </a:p>
          <a:p>
            <a:pPr marL="0" indent="0" algn="just">
              <a:lnSpc>
                <a:spcPct val="170000"/>
              </a:lnSpc>
              <a:buNone/>
            </a:pPr>
            <a:r>
              <a:rPr lang="en-GB" dirty="0">
                <a:latin typeface="Arial" panose="020B0604020202020204" pitchFamily="34" charset="0"/>
                <a:cs typeface="Arial" panose="020B0604020202020204" pitchFamily="34" charset="0"/>
              </a:rPr>
              <a:t>Sometimes, she do not  like being alone. She would like to be involved in what is happening around her.  She would also like to be able to visit her family as often as possible.  She would additionally like to be able to help her family in any way that she can. (Seymour, </a:t>
            </a:r>
            <a:r>
              <a:rPr lang="en-GB" dirty="0" err="1">
                <a:latin typeface="Arial" panose="020B0604020202020204" pitchFamily="34" charset="0"/>
                <a:cs typeface="Arial" panose="020B0604020202020204" pitchFamily="34" charset="0"/>
              </a:rPr>
              <a:t>Almack</a:t>
            </a:r>
            <a:r>
              <a:rPr lang="en-GB" dirty="0">
                <a:latin typeface="Arial" panose="020B0604020202020204" pitchFamily="34" charset="0"/>
                <a:cs typeface="Arial" panose="020B0604020202020204" pitchFamily="34" charset="0"/>
              </a:rPr>
              <a:t> and Kennedy, 2010)</a:t>
            </a:r>
          </a:p>
          <a:p>
            <a:pPr marL="0" indent="0">
              <a:buNone/>
            </a:pPr>
            <a:endParaRPr lang="en-GB" dirty="0"/>
          </a:p>
        </p:txBody>
      </p:sp>
    </p:spTree>
    <p:extLst>
      <p:ext uri="{BB962C8B-B14F-4D97-AF65-F5344CB8AC3E}">
        <p14:creationId xmlns:p14="http://schemas.microsoft.com/office/powerpoint/2010/main" val="1628747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F2411-F9F3-4C03-B545-4D652CC9BBFA}"/>
              </a:ext>
            </a:extLst>
          </p:cNvPr>
          <p:cNvSpPr>
            <a:spLocks noGrp="1"/>
          </p:cNvSpPr>
          <p:nvPr>
            <p:ph type="title"/>
          </p:nvPr>
        </p:nvSpPr>
        <p:spPr/>
        <p:txBody>
          <a:bodyPr/>
          <a:lstStyle/>
          <a:p>
            <a:r>
              <a:rPr lang="en-GB" dirty="0"/>
              <a:t>11. Expressing Sexuality </a:t>
            </a:r>
          </a:p>
        </p:txBody>
      </p:sp>
      <p:sp>
        <p:nvSpPr>
          <p:cNvPr id="3" name="Content Placeholder 2">
            <a:extLst>
              <a:ext uri="{FF2B5EF4-FFF2-40B4-BE49-F238E27FC236}">
                <a16:creationId xmlns:a16="http://schemas.microsoft.com/office/drawing/2014/main" id="{D591D1F1-F17D-462C-A086-1D1A31AFA2E7}"/>
              </a:ext>
            </a:extLst>
          </p:cNvPr>
          <p:cNvSpPr>
            <a:spLocks noGrp="1"/>
          </p:cNvSpPr>
          <p:nvPr>
            <p:ph idx="1"/>
          </p:nvPr>
        </p:nvSpPr>
        <p:spPr/>
        <p:txBody>
          <a:bodyPr>
            <a:normAutofit fontScale="55000" lnSpcReduction="20000"/>
          </a:bodyPr>
          <a:lstStyle/>
          <a:p>
            <a:pPr marL="0" indent="0" algn="just">
              <a:lnSpc>
                <a:spcPct val="160000"/>
              </a:lnSpc>
              <a:buNone/>
            </a:pPr>
            <a:br>
              <a:rPr lang="en-GB" dirty="0"/>
            </a:br>
            <a:r>
              <a:rPr lang="en-GB" dirty="0"/>
              <a:t> </a:t>
            </a:r>
            <a:r>
              <a:rPr lang="en-GB" dirty="0">
                <a:latin typeface="Arial" panose="020B0604020202020204" pitchFamily="34" charset="0"/>
                <a:cs typeface="Arial" panose="020B0604020202020204" pitchFamily="34" charset="0"/>
              </a:rPr>
              <a:t>She like to dress smart, and  usually wear a variety of tops and skirts. She also have a gold cross and chain, and she like to pair her jewellery with clothes. It is very important that her hair is groomed and her nails are varnished.</a:t>
            </a:r>
          </a:p>
          <a:p>
            <a:pPr marL="0" indent="0" algn="just">
              <a:lnSpc>
                <a:spcPct val="160000"/>
              </a:lnSpc>
              <a:buNone/>
            </a:pPr>
            <a:r>
              <a:rPr lang="en-GB" dirty="0">
                <a:latin typeface="Arial" panose="020B0604020202020204" pitchFamily="34" charset="0"/>
                <a:cs typeface="Arial" panose="020B0604020202020204" pitchFamily="34" charset="0"/>
              </a:rPr>
              <a:t>She would like to receive the best possible support from staff members. She would like them to help her maintain the hygiene and make-up. They can also help her choose the appropriate accessories for her outfit. She additionally like to talk about her clothes with  staff members.</a:t>
            </a:r>
          </a:p>
          <a:p>
            <a:pPr marL="0" indent="0" algn="just">
              <a:lnSpc>
                <a:spcPct val="160000"/>
              </a:lnSpc>
              <a:buNone/>
            </a:pPr>
            <a:r>
              <a:rPr lang="en-GB" dirty="0">
                <a:latin typeface="Arial" panose="020B0604020202020204" pitchFamily="34" charset="0"/>
                <a:cs typeface="Arial" panose="020B0604020202020204" pitchFamily="34" charset="0"/>
              </a:rPr>
              <a:t>It is very important that she have her dentures, as being without them makes  feel ashamed. She also like compliments when she look good. (Doll, 2013)</a:t>
            </a:r>
          </a:p>
          <a:p>
            <a:pPr marL="0" indent="0" algn="just">
              <a:lnSpc>
                <a:spcPct val="160000"/>
              </a:lnSpc>
              <a:buNone/>
            </a:pP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9317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57FEE-FCA7-46B0-B8EC-7E60006A25CD}"/>
              </a:ext>
            </a:extLst>
          </p:cNvPr>
          <p:cNvSpPr>
            <a:spLocks noGrp="1"/>
          </p:cNvSpPr>
          <p:nvPr>
            <p:ph type="title"/>
          </p:nvPr>
        </p:nvSpPr>
        <p:spPr/>
        <p:txBody>
          <a:bodyPr/>
          <a:lstStyle/>
          <a:p>
            <a:r>
              <a:rPr lang="en-GB" dirty="0"/>
              <a:t>12. Spiritual and Cultural Well-Being </a:t>
            </a:r>
          </a:p>
        </p:txBody>
      </p:sp>
      <p:sp>
        <p:nvSpPr>
          <p:cNvPr id="3" name="Content Placeholder 2">
            <a:extLst>
              <a:ext uri="{FF2B5EF4-FFF2-40B4-BE49-F238E27FC236}">
                <a16:creationId xmlns:a16="http://schemas.microsoft.com/office/drawing/2014/main" id="{38AB6D0D-937F-4033-BC00-FA16FE4787C9}"/>
              </a:ext>
            </a:extLst>
          </p:cNvPr>
          <p:cNvSpPr>
            <a:spLocks noGrp="1"/>
          </p:cNvSpPr>
          <p:nvPr>
            <p:ph idx="1"/>
          </p:nvPr>
        </p:nvSpPr>
        <p:spPr>
          <a:xfrm>
            <a:off x="584982" y="1389527"/>
            <a:ext cx="10515600" cy="4351338"/>
          </a:xfrm>
        </p:spPr>
        <p:txBody>
          <a:bodyPr>
            <a:normAutofit fontScale="77500" lnSpcReduction="20000"/>
          </a:bodyPr>
          <a:lstStyle/>
          <a:p>
            <a:pPr marL="0" indent="0" algn="just">
              <a:lnSpc>
                <a:spcPct val="160000"/>
              </a:lnSpc>
              <a:buNone/>
            </a:pPr>
            <a:br>
              <a:rPr lang="en-GB" dirty="0"/>
            </a:br>
            <a:r>
              <a:rPr lang="en-GB" dirty="0">
                <a:latin typeface="Arial" panose="020B0604020202020204" pitchFamily="34" charset="0"/>
                <a:cs typeface="Arial" panose="020B0604020202020204" pitchFamily="34" charset="0"/>
              </a:rPr>
              <a:t>Currently, she is a Catholic Church member and would like to continue taking communion as often as possible. She have a strong relationship with her local church and would like to continue attending services at Easter and Christmas. The staff members of St Mary have told her that they will help her keep going. She also feel very strongly about attending church at these times.</a:t>
            </a:r>
          </a:p>
          <a:p>
            <a:pPr marL="0" indent="0" algn="just">
              <a:lnSpc>
                <a:spcPct val="160000"/>
              </a:lnSpc>
              <a:buNone/>
            </a:pPr>
            <a:r>
              <a:rPr lang="en-GB" dirty="0">
                <a:latin typeface="Arial" panose="020B0604020202020204" pitchFamily="34" charset="0"/>
                <a:cs typeface="Arial" panose="020B0604020202020204" pitchFamily="34" charset="0"/>
              </a:rPr>
              <a:t>She want staff members to support in achieving her goals. She would like them to respect her religious beliefs. (Drummond and Carey, 2018)</a:t>
            </a:r>
          </a:p>
          <a:p>
            <a:pPr marL="0" indent="0">
              <a:buNone/>
            </a:pPr>
            <a:endParaRPr lang="en-GB" dirty="0"/>
          </a:p>
        </p:txBody>
      </p:sp>
    </p:spTree>
    <p:extLst>
      <p:ext uri="{BB962C8B-B14F-4D97-AF65-F5344CB8AC3E}">
        <p14:creationId xmlns:p14="http://schemas.microsoft.com/office/powerpoint/2010/main" val="2297791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221E-554B-4F89-AC09-BA2FCFF236A6}"/>
              </a:ext>
            </a:extLst>
          </p:cNvPr>
          <p:cNvSpPr>
            <a:spLocks noGrp="1"/>
          </p:cNvSpPr>
          <p:nvPr>
            <p:ph type="title"/>
          </p:nvPr>
        </p:nvSpPr>
        <p:spPr/>
        <p:txBody>
          <a:bodyPr/>
          <a:lstStyle/>
          <a:p>
            <a:r>
              <a:rPr lang="en-GB" dirty="0"/>
              <a:t>13. Health Care </a:t>
            </a:r>
          </a:p>
        </p:txBody>
      </p:sp>
      <p:sp>
        <p:nvSpPr>
          <p:cNvPr id="3" name="Content Placeholder 2">
            <a:extLst>
              <a:ext uri="{FF2B5EF4-FFF2-40B4-BE49-F238E27FC236}">
                <a16:creationId xmlns:a16="http://schemas.microsoft.com/office/drawing/2014/main" id="{7E9B5EE1-E291-47BE-BF05-F4EECC9C97B4}"/>
              </a:ext>
            </a:extLst>
          </p:cNvPr>
          <p:cNvSpPr>
            <a:spLocks noGrp="1"/>
          </p:cNvSpPr>
          <p:nvPr>
            <p:ph idx="1"/>
          </p:nvPr>
        </p:nvSpPr>
        <p:spPr/>
        <p:txBody>
          <a:bodyPr>
            <a:normAutofit fontScale="55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High blood pressure is a common cause of heart disease and stroke. She have had a hysterectomy and an umbilical hernia repair in the past 10 years. She additionally have a lot of hearing loss and wear hearing aids. She was recently diagnosed with Macular Degeneration. She is currently being monitored by the ophthalmologist at the North Dakota Department of Health. Her central vision is blurred due to the Macular Degeneration. Her desired outcomes are to continue to be able to function properly and independently despite my various health conditions, and to be pain-free. To be able to do so, she need the support of her carers.</a:t>
            </a:r>
          </a:p>
          <a:p>
            <a:pPr marL="0" indent="0" algn="just">
              <a:lnSpc>
                <a:spcPct val="170000"/>
              </a:lnSpc>
              <a:buNone/>
            </a:pPr>
            <a:r>
              <a:rPr lang="en-GB" dirty="0">
                <a:latin typeface="Arial" panose="020B0604020202020204" pitchFamily="34" charset="0"/>
                <a:cs typeface="Arial" panose="020B0604020202020204" pitchFamily="34" charset="0"/>
              </a:rPr>
              <a:t>She would like the staff to make sure that she take her medication properly. She would also like them to talk to the various departments of the hospital to make sure that she attend all her appointments. She would additionally like a family member or a member of staff to accompany her to appointments. (</a:t>
            </a:r>
            <a:r>
              <a:rPr lang="en-GB" dirty="0" err="1">
                <a:latin typeface="Arial" panose="020B0604020202020204" pitchFamily="34" charset="0"/>
                <a:cs typeface="Arial" panose="020B0604020202020204" pitchFamily="34" charset="0"/>
              </a:rPr>
              <a:t>Chadborn</a:t>
            </a:r>
            <a:r>
              <a:rPr lang="en-GB" dirty="0">
                <a:latin typeface="Arial" panose="020B0604020202020204" pitchFamily="34" charset="0"/>
                <a:cs typeface="Arial" panose="020B0604020202020204" pitchFamily="34" charset="0"/>
              </a:rPr>
              <a:t> et al., 2019)</a:t>
            </a:r>
          </a:p>
          <a:p>
            <a:pPr marL="0" indent="0">
              <a:buNone/>
            </a:pPr>
            <a:endParaRPr lang="en-GB" dirty="0"/>
          </a:p>
        </p:txBody>
      </p:sp>
    </p:spTree>
    <p:extLst>
      <p:ext uri="{BB962C8B-B14F-4D97-AF65-F5344CB8AC3E}">
        <p14:creationId xmlns:p14="http://schemas.microsoft.com/office/powerpoint/2010/main" val="3863674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4D697-2F5B-4847-8BEF-0BCD48FFF14B}"/>
              </a:ext>
            </a:extLst>
          </p:cNvPr>
          <p:cNvSpPr>
            <a:spLocks noGrp="1"/>
          </p:cNvSpPr>
          <p:nvPr>
            <p:ph type="title"/>
          </p:nvPr>
        </p:nvSpPr>
        <p:spPr/>
        <p:txBody>
          <a:bodyPr/>
          <a:lstStyle/>
          <a:p>
            <a:r>
              <a:rPr lang="en-GB" dirty="0"/>
              <a:t>14.  Medication Management </a:t>
            </a:r>
          </a:p>
        </p:txBody>
      </p:sp>
      <p:sp>
        <p:nvSpPr>
          <p:cNvPr id="3" name="Content Placeholder 2">
            <a:extLst>
              <a:ext uri="{FF2B5EF4-FFF2-40B4-BE49-F238E27FC236}">
                <a16:creationId xmlns:a16="http://schemas.microsoft.com/office/drawing/2014/main" id="{AC208A4A-D4E9-4614-81DE-CD269209714C}"/>
              </a:ext>
            </a:extLst>
          </p:cNvPr>
          <p:cNvSpPr>
            <a:spLocks noGrp="1"/>
          </p:cNvSpPr>
          <p:nvPr>
            <p:ph idx="1"/>
          </p:nvPr>
        </p:nvSpPr>
        <p:spPr/>
        <p:txBody>
          <a:bodyPr>
            <a:normAutofit fontScale="55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Currently, she have a number of tablets that her doctor has prescribed. However, due to her allergic condition, she have to avoid taking Penicillin. The  last medication check was on May 15, 2017. She  need help taking and putting on her tablets as she have limited mobility in her hands due to arthritis.</a:t>
            </a:r>
          </a:p>
          <a:p>
            <a:pPr marL="0" indent="0" algn="just">
              <a:lnSpc>
                <a:spcPct val="170000"/>
              </a:lnSpc>
              <a:buNone/>
            </a:pPr>
            <a:r>
              <a:rPr lang="en-GB" dirty="0">
                <a:latin typeface="Arial" panose="020B0604020202020204" pitchFamily="34" charset="0"/>
                <a:cs typeface="Arial" panose="020B0604020202020204" pitchFamily="34" charset="0"/>
              </a:rPr>
              <a:t>She want to be able to manage her health conditions as well as take the tablets that her doctor has prescribed . She would also like to be involved in discussions regarding her medication with  pharmacist and GP. How do I want the staff members to support me?</a:t>
            </a:r>
          </a:p>
          <a:p>
            <a:pPr marL="0" indent="0" algn="just">
              <a:lnSpc>
                <a:spcPct val="170000"/>
              </a:lnSpc>
              <a:buNone/>
            </a:pPr>
            <a:r>
              <a:rPr lang="en-GB" dirty="0">
                <a:latin typeface="Arial" panose="020B0604020202020204" pitchFamily="34" charset="0"/>
                <a:cs typeface="Arial" panose="020B0604020202020204" pitchFamily="34" charset="0"/>
              </a:rPr>
              <a:t>She would like to see the staff members help  apply and take her tablets. She would also like to see her doctor when she think that  need to take medication. Penicillin is not ideal for her as it makes her feel very ill. (</a:t>
            </a:r>
            <a:r>
              <a:rPr lang="en-GB" dirty="0" err="1">
                <a:latin typeface="Arial" panose="020B0604020202020204" pitchFamily="34" charset="0"/>
                <a:cs typeface="Arial" panose="020B0604020202020204" pitchFamily="34" charset="0"/>
              </a:rPr>
              <a:t>Nishtala</a:t>
            </a:r>
            <a:r>
              <a:rPr lang="en-GB" dirty="0">
                <a:latin typeface="Arial" panose="020B0604020202020204" pitchFamily="34" charset="0"/>
                <a:cs typeface="Arial" panose="020B0604020202020204" pitchFamily="34" charset="0"/>
              </a:rPr>
              <a:t> et al., 2009)</a:t>
            </a:r>
          </a:p>
          <a:p>
            <a:pPr marL="0" indent="0">
              <a:buNone/>
            </a:pPr>
            <a:endParaRPr lang="en-GB" dirty="0"/>
          </a:p>
        </p:txBody>
      </p:sp>
    </p:spTree>
    <p:extLst>
      <p:ext uri="{BB962C8B-B14F-4D97-AF65-F5344CB8AC3E}">
        <p14:creationId xmlns:p14="http://schemas.microsoft.com/office/powerpoint/2010/main" val="4235658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4BB15-5BBA-4FEB-AE6F-F5D147583636}"/>
              </a:ext>
            </a:extLst>
          </p:cNvPr>
          <p:cNvSpPr>
            <a:spLocks noGrp="1"/>
          </p:cNvSpPr>
          <p:nvPr>
            <p:ph type="title"/>
          </p:nvPr>
        </p:nvSpPr>
        <p:spPr/>
        <p:txBody>
          <a:bodyPr/>
          <a:lstStyle/>
          <a:p>
            <a:r>
              <a:rPr lang="en-GB" dirty="0"/>
              <a:t>15.  Mental Health </a:t>
            </a:r>
          </a:p>
        </p:txBody>
      </p:sp>
      <p:sp>
        <p:nvSpPr>
          <p:cNvPr id="3" name="Content Placeholder 2">
            <a:extLst>
              <a:ext uri="{FF2B5EF4-FFF2-40B4-BE49-F238E27FC236}">
                <a16:creationId xmlns:a16="http://schemas.microsoft.com/office/drawing/2014/main" id="{2AF4CA78-6848-4185-BADD-9C1D8CBDCD2C}"/>
              </a:ext>
            </a:extLst>
          </p:cNvPr>
          <p:cNvSpPr>
            <a:spLocks noGrp="1"/>
          </p:cNvSpPr>
          <p:nvPr>
            <p:ph idx="1"/>
          </p:nvPr>
        </p:nvSpPr>
        <p:spPr>
          <a:xfrm>
            <a:off x="489438" y="1448973"/>
            <a:ext cx="11213123" cy="4601381"/>
          </a:xfrm>
        </p:spPr>
        <p:txBody>
          <a:bodyPr>
            <a:normAutofit fontScale="70000" lnSpcReduction="20000"/>
          </a:bodyPr>
          <a:lstStyle/>
          <a:p>
            <a:pPr marL="0" indent="0" algn="just">
              <a:lnSpc>
                <a:spcPct val="160000"/>
              </a:lnSpc>
              <a:buNone/>
            </a:pPr>
            <a:br>
              <a:rPr lang="en-GB" dirty="0"/>
            </a:br>
            <a:r>
              <a:rPr lang="en-GB" dirty="0">
                <a:latin typeface="Arial" panose="020B0604020202020204" pitchFamily="34" charset="0"/>
                <a:cs typeface="Arial" panose="020B0604020202020204" pitchFamily="34" charset="0"/>
              </a:rPr>
              <a:t>Currently, she have a variety of support and care needs. Although she is  a happy lady, she is  also very private and get stressed about finances and bills. Her family has helped her manage this, and she feel sad about the anniversary of her husband death, which occurred in September 2014. It has helped her to see her family and talk about her situation.</a:t>
            </a:r>
          </a:p>
          <a:p>
            <a:pPr marL="0" indent="0" algn="just">
              <a:lnSpc>
                <a:spcPct val="160000"/>
              </a:lnSpc>
              <a:buNone/>
            </a:pPr>
            <a:r>
              <a:rPr lang="en-GB" dirty="0">
                <a:latin typeface="Arial" panose="020B0604020202020204" pitchFamily="34" charset="0"/>
                <a:cs typeface="Arial" panose="020B0604020202020204" pitchFamily="34" charset="0"/>
              </a:rPr>
              <a:t>Having  family regularly visits makes her very happy. The desired outcomes are to remain happy and to have occasional upsets and anxieties dealt with in a private manner. How do I want my staff to support me in achieving these goals? She want to be able to enjoy being in company and partaking in the various activities that are offered. (</a:t>
            </a:r>
            <a:r>
              <a:rPr lang="en-GB" dirty="0" err="1">
                <a:latin typeface="Arial" panose="020B0604020202020204" pitchFamily="34" charset="0"/>
                <a:cs typeface="Arial" panose="020B0604020202020204" pitchFamily="34" charset="0"/>
              </a:rPr>
              <a:t>Foebel</a:t>
            </a:r>
            <a:r>
              <a:rPr lang="en-GB" dirty="0">
                <a:latin typeface="Arial" panose="020B0604020202020204" pitchFamily="34" charset="0"/>
                <a:cs typeface="Arial" panose="020B0604020202020204" pitchFamily="34" charset="0"/>
              </a:rPr>
              <a:t> et al., 2013)</a:t>
            </a:r>
          </a:p>
          <a:p>
            <a:pPr marL="0" indent="0">
              <a:buNone/>
            </a:pPr>
            <a:endParaRPr lang="en-GB" dirty="0"/>
          </a:p>
        </p:txBody>
      </p:sp>
    </p:spTree>
    <p:extLst>
      <p:ext uri="{BB962C8B-B14F-4D97-AF65-F5344CB8AC3E}">
        <p14:creationId xmlns:p14="http://schemas.microsoft.com/office/powerpoint/2010/main" val="2732477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4C9C-45DD-47B2-977A-1F696A07064C}"/>
              </a:ext>
            </a:extLst>
          </p:cNvPr>
          <p:cNvSpPr>
            <a:spLocks noGrp="1"/>
          </p:cNvSpPr>
          <p:nvPr>
            <p:ph type="title"/>
          </p:nvPr>
        </p:nvSpPr>
        <p:spPr/>
        <p:txBody>
          <a:bodyPr/>
          <a:lstStyle/>
          <a:p>
            <a:r>
              <a:rPr lang="en-GB" dirty="0"/>
              <a:t>16.  End of Life Preferences </a:t>
            </a:r>
          </a:p>
        </p:txBody>
      </p:sp>
      <p:sp>
        <p:nvSpPr>
          <p:cNvPr id="3" name="Content Placeholder 2">
            <a:extLst>
              <a:ext uri="{FF2B5EF4-FFF2-40B4-BE49-F238E27FC236}">
                <a16:creationId xmlns:a16="http://schemas.microsoft.com/office/drawing/2014/main" id="{6E8F8186-A5D5-48BE-A931-C1B7B8B882BB}"/>
              </a:ext>
            </a:extLst>
          </p:cNvPr>
          <p:cNvSpPr>
            <a:spLocks noGrp="1"/>
          </p:cNvSpPr>
          <p:nvPr>
            <p:ph idx="1"/>
          </p:nvPr>
        </p:nvSpPr>
        <p:spPr/>
        <p:txBody>
          <a:bodyPr>
            <a:normAutofit fontScale="625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She wish to die in her own home surrounded by her things. She have a strong relationship with Maria, a hospice outreach nurse, and she will do everything in her power to ensure that her symptoms are well controlled and that she will  receive the appropriate treatment. Although she have spoken with her family and staff about  end-of-life care.</a:t>
            </a:r>
          </a:p>
          <a:p>
            <a:pPr marL="0" indent="0" algn="just">
              <a:lnSpc>
                <a:spcPct val="170000"/>
              </a:lnSpc>
              <a:buNone/>
            </a:pPr>
            <a:r>
              <a:rPr lang="en-GB" dirty="0">
                <a:latin typeface="Arial" panose="020B0604020202020204" pitchFamily="34" charset="0"/>
                <a:cs typeface="Arial" panose="020B0604020202020204" pitchFamily="34" charset="0"/>
              </a:rPr>
              <a:t>Her family  have arranged for a funeral with Jones Funeral Directors. What do I want the staff members to do to support me in achieving my desired outcomes?  She would like them to take care of her personal care needs in a private and dignified manner.  She would also like to invite her family to participate in her personal care routine. (Dixon, </a:t>
            </a:r>
            <a:r>
              <a:rPr lang="en-GB" dirty="0" err="1">
                <a:latin typeface="Arial" panose="020B0604020202020204" pitchFamily="34" charset="0"/>
                <a:cs typeface="Arial" panose="020B0604020202020204" pitchFamily="34" charset="0"/>
              </a:rPr>
              <a:t>Karagiannidou</a:t>
            </a:r>
            <a:r>
              <a:rPr lang="en-GB" dirty="0">
                <a:latin typeface="Arial" panose="020B0604020202020204" pitchFamily="34" charset="0"/>
                <a:cs typeface="Arial" panose="020B0604020202020204" pitchFamily="34" charset="0"/>
              </a:rPr>
              <a:t> and Knapp, 2018)</a:t>
            </a:r>
          </a:p>
          <a:p>
            <a:pPr marL="0" indent="0">
              <a:buNone/>
            </a:pPr>
            <a:endParaRPr lang="en-GB" dirty="0"/>
          </a:p>
        </p:txBody>
      </p:sp>
    </p:spTree>
    <p:extLst>
      <p:ext uri="{BB962C8B-B14F-4D97-AF65-F5344CB8AC3E}">
        <p14:creationId xmlns:p14="http://schemas.microsoft.com/office/powerpoint/2010/main" val="31150573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10C76-8037-4F3D-AA08-BA00A19099E6}"/>
              </a:ext>
            </a:extLst>
          </p:cNvPr>
          <p:cNvSpPr>
            <a:spLocks noGrp="1"/>
          </p:cNvSpPr>
          <p:nvPr>
            <p:ph type="title"/>
          </p:nvPr>
        </p:nvSpPr>
        <p:spPr/>
        <p:txBody>
          <a:bodyPr/>
          <a:lstStyle/>
          <a:p>
            <a:r>
              <a:rPr lang="en-GB" dirty="0"/>
              <a:t>Person centred practice and advocacy </a:t>
            </a:r>
          </a:p>
        </p:txBody>
      </p:sp>
      <p:sp>
        <p:nvSpPr>
          <p:cNvPr id="3" name="Content Placeholder 2">
            <a:extLst>
              <a:ext uri="{FF2B5EF4-FFF2-40B4-BE49-F238E27FC236}">
                <a16:creationId xmlns:a16="http://schemas.microsoft.com/office/drawing/2014/main" id="{0641CF0E-B284-4B85-A7BD-528DB2C9134A}"/>
              </a:ext>
            </a:extLst>
          </p:cNvPr>
          <p:cNvSpPr>
            <a:spLocks noGrp="1"/>
          </p:cNvSpPr>
          <p:nvPr>
            <p:ph idx="1"/>
          </p:nvPr>
        </p:nvSpPr>
        <p:spPr/>
        <p:txBody>
          <a:bodyPr>
            <a:normAutofit fontScale="70000" lnSpcReduction="20000"/>
          </a:bodyPr>
          <a:lstStyle/>
          <a:p>
            <a:pPr marL="0" indent="0" algn="just">
              <a:lnSpc>
                <a:spcPct val="160000"/>
              </a:lnSpc>
              <a:buNone/>
            </a:pPr>
            <a:r>
              <a:rPr lang="en-GB" dirty="0">
                <a:latin typeface="Arial" panose="020B0604020202020204" pitchFamily="34" charset="0"/>
                <a:cs typeface="Arial" panose="020B0604020202020204" pitchFamily="34" charset="0"/>
              </a:rPr>
              <a:t>The NSF for older people was introduced to ensure that people were treated with dignity and respect, regardless of their social or health services. It also aimed to provide them with the necessary care packages to meet their individual needs. The standards are aimed at ensuring that the various health and social care services that are provided for older people are integrated. They are also aimed at encouraging collaboration between both the health and social care workers. The concept of person-centred care is an important part of the development of the social model of disability. It aims to provide people with the necessary support and resources to maintain their independence and improve their quality of life. (</a:t>
            </a:r>
            <a:r>
              <a:rPr lang="en-GB" dirty="0" err="1">
                <a:latin typeface="Arial" panose="020B0604020202020204" pitchFamily="34" charset="0"/>
                <a:cs typeface="Arial" panose="020B0604020202020204" pitchFamily="34" charset="0"/>
              </a:rPr>
              <a:t>UKEssays</a:t>
            </a:r>
            <a:r>
              <a:rPr lang="en-GB"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1550666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63452-688A-4ED1-B358-6DFB92262FEE}"/>
              </a:ext>
            </a:extLst>
          </p:cNvPr>
          <p:cNvSpPr>
            <a:spLocks noGrp="1"/>
          </p:cNvSpPr>
          <p:nvPr>
            <p:ph type="title"/>
          </p:nvPr>
        </p:nvSpPr>
        <p:spPr/>
        <p:txBody>
          <a:bodyPr/>
          <a:lstStyle/>
          <a:p>
            <a:r>
              <a:rPr lang="en-GB" dirty="0"/>
              <a:t>Theory of Ageing </a:t>
            </a:r>
          </a:p>
        </p:txBody>
      </p:sp>
      <p:sp>
        <p:nvSpPr>
          <p:cNvPr id="3" name="Content Placeholder 2">
            <a:extLst>
              <a:ext uri="{FF2B5EF4-FFF2-40B4-BE49-F238E27FC236}">
                <a16:creationId xmlns:a16="http://schemas.microsoft.com/office/drawing/2014/main" id="{F26D3355-C97A-4615-BD2E-283A2878F87D}"/>
              </a:ext>
            </a:extLst>
          </p:cNvPr>
          <p:cNvSpPr>
            <a:spLocks noGrp="1"/>
          </p:cNvSpPr>
          <p:nvPr>
            <p:ph idx="1"/>
          </p:nvPr>
        </p:nvSpPr>
        <p:spPr>
          <a:xfrm>
            <a:off x="154745" y="1308295"/>
            <a:ext cx="11577710" cy="5317588"/>
          </a:xfrm>
        </p:spPr>
        <p:txBody>
          <a:bodyPr>
            <a:normAutofit fontScale="47500" lnSpcReduction="20000"/>
          </a:bodyPr>
          <a:lstStyle/>
          <a:p>
            <a:pPr marL="0" indent="0" algn="just">
              <a:lnSpc>
                <a:spcPct val="170000"/>
              </a:lnSpc>
              <a:buNone/>
            </a:pPr>
            <a:r>
              <a:rPr lang="en-GB" dirty="0">
                <a:latin typeface="Arial" panose="020B0604020202020204" pitchFamily="34" charset="0"/>
                <a:cs typeface="Arial" panose="020B0604020202020204" pitchFamily="34" charset="0"/>
              </a:rPr>
              <a:t>There are many theories out there that try to explain how organisms age. Some of these contradict one another, and science has not agreed on a single theory. To learn more about this topic, you should consider these four theories.</a:t>
            </a:r>
          </a:p>
          <a:p>
            <a:pPr marL="0" indent="0" algn="just">
              <a:lnSpc>
                <a:spcPct val="170000"/>
              </a:lnSpc>
              <a:buNone/>
            </a:pPr>
            <a:r>
              <a:rPr lang="en-GB" dirty="0">
                <a:latin typeface="Arial" panose="020B0604020202020204" pitchFamily="34" charset="0"/>
                <a:cs typeface="Arial" panose="020B0604020202020204" pitchFamily="34" charset="0"/>
              </a:rPr>
              <a:t>The concept of the free radical theory of aging refers to the idea that the body can neutralize the effects of oxidative stress by producing healthy cells. However, if the body can't do so, the free radicals will cause organ failure and cell death. Free radicals are negatively charged molecules that attach to healthy ones.</a:t>
            </a:r>
          </a:p>
          <a:p>
            <a:pPr marL="0" indent="0" algn="just">
              <a:lnSpc>
                <a:spcPct val="170000"/>
              </a:lnSpc>
              <a:buNone/>
            </a:pPr>
            <a:r>
              <a:rPr lang="en-GB" dirty="0">
                <a:latin typeface="Arial" panose="020B0604020202020204" pitchFamily="34" charset="0"/>
                <a:cs typeface="Arial" panose="020B0604020202020204" pitchFamily="34" charset="0"/>
              </a:rPr>
              <a:t>One of the most common theories that claim that organisms age by preventing them from repairing damaged DNA is the Damage Accumulation Theory. This idea states that over time, the damage that accumulates in the cells causes them to stop working properly or cause them to damage other cells.</a:t>
            </a:r>
          </a:p>
          <a:p>
            <a:pPr marL="0" indent="0" algn="just">
              <a:lnSpc>
                <a:spcPct val="170000"/>
              </a:lnSpc>
              <a:buNone/>
            </a:pPr>
            <a:r>
              <a:rPr lang="en-GB" dirty="0">
                <a:latin typeface="Arial" panose="020B0604020202020204" pitchFamily="34" charset="0"/>
                <a:cs typeface="Arial" panose="020B0604020202020204" pitchFamily="34" charset="0"/>
              </a:rPr>
              <a:t>The information theory explains that the environment can affect how your genes and DNA are expressed. For instance, if the environment is very conducive to the growth of kidney cells, then your liver cells will also become part of the liver. The epigenome is a section of DNA that determines which parts of the genome should be turned on and off. If the environment is damaged, this mechanism can lead to various problems. For instance, kidney cells could start to develop into liver cells.</a:t>
            </a:r>
          </a:p>
          <a:p>
            <a:pPr marL="0" indent="0" algn="just">
              <a:lnSpc>
                <a:spcPct val="170000"/>
              </a:lnSpc>
              <a:buNone/>
            </a:pPr>
            <a:r>
              <a:rPr lang="en-GB" dirty="0">
                <a:latin typeface="Arial" panose="020B0604020202020204" pitchFamily="34" charset="0"/>
                <a:cs typeface="Arial" panose="020B0604020202020204" pitchFamily="34" charset="0"/>
              </a:rPr>
              <a:t>Another theory that is commonly discussed is the Kin Selection Theory, which states that aging and death are important factors that contribute to the well-being of a group. It states that the death of the elderly provides the young with more opportunities and resources, which ensures the survival of the species. (Li, 2021)</a:t>
            </a:r>
          </a:p>
          <a:p>
            <a:endParaRPr lang="en-GB" dirty="0"/>
          </a:p>
          <a:p>
            <a:endParaRPr lang="en-GB" dirty="0"/>
          </a:p>
        </p:txBody>
      </p:sp>
    </p:spTree>
    <p:extLst>
      <p:ext uri="{BB962C8B-B14F-4D97-AF65-F5344CB8AC3E}">
        <p14:creationId xmlns:p14="http://schemas.microsoft.com/office/powerpoint/2010/main" val="1371757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6ACB-6644-426D-BF4A-0B25CEC0BDBA}"/>
              </a:ext>
            </a:extLst>
          </p:cNvPr>
          <p:cNvSpPr>
            <a:spLocks noGrp="1"/>
          </p:cNvSpPr>
          <p:nvPr>
            <p:ph type="title"/>
          </p:nvPr>
        </p:nvSpPr>
        <p:spPr/>
        <p:txBody>
          <a:bodyPr/>
          <a:lstStyle/>
          <a:p>
            <a:r>
              <a:rPr lang="en-GB" dirty="0"/>
              <a:t>Policy and legislation  </a:t>
            </a:r>
          </a:p>
        </p:txBody>
      </p:sp>
      <p:sp>
        <p:nvSpPr>
          <p:cNvPr id="3" name="Content Placeholder 2">
            <a:extLst>
              <a:ext uri="{FF2B5EF4-FFF2-40B4-BE49-F238E27FC236}">
                <a16:creationId xmlns:a16="http://schemas.microsoft.com/office/drawing/2014/main" id="{F3560C8E-2FF7-4878-8E6C-7DE0D1932EFE}"/>
              </a:ext>
            </a:extLst>
          </p:cNvPr>
          <p:cNvSpPr>
            <a:spLocks noGrp="1"/>
          </p:cNvSpPr>
          <p:nvPr>
            <p:ph idx="1"/>
          </p:nvPr>
        </p:nvSpPr>
        <p:spPr>
          <a:xfrm>
            <a:off x="379828" y="1505243"/>
            <a:ext cx="10973972" cy="4671720"/>
          </a:xfrm>
        </p:spPr>
        <p:txBody>
          <a:bodyPr>
            <a:normAutofit fontScale="62500" lnSpcReduction="20000"/>
          </a:bodyPr>
          <a:lstStyle/>
          <a:p>
            <a:pPr marL="0" indent="0" algn="just">
              <a:lnSpc>
                <a:spcPct val="160000"/>
              </a:lnSpc>
              <a:buNone/>
            </a:pPr>
            <a:r>
              <a:rPr lang="en-GB" sz="1800" dirty="0">
                <a:latin typeface="Arial" panose="020B0604020202020204" pitchFamily="34" charset="0"/>
                <a:cs typeface="Arial" panose="020B0604020202020204" pitchFamily="34" charset="0"/>
              </a:rPr>
              <a:t>Policy and legislation </a:t>
            </a:r>
          </a:p>
          <a:p>
            <a:pPr marL="0" indent="0" algn="just">
              <a:lnSpc>
                <a:spcPct val="160000"/>
              </a:lnSpc>
              <a:buNone/>
            </a:pPr>
            <a:r>
              <a:rPr lang="en-GB" sz="1800" dirty="0">
                <a:latin typeface="Arial" panose="020B0604020202020204" pitchFamily="34" charset="0"/>
                <a:cs typeface="Arial" panose="020B0604020202020204" pitchFamily="34" charset="0"/>
              </a:rPr>
              <a:t>The Health and Aging Policy Fellowship Program aims to provide a framework for addressing the various aspects of aging and health. It focuses on policies that aim to improve the well-being of older adults. Priority areas include civic engagement, income security, and health care. The rising costs of care for older adults with multiple chronic conditions are a major issue that needs to be addressed to improve the quality of care for these individuals. Some of the policies that are aimed at addressing this issue include the establishment of a comprehensive health care system that includes preventive and mental health care. The policies that are aimed at improving the well-being of older adults include access to various forms of social and financial services, such as food stamps, Medicare, and Medicaid. They also include protection from predatory lending and financial literacy. Other issues that affect the well-being of older adults include transportation and environmental issues. Communities and volunteer programs for older adults are also important factors that can help improve the well-being of older people. These policies can help prevent people from experiencing costly health care costs. (Health and Aging Policy Fellows Program, n.d.)</a:t>
            </a:r>
          </a:p>
          <a:p>
            <a:pPr marL="0" indent="0" algn="just">
              <a:lnSpc>
                <a:spcPct val="160000"/>
              </a:lnSpc>
              <a:buNone/>
            </a:pPr>
            <a:r>
              <a:rPr lang="en-GB" sz="1800" dirty="0">
                <a:latin typeface="Arial" panose="020B0604020202020204" pitchFamily="34" charset="0"/>
                <a:cs typeface="Arial" panose="020B0604020202020204" pitchFamily="34" charset="0"/>
              </a:rPr>
              <a:t>Care Act 2014</a:t>
            </a:r>
          </a:p>
          <a:p>
            <a:pPr marL="0" indent="0" algn="just">
              <a:lnSpc>
                <a:spcPct val="160000"/>
              </a:lnSpc>
              <a:buNone/>
            </a:pPr>
            <a:r>
              <a:rPr lang="en-GB" sz="1800" dirty="0">
                <a:latin typeface="Arial" panose="020B0604020202020204" pitchFamily="34" charset="0"/>
                <a:cs typeface="Arial" panose="020B0604020202020204" pitchFamily="34" charset="0"/>
              </a:rPr>
              <a:t>The Act aims to reform the law on providing and supporting adult care and support, and the law on supporting carers. It also aims to establish and make provision for the Health Education England and the Health Research Authority. These are additionally aimed at improving the quality of care and supporting individuals with special needs. (gov.uk, 2014)</a:t>
            </a:r>
          </a:p>
          <a:p>
            <a:pPr marL="0" indent="0" algn="just">
              <a:lnSpc>
                <a:spcPct val="160000"/>
              </a:lnSpc>
              <a:buNone/>
            </a:pPr>
            <a:r>
              <a:rPr lang="en-GB" sz="1800" dirty="0">
                <a:latin typeface="Arial" panose="020B0604020202020204" pitchFamily="34" charset="0"/>
                <a:cs typeface="Arial" panose="020B0604020202020204" pitchFamily="34" charset="0"/>
              </a:rPr>
              <a:t>The Equality Act 2010 legally protects people from discrimination in the workplace and in wider society. (GOV.UK, 2015)</a:t>
            </a:r>
          </a:p>
          <a:p>
            <a:endParaRPr lang="en-GB" dirty="0"/>
          </a:p>
        </p:txBody>
      </p:sp>
    </p:spTree>
    <p:extLst>
      <p:ext uri="{BB962C8B-B14F-4D97-AF65-F5344CB8AC3E}">
        <p14:creationId xmlns:p14="http://schemas.microsoft.com/office/powerpoint/2010/main" val="36627167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E2FEB-AB6E-4726-AB7A-6E05C2DBAD31}"/>
              </a:ext>
            </a:extLst>
          </p:cNvPr>
          <p:cNvSpPr>
            <a:spLocks noGrp="1"/>
          </p:cNvSpPr>
          <p:nvPr>
            <p:ph type="title"/>
          </p:nvPr>
        </p:nvSpPr>
        <p:spPr>
          <a:xfrm>
            <a:off x="0" y="0"/>
            <a:ext cx="10515600" cy="1325563"/>
          </a:xfrm>
        </p:spPr>
        <p:txBody>
          <a:bodyPr/>
          <a:lstStyle/>
          <a:p>
            <a:r>
              <a:rPr lang="en-GB" dirty="0"/>
              <a:t>References </a:t>
            </a:r>
          </a:p>
        </p:txBody>
      </p:sp>
      <p:sp>
        <p:nvSpPr>
          <p:cNvPr id="3" name="Content Placeholder 2">
            <a:extLst>
              <a:ext uri="{FF2B5EF4-FFF2-40B4-BE49-F238E27FC236}">
                <a16:creationId xmlns:a16="http://schemas.microsoft.com/office/drawing/2014/main" id="{C15B95EE-EF37-4D60-BEAF-844225BAE4A9}"/>
              </a:ext>
            </a:extLst>
          </p:cNvPr>
          <p:cNvSpPr>
            <a:spLocks noGrp="1"/>
          </p:cNvSpPr>
          <p:nvPr>
            <p:ph idx="1"/>
          </p:nvPr>
        </p:nvSpPr>
        <p:spPr>
          <a:xfrm>
            <a:off x="140676" y="914400"/>
            <a:ext cx="11943471" cy="5683348"/>
          </a:xfrm>
        </p:spPr>
        <p:txBody>
          <a:bodyPr>
            <a:normAutofit fontScale="40000" lnSpcReduction="20000"/>
          </a:bodyPr>
          <a:lstStyle/>
          <a:p>
            <a:pPr marL="0" indent="0" algn="just">
              <a:lnSpc>
                <a:spcPct val="170000"/>
              </a:lnSpc>
              <a:buNone/>
            </a:pPr>
            <a:r>
              <a:rPr lang="en-GB" sz="2300" dirty="0">
                <a:latin typeface="Arial" panose="020B0604020202020204" pitchFamily="34" charset="0"/>
                <a:cs typeface="Arial" panose="020B0604020202020204" pitchFamily="34" charset="0"/>
              </a:rPr>
              <a:t>Age UK (2019). Care Plan: What it is and why you need it | Age UK. [online] Ageuk.org.uk. Available at: https://www.ageuk.org.uk/information-advice/care/arranging-care/care-needs-assessment/care-plans/.</a:t>
            </a:r>
          </a:p>
          <a:p>
            <a:pPr marL="0" indent="0" algn="just">
              <a:lnSpc>
                <a:spcPct val="170000"/>
              </a:lnSpc>
              <a:buNone/>
            </a:pPr>
            <a:r>
              <a:rPr lang="en-GB" sz="2300" dirty="0" err="1">
                <a:latin typeface="Arial" panose="020B0604020202020204" pitchFamily="34" charset="0"/>
                <a:cs typeface="Arial" panose="020B0604020202020204" pitchFamily="34" charset="0"/>
              </a:rPr>
              <a:t>Chadborn</a:t>
            </a:r>
            <a:r>
              <a:rPr lang="en-GB" sz="2300" dirty="0">
                <a:latin typeface="Arial" panose="020B0604020202020204" pitchFamily="34" charset="0"/>
                <a:cs typeface="Arial" panose="020B0604020202020204" pitchFamily="34" charset="0"/>
              </a:rPr>
              <a:t>, N.H., Goodman, C., Zubair, M., Sousa, L., Gladman, J.R.F., </a:t>
            </a:r>
            <a:r>
              <a:rPr lang="en-GB" sz="2300" dirty="0" err="1">
                <a:latin typeface="Arial" panose="020B0604020202020204" pitchFamily="34" charset="0"/>
                <a:cs typeface="Arial" panose="020B0604020202020204" pitchFamily="34" charset="0"/>
              </a:rPr>
              <a:t>Dening</a:t>
            </a:r>
            <a:r>
              <a:rPr lang="en-GB" sz="2300" dirty="0">
                <a:latin typeface="Arial" panose="020B0604020202020204" pitchFamily="34" charset="0"/>
                <a:cs typeface="Arial" panose="020B0604020202020204" pitchFamily="34" charset="0"/>
              </a:rPr>
              <a:t>, T. and Gordon, A., L (2019). Role of comprehensive geriatric assessment in healthcare of older people in UK care homes: realist review. </a:t>
            </a:r>
            <a:r>
              <a:rPr lang="en-GB" sz="2300" i="1" dirty="0">
                <a:latin typeface="Arial" panose="020B0604020202020204" pitchFamily="34" charset="0"/>
                <a:cs typeface="Arial" panose="020B0604020202020204" pitchFamily="34" charset="0"/>
              </a:rPr>
              <a:t>BMJ Open</a:t>
            </a:r>
            <a:r>
              <a:rPr lang="en-GB" sz="2300" dirty="0">
                <a:latin typeface="Arial" panose="020B0604020202020204" pitchFamily="34" charset="0"/>
                <a:cs typeface="Arial" panose="020B0604020202020204" pitchFamily="34" charset="0"/>
              </a:rPr>
              <a:t>, 9(4), p.e026921. doi:10.1136/bmjopen-2018-026921.</a:t>
            </a:r>
          </a:p>
          <a:p>
            <a:pPr marL="0" indent="0" algn="just">
              <a:lnSpc>
                <a:spcPct val="170000"/>
              </a:lnSpc>
              <a:buNone/>
            </a:pPr>
            <a:r>
              <a:rPr lang="en-GB" sz="2300" dirty="0">
                <a:latin typeface="Arial" panose="020B0604020202020204" pitchFamily="34" charset="0"/>
                <a:cs typeface="Arial" panose="020B0604020202020204" pitchFamily="34" charset="0"/>
              </a:rPr>
              <a:t>Doll, G.M. (2013). Sexuality in Nursing Homes: Practice and Policy</a:t>
            </a:r>
            <a:r>
              <a:rPr lang="en-GB" sz="2300" i="1" dirty="0">
                <a:latin typeface="Arial" panose="020B0604020202020204" pitchFamily="34" charset="0"/>
                <a:cs typeface="Arial" panose="020B0604020202020204" pitchFamily="34" charset="0"/>
              </a:rPr>
              <a:t>. Journal of Gerontological Nursing, </a:t>
            </a:r>
            <a:r>
              <a:rPr lang="en-GB" sz="2300" dirty="0">
                <a:latin typeface="Arial" panose="020B0604020202020204" pitchFamily="34" charset="0"/>
                <a:cs typeface="Arial" panose="020B0604020202020204" pitchFamily="34" charset="0"/>
              </a:rPr>
              <a:t>39(7), pp.30–37. doi:10.3928/00989134-20130418-01.</a:t>
            </a:r>
          </a:p>
          <a:p>
            <a:pPr marL="0" indent="0" algn="just">
              <a:lnSpc>
                <a:spcPct val="170000"/>
              </a:lnSpc>
              <a:buNone/>
            </a:pPr>
            <a:r>
              <a:rPr lang="en-GB" sz="2300" dirty="0">
                <a:latin typeface="Arial" panose="020B0604020202020204" pitchFamily="34" charset="0"/>
                <a:cs typeface="Arial" panose="020B0604020202020204" pitchFamily="34" charset="0"/>
              </a:rPr>
              <a:t>Dixon, J., </a:t>
            </a:r>
            <a:r>
              <a:rPr lang="en-GB" sz="2300" dirty="0" err="1">
                <a:latin typeface="Arial" panose="020B0604020202020204" pitchFamily="34" charset="0"/>
                <a:cs typeface="Arial" panose="020B0604020202020204" pitchFamily="34" charset="0"/>
              </a:rPr>
              <a:t>Karagiannidou</a:t>
            </a:r>
            <a:r>
              <a:rPr lang="en-GB" sz="2300" dirty="0">
                <a:latin typeface="Arial" panose="020B0604020202020204" pitchFamily="34" charset="0"/>
                <a:cs typeface="Arial" panose="020B0604020202020204" pitchFamily="34" charset="0"/>
              </a:rPr>
              <a:t>, M. and Knapp, M. (2018). The Effectiveness of Advance Care Planning in Improving End-of-Life Outcomes for People With Dementia and Their Carers: A Systematic Review and Critical Discussion. </a:t>
            </a:r>
            <a:r>
              <a:rPr lang="en-GB" sz="2300" i="1" dirty="0">
                <a:latin typeface="Arial" panose="020B0604020202020204" pitchFamily="34" charset="0"/>
                <a:cs typeface="Arial" panose="020B0604020202020204" pitchFamily="34" charset="0"/>
              </a:rPr>
              <a:t>Journal of Pain and Symptom Management,</a:t>
            </a:r>
            <a:r>
              <a:rPr lang="en-GB" sz="2300" dirty="0">
                <a:latin typeface="Arial" panose="020B0604020202020204" pitchFamily="34" charset="0"/>
                <a:cs typeface="Arial" panose="020B0604020202020204" pitchFamily="34" charset="0"/>
              </a:rPr>
              <a:t> 55(1), pp.132-150.e1. doi:10.1016/j.jpainsymman.2017.04.009.</a:t>
            </a:r>
          </a:p>
          <a:p>
            <a:pPr marL="0" indent="0" algn="just">
              <a:lnSpc>
                <a:spcPct val="170000"/>
              </a:lnSpc>
              <a:buNone/>
            </a:pPr>
            <a:r>
              <a:rPr lang="en-GB" sz="2300" dirty="0">
                <a:latin typeface="Arial" panose="020B0604020202020204" pitchFamily="34" charset="0"/>
                <a:cs typeface="Arial" panose="020B0604020202020204" pitchFamily="34" charset="0"/>
              </a:rPr>
              <a:t>Drummond, D.A. and Carey, L.B. (2018). Assessing Spiritual Well-Being in Residential Aged Care: An Exploratory Review</a:t>
            </a:r>
            <a:r>
              <a:rPr lang="en-GB" sz="2300" i="1" dirty="0">
                <a:latin typeface="Arial" panose="020B0604020202020204" pitchFamily="34" charset="0"/>
                <a:cs typeface="Arial" panose="020B0604020202020204" pitchFamily="34" charset="0"/>
              </a:rPr>
              <a:t>. Journal of Religion and Health</a:t>
            </a:r>
            <a:r>
              <a:rPr lang="en-GB" sz="2300" dirty="0">
                <a:latin typeface="Arial" panose="020B0604020202020204" pitchFamily="34" charset="0"/>
                <a:cs typeface="Arial" panose="020B0604020202020204" pitchFamily="34" charset="0"/>
              </a:rPr>
              <a:t>, 58(2), pp.372–390. doi:10.1007/s10943-018-0717-9.</a:t>
            </a:r>
          </a:p>
          <a:p>
            <a:pPr marL="0" indent="0" algn="just">
              <a:lnSpc>
                <a:spcPct val="170000"/>
              </a:lnSpc>
              <a:buNone/>
            </a:pPr>
            <a:r>
              <a:rPr lang="en-GB" sz="2300" dirty="0">
                <a:latin typeface="Arial" panose="020B0604020202020204" pitchFamily="34" charset="0"/>
                <a:cs typeface="Arial" panose="020B0604020202020204" pitchFamily="34" charset="0"/>
              </a:rPr>
              <a:t>Examples of person-centred care plans. (2022). </a:t>
            </a:r>
            <a:r>
              <a:rPr lang="en-GB" sz="2300" i="1" dirty="0">
                <a:latin typeface="Arial" panose="020B0604020202020204" pitchFamily="34" charset="0"/>
                <a:cs typeface="Arial" panose="020B0604020202020204" pitchFamily="34" charset="0"/>
              </a:rPr>
              <a:t>Birdie.</a:t>
            </a:r>
            <a:r>
              <a:rPr lang="en-GB" sz="2300" dirty="0">
                <a:latin typeface="Arial" panose="020B0604020202020204" pitchFamily="34" charset="0"/>
                <a:cs typeface="Arial" panose="020B0604020202020204" pitchFamily="34" charset="0"/>
              </a:rPr>
              <a:t> Available at: https://www.birdie.care/blog/examples-of-person-centred-care-plans [Accessed 5 Jul. 2022].	</a:t>
            </a:r>
          </a:p>
          <a:p>
            <a:pPr marL="0" indent="0" algn="just">
              <a:lnSpc>
                <a:spcPct val="170000"/>
              </a:lnSpc>
              <a:buNone/>
            </a:pPr>
            <a:r>
              <a:rPr lang="en-GB" sz="2300" dirty="0" err="1">
                <a:latin typeface="Arial" panose="020B0604020202020204" pitchFamily="34" charset="0"/>
                <a:cs typeface="Arial" panose="020B0604020202020204" pitchFamily="34" charset="0"/>
              </a:rPr>
              <a:t>Foebel</a:t>
            </a:r>
            <a:r>
              <a:rPr lang="en-GB" sz="2300" dirty="0">
                <a:latin typeface="Arial" panose="020B0604020202020204" pitchFamily="34" charset="0"/>
                <a:cs typeface="Arial" panose="020B0604020202020204" pitchFamily="34" charset="0"/>
              </a:rPr>
              <a:t>, A.D., </a:t>
            </a:r>
            <a:r>
              <a:rPr lang="en-GB" sz="2300" dirty="0" err="1">
                <a:latin typeface="Arial" panose="020B0604020202020204" pitchFamily="34" charset="0"/>
                <a:cs typeface="Arial" panose="020B0604020202020204" pitchFamily="34" charset="0"/>
              </a:rPr>
              <a:t>Hirdes</a:t>
            </a:r>
            <a:r>
              <a:rPr lang="en-GB" sz="2300" dirty="0">
                <a:latin typeface="Arial" panose="020B0604020202020204" pitchFamily="34" charset="0"/>
                <a:cs typeface="Arial" panose="020B0604020202020204" pitchFamily="34" charset="0"/>
              </a:rPr>
              <a:t>, J.P., Heckman, G.A., </a:t>
            </a:r>
            <a:r>
              <a:rPr lang="en-GB" sz="2300" dirty="0" err="1">
                <a:latin typeface="Arial" panose="020B0604020202020204" pitchFamily="34" charset="0"/>
                <a:cs typeface="Arial" panose="020B0604020202020204" pitchFamily="34" charset="0"/>
              </a:rPr>
              <a:t>Kergoat</a:t>
            </a:r>
            <a:r>
              <a:rPr lang="en-GB" sz="2300" dirty="0">
                <a:latin typeface="Arial" panose="020B0604020202020204" pitchFamily="34" charset="0"/>
                <a:cs typeface="Arial" panose="020B0604020202020204" pitchFamily="34" charset="0"/>
              </a:rPr>
              <a:t>, M.-J., Patten, S. and </a:t>
            </a:r>
            <a:r>
              <a:rPr lang="en-GB" sz="2300" dirty="0" err="1">
                <a:latin typeface="Arial" panose="020B0604020202020204" pitchFamily="34" charset="0"/>
                <a:cs typeface="Arial" panose="020B0604020202020204" pitchFamily="34" charset="0"/>
              </a:rPr>
              <a:t>Marrie</a:t>
            </a:r>
            <a:r>
              <a:rPr lang="en-GB" sz="2300" dirty="0">
                <a:latin typeface="Arial" panose="020B0604020202020204" pitchFamily="34" charset="0"/>
                <a:cs typeface="Arial" panose="020B0604020202020204" pitchFamily="34" charset="0"/>
              </a:rPr>
              <a:t>, R.A. (2013). Diagnostic data for neurological conditions in </a:t>
            </a:r>
            <a:r>
              <a:rPr lang="en-GB" sz="2300" dirty="0" err="1">
                <a:latin typeface="Arial" panose="020B0604020202020204" pitchFamily="34" charset="0"/>
                <a:cs typeface="Arial" panose="020B0604020202020204" pitchFamily="34" charset="0"/>
              </a:rPr>
              <a:t>interRAI</a:t>
            </a:r>
            <a:r>
              <a:rPr lang="en-GB" sz="2300" dirty="0">
                <a:latin typeface="Arial" panose="020B0604020202020204" pitchFamily="34" charset="0"/>
                <a:cs typeface="Arial" panose="020B0604020202020204" pitchFamily="34" charset="0"/>
              </a:rPr>
              <a:t> assessments in home care, nursing home and mental health care settings: a validity study. BMC Health Services Research, 13(1). doi:10.1186/1472-6963-13-457.</a:t>
            </a:r>
          </a:p>
          <a:p>
            <a:pPr marL="0" indent="0" algn="just">
              <a:lnSpc>
                <a:spcPct val="170000"/>
              </a:lnSpc>
              <a:buNone/>
            </a:pPr>
            <a:r>
              <a:rPr lang="en-GB" sz="2300" dirty="0">
                <a:latin typeface="Arial" panose="020B0604020202020204" pitchFamily="34" charset="0"/>
                <a:cs typeface="Arial" panose="020B0604020202020204" pitchFamily="34" charset="0"/>
              </a:rPr>
              <a:t>gov.uk (2014). Care Act 2014. [online] Legislation.gov.uk. Available at: </a:t>
            </a:r>
            <a:r>
              <a:rPr lang="en-GB" sz="2300" dirty="0">
                <a:latin typeface="Arial" panose="020B0604020202020204" pitchFamily="34" charset="0"/>
                <a:cs typeface="Arial" panose="020B0604020202020204" pitchFamily="34" charset="0"/>
                <a:hlinkClick r:id="rId3"/>
              </a:rPr>
              <a:t>https://www.legislation.gov.uk/ukpga/2014/23/enacted</a:t>
            </a:r>
            <a:r>
              <a:rPr lang="en-GB" sz="2300" dirty="0">
                <a:latin typeface="Arial" panose="020B0604020202020204" pitchFamily="34" charset="0"/>
                <a:cs typeface="Arial" panose="020B0604020202020204" pitchFamily="34" charset="0"/>
              </a:rPr>
              <a:t>.</a:t>
            </a:r>
          </a:p>
          <a:p>
            <a:pPr marL="0" indent="0" algn="just">
              <a:lnSpc>
                <a:spcPct val="170000"/>
              </a:lnSpc>
              <a:buNone/>
            </a:pPr>
            <a:r>
              <a:rPr lang="en-GB" sz="2300" dirty="0">
                <a:latin typeface="Arial" panose="020B0604020202020204" pitchFamily="34" charset="0"/>
                <a:cs typeface="Arial" panose="020B0604020202020204" pitchFamily="34" charset="0"/>
              </a:rPr>
              <a:t>GOV.UK (2015). Equality Act 2010: guidance. [online] GOV.UK. Available at: https://www.gov.uk/guidance/equality-act-2010-guidance.</a:t>
            </a:r>
          </a:p>
          <a:p>
            <a:pPr marL="0" indent="0" algn="just">
              <a:lnSpc>
                <a:spcPct val="170000"/>
              </a:lnSpc>
              <a:buNone/>
            </a:pPr>
            <a:r>
              <a:rPr lang="en-GB" sz="2300" dirty="0">
                <a:latin typeface="Arial" panose="020B0604020202020204" pitchFamily="34" charset="0"/>
                <a:cs typeface="Arial" panose="020B0604020202020204" pitchFamily="34" charset="0"/>
              </a:rPr>
              <a:t>Guardian Carers. (2022). Mobility care plan – What to consider when starting a care plan | Guardian Carers. [online] Available at: https://guardiancarers.co.uk/care-information/mobility-care-plan [Accessed 5 Jul. 2022].</a:t>
            </a:r>
          </a:p>
          <a:p>
            <a:pPr marL="0" indent="0" algn="just">
              <a:lnSpc>
                <a:spcPct val="170000"/>
              </a:lnSpc>
              <a:buNone/>
            </a:pPr>
            <a:r>
              <a:rPr lang="en-GB" sz="2300" dirty="0">
                <a:latin typeface="Arial" panose="020B0604020202020204" pitchFamily="34" charset="0"/>
                <a:cs typeface="Arial" panose="020B0604020202020204" pitchFamily="34" charset="0"/>
              </a:rPr>
              <a:t>Hanson, L.C., Henderson, M. and Menon, M. (2002). As Individual as Death Itself: A Focus Group Study of Terminal Care in Nursing Homes. </a:t>
            </a:r>
            <a:r>
              <a:rPr lang="en-GB" sz="2300" i="1" dirty="0">
                <a:latin typeface="Arial" panose="020B0604020202020204" pitchFamily="34" charset="0"/>
                <a:cs typeface="Arial" panose="020B0604020202020204" pitchFamily="34" charset="0"/>
              </a:rPr>
              <a:t>Journal of Palliative Medicine,</a:t>
            </a:r>
            <a:r>
              <a:rPr lang="en-GB" sz="2300" dirty="0">
                <a:latin typeface="Arial" panose="020B0604020202020204" pitchFamily="34" charset="0"/>
                <a:cs typeface="Arial" panose="020B0604020202020204" pitchFamily="34" charset="0"/>
              </a:rPr>
              <a:t> 5(1), pp.117–125. doi:10.1089/10966210252785088.</a:t>
            </a:r>
          </a:p>
          <a:p>
            <a:pPr marL="0" indent="0" algn="just">
              <a:lnSpc>
                <a:spcPct val="170000"/>
              </a:lnSpc>
              <a:buNone/>
            </a:pPr>
            <a:r>
              <a:rPr lang="en-GB" sz="2300" dirty="0">
                <a:latin typeface="Arial" panose="020B0604020202020204" pitchFamily="34" charset="0"/>
                <a:cs typeface="Arial" panose="020B0604020202020204" pitchFamily="34" charset="0"/>
              </a:rPr>
              <a:t>Health and Aging Policy Fellows Program. (n.d.). </a:t>
            </a:r>
            <a:r>
              <a:rPr lang="en-GB" sz="2300" i="1" dirty="0">
                <a:latin typeface="Arial" panose="020B0604020202020204" pitchFamily="34" charset="0"/>
                <a:cs typeface="Arial" panose="020B0604020202020204" pitchFamily="34" charset="0"/>
              </a:rPr>
              <a:t>Policy Overview | Health and Aging Policy Fellows Program | Shaping a healthy and productive future for older people. </a:t>
            </a:r>
            <a:r>
              <a:rPr lang="en-GB" sz="2300" dirty="0">
                <a:latin typeface="Arial" panose="020B0604020202020204" pitchFamily="34" charset="0"/>
                <a:cs typeface="Arial" panose="020B0604020202020204" pitchFamily="34" charset="0"/>
              </a:rPr>
              <a:t>[online] Available at: </a:t>
            </a:r>
            <a:r>
              <a:rPr lang="en-GB" sz="2300" dirty="0">
                <a:latin typeface="Arial" panose="020B0604020202020204" pitchFamily="34" charset="0"/>
                <a:cs typeface="Arial" panose="020B0604020202020204" pitchFamily="34" charset="0"/>
                <a:hlinkClick r:id="rId4"/>
              </a:rPr>
              <a:t>https://www.healthandagingpolicy.org/health-and-aging-policy/policy-overview/</a:t>
            </a:r>
            <a:r>
              <a:rPr lang="en-GB" sz="2300" dirty="0">
                <a:latin typeface="Arial" panose="020B0604020202020204" pitchFamily="34" charset="0"/>
                <a:cs typeface="Arial" panose="020B0604020202020204" pitchFamily="34" charset="0"/>
              </a:rPr>
              <a:t>.</a:t>
            </a:r>
          </a:p>
          <a:p>
            <a:pPr marL="0" indent="0" algn="just">
              <a:lnSpc>
                <a:spcPct val="170000"/>
              </a:lnSpc>
              <a:buNone/>
            </a:pPr>
            <a:r>
              <a:rPr lang="en-GB" sz="2300" dirty="0">
                <a:latin typeface="Arial" panose="020B0604020202020204" pitchFamily="34" charset="0"/>
                <a:cs typeface="Arial" panose="020B0604020202020204" pitchFamily="34" charset="0"/>
              </a:rPr>
              <a:t>James (n.d.). Managing Your Client’s Continence. Prime Carers. Available at: https://primecarers.co.uk/blog/continence-care-plan/ [Accessed 5 Jul. 2022].</a:t>
            </a:r>
          </a:p>
          <a:p>
            <a:endParaRPr lang="en-GB" dirty="0"/>
          </a:p>
        </p:txBody>
      </p:sp>
    </p:spTree>
    <p:extLst>
      <p:ext uri="{BB962C8B-B14F-4D97-AF65-F5344CB8AC3E}">
        <p14:creationId xmlns:p14="http://schemas.microsoft.com/office/powerpoint/2010/main" val="9649853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8CF860-0721-4414-A8FD-C962BCBCB429}"/>
              </a:ext>
            </a:extLst>
          </p:cNvPr>
          <p:cNvSpPr>
            <a:spLocks noGrp="1"/>
          </p:cNvSpPr>
          <p:nvPr>
            <p:ph idx="1"/>
          </p:nvPr>
        </p:nvSpPr>
        <p:spPr>
          <a:xfrm>
            <a:off x="492369" y="464234"/>
            <a:ext cx="11563643" cy="6077243"/>
          </a:xfrm>
        </p:spPr>
        <p:txBody>
          <a:bodyPr>
            <a:normAutofit fontScale="25000" lnSpcReduction="20000"/>
          </a:bodyPr>
          <a:lstStyle/>
          <a:p>
            <a:pPr marL="0" indent="0" algn="just">
              <a:lnSpc>
                <a:spcPct val="170000"/>
              </a:lnSpc>
              <a:buNone/>
            </a:pPr>
            <a:r>
              <a:rPr lang="en-GB" sz="3400" dirty="0">
                <a:latin typeface="Arial" panose="020B0604020202020204" pitchFamily="34" charset="0"/>
                <a:cs typeface="Arial" panose="020B0604020202020204" pitchFamily="34" charset="0"/>
              </a:rPr>
              <a:t>Kerr, D., Cunningham, C., Wilkinson, H. and Joseph Rowntree Foundation (2008). Supporting older people in care homes at night. York, U.K.: Joseph Rowntree Foundation.</a:t>
            </a:r>
          </a:p>
          <a:p>
            <a:pPr marL="0" indent="0" algn="just">
              <a:lnSpc>
                <a:spcPct val="170000"/>
              </a:lnSpc>
              <a:buNone/>
            </a:pPr>
            <a:r>
              <a:rPr lang="en-GB" sz="3400" dirty="0">
                <a:latin typeface="Arial" panose="020B0604020202020204" pitchFamily="34" charset="0"/>
                <a:cs typeface="Arial" panose="020B0604020202020204" pitchFamily="34" charset="0"/>
              </a:rPr>
              <a:t>Kerr, D. and Colm Cunningham (2012). Night time care : a practice guide. Greenwich, N.S.W.: </a:t>
            </a:r>
            <a:r>
              <a:rPr lang="en-GB" sz="3400" dirty="0" err="1">
                <a:latin typeface="Arial" panose="020B0604020202020204" pitchFamily="34" charset="0"/>
                <a:cs typeface="Arial" panose="020B0604020202020204" pitchFamily="34" charset="0"/>
              </a:rPr>
              <a:t>Hammondpress</a:t>
            </a:r>
            <a:r>
              <a:rPr lang="en-GB" sz="3400" dirty="0">
                <a:latin typeface="Arial" panose="020B0604020202020204" pitchFamily="34" charset="0"/>
                <a:cs typeface="Arial" panose="020B0604020202020204" pitchFamily="34" charset="0"/>
              </a:rPr>
              <a:t>.</a:t>
            </a:r>
          </a:p>
          <a:p>
            <a:pPr marL="0" indent="0" algn="just">
              <a:lnSpc>
                <a:spcPct val="170000"/>
              </a:lnSpc>
              <a:buNone/>
            </a:pPr>
            <a:r>
              <a:rPr lang="en-GB" sz="3400" dirty="0">
                <a:latin typeface="Arial" panose="020B0604020202020204" pitchFamily="34" charset="0"/>
                <a:cs typeface="Arial" panose="020B0604020202020204" pitchFamily="34" charset="0"/>
              </a:rPr>
              <a:t>Levi, L. (1987). Old age. Oxford: Oxford University Press.</a:t>
            </a:r>
          </a:p>
          <a:p>
            <a:pPr marL="0" indent="0" algn="just">
              <a:lnSpc>
                <a:spcPct val="170000"/>
              </a:lnSpc>
              <a:buNone/>
            </a:pPr>
            <a:r>
              <a:rPr lang="en-GB" sz="3400" dirty="0">
                <a:latin typeface="Arial" panose="020B0604020202020204" pitchFamily="34" charset="0"/>
                <a:cs typeface="Arial" panose="020B0604020202020204" pitchFamily="34" charset="0"/>
              </a:rPr>
              <a:t>Li, K. (2021). What Are the Different Theories of Aging? Spermidine Life. Available at: https://spermidinelife.us/blogs/news/what-are-the-different-theories-of-aging [Accessed 4 Jul. 2022].</a:t>
            </a:r>
          </a:p>
          <a:p>
            <a:pPr marL="0" indent="0" algn="just">
              <a:lnSpc>
                <a:spcPct val="170000"/>
              </a:lnSpc>
              <a:buNone/>
            </a:pPr>
            <a:r>
              <a:rPr lang="en-GB" sz="3400" dirty="0">
                <a:latin typeface="Arial" panose="020B0604020202020204" pitchFamily="34" charset="0"/>
                <a:cs typeface="Arial" panose="020B0604020202020204" pitchFamily="34" charset="0"/>
              </a:rPr>
              <a:t>Maintaining nutrition and hydration in care homes. (2018). Skills platform. Available at: https://www.skillsplatform.org/blog/maintaining-nutrition-and-hydration-in-care-homes/ [Accessed 5 Jul. 2022].</a:t>
            </a:r>
          </a:p>
          <a:p>
            <a:pPr marL="0" indent="0" algn="just">
              <a:lnSpc>
                <a:spcPct val="170000"/>
              </a:lnSpc>
              <a:buNone/>
            </a:pPr>
            <a:r>
              <a:rPr lang="en-GB" sz="3400" dirty="0">
                <a:latin typeface="Arial" panose="020B0604020202020204" pitchFamily="34" charset="0"/>
                <a:cs typeface="Arial" panose="020B0604020202020204" pitchFamily="34" charset="0"/>
              </a:rPr>
              <a:t>Mallinson, I. (1996). </a:t>
            </a:r>
            <a:r>
              <a:rPr lang="en-GB" sz="3400" i="1" dirty="0">
                <a:latin typeface="Arial" panose="020B0604020202020204" pitchFamily="34" charset="0"/>
                <a:cs typeface="Arial" panose="020B0604020202020204" pitchFamily="34" charset="0"/>
              </a:rPr>
              <a:t>Care planning in residential care for older people in Scotland : a research study. Aldershot </a:t>
            </a:r>
            <a:r>
              <a:rPr lang="en-GB" sz="3400" dirty="0">
                <a:latin typeface="Arial" panose="020B0604020202020204" pitchFamily="34" charset="0"/>
                <a:cs typeface="Arial" panose="020B0604020202020204" pitchFamily="34" charset="0"/>
              </a:rPr>
              <a:t>; Brookfield, </a:t>
            </a:r>
            <a:r>
              <a:rPr lang="en-GB" sz="3400" dirty="0" err="1">
                <a:latin typeface="Arial" panose="020B0604020202020204" pitchFamily="34" charset="0"/>
                <a:cs typeface="Arial" panose="020B0604020202020204" pitchFamily="34" charset="0"/>
              </a:rPr>
              <a:t>Usa</a:t>
            </a:r>
            <a:r>
              <a:rPr lang="en-GB" sz="3400" dirty="0">
                <a:latin typeface="Arial" panose="020B0604020202020204" pitchFamily="34" charset="0"/>
                <a:cs typeface="Arial" panose="020B0604020202020204" pitchFamily="34" charset="0"/>
              </a:rPr>
              <a:t>: Avebury.</a:t>
            </a:r>
          </a:p>
          <a:p>
            <a:pPr marL="0" indent="0" algn="just">
              <a:lnSpc>
                <a:spcPct val="170000"/>
              </a:lnSpc>
              <a:buNone/>
            </a:pPr>
            <a:r>
              <a:rPr lang="en-GB" sz="3400" dirty="0" err="1">
                <a:latin typeface="Arial" panose="020B0604020202020204" pitchFamily="34" charset="0"/>
                <a:cs typeface="Arial" panose="020B0604020202020204" pitchFamily="34" charset="0"/>
              </a:rPr>
              <a:t>Moldskred</a:t>
            </a:r>
            <a:r>
              <a:rPr lang="en-GB" sz="3400" dirty="0">
                <a:latin typeface="Arial" panose="020B0604020202020204" pitchFamily="34" charset="0"/>
                <a:cs typeface="Arial" panose="020B0604020202020204" pitchFamily="34" charset="0"/>
              </a:rPr>
              <a:t>, P.S., </a:t>
            </a:r>
            <a:r>
              <a:rPr lang="en-GB" sz="3400" dirty="0" err="1">
                <a:latin typeface="Arial" panose="020B0604020202020204" pitchFamily="34" charset="0"/>
                <a:cs typeface="Arial" panose="020B0604020202020204" pitchFamily="34" charset="0"/>
              </a:rPr>
              <a:t>Snibsøer</a:t>
            </a:r>
            <a:r>
              <a:rPr lang="en-GB" sz="3400" dirty="0">
                <a:latin typeface="Arial" panose="020B0604020202020204" pitchFamily="34" charset="0"/>
                <a:cs typeface="Arial" panose="020B0604020202020204" pitchFamily="34" charset="0"/>
              </a:rPr>
              <a:t>, A.K. and </a:t>
            </a:r>
            <a:r>
              <a:rPr lang="en-GB" sz="3400" dirty="0" err="1">
                <a:latin typeface="Arial" panose="020B0604020202020204" pitchFamily="34" charset="0"/>
                <a:cs typeface="Arial" panose="020B0604020202020204" pitchFamily="34" charset="0"/>
              </a:rPr>
              <a:t>Espehaug</a:t>
            </a:r>
            <a:r>
              <a:rPr lang="en-GB" sz="3400" dirty="0">
                <a:latin typeface="Arial" panose="020B0604020202020204" pitchFamily="34" charset="0"/>
                <a:cs typeface="Arial" panose="020B0604020202020204" pitchFamily="34" charset="0"/>
              </a:rPr>
              <a:t>, B. (2021). Improving the quality of nursing documentation at a residential care home: a clinical audit</a:t>
            </a:r>
            <a:r>
              <a:rPr lang="en-GB" sz="3400" i="1" dirty="0">
                <a:latin typeface="Arial" panose="020B0604020202020204" pitchFamily="34" charset="0"/>
                <a:cs typeface="Arial" panose="020B0604020202020204" pitchFamily="34" charset="0"/>
              </a:rPr>
              <a:t>. BMC Nursing</a:t>
            </a:r>
            <a:r>
              <a:rPr lang="en-GB" sz="3400" dirty="0">
                <a:latin typeface="Arial" panose="020B0604020202020204" pitchFamily="34" charset="0"/>
                <a:cs typeface="Arial" panose="020B0604020202020204" pitchFamily="34" charset="0"/>
              </a:rPr>
              <a:t>, 20(1). doi:10.1186/s12912-021-00629-</a:t>
            </a:r>
          </a:p>
          <a:p>
            <a:pPr marL="0" indent="0" algn="just">
              <a:lnSpc>
                <a:spcPct val="170000"/>
              </a:lnSpc>
              <a:buNone/>
            </a:pPr>
            <a:r>
              <a:rPr lang="en-GB" sz="3400" dirty="0" err="1">
                <a:latin typeface="Arial" panose="020B0604020202020204" pitchFamily="34" charset="0"/>
                <a:cs typeface="Arial" panose="020B0604020202020204" pitchFamily="34" charset="0"/>
              </a:rPr>
              <a:t>Nishtala</a:t>
            </a:r>
            <a:r>
              <a:rPr lang="en-GB" sz="3400" dirty="0">
                <a:latin typeface="Arial" panose="020B0604020202020204" pitchFamily="34" charset="0"/>
                <a:cs typeface="Arial" panose="020B0604020202020204" pitchFamily="34" charset="0"/>
              </a:rPr>
              <a:t>, P.S., </a:t>
            </a:r>
            <a:r>
              <a:rPr lang="en-GB" sz="3400" dirty="0" err="1">
                <a:latin typeface="Arial" panose="020B0604020202020204" pitchFamily="34" charset="0"/>
                <a:cs typeface="Arial" panose="020B0604020202020204" pitchFamily="34" charset="0"/>
              </a:rPr>
              <a:t>Hilmer</a:t>
            </a:r>
            <a:r>
              <a:rPr lang="en-GB" sz="3400" dirty="0">
                <a:latin typeface="Arial" panose="020B0604020202020204" pitchFamily="34" charset="0"/>
                <a:cs typeface="Arial" panose="020B0604020202020204" pitchFamily="34" charset="0"/>
              </a:rPr>
              <a:t>, S.N., McLachlan, A.J., Hannan, P.J. and Chen, T.F. (2009). Impact of Residential Medication Management Reviews on Drug Burden Index in Aged-Care Homes. </a:t>
            </a:r>
            <a:r>
              <a:rPr lang="en-GB" sz="3400" i="1" dirty="0">
                <a:latin typeface="Arial" panose="020B0604020202020204" pitchFamily="34" charset="0"/>
                <a:cs typeface="Arial" panose="020B0604020202020204" pitchFamily="34" charset="0"/>
              </a:rPr>
              <a:t>Drugs &amp; Aging</a:t>
            </a:r>
            <a:r>
              <a:rPr lang="en-GB" sz="3400" dirty="0">
                <a:latin typeface="Arial" panose="020B0604020202020204" pitchFamily="34" charset="0"/>
                <a:cs typeface="Arial" panose="020B0604020202020204" pitchFamily="34" charset="0"/>
              </a:rPr>
              <a:t>, 26(8), pp.677–686. doi:10.2165/11316440-000000000-00000.</a:t>
            </a:r>
          </a:p>
          <a:p>
            <a:pPr marL="0" indent="0" algn="just">
              <a:lnSpc>
                <a:spcPct val="170000"/>
              </a:lnSpc>
              <a:buNone/>
            </a:pPr>
            <a:r>
              <a:rPr lang="en-GB" sz="3400" dirty="0">
                <a:latin typeface="Arial" panose="020B0604020202020204" pitchFamily="34" charset="0"/>
                <a:cs typeface="Arial" panose="020B0604020202020204" pitchFamily="34" charset="0"/>
              </a:rPr>
              <a:t>New Health Advisor. (2019). Nursing Care Plan for Impaired Physical Mobility. [online] Available at: https://www.newhealthadvisor.org/Impaired-Physical-Mobility.html#:~:text=Nursing%20Care%20Plan%20for%20Impaired%20Physical%20Mobility.%20Intervention [Accessed 3 Jul. 2022].</a:t>
            </a:r>
          </a:p>
          <a:p>
            <a:pPr marL="0" indent="0" algn="just">
              <a:lnSpc>
                <a:spcPct val="170000"/>
              </a:lnSpc>
              <a:buNone/>
            </a:pPr>
            <a:r>
              <a:rPr lang="en-GB" sz="3400" dirty="0" err="1">
                <a:latin typeface="Arial" panose="020B0604020202020204" pitchFamily="34" charset="0"/>
                <a:cs typeface="Arial" panose="020B0604020202020204" pitchFamily="34" charset="0"/>
              </a:rPr>
              <a:t>NursingPaper</a:t>
            </a:r>
            <a:r>
              <a:rPr lang="en-GB" sz="3400" dirty="0">
                <a:latin typeface="Arial" panose="020B0604020202020204" pitchFamily="34" charset="0"/>
                <a:cs typeface="Arial" panose="020B0604020202020204" pitchFamily="34" charset="0"/>
              </a:rPr>
              <a:t>. (2018). </a:t>
            </a:r>
            <a:r>
              <a:rPr lang="en-GB" sz="3400" i="1" dirty="0">
                <a:latin typeface="Arial" panose="020B0604020202020204" pitchFamily="34" charset="0"/>
                <a:cs typeface="Arial" panose="020B0604020202020204" pitchFamily="34" charset="0"/>
              </a:rPr>
              <a:t>Nursing Care Plan for Skin Integrity</a:t>
            </a:r>
            <a:r>
              <a:rPr lang="en-GB" sz="3400" dirty="0">
                <a:latin typeface="Arial" panose="020B0604020202020204" pitchFamily="34" charset="0"/>
                <a:cs typeface="Arial" panose="020B0604020202020204" pitchFamily="34" charset="0"/>
              </a:rPr>
              <a:t>. [online] Available at: https://nursingpaper.org/skin-integrity-care-plan/ [Accessed 5 Jul. 2022].</a:t>
            </a:r>
          </a:p>
          <a:p>
            <a:pPr marL="0" indent="0" algn="just">
              <a:lnSpc>
                <a:spcPct val="170000"/>
              </a:lnSpc>
              <a:buNone/>
            </a:pPr>
            <a:r>
              <a:rPr lang="en-GB" sz="3400" dirty="0">
                <a:latin typeface="Arial" panose="020B0604020202020204" pitchFamily="34" charset="0"/>
                <a:cs typeface="Arial" panose="020B0604020202020204" pitchFamily="34" charset="0"/>
              </a:rPr>
              <a:t>Old Age and Kate Agnes Ingram (1934). Towards Old Age. [By Kate Agnes Ingram.]. Catholic Literature Association: London.</a:t>
            </a:r>
          </a:p>
          <a:p>
            <a:pPr marL="0" indent="0" algn="just">
              <a:lnSpc>
                <a:spcPct val="170000"/>
              </a:lnSpc>
              <a:buNone/>
            </a:pPr>
            <a:r>
              <a:rPr lang="en-GB" sz="3400" dirty="0">
                <a:latin typeface="Arial" panose="020B0604020202020204" pitchFamily="34" charset="0"/>
                <a:cs typeface="Arial" panose="020B0604020202020204" pitchFamily="34" charset="0"/>
              </a:rPr>
              <a:t>Oral health for adults in care homes NICE guideline. (2016). [online] Available at: https://www.nice.org.uk/guidance/ng48/resources/oral-health-for-adults-in-care-homes-pdf-1837459547845 [Accessed 20 Oct. 2021].</a:t>
            </a:r>
          </a:p>
          <a:p>
            <a:pPr marL="0" indent="0" algn="just">
              <a:lnSpc>
                <a:spcPct val="170000"/>
              </a:lnSpc>
              <a:buNone/>
            </a:pPr>
            <a:r>
              <a:rPr lang="en-GB" sz="3400" dirty="0">
                <a:latin typeface="Arial" panose="020B0604020202020204" pitchFamily="34" charset="0"/>
                <a:cs typeface="Arial" panose="020B0604020202020204" pitchFamily="34" charset="0"/>
              </a:rPr>
              <a:t>Provider Engagement Network. (2020). Care Plan template and completed example Care Plan. [online] Available at: </a:t>
            </a:r>
            <a:r>
              <a:rPr lang="en-GB" sz="3400" dirty="0">
                <a:latin typeface="Arial" panose="020B0604020202020204" pitchFamily="34" charset="0"/>
                <a:cs typeface="Arial" panose="020B0604020202020204" pitchFamily="34" charset="0"/>
                <a:hlinkClick r:id="rId2"/>
              </a:rPr>
              <a:t>https://www.devon.gov.uk/providerengagementnetwork/tools_and_templates/care-plan-template-and-completed-example-care-plan/</a:t>
            </a:r>
            <a:r>
              <a:rPr lang="en-GB" sz="3400" dirty="0">
                <a:latin typeface="Arial" panose="020B0604020202020204" pitchFamily="34" charset="0"/>
                <a:cs typeface="Arial" panose="020B0604020202020204" pitchFamily="34" charset="0"/>
              </a:rPr>
              <a:t>.</a:t>
            </a:r>
          </a:p>
          <a:p>
            <a:pPr marL="0" indent="0" algn="just">
              <a:lnSpc>
                <a:spcPct val="170000"/>
              </a:lnSpc>
              <a:buNone/>
            </a:pPr>
            <a:r>
              <a:rPr lang="en-GB" sz="3400" dirty="0">
                <a:latin typeface="Arial" panose="020B0604020202020204" pitchFamily="34" charset="0"/>
                <a:cs typeface="Arial" panose="020B0604020202020204" pitchFamily="34" charset="0"/>
              </a:rPr>
              <a:t>Seymour, J., </a:t>
            </a:r>
            <a:r>
              <a:rPr lang="en-GB" sz="3400" dirty="0" err="1">
                <a:latin typeface="Arial" panose="020B0604020202020204" pitchFamily="34" charset="0"/>
                <a:cs typeface="Arial" panose="020B0604020202020204" pitchFamily="34" charset="0"/>
              </a:rPr>
              <a:t>Almack</a:t>
            </a:r>
            <a:r>
              <a:rPr lang="en-GB" sz="3400" dirty="0">
                <a:latin typeface="Arial" panose="020B0604020202020204" pitchFamily="34" charset="0"/>
                <a:cs typeface="Arial" panose="020B0604020202020204" pitchFamily="34" charset="0"/>
              </a:rPr>
              <a:t>, K. and Kennedy, S. (2010). Implementing advance care planning: a qualitative study of community nurses’ views and experiences</a:t>
            </a:r>
            <a:r>
              <a:rPr lang="en-GB" sz="3400" i="1" dirty="0">
                <a:latin typeface="Arial" panose="020B0604020202020204" pitchFamily="34" charset="0"/>
                <a:cs typeface="Arial" panose="020B0604020202020204" pitchFamily="34" charset="0"/>
              </a:rPr>
              <a:t>. BMC Palliative Care</a:t>
            </a:r>
            <a:r>
              <a:rPr lang="en-GB" sz="3400" dirty="0">
                <a:latin typeface="Arial" panose="020B0604020202020204" pitchFamily="34" charset="0"/>
                <a:cs typeface="Arial" panose="020B0604020202020204" pitchFamily="34" charset="0"/>
              </a:rPr>
              <a:t>, 9(1). doi:10.1186/1472-684x-9-4.</a:t>
            </a:r>
          </a:p>
          <a:p>
            <a:pPr marL="0" indent="0" algn="just">
              <a:lnSpc>
                <a:spcPct val="170000"/>
              </a:lnSpc>
              <a:buNone/>
            </a:pPr>
            <a:r>
              <a:rPr lang="en-GB" sz="3400" dirty="0">
                <a:latin typeface="Arial" panose="020B0604020202020204" pitchFamily="34" charset="0"/>
                <a:cs typeface="Arial" panose="020B0604020202020204" pitchFamily="34" charset="0"/>
              </a:rPr>
              <a:t>The Editors of </a:t>
            </a:r>
            <a:r>
              <a:rPr lang="en-GB" sz="3400" dirty="0" err="1">
                <a:latin typeface="Arial" panose="020B0604020202020204" pitchFamily="34" charset="0"/>
                <a:cs typeface="Arial" panose="020B0604020202020204" pitchFamily="34" charset="0"/>
              </a:rPr>
              <a:t>Encyclopedia</a:t>
            </a:r>
            <a:r>
              <a:rPr lang="en-GB" sz="3400" dirty="0">
                <a:latin typeface="Arial" panose="020B0604020202020204" pitchFamily="34" charset="0"/>
                <a:cs typeface="Arial" panose="020B0604020202020204" pitchFamily="34" charset="0"/>
              </a:rPr>
              <a:t> Britannica (2018). Old age. In: </a:t>
            </a:r>
            <a:r>
              <a:rPr lang="en-GB" sz="3400" dirty="0" err="1">
                <a:latin typeface="Arial" panose="020B0604020202020204" pitchFamily="34" charset="0"/>
                <a:cs typeface="Arial" panose="020B0604020202020204" pitchFamily="34" charset="0"/>
              </a:rPr>
              <a:t>Encyclopædia</a:t>
            </a:r>
            <a:r>
              <a:rPr lang="en-GB" sz="3400" dirty="0">
                <a:latin typeface="Arial" panose="020B0604020202020204" pitchFamily="34" charset="0"/>
                <a:cs typeface="Arial" panose="020B0604020202020204" pitchFamily="34" charset="0"/>
              </a:rPr>
              <a:t> Britannica. [online] Available at: </a:t>
            </a:r>
            <a:r>
              <a:rPr lang="en-GB" sz="3400" dirty="0">
                <a:latin typeface="Arial" panose="020B0604020202020204" pitchFamily="34" charset="0"/>
                <a:cs typeface="Arial" panose="020B0604020202020204" pitchFamily="34" charset="0"/>
                <a:hlinkClick r:id="rId3"/>
              </a:rPr>
              <a:t>https://www.britannica.com/science/old-age</a:t>
            </a:r>
            <a:r>
              <a:rPr lang="en-GB" sz="3400" dirty="0">
                <a:latin typeface="Arial" panose="020B0604020202020204" pitchFamily="34" charset="0"/>
                <a:cs typeface="Arial" panose="020B0604020202020204" pitchFamily="34" charset="0"/>
              </a:rPr>
              <a:t>.</a:t>
            </a:r>
          </a:p>
          <a:p>
            <a:pPr marL="0" indent="0" algn="just">
              <a:lnSpc>
                <a:spcPct val="170000"/>
              </a:lnSpc>
              <a:buNone/>
            </a:pPr>
            <a:r>
              <a:rPr lang="en-GB" sz="3400" dirty="0">
                <a:latin typeface="Arial" panose="020B0604020202020204" pitchFamily="34" charset="0"/>
                <a:cs typeface="Arial" panose="020B0604020202020204" pitchFamily="34" charset="0"/>
              </a:rPr>
              <a:t>von Hahn, H.P. (1973). Primary causes of ageing: A brief review of some modern theories and concepts. Mechanisms of Ageing and Development, [online] 2, pp.245–250. doi:10.1016/0047-6374(73)90021-3.</a:t>
            </a:r>
          </a:p>
          <a:p>
            <a:pPr marL="0" indent="0" algn="just">
              <a:lnSpc>
                <a:spcPct val="170000"/>
              </a:lnSpc>
              <a:buNone/>
            </a:pPr>
            <a:r>
              <a:rPr lang="en-GB" sz="3400" dirty="0">
                <a:latin typeface="Arial" panose="020B0604020202020204" pitchFamily="34" charset="0"/>
                <a:cs typeface="Arial" panose="020B0604020202020204" pitchFamily="34" charset="0"/>
              </a:rPr>
              <a:t>WHO (2010) The ICD-10 classification of mental and behavioural disorders: clinical descriptions and diagnostic guidelines. In: World Health Organisation International, 10th ed. [online] Geneva.: World Health Organisation. Available at: https://icd.who.int/browse10/2010/en.</a:t>
            </a:r>
          </a:p>
          <a:p>
            <a:endParaRPr lang="en-GB" dirty="0"/>
          </a:p>
        </p:txBody>
      </p:sp>
    </p:spTree>
    <p:extLst>
      <p:ext uri="{BB962C8B-B14F-4D97-AF65-F5344CB8AC3E}">
        <p14:creationId xmlns:p14="http://schemas.microsoft.com/office/powerpoint/2010/main" val="10409986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291</TotalTime>
  <Words>4943</Words>
  <Application>Microsoft Office PowerPoint</Application>
  <PresentationFormat>Widescreen</PresentationFormat>
  <Paragraphs>114</Paragraphs>
  <Slides>24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Student name: Ionut Alin Sacalus Student Code: 1907523  Programme name: BSc Health and Social Care  Module name: Living with Care: The Older Person Module code: BMHP6009_BIRM  Assignment title:Component 1: Individual Presentation of  Care Plan: 10 minutes  Lecturer name: Joanne Davies </vt:lpstr>
      <vt:lpstr> </vt:lpstr>
      <vt:lpstr>Residential Care Home Care Plan    Name………………Tina Daheley……………………………………………………..  Preferred Name………Ti…………………………………………………  Room Number………………16………………………………………….  Date of Birth……12.08.1956……………………………………………………….  Date of Admission………21.09.2019……………………………………………..  Allergies……………Penicilin……………………………………………………    </vt:lpstr>
      <vt:lpstr>1 Level of Understanding </vt:lpstr>
      <vt:lpstr>2 Communication </vt:lpstr>
      <vt:lpstr>3 Mobility </vt:lpstr>
      <vt:lpstr>4.  Continence Care  </vt:lpstr>
      <vt:lpstr>5. Oral Care </vt:lpstr>
      <vt:lpstr>6. Nutrition and Hydration </vt:lpstr>
      <vt:lpstr>7.  Skin Care </vt:lpstr>
      <vt:lpstr>8. Social Interests and Activities </vt:lpstr>
      <vt:lpstr>9. Night Time Support </vt:lpstr>
      <vt:lpstr>10. Emotional Support </vt:lpstr>
      <vt:lpstr>11. Expressing Sexuality </vt:lpstr>
      <vt:lpstr>12. Spiritual and Cultural Well-Being </vt:lpstr>
      <vt:lpstr>13. Health Care </vt:lpstr>
      <vt:lpstr>14.  Medication Management </vt:lpstr>
      <vt:lpstr>15.  Mental Health </vt:lpstr>
      <vt:lpstr>16.  End of Life Preferences </vt:lpstr>
      <vt:lpstr>Person centred practice and advocacy </vt:lpstr>
      <vt:lpstr>Theory of Ageing </vt:lpstr>
      <vt:lpstr>Policy and legislation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Ionut Alin Sacalus Student Code: 1907523  Programme name: BSc Health and Social Care  Module name: Living with Care: The Older Person Module code: BMHP6009_BIRM  Assignment title: Component 2: Written Assignment – Essay  Lecturer name: Joanne Davies </dc:title>
  <dc:creator>Ionut Sacalus (1907523)</dc:creator>
  <cp:lastModifiedBy>Ionut Sacalus (1907523)</cp:lastModifiedBy>
  <cp:revision>11</cp:revision>
  <dcterms:created xsi:type="dcterms:W3CDTF">2022-07-02T18:50:06Z</dcterms:created>
  <dcterms:modified xsi:type="dcterms:W3CDTF">2022-07-15T13:18:03Z</dcterms:modified>
</cp:coreProperties>
</file>