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3"/>
  </p:notesMasterIdLst>
  <p:sldIdLst>
    <p:sldId id="256" r:id="rId2"/>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3" d="100"/>
          <a:sy n="83" d="100"/>
        </p:scale>
        <p:origin x="643" y="77"/>
      </p:cViewPr>
      <p:guideLst/>
    </p:cSldViewPr>
  </p:slideViewPr>
  <p:notesTextViewPr>
    <p:cViewPr>
      <p:scale>
        <a:sx n="1" d="1"/>
        <a:sy n="1" d="1"/>
      </p:scale>
      <p:origin x="0" y="0"/>
    </p:cViewPr>
  </p:notesTextViewPr>
  <p:notesViewPr>
    <p:cSldViewPr snapToGrid="0">
      <p:cViewPr varScale="1">
        <p:scale>
          <a:sx n="63" d="100"/>
          <a:sy n="63" d="100"/>
        </p:scale>
        <p:origin x="3206" y="72"/>
      </p:cViewPr>
      <p:guideLst/>
    </p:cSldViewPr>
  </p:notes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576460-B402-4709-925F-7A58251104A1}" type="datetimeFigureOut">
              <a:rPr lang="zh-CN" altLang="en-US" smtClean="0"/>
              <a:t>2022/4/14</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D3A95A-D020-4B5F-91F1-50E7BBFD0B16}" type="slidenum">
              <a:rPr lang="zh-CN" altLang="en-US" smtClean="0"/>
              <a:t>‹#›</a:t>
            </a:fld>
            <a:endParaRPr lang="zh-CN" altLang="en-US"/>
          </a:p>
        </p:txBody>
      </p:sp>
    </p:spTree>
    <p:extLst>
      <p:ext uri="{BB962C8B-B14F-4D97-AF65-F5344CB8AC3E}">
        <p14:creationId xmlns:p14="http://schemas.microsoft.com/office/powerpoint/2010/main" val="27606671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4/14/2022</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339962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4/14/2022</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6242264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4/14/2022</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6083803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4/14/2022</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752850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4/14/2022</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1329243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4/14/2022</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1742645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4/14/2022</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9075707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4/14/2022</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8231495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4/14/2022</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4274849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4/14/2022</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2814921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4/14/2022</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4028806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lIns="109728" tIns="109728" rIns="109728" bIns="91440" anchor="ct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lIns="109728" tIns="109728" rIns="109728" bIns="914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lIns="109728" tIns="109728" rIns="109728" bIns="91440" anchor="ctr"/>
          <a:lstStyle>
            <a:lvl1pPr algn="l">
              <a:defRPr sz="1200" spc="70">
                <a:solidFill>
                  <a:schemeClr val="tx1">
                    <a:tint val="75000"/>
                  </a:schemeClr>
                </a:solidFill>
              </a:defRPr>
            </a:lvl1pPr>
          </a:lstStyle>
          <a:p>
            <a:fld id="{02AC24A9-CCB6-4F8D-B8DB-C2F3692CFA5A}" type="datetimeFigureOut">
              <a:rPr lang="en-US" smtClean="0"/>
              <a:t>4/14/2022</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lIns="109728" tIns="109728" rIns="109728" bIns="91440" anchor="ctr"/>
          <a:lstStyle>
            <a:lvl1pPr algn="ctr">
              <a:defRPr sz="1200" spc="7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lIns="109728" tIns="109728" rIns="109728" bIns="91440" anchor="ctr"/>
          <a:lstStyle>
            <a:lvl1pPr algn="r">
              <a:defRPr sz="1200" spc="7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1293489100"/>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txStyles>
    <p:titleStyle>
      <a:lvl1pPr algn="l" defTabSz="914400" rtl="0" eaLnBrk="1" latinLnBrk="0" hangingPunct="1">
        <a:lnSpc>
          <a:spcPct val="105000"/>
        </a:lnSpc>
        <a:spcBef>
          <a:spcPct val="0"/>
        </a:spcBef>
        <a:buNone/>
        <a:defRPr sz="4400" kern="1200" spc="17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600" kern="1200" spc="14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200" kern="1200" spc="14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spc="14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spc="14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spc="14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0.xml"/><Relationship Id="rId6" Type="http://schemas.openxmlformats.org/officeDocument/2006/relationships/image" Target="../media/image4.jpg"/><Relationship Id="rId5" Type="http://schemas.openxmlformats.org/officeDocument/2006/relationships/hyperlink" Target="mailto:2106660@uwtsd.ac.uk" TargetMode="Externa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背景图案&#10;&#10;描述已自动生成">
            <a:extLst>
              <a:ext uri="{FF2B5EF4-FFF2-40B4-BE49-F238E27FC236}">
                <a16:creationId xmlns:a16="http://schemas.microsoft.com/office/drawing/2014/main" id="{DFBF16BA-C480-A383-6ACF-52BE09E1EE5F}"/>
              </a:ext>
            </a:extLst>
          </p:cNvPr>
          <p:cNvPicPr>
            <a:picLocks noChangeAspect="1"/>
          </p:cNvPicPr>
          <p:nvPr/>
        </p:nvPicPr>
        <p:blipFill rotWithShape="1">
          <a:blip r:embed="rId2"/>
          <a:srcRect t="22589" r="-1" b="16642"/>
          <a:stretch/>
        </p:blipFill>
        <p:spPr>
          <a:xfrm>
            <a:off x="287901" y="402040"/>
            <a:ext cx="11550506" cy="6053920"/>
          </a:xfrm>
          <a:prstGeom prst="rect">
            <a:avLst/>
          </a:prstGeom>
        </p:spPr>
      </p:pic>
      <p:sp>
        <p:nvSpPr>
          <p:cNvPr id="8" name="标题 7">
            <a:extLst>
              <a:ext uri="{FF2B5EF4-FFF2-40B4-BE49-F238E27FC236}">
                <a16:creationId xmlns:a16="http://schemas.microsoft.com/office/drawing/2014/main" id="{FB2E4CB2-4AC6-4461-8FFF-45D480386A5B}"/>
              </a:ext>
            </a:extLst>
          </p:cNvPr>
          <p:cNvSpPr>
            <a:spLocks noGrp="1"/>
          </p:cNvSpPr>
          <p:nvPr>
            <p:ph type="title"/>
          </p:nvPr>
        </p:nvSpPr>
        <p:spPr>
          <a:xfrm>
            <a:off x="772508" y="581903"/>
            <a:ext cx="10581292" cy="743056"/>
          </a:xfrm>
          <a:ln w="6350">
            <a:solidFill>
              <a:schemeClr val="tx1"/>
            </a:solidFill>
          </a:ln>
          <a:effectLst/>
        </p:spPr>
        <p:txBody>
          <a:bodyPr/>
          <a:lstStyle/>
          <a:p>
            <a:pPr algn="ctr"/>
            <a:r>
              <a:rPr lang="en-US" altLang="zh-CN" sz="2400" dirty="0">
                <a:latin typeface="Amasis MT Pro Black" panose="020B0604020202020204" pitchFamily="18" charset="0"/>
                <a:cs typeface="Arial" panose="020B0604020202020204" pitchFamily="34" charset="0"/>
              </a:rPr>
              <a:t>The connotation and improvement of vocational skills </a:t>
            </a:r>
            <a:br>
              <a:rPr lang="en-US" altLang="zh-CN" sz="2400" dirty="0">
                <a:latin typeface="Amasis MT Pro Black" panose="020B0604020202020204" pitchFamily="18" charset="0"/>
                <a:cs typeface="Arial" panose="020B0604020202020204" pitchFamily="34" charset="0"/>
              </a:rPr>
            </a:br>
            <a:r>
              <a:rPr lang="en-US" altLang="zh-CN" sz="2400" dirty="0">
                <a:latin typeface="Amasis MT Pro Black" panose="020B0604020202020204" pitchFamily="18" charset="0"/>
                <a:cs typeface="Arial" panose="020B0604020202020204" pitchFamily="34" charset="0"/>
              </a:rPr>
              <a:t>in gig economy</a:t>
            </a:r>
            <a:endParaRPr lang="zh-CN" altLang="en-US" sz="2400" dirty="0">
              <a:latin typeface="Amasis MT Pro Black" panose="020B0604020202020204" pitchFamily="18" charset="0"/>
              <a:cs typeface="Arial" panose="020B0604020202020204" pitchFamily="34" charset="0"/>
            </a:endParaRPr>
          </a:p>
        </p:txBody>
      </p:sp>
      <p:sp>
        <p:nvSpPr>
          <p:cNvPr id="20" name="矩形 19">
            <a:extLst>
              <a:ext uri="{FF2B5EF4-FFF2-40B4-BE49-F238E27FC236}">
                <a16:creationId xmlns:a16="http://schemas.microsoft.com/office/drawing/2014/main" id="{2389C6B9-FEC4-46C7-9752-46CF568BEF67}"/>
              </a:ext>
            </a:extLst>
          </p:cNvPr>
          <p:cNvSpPr/>
          <p:nvPr/>
        </p:nvSpPr>
        <p:spPr>
          <a:xfrm>
            <a:off x="772508" y="1398787"/>
            <a:ext cx="3026979" cy="1584434"/>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2" name="矩形 21">
            <a:extLst>
              <a:ext uri="{FF2B5EF4-FFF2-40B4-BE49-F238E27FC236}">
                <a16:creationId xmlns:a16="http://schemas.microsoft.com/office/drawing/2014/main" id="{40C757C6-C03D-4CF3-9352-4A25710EB3AB}"/>
              </a:ext>
            </a:extLst>
          </p:cNvPr>
          <p:cNvSpPr/>
          <p:nvPr/>
        </p:nvSpPr>
        <p:spPr>
          <a:xfrm>
            <a:off x="772509" y="3033401"/>
            <a:ext cx="3026979" cy="1584434"/>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3" name="矩形 22">
            <a:extLst>
              <a:ext uri="{FF2B5EF4-FFF2-40B4-BE49-F238E27FC236}">
                <a16:creationId xmlns:a16="http://schemas.microsoft.com/office/drawing/2014/main" id="{1BDC4F96-3912-4ECA-9979-E77ECC79AF09}"/>
              </a:ext>
            </a:extLst>
          </p:cNvPr>
          <p:cNvSpPr/>
          <p:nvPr/>
        </p:nvSpPr>
        <p:spPr>
          <a:xfrm>
            <a:off x="772509" y="4691663"/>
            <a:ext cx="3026979" cy="1584434"/>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4" name="矩形 23">
            <a:extLst>
              <a:ext uri="{FF2B5EF4-FFF2-40B4-BE49-F238E27FC236}">
                <a16:creationId xmlns:a16="http://schemas.microsoft.com/office/drawing/2014/main" id="{084980CB-834D-465C-8697-625025AF2D07}"/>
              </a:ext>
            </a:extLst>
          </p:cNvPr>
          <p:cNvSpPr/>
          <p:nvPr/>
        </p:nvSpPr>
        <p:spPr>
          <a:xfrm>
            <a:off x="4212374" y="1398787"/>
            <a:ext cx="3026979" cy="1584434"/>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5" name="图片 24">
            <a:extLst>
              <a:ext uri="{FF2B5EF4-FFF2-40B4-BE49-F238E27FC236}">
                <a16:creationId xmlns:a16="http://schemas.microsoft.com/office/drawing/2014/main" id="{A2282F58-2FB1-4013-974E-A43ACD12D5CA}"/>
              </a:ext>
            </a:extLst>
          </p:cNvPr>
          <p:cNvPicPr>
            <a:picLocks noChangeAspect="1"/>
          </p:cNvPicPr>
          <p:nvPr/>
        </p:nvPicPr>
        <p:blipFill>
          <a:blip r:embed="rId3"/>
          <a:stretch>
            <a:fillRect/>
          </a:stretch>
        </p:blipFill>
        <p:spPr>
          <a:xfrm>
            <a:off x="7652240" y="1398787"/>
            <a:ext cx="3701560" cy="1597290"/>
          </a:xfrm>
          <a:prstGeom prst="rect">
            <a:avLst/>
          </a:prstGeom>
        </p:spPr>
      </p:pic>
      <p:sp>
        <p:nvSpPr>
          <p:cNvPr id="26" name="矩形 25">
            <a:extLst>
              <a:ext uri="{FF2B5EF4-FFF2-40B4-BE49-F238E27FC236}">
                <a16:creationId xmlns:a16="http://schemas.microsoft.com/office/drawing/2014/main" id="{E960EE91-5AA2-4DE0-BE05-C308C534AEB7}"/>
              </a:ext>
            </a:extLst>
          </p:cNvPr>
          <p:cNvSpPr/>
          <p:nvPr/>
        </p:nvSpPr>
        <p:spPr>
          <a:xfrm>
            <a:off x="4213687" y="3033401"/>
            <a:ext cx="3026979" cy="3242696"/>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7" name="图片 26">
            <a:extLst>
              <a:ext uri="{FF2B5EF4-FFF2-40B4-BE49-F238E27FC236}">
                <a16:creationId xmlns:a16="http://schemas.microsoft.com/office/drawing/2014/main" id="{0BDA8CD7-7F26-4B39-84AB-9546CD8F0FC4}"/>
              </a:ext>
            </a:extLst>
          </p:cNvPr>
          <p:cNvPicPr>
            <a:picLocks noChangeAspect="1"/>
          </p:cNvPicPr>
          <p:nvPr/>
        </p:nvPicPr>
        <p:blipFill>
          <a:blip r:embed="rId3"/>
          <a:stretch>
            <a:fillRect/>
          </a:stretch>
        </p:blipFill>
        <p:spPr>
          <a:xfrm>
            <a:off x="7642023" y="3080921"/>
            <a:ext cx="3701560" cy="1325543"/>
          </a:xfrm>
          <a:prstGeom prst="rect">
            <a:avLst/>
          </a:prstGeom>
        </p:spPr>
      </p:pic>
      <p:pic>
        <p:nvPicPr>
          <p:cNvPr id="28" name="图片 27">
            <a:extLst>
              <a:ext uri="{FF2B5EF4-FFF2-40B4-BE49-F238E27FC236}">
                <a16:creationId xmlns:a16="http://schemas.microsoft.com/office/drawing/2014/main" id="{6549CE6C-7157-47EA-92E4-A6975128878E}"/>
              </a:ext>
            </a:extLst>
          </p:cNvPr>
          <p:cNvPicPr>
            <a:picLocks noChangeAspect="1"/>
          </p:cNvPicPr>
          <p:nvPr/>
        </p:nvPicPr>
        <p:blipFill>
          <a:blip r:embed="rId3"/>
          <a:stretch>
            <a:fillRect/>
          </a:stretch>
        </p:blipFill>
        <p:spPr>
          <a:xfrm>
            <a:off x="7652240" y="4465916"/>
            <a:ext cx="3701560" cy="1810180"/>
          </a:xfrm>
          <a:prstGeom prst="rect">
            <a:avLst/>
          </a:prstGeom>
        </p:spPr>
      </p:pic>
      <p:sp>
        <p:nvSpPr>
          <p:cNvPr id="30" name="文本框 29">
            <a:extLst>
              <a:ext uri="{FF2B5EF4-FFF2-40B4-BE49-F238E27FC236}">
                <a16:creationId xmlns:a16="http://schemas.microsoft.com/office/drawing/2014/main" id="{DB923A14-E1CE-418B-97E6-DC09E9D5A3D0}"/>
              </a:ext>
            </a:extLst>
          </p:cNvPr>
          <p:cNvSpPr txBox="1"/>
          <p:nvPr/>
        </p:nvSpPr>
        <p:spPr>
          <a:xfrm>
            <a:off x="833928" y="1436654"/>
            <a:ext cx="2860993" cy="1569660"/>
          </a:xfrm>
          <a:prstGeom prst="rect">
            <a:avLst/>
          </a:prstGeom>
          <a:noFill/>
        </p:spPr>
        <p:txBody>
          <a:bodyPr wrap="square">
            <a:spAutoFit/>
          </a:bodyPr>
          <a:lstStyle/>
          <a:p>
            <a:r>
              <a:rPr lang="en-US" altLang="zh-CN" sz="1200" b="1" dirty="0">
                <a:latin typeface=" Arial"/>
                <a:cs typeface="Arial" panose="020B0604020202020204" pitchFamily="34" charset="0"/>
              </a:rPr>
              <a:t>Purpose of Research Activity</a:t>
            </a:r>
          </a:p>
          <a:p>
            <a:r>
              <a:rPr lang="en-US" altLang="zh-CN" sz="1200" dirty="0">
                <a:latin typeface=" Arial"/>
                <a:cs typeface="Arial" panose="020B0604020202020204" pitchFamily="34" charset="0"/>
              </a:rPr>
              <a:t>1. Personal purpose. Pay attention to education and career development.</a:t>
            </a:r>
          </a:p>
          <a:p>
            <a:r>
              <a:rPr lang="en-US" altLang="zh-CN" sz="1200" dirty="0">
                <a:latin typeface=" Arial"/>
                <a:cs typeface="Arial" panose="020B0604020202020204" pitchFamily="34" charset="0"/>
              </a:rPr>
              <a:t>2. Practice purpose. Raise social attention and ensure social stability.</a:t>
            </a:r>
          </a:p>
          <a:p>
            <a:r>
              <a:rPr lang="en-US" altLang="zh-CN" sz="1200" dirty="0">
                <a:latin typeface=" Arial"/>
                <a:cs typeface="Arial" panose="020B0604020202020204" pitchFamily="34" charset="0"/>
              </a:rPr>
              <a:t>3. Knowledge purpose. Enrich the concept and connotation of vocational skills in gig economy. </a:t>
            </a:r>
          </a:p>
        </p:txBody>
      </p:sp>
      <p:sp>
        <p:nvSpPr>
          <p:cNvPr id="32" name="文本框 31">
            <a:extLst>
              <a:ext uri="{FF2B5EF4-FFF2-40B4-BE49-F238E27FC236}">
                <a16:creationId xmlns:a16="http://schemas.microsoft.com/office/drawing/2014/main" id="{210303CE-D4F0-4F43-BA1E-2AD8282FF67D}"/>
              </a:ext>
            </a:extLst>
          </p:cNvPr>
          <p:cNvSpPr txBox="1"/>
          <p:nvPr/>
        </p:nvSpPr>
        <p:spPr>
          <a:xfrm>
            <a:off x="833928" y="3080921"/>
            <a:ext cx="2965559" cy="1384995"/>
          </a:xfrm>
          <a:prstGeom prst="rect">
            <a:avLst/>
          </a:prstGeom>
          <a:noFill/>
        </p:spPr>
        <p:txBody>
          <a:bodyPr wrap="square">
            <a:spAutoFit/>
          </a:bodyPr>
          <a:lstStyle/>
          <a:p>
            <a:r>
              <a:rPr lang="en-US" altLang="zh-CN" sz="1200" b="1" dirty="0">
                <a:latin typeface="Arial" panose="020B0604020202020204" pitchFamily="34" charset="0"/>
                <a:cs typeface="Arial" panose="020B0604020202020204" pitchFamily="34" charset="0"/>
              </a:rPr>
              <a:t>Research Question</a:t>
            </a:r>
          </a:p>
          <a:p>
            <a:r>
              <a:rPr lang="en-US" altLang="zh-CN" sz="1200" dirty="0">
                <a:latin typeface="Arial" panose="020B0604020202020204" pitchFamily="34" charset="0"/>
                <a:cs typeface="Arial" panose="020B0604020202020204" pitchFamily="34" charset="0"/>
              </a:rPr>
              <a:t>1. What are the vocational skill elements of gig workers based on USEM model.</a:t>
            </a:r>
          </a:p>
          <a:p>
            <a:r>
              <a:rPr lang="en-US" altLang="zh-CN" sz="1200" dirty="0">
                <a:latin typeface="Arial" panose="020B0604020202020204" pitchFamily="34" charset="0"/>
                <a:cs typeface="Arial" panose="020B0604020202020204" pitchFamily="34" charset="0"/>
              </a:rPr>
              <a:t>2. What are the ways to develop vocational skills in the gig economy, and how are they different from those in the traditional economy.</a:t>
            </a:r>
          </a:p>
        </p:txBody>
      </p:sp>
      <p:sp>
        <p:nvSpPr>
          <p:cNvPr id="34" name="文本框 33">
            <a:extLst>
              <a:ext uri="{FF2B5EF4-FFF2-40B4-BE49-F238E27FC236}">
                <a16:creationId xmlns:a16="http://schemas.microsoft.com/office/drawing/2014/main" id="{FF278BA4-A93B-4FD3-BF68-46FD64D16D28}"/>
              </a:ext>
            </a:extLst>
          </p:cNvPr>
          <p:cNvSpPr txBox="1"/>
          <p:nvPr/>
        </p:nvSpPr>
        <p:spPr>
          <a:xfrm>
            <a:off x="834887" y="4706436"/>
            <a:ext cx="2874806" cy="1569660"/>
          </a:xfrm>
          <a:prstGeom prst="rect">
            <a:avLst/>
          </a:prstGeom>
          <a:noFill/>
        </p:spPr>
        <p:txBody>
          <a:bodyPr wrap="square">
            <a:spAutoFit/>
          </a:bodyPr>
          <a:lstStyle/>
          <a:p>
            <a:r>
              <a:rPr lang="en-GB" altLang="zh-CN" sz="1200" b="1" dirty="0">
                <a:latin typeface="Arial" panose="020B0604020202020204" pitchFamily="34" charset="0"/>
                <a:cs typeface="Arial" panose="020B0604020202020204" pitchFamily="34" charset="0"/>
              </a:rPr>
              <a:t>Aims of Research Activity</a:t>
            </a:r>
            <a:endParaRPr lang="zh-CN" altLang="zh-CN" sz="1200" b="1" dirty="0">
              <a:latin typeface="Arial" panose="020B0604020202020204" pitchFamily="34" charset="0"/>
              <a:cs typeface="Arial" panose="020B0604020202020204" pitchFamily="34" charset="0"/>
            </a:endParaRPr>
          </a:p>
          <a:p>
            <a:r>
              <a:rPr lang="en-US" altLang="zh-CN" sz="1200" dirty="0">
                <a:latin typeface="Arial" panose="020B0604020202020204" pitchFamily="34" charset="0"/>
                <a:cs typeface="Arial" panose="020B0604020202020204" pitchFamily="34" charset="0"/>
              </a:rPr>
              <a:t>This paper interprets the career development environment and problems of gig workers employed on the platform. Therefore, this study is more about gig workers' future vocational skill upgrading needs and paths</a:t>
            </a:r>
            <a:r>
              <a:rPr lang="en-US" altLang="zh-CN" sz="1200" dirty="0">
                <a:latin typeface=" Arial"/>
                <a:cs typeface="Arial" panose="020B0604020202020204" pitchFamily="34" charset="0"/>
              </a:rPr>
              <a:t>.                                                   </a:t>
            </a:r>
            <a:endParaRPr lang="zh-CN" altLang="en-US" sz="1200" dirty="0">
              <a:latin typeface=" Arial"/>
              <a:cs typeface="Arial" panose="020B0604020202020204" pitchFamily="34" charset="0"/>
            </a:endParaRPr>
          </a:p>
        </p:txBody>
      </p:sp>
      <p:sp>
        <p:nvSpPr>
          <p:cNvPr id="36" name="文本框 35">
            <a:extLst>
              <a:ext uri="{FF2B5EF4-FFF2-40B4-BE49-F238E27FC236}">
                <a16:creationId xmlns:a16="http://schemas.microsoft.com/office/drawing/2014/main" id="{C0FFBD91-DFB7-4CBB-8033-05469580C2AC}"/>
              </a:ext>
            </a:extLst>
          </p:cNvPr>
          <p:cNvSpPr txBox="1"/>
          <p:nvPr/>
        </p:nvSpPr>
        <p:spPr>
          <a:xfrm>
            <a:off x="4251248" y="1467597"/>
            <a:ext cx="2883539" cy="1498552"/>
          </a:xfrm>
          <a:prstGeom prst="rect">
            <a:avLst/>
          </a:prstGeom>
          <a:noFill/>
        </p:spPr>
        <p:txBody>
          <a:bodyPr wrap="square">
            <a:spAutoFit/>
          </a:bodyPr>
          <a:lstStyle/>
          <a:p>
            <a:pPr>
              <a:lnSpc>
                <a:spcPct val="110000"/>
              </a:lnSpc>
            </a:pPr>
            <a:r>
              <a:rPr lang="en-US" altLang="zh-CN" sz="1200" b="1" dirty="0">
                <a:latin typeface="Arial" panose="020B0604020202020204" pitchFamily="34" charset="0"/>
                <a:cs typeface="Arial" panose="020B0604020202020204" pitchFamily="34" charset="0"/>
              </a:rPr>
              <a:t>Objectives of Research Activity</a:t>
            </a:r>
          </a:p>
          <a:p>
            <a:pPr>
              <a:lnSpc>
                <a:spcPct val="110000"/>
              </a:lnSpc>
            </a:pPr>
            <a:r>
              <a:rPr lang="en-US" altLang="zh-CN" sz="1200" dirty="0">
                <a:latin typeface="Arial" panose="020B0604020202020204" pitchFamily="34" charset="0"/>
                <a:cs typeface="Arial" panose="020B0604020202020204" pitchFamily="34" charset="0"/>
              </a:rPr>
              <a:t>1. Vocational skill elements of gig workers based on employability.</a:t>
            </a:r>
          </a:p>
          <a:p>
            <a:pPr>
              <a:lnSpc>
                <a:spcPct val="110000"/>
              </a:lnSpc>
            </a:pPr>
            <a:r>
              <a:rPr lang="en-US" altLang="zh-CN" sz="1200" dirty="0">
                <a:latin typeface="Arial" panose="020B0604020202020204" pitchFamily="34" charset="0"/>
                <a:cs typeface="Arial" panose="020B0604020202020204" pitchFamily="34" charset="0"/>
              </a:rPr>
              <a:t>2. Define the connotation and concept of gig workers.</a:t>
            </a:r>
          </a:p>
          <a:p>
            <a:pPr>
              <a:lnSpc>
                <a:spcPct val="110000"/>
              </a:lnSpc>
            </a:pPr>
            <a:r>
              <a:rPr lang="en-US" altLang="zh-CN" sz="1200" dirty="0">
                <a:latin typeface="Arial" panose="020B0604020202020204" pitchFamily="34" charset="0"/>
                <a:cs typeface="Arial" panose="020B0604020202020204" pitchFamily="34" charset="0"/>
              </a:rPr>
              <a:t>3. Analysis the training paths of vocational skills in gig economy.</a:t>
            </a:r>
          </a:p>
        </p:txBody>
      </p:sp>
      <p:sp>
        <p:nvSpPr>
          <p:cNvPr id="38" name="文本框 37">
            <a:extLst>
              <a:ext uri="{FF2B5EF4-FFF2-40B4-BE49-F238E27FC236}">
                <a16:creationId xmlns:a16="http://schemas.microsoft.com/office/drawing/2014/main" id="{49741B07-A5F8-4E69-8EA0-44D19D2E30F0}"/>
              </a:ext>
            </a:extLst>
          </p:cNvPr>
          <p:cNvSpPr txBox="1"/>
          <p:nvPr/>
        </p:nvSpPr>
        <p:spPr>
          <a:xfrm>
            <a:off x="4251250" y="3127170"/>
            <a:ext cx="2988103" cy="3123612"/>
          </a:xfrm>
          <a:prstGeom prst="rect">
            <a:avLst/>
          </a:prstGeom>
          <a:noFill/>
        </p:spPr>
        <p:txBody>
          <a:bodyPr wrap="square">
            <a:spAutoFit/>
          </a:bodyPr>
          <a:lstStyle/>
          <a:p>
            <a:pPr>
              <a:lnSpc>
                <a:spcPct val="110000"/>
              </a:lnSpc>
            </a:pPr>
            <a:r>
              <a:rPr lang="en-GB" altLang="zh-CN" sz="1200" b="1" dirty="0">
                <a:effectLst/>
                <a:latin typeface="Arial" panose="020B0604020202020204" pitchFamily="34" charset="0"/>
                <a:ea typeface="宋体" panose="02010600030101010101" pitchFamily="2" charset="-122"/>
              </a:rPr>
              <a:t>Methodology</a:t>
            </a:r>
          </a:p>
          <a:p>
            <a:pPr>
              <a:lnSpc>
                <a:spcPct val="110000"/>
              </a:lnSpc>
            </a:pPr>
            <a:r>
              <a:rPr lang="en-GB" altLang="zh-CN" sz="1200" dirty="0">
                <a:latin typeface="Arial" panose="020B0604020202020204" pitchFamily="34" charset="0"/>
                <a:cs typeface="Arial" panose="020B0604020202020204" pitchFamily="34" charset="0"/>
              </a:rPr>
              <a:t>This study uses narrative research, which is a qualitative research methods and based on interpretivism epistemology. The otology is that training play a critical role. This research hope to  find the requirements and improvement approaches of gig worker’s vocational skills. Therefore, study focuses on in-depth, long-term interactions with objects in one or more locations. Through in-depth interviews with key figures, the study will interpret and share others' viewpoints, as the same time, it will find some insights on research issues.</a:t>
            </a:r>
            <a:endParaRPr lang="zh-CN" altLang="en-US" sz="1200" dirty="0">
              <a:latin typeface="Arial" panose="020B0604020202020204" pitchFamily="34" charset="0"/>
              <a:cs typeface="Arial" panose="020B0604020202020204" pitchFamily="34" charset="0"/>
            </a:endParaRPr>
          </a:p>
        </p:txBody>
      </p:sp>
      <p:sp>
        <p:nvSpPr>
          <p:cNvPr id="40" name="文本框 39">
            <a:extLst>
              <a:ext uri="{FF2B5EF4-FFF2-40B4-BE49-F238E27FC236}">
                <a16:creationId xmlns:a16="http://schemas.microsoft.com/office/drawing/2014/main" id="{7D58BFFB-D092-4BFD-921A-DCAFDFBDABA3}"/>
              </a:ext>
            </a:extLst>
          </p:cNvPr>
          <p:cNvSpPr txBox="1"/>
          <p:nvPr/>
        </p:nvSpPr>
        <p:spPr>
          <a:xfrm>
            <a:off x="7725273" y="3078083"/>
            <a:ext cx="3560690" cy="1384995"/>
          </a:xfrm>
          <a:prstGeom prst="rect">
            <a:avLst/>
          </a:prstGeom>
          <a:noFill/>
        </p:spPr>
        <p:txBody>
          <a:bodyPr wrap="square">
            <a:spAutoFit/>
          </a:bodyPr>
          <a:lstStyle/>
          <a:p>
            <a:r>
              <a:rPr lang="en-US" altLang="zh-CN" sz="1200" b="1" dirty="0">
                <a:latin typeface=" Arial"/>
              </a:rPr>
              <a:t>Discussion</a:t>
            </a:r>
          </a:p>
          <a:p>
            <a:r>
              <a:rPr lang="en-US" altLang="zh-CN" sz="1200" dirty="0">
                <a:latin typeface=" Arial"/>
              </a:rPr>
              <a:t>Is the training of gig workers a manifestation of </a:t>
            </a:r>
            <a:r>
              <a:rPr lang="en-US" altLang="zh-CN" sz="1200" dirty="0">
                <a:latin typeface=" Arial"/>
                <a:ea typeface="宋体" panose="02010600030101010101" pitchFamily="2" charset="-122"/>
              </a:rPr>
              <a:t>corporate</a:t>
            </a:r>
            <a:r>
              <a:rPr lang="en-US" altLang="zh-CN" sz="1200" dirty="0">
                <a:latin typeface=" Arial"/>
              </a:rPr>
              <a:t> responsibility? Gig workers are free to choose their jobs, but will future skills training be entirely autonomous? Should enterprises take the initiative to contribute, and the government introduce protection policies</a:t>
            </a:r>
            <a:endParaRPr lang="zh-CN" altLang="en-US" sz="1200" dirty="0">
              <a:latin typeface=" Arial"/>
            </a:endParaRPr>
          </a:p>
        </p:txBody>
      </p:sp>
      <p:sp>
        <p:nvSpPr>
          <p:cNvPr id="42" name="文本框 41">
            <a:extLst>
              <a:ext uri="{FF2B5EF4-FFF2-40B4-BE49-F238E27FC236}">
                <a16:creationId xmlns:a16="http://schemas.microsoft.com/office/drawing/2014/main" id="{7CFDBA6E-3256-4313-9D55-2050DDF7C4A7}"/>
              </a:ext>
            </a:extLst>
          </p:cNvPr>
          <p:cNvSpPr txBox="1"/>
          <p:nvPr/>
        </p:nvSpPr>
        <p:spPr>
          <a:xfrm>
            <a:off x="7692427" y="1467597"/>
            <a:ext cx="3629891" cy="1569660"/>
          </a:xfrm>
          <a:prstGeom prst="rect">
            <a:avLst/>
          </a:prstGeom>
          <a:noFill/>
        </p:spPr>
        <p:txBody>
          <a:bodyPr wrap="square">
            <a:spAutoFit/>
          </a:bodyPr>
          <a:lstStyle/>
          <a:p>
            <a:r>
              <a:rPr lang="en-US" altLang="zh-CN" sz="1200" b="1" dirty="0">
                <a:latin typeface=" Arial"/>
              </a:rPr>
              <a:t>Finding</a:t>
            </a:r>
          </a:p>
          <a:p>
            <a:r>
              <a:rPr lang="en-US" altLang="zh-CN" sz="1200" dirty="0">
                <a:latin typeface=" Arial"/>
              </a:rPr>
              <a:t>Meituan cycling education program has improved the riders in logistics professional knowledge and personal employability. According to a survey by Meituan, 50% of riders said they need education and training. Riders generally believe that they are more likely to achieve better and long-term development after gaining an academic promotion.</a:t>
            </a:r>
            <a:endParaRPr lang="zh-CN" altLang="en-US" sz="1200" dirty="0">
              <a:latin typeface=" Arial"/>
            </a:endParaRPr>
          </a:p>
        </p:txBody>
      </p:sp>
      <p:sp>
        <p:nvSpPr>
          <p:cNvPr id="44" name="文本框 43">
            <a:extLst>
              <a:ext uri="{FF2B5EF4-FFF2-40B4-BE49-F238E27FC236}">
                <a16:creationId xmlns:a16="http://schemas.microsoft.com/office/drawing/2014/main" id="{397C6B95-AFDA-49D0-99BB-310109DDD920}"/>
              </a:ext>
            </a:extLst>
          </p:cNvPr>
          <p:cNvSpPr txBox="1"/>
          <p:nvPr/>
        </p:nvSpPr>
        <p:spPr>
          <a:xfrm>
            <a:off x="7736743" y="4446041"/>
            <a:ext cx="3661373" cy="276999"/>
          </a:xfrm>
          <a:prstGeom prst="rect">
            <a:avLst/>
          </a:prstGeom>
          <a:noFill/>
        </p:spPr>
        <p:txBody>
          <a:bodyPr wrap="square">
            <a:spAutoFit/>
          </a:bodyPr>
          <a:lstStyle/>
          <a:p>
            <a:r>
              <a:rPr lang="en-GB" altLang="zh-CN" sz="1200" b="1" dirty="0">
                <a:effectLst/>
                <a:latin typeface="Arial" panose="020B0604020202020204" pitchFamily="34" charset="0"/>
                <a:ea typeface="DengXian" panose="02010600030101010101" pitchFamily="2" charset="-122"/>
                <a:cs typeface="Arial" panose="020B0604020202020204" pitchFamily="34" charset="0"/>
              </a:rPr>
              <a:t>DBA </a:t>
            </a:r>
            <a:r>
              <a:rPr lang="en-GB" altLang="zh-CN" sz="1200" b="1" dirty="0">
                <a:latin typeface="Arial" panose="020B0604020202020204" pitchFamily="34" charset="0"/>
                <a:ea typeface="DengXian" panose="02010600030101010101" pitchFamily="2" charset="-122"/>
                <a:cs typeface="Arial" panose="020B0604020202020204" pitchFamily="34" charset="0"/>
              </a:rPr>
              <a:t>student Snow,</a:t>
            </a:r>
            <a:r>
              <a:rPr lang="en-US" altLang="zh-CN" sz="1200" b="1" i="0" dirty="0">
                <a:solidFill>
                  <a:srgbClr val="333333"/>
                </a:solidFill>
                <a:effectLst/>
                <a:latin typeface="Arial" panose="020B0604020202020204" pitchFamily="34" charset="0"/>
                <a:cs typeface="Arial" panose="020B0604020202020204" pitchFamily="34" charset="0"/>
              </a:rPr>
              <a:t> Senior Economist of China</a:t>
            </a:r>
            <a:endParaRPr lang="en-GB" altLang="zh-CN" sz="1200" b="1" dirty="0">
              <a:effectLst/>
              <a:latin typeface="Arial" panose="020B0604020202020204" pitchFamily="34" charset="0"/>
              <a:ea typeface="DengXian" panose="02010600030101010101" pitchFamily="2" charset="-122"/>
              <a:cs typeface="Arial" panose="020B0604020202020204" pitchFamily="34" charset="0"/>
            </a:endParaRPr>
          </a:p>
        </p:txBody>
      </p:sp>
      <p:pic>
        <p:nvPicPr>
          <p:cNvPr id="46" name="图片 45">
            <a:extLst>
              <a:ext uri="{FF2B5EF4-FFF2-40B4-BE49-F238E27FC236}">
                <a16:creationId xmlns:a16="http://schemas.microsoft.com/office/drawing/2014/main" id="{AA1DE568-43B9-4B37-B594-B75150EAB64A}"/>
              </a:ext>
            </a:extLst>
          </p:cNvPr>
          <p:cNvPicPr>
            <a:picLocks noChangeAspect="1"/>
          </p:cNvPicPr>
          <p:nvPr/>
        </p:nvPicPr>
        <p:blipFill>
          <a:blip r:embed="rId4"/>
          <a:stretch>
            <a:fillRect/>
          </a:stretch>
        </p:blipFill>
        <p:spPr>
          <a:xfrm>
            <a:off x="7815068" y="4735961"/>
            <a:ext cx="1315748" cy="377555"/>
          </a:xfrm>
          <a:prstGeom prst="rect">
            <a:avLst/>
          </a:prstGeom>
        </p:spPr>
      </p:pic>
      <p:sp>
        <p:nvSpPr>
          <p:cNvPr id="48" name="文本框 47">
            <a:extLst>
              <a:ext uri="{FF2B5EF4-FFF2-40B4-BE49-F238E27FC236}">
                <a16:creationId xmlns:a16="http://schemas.microsoft.com/office/drawing/2014/main" id="{FD2EAC90-512E-4DCC-93F2-95EF18F2B2B1}"/>
              </a:ext>
            </a:extLst>
          </p:cNvPr>
          <p:cNvSpPr txBox="1"/>
          <p:nvPr/>
        </p:nvSpPr>
        <p:spPr>
          <a:xfrm>
            <a:off x="7725273" y="5103593"/>
            <a:ext cx="2466187" cy="1200329"/>
          </a:xfrm>
          <a:prstGeom prst="rect">
            <a:avLst/>
          </a:prstGeom>
          <a:noFill/>
        </p:spPr>
        <p:txBody>
          <a:bodyPr wrap="square">
            <a:spAutoFit/>
          </a:bodyPr>
          <a:lstStyle/>
          <a:p>
            <a:r>
              <a:rPr lang="en-GB" altLang="zh-CN" sz="1200" b="1" dirty="0">
                <a:latin typeface="Arial" panose="020B0604020202020204" pitchFamily="34" charset="0"/>
                <a:cs typeface="Arial" panose="020B0604020202020204" pitchFamily="34" charset="0"/>
              </a:rPr>
              <a:t>Contact: </a:t>
            </a:r>
            <a:r>
              <a:rPr lang="en-GB" altLang="zh-CN" sz="1200" b="1" dirty="0">
                <a:latin typeface="Arial" panose="020B0604020202020204" pitchFamily="34" charset="0"/>
                <a:cs typeface="Arial" panose="020B0604020202020204" pitchFamily="34" charset="0"/>
                <a:hlinkClick r:id="rId5"/>
              </a:rPr>
              <a:t>2106660@uwtsd.ac.uk</a:t>
            </a:r>
            <a:endParaRPr lang="en-GB" altLang="zh-CN" sz="1200" b="1" dirty="0">
              <a:latin typeface="Arial" panose="020B0604020202020204" pitchFamily="34" charset="0"/>
              <a:cs typeface="Arial" panose="020B0604020202020204" pitchFamily="34" charset="0"/>
            </a:endParaRPr>
          </a:p>
          <a:p>
            <a:r>
              <a:rPr lang="en-GB" altLang="zh-CN" sz="1200" b="1" dirty="0"/>
              <a:t>University of Wales Trinity Saint David, Institute of Management and Health, Powell Street, Swansea, SA1 1NE                 </a:t>
            </a:r>
            <a:endParaRPr lang="en-GB" altLang="zh-CN" sz="1200" b="1" dirty="0">
              <a:latin typeface="Arial" panose="020B0604020202020204" pitchFamily="34" charset="0"/>
              <a:cs typeface="Arial" panose="020B0604020202020204" pitchFamily="34" charset="0"/>
            </a:endParaRPr>
          </a:p>
        </p:txBody>
      </p:sp>
      <p:pic>
        <p:nvPicPr>
          <p:cNvPr id="50" name="图片 49" descr="微笑的小孩&#10;&#10;描述已自动生成">
            <a:extLst>
              <a:ext uri="{FF2B5EF4-FFF2-40B4-BE49-F238E27FC236}">
                <a16:creationId xmlns:a16="http://schemas.microsoft.com/office/drawing/2014/main" id="{8FAC69CD-EAB3-4C5E-9AEC-AB34935050D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104129" y="4765262"/>
            <a:ext cx="1052200" cy="1434584"/>
          </a:xfrm>
          <a:prstGeom prst="rect">
            <a:avLst/>
          </a:prstGeom>
        </p:spPr>
      </p:pic>
    </p:spTree>
    <p:extLst>
      <p:ext uri="{BB962C8B-B14F-4D97-AF65-F5344CB8AC3E}">
        <p14:creationId xmlns:p14="http://schemas.microsoft.com/office/powerpoint/2010/main" val="1139353283"/>
      </p:ext>
    </p:extLst>
  </p:cSld>
  <p:clrMapOvr>
    <a:masterClrMapping/>
  </p:clrMapOvr>
</p:sld>
</file>

<file path=ppt/theme/theme1.xml><?xml version="1.0" encoding="utf-8"?>
<a:theme xmlns:a="http://schemas.openxmlformats.org/drawingml/2006/main" name="AccentBoxVTI">
  <a:themeElements>
    <a:clrScheme name="AnalogousFromLightSeedRightStep">
      <a:dk1>
        <a:srgbClr val="000000"/>
      </a:dk1>
      <a:lt1>
        <a:srgbClr val="FFFFFF"/>
      </a:lt1>
      <a:dk2>
        <a:srgbClr val="20382E"/>
      </a:dk2>
      <a:lt2>
        <a:srgbClr val="E6E2E8"/>
      </a:lt2>
      <a:accent1>
        <a:srgbClr val="71B25A"/>
      </a:accent1>
      <a:accent2>
        <a:srgbClr val="4FB45F"/>
      </a:accent2>
      <a:accent3>
        <a:srgbClr val="56B18B"/>
      </a:accent3>
      <a:accent4>
        <a:srgbClr val="4EB0AF"/>
      </a:accent4>
      <a:accent5>
        <a:srgbClr val="5FA7D9"/>
      </a:accent5>
      <a:accent6>
        <a:srgbClr val="6075D9"/>
      </a:accent6>
      <a:hlink>
        <a:srgbClr val="9C69AE"/>
      </a:hlink>
      <a:folHlink>
        <a:srgbClr val="7F7F7F"/>
      </a:folHlink>
    </a:clrScheme>
    <a:fontScheme name="Avenir">
      <a:majorFont>
        <a:latin typeface="Microsoft YaHei Light"/>
        <a:ea typeface=""/>
        <a:cs typeface=""/>
      </a:majorFont>
      <a:minorFont>
        <a:latin typeface="Microsoft YaHe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128</TotalTime>
  <Words>412</Words>
  <Application>Microsoft Office PowerPoint</Application>
  <PresentationFormat>宽屏</PresentationFormat>
  <Paragraphs>23</Paragraphs>
  <Slides>1</Slides>
  <Notes>0</Notes>
  <HiddenSlides>0</HiddenSlides>
  <MMClips>0</MMClips>
  <ScaleCrop>false</ScaleCrop>
  <HeadingPairs>
    <vt:vector size="6" baseType="variant">
      <vt:variant>
        <vt:lpstr>已用的字体</vt:lpstr>
      </vt:variant>
      <vt:variant>
        <vt:i4>7</vt:i4>
      </vt:variant>
      <vt:variant>
        <vt:lpstr>主题</vt:lpstr>
      </vt:variant>
      <vt:variant>
        <vt:i4>1</vt:i4>
      </vt:variant>
      <vt:variant>
        <vt:lpstr>幻灯片标题</vt:lpstr>
      </vt:variant>
      <vt:variant>
        <vt:i4>1</vt:i4>
      </vt:variant>
    </vt:vector>
  </HeadingPairs>
  <TitlesOfParts>
    <vt:vector size="9" baseType="lpstr">
      <vt:lpstr> Arial</vt:lpstr>
      <vt:lpstr>Microsoft YaHei Light</vt:lpstr>
      <vt:lpstr>等线</vt:lpstr>
      <vt:lpstr>Microsoft YaHei</vt:lpstr>
      <vt:lpstr>Amasis MT Pro Black</vt:lpstr>
      <vt:lpstr>Arial</vt:lpstr>
      <vt:lpstr>Calibri</vt:lpstr>
      <vt:lpstr>AccentBoxVTI</vt:lpstr>
      <vt:lpstr>The connotation and improvement of vocational skills  in gig economy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美 姬</dc:creator>
  <cp:lastModifiedBy>美 姬</cp:lastModifiedBy>
  <cp:revision>13</cp:revision>
  <dcterms:created xsi:type="dcterms:W3CDTF">2022-04-14T10:23:39Z</dcterms:created>
  <dcterms:modified xsi:type="dcterms:W3CDTF">2022-04-14T12:36:32Z</dcterms:modified>
</cp:coreProperties>
</file>