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61" r:id="rId4"/>
    <p:sldId id="260" r:id="rId5"/>
    <p:sldId id="264" r:id="rId6"/>
    <p:sldId id="263" r:id="rId7"/>
    <p:sldId id="266" r:id="rId8"/>
    <p:sldId id="258" r:id="rId9"/>
    <p:sldId id="265" r:id="rId10"/>
    <p:sldId id="269" r:id="rId11"/>
    <p:sldId id="267" r:id="rId12"/>
    <p:sldId id="268" r:id="rId13"/>
    <p:sldId id="270" r:id="rId14"/>
    <p:sldId id="271" r:id="rId15"/>
    <p:sldId id="280" r:id="rId16"/>
    <p:sldId id="281" r:id="rId17"/>
    <p:sldId id="272" r:id="rId18"/>
    <p:sldId id="273" r:id="rId19"/>
    <p:sldId id="277" r:id="rId20"/>
    <p:sldId id="278" r:id="rId21"/>
    <p:sldId id="282" r:id="rId22"/>
    <p:sldId id="279" r:id="rId23"/>
    <p:sldId id="283" r:id="rId24"/>
    <p:sldId id="284" r:id="rId25"/>
    <p:sldId id="285" r:id="rId26"/>
    <p:sldId id="287" r:id="rId27"/>
    <p:sldId id="288" r:id="rId28"/>
    <p:sldId id="289" r:id="rId29"/>
    <p:sldId id="290" r:id="rId30"/>
    <p:sldId id="291" r:id="rId31"/>
    <p:sldId id="293" r:id="rId32"/>
    <p:sldId id="294" r:id="rId33"/>
    <p:sldId id="292" r:id="rId34"/>
    <p:sldId id="295" r:id="rId35"/>
    <p:sldId id="297" r:id="rId36"/>
    <p:sldId id="274" r:id="rId37"/>
    <p:sldId id="298" r:id="rId38"/>
    <p:sldId id="275" r:id="rId39"/>
    <p:sldId id="276" r:id="rId40"/>
    <p:sldId id="299" r:id="rId41"/>
    <p:sldId id="300" r:id="rId42"/>
    <p:sldId id="301" r:id="rId43"/>
    <p:sldId id="302" r:id="rId44"/>
    <p:sldId id="305" r:id="rId45"/>
    <p:sldId id="303" r:id="rId46"/>
    <p:sldId id="304"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n80" initials="l" lastIdx="0"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showGuides="1">
      <p:cViewPr varScale="1">
        <p:scale>
          <a:sx n="53" d="100"/>
          <a:sy n="53" d="100"/>
        </p:scale>
        <p:origin x="180" y="5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1" Type="http://schemas.openxmlformats.org/officeDocument/2006/relationships/commentAuthors" Target="commentAuthors.xml"/><Relationship Id="rId50" Type="http://schemas.openxmlformats.org/officeDocument/2006/relationships/tableStyles" Target="tableStyles.xml"/><Relationship Id="rId5" Type="http://schemas.openxmlformats.org/officeDocument/2006/relationships/slide" Target="slides/slide3.xml"/><Relationship Id="rId49" Type="http://schemas.openxmlformats.org/officeDocument/2006/relationships/viewProps" Target="viewProps.xml"/><Relationship Id="rId48" Type="http://schemas.openxmlformats.org/officeDocument/2006/relationships/presProps" Target="presProps.xml"/><Relationship Id="rId47" Type="http://schemas.openxmlformats.org/officeDocument/2006/relationships/slide" Target="slides/slide45.xml"/><Relationship Id="rId46" Type="http://schemas.openxmlformats.org/officeDocument/2006/relationships/slide" Target="slides/slide44.xml"/><Relationship Id="rId45" Type="http://schemas.openxmlformats.org/officeDocument/2006/relationships/slide" Target="slides/slide43.xml"/><Relationship Id="rId44" Type="http://schemas.openxmlformats.org/officeDocument/2006/relationships/slide" Target="slides/slide42.xml"/><Relationship Id="rId43" Type="http://schemas.openxmlformats.org/officeDocument/2006/relationships/slide" Target="slides/slide41.xml"/><Relationship Id="rId42" Type="http://schemas.openxmlformats.org/officeDocument/2006/relationships/slide" Target="slides/slide40.xml"/><Relationship Id="rId41" Type="http://schemas.openxmlformats.org/officeDocument/2006/relationships/slide" Target="slides/slide39.xml"/><Relationship Id="rId40" Type="http://schemas.openxmlformats.org/officeDocument/2006/relationships/slide" Target="slides/slide38.xml"/><Relationship Id="rId4" Type="http://schemas.openxmlformats.org/officeDocument/2006/relationships/slide" Target="slides/slide2.xml"/><Relationship Id="rId39" Type="http://schemas.openxmlformats.org/officeDocument/2006/relationships/slide" Target="slides/slide37.xml"/><Relationship Id="rId38" Type="http://schemas.openxmlformats.org/officeDocument/2006/relationships/slide" Target="slides/slide36.xml"/><Relationship Id="rId37" Type="http://schemas.openxmlformats.org/officeDocument/2006/relationships/slide" Target="slides/slide35.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63A1C593-65D0-4073-BCC9-577B9352EA97}"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3A1C593-65D0-4073-BCC9-577B9352EA97}"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6.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en-US" b="1" dirty="0"/>
              <a:t>Unpacking the Assignment</a:t>
            </a:r>
            <a:endParaRPr lang="en-US" altLang="en-US" b="1" dirty="0"/>
          </a:p>
        </p:txBody>
      </p:sp>
      <p:sp>
        <p:nvSpPr>
          <p:cNvPr id="3" name="Subtitle 2"/>
          <p:cNvSpPr>
            <a:spLocks noGrp="1"/>
          </p:cNvSpPr>
          <p:nvPr>
            <p:ph type="subTitle" idx="1"/>
          </p:nvPr>
        </p:nvSpPr>
        <p:spPr/>
        <p:txBody>
          <a:bodyPr/>
          <a:lstStyle/>
          <a:p>
            <a:r>
              <a:rPr lang="en-US"/>
              <a:t>WEEK 6</a:t>
            </a: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a:p>
        </p:txBody>
      </p:sp>
      <p:sp>
        <p:nvSpPr>
          <p:cNvPr id="3" name="Content Placeholder 2"/>
          <p:cNvSpPr>
            <a:spLocks noGrp="1"/>
          </p:cNvSpPr>
          <p:nvPr>
            <p:ph idx="1"/>
          </p:nvPr>
        </p:nvSpPr>
        <p:spPr/>
        <p:txBody>
          <a:bodyPr>
            <a:normAutofit/>
          </a:bodyPr>
          <a:p>
            <a:r>
              <a:rPr lang="en-US" altLang="en-US">
                <a:latin typeface="Calibri Light" panose="020F0302020204030204" charset="0"/>
                <a:cs typeface="Calibri Light" panose="020F0302020204030204" charset="0"/>
              </a:rPr>
              <a:t> A </a:t>
            </a:r>
            <a:r>
              <a:rPr lang="en-US" altLang="en-US" b="1">
                <a:latin typeface="Calibri Light" panose="020F0302020204030204" charset="0"/>
                <a:cs typeface="Calibri Light" panose="020F0302020204030204" charset="0"/>
              </a:rPr>
              <a:t>research proposal</a:t>
            </a:r>
            <a:r>
              <a:rPr lang="en-US" altLang="en-US">
                <a:latin typeface="Calibri Light" panose="020F0302020204030204" charset="0"/>
                <a:cs typeface="Calibri Light" panose="020F0302020204030204" charset="0"/>
              </a:rPr>
              <a:t> is a critical document that sets out the detailed </a:t>
            </a:r>
            <a:r>
              <a:rPr lang="en-US" altLang="en-US" b="1">
                <a:latin typeface="Calibri Light" panose="020F0302020204030204" charset="0"/>
                <a:cs typeface="Calibri Light" panose="020F0302020204030204" charset="0"/>
              </a:rPr>
              <a:t>research design</a:t>
            </a:r>
            <a:r>
              <a:rPr lang="en-US" altLang="en-US">
                <a:latin typeface="Calibri Light" panose="020F0302020204030204" charset="0"/>
                <a:cs typeface="Calibri Light" panose="020F0302020204030204" charset="0"/>
              </a:rPr>
              <a:t> for a proposed study.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sym typeface="+mn-ea"/>
              </a:rPr>
              <a:t>The Big Picture:</a:t>
            </a:r>
            <a:r>
              <a:rPr lang="en-US" altLang="en-US" b="1">
                <a:latin typeface="Calibri Light" panose="020F0302020204030204" charset="0"/>
                <a:cs typeface="Calibri Light" panose="020F0302020204030204" charset="0"/>
                <a:sym typeface="+mn-ea"/>
              </a:rPr>
              <a:t> Research Proposal (5,000 words)</a:t>
            </a:r>
            <a:endParaRPr lang="en-US" b="1"/>
          </a:p>
        </p:txBody>
      </p:sp>
      <p:sp>
        <p:nvSpPr>
          <p:cNvPr id="3" name="Content Placeholder 2"/>
          <p:cNvSpPr>
            <a:spLocks noGrp="1"/>
          </p:cNvSpPr>
          <p:nvPr>
            <p:ph idx="1"/>
          </p:nvPr>
        </p:nvSpPr>
        <p:spPr>
          <a:xfrm>
            <a:off x="1981200" y="1417955"/>
            <a:ext cx="8229600" cy="4233545"/>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the background,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research questions,                                 </a:t>
            </a:r>
            <a:endParaRPr lang="en-US" altLang="en-US" sz="2400" b="1">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objectives,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literature review,</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methodology,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data analysis,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significance of the study,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ethical considerations,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limitations,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and a tentative timeline</a:t>
            </a:r>
            <a:endParaRPr lang="en-US" altLang="en-US" sz="2000">
              <a:solidFill>
                <a:schemeClr val="tx1"/>
              </a:solidFill>
              <a:latin typeface="Calibri Light" panose="020F0302020204030204" charset="0"/>
              <a:cs typeface="Calibri Light" panose="020F030202020403020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b="1">
                <a:sym typeface="+mn-ea"/>
              </a:rPr>
              <a:t>The Big Picture: </a:t>
            </a:r>
            <a:r>
              <a:rPr lang="en-US" altLang="en-US" b="1">
                <a:sym typeface="+mn-ea"/>
              </a:rPr>
              <a:t>What does the Examiner want?</a:t>
            </a:r>
            <a:endParaRPr lang="en-US" altLang="en-US" b="1">
              <a:sym typeface="+mn-ea"/>
            </a:endParaRPr>
          </a:p>
        </p:txBody>
      </p:sp>
      <p:sp>
        <p:nvSpPr>
          <p:cNvPr id="3" name="Content Placeholder 2"/>
          <p:cNvSpPr>
            <a:spLocks noGrp="1"/>
          </p:cNvSpPr>
          <p:nvPr>
            <p:ph idx="1"/>
          </p:nvPr>
        </p:nvSpPr>
        <p:spPr/>
        <p:txBody>
          <a:bodyPr/>
          <a:p>
            <a:r>
              <a:rPr lang="en-US" altLang="en-US"/>
              <a:t>This assignment is </a:t>
            </a:r>
            <a:r>
              <a:rPr lang="en-US" altLang="en-US">
                <a:solidFill>
                  <a:srgbClr val="FF0000"/>
                </a:solidFill>
              </a:rPr>
              <a:t>not a creative</a:t>
            </a:r>
            <a:r>
              <a:rPr lang="en-US" altLang="en-US"/>
              <a:t> writing essay. It is </a:t>
            </a:r>
            <a:r>
              <a:rPr lang="en-US" altLang="en-US">
                <a:solidFill>
                  <a:srgbClr val="FF0000"/>
                </a:solidFill>
              </a:rPr>
              <a:t>a formal demonstration of your ability to design a logical, rigorous business research project.</a:t>
            </a:r>
            <a:endParaRPr lang="en-US" altLang="en-US">
              <a:solidFill>
                <a:srgbClr val="FF0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1981200" y="101600"/>
            <a:ext cx="8229600" cy="873125"/>
          </a:xfrm>
        </p:spPr>
        <p:txBody>
          <a:bodyPr>
            <a:normAutofit fontScale="90000"/>
          </a:bodyPr>
          <a:p>
            <a:r>
              <a:rPr lang="en-US" altLang="en-US" b="1"/>
              <a:t>The Big Picture: Structure of the Assignmrnt</a:t>
            </a:r>
            <a:br>
              <a:rPr lang="en-US" altLang="en-US" b="1"/>
            </a:br>
            <a:endParaRPr lang="en-US" altLang="en-US" b="1"/>
          </a:p>
        </p:txBody>
      </p:sp>
      <p:sp>
        <p:nvSpPr>
          <p:cNvPr id="3" name="Content Placeholder 2"/>
          <p:cNvSpPr>
            <a:spLocks noGrp="1"/>
          </p:cNvSpPr>
          <p:nvPr>
            <p:ph idx="1"/>
          </p:nvPr>
        </p:nvSpPr>
        <p:spPr>
          <a:xfrm>
            <a:off x="1981200" y="857885"/>
            <a:ext cx="8229600" cy="4892040"/>
          </a:xfrm>
        </p:spPr>
        <p:txBody>
          <a:bodyPr>
            <a:noAutofit/>
          </a:bodyPr>
          <a:p>
            <a:r>
              <a:rPr lang="en-US" altLang="en-US" sz="1700" b="1">
                <a:latin typeface="Calibri Light" panose="020F0302020204030204" charset="0"/>
                <a:cs typeface="Calibri Light" panose="020F0302020204030204" charset="0"/>
              </a:rPr>
              <a:t>Introduction (15%)</a:t>
            </a:r>
            <a:r>
              <a:rPr lang="en-US" altLang="en-US" sz="1700">
                <a:latin typeface="Calibri Light" panose="020F0302020204030204" charset="0"/>
                <a:cs typeface="Calibri Light" panose="020F0302020204030204" charset="0"/>
              </a:rPr>
              <a:t>: Clearly state the research problem, provide the background, explain why it is important, and define key terms using authoritative academic sources.</a:t>
            </a:r>
            <a:endParaRPr lang="en-US" altLang="en-US" sz="1700">
              <a:latin typeface="Calibri Light" panose="020F0302020204030204" charset="0"/>
              <a:cs typeface="Calibri Light" panose="020F0302020204030204" charset="0"/>
            </a:endParaRPr>
          </a:p>
          <a:p>
            <a:endParaRPr lang="en-US" altLang="en-US" sz="1700">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rPr>
              <a:t>Preliminary Literature Review (40%)</a:t>
            </a:r>
            <a:r>
              <a:rPr lang="en-US" altLang="en-US" sz="1700">
                <a:latin typeface="Calibri Light" panose="020F0302020204030204" charset="0"/>
                <a:cs typeface="Calibri Light" panose="020F0302020204030204" charset="0"/>
              </a:rPr>
              <a:t>: Critically evaluate key authors and theoretical frameworks. Avoid writing a simple "shopping list" of sources. Use this section to prove a gap in the literature, which naturally leads to your research questions.</a:t>
            </a:r>
            <a:endParaRPr lang="en-US" altLang="en-US" sz="1700">
              <a:latin typeface="Calibri Light" panose="020F0302020204030204" charset="0"/>
              <a:cs typeface="Calibri Light" panose="020F0302020204030204" charset="0"/>
            </a:endParaRPr>
          </a:p>
          <a:p>
            <a:endParaRPr lang="en-US" altLang="en-US" sz="1700">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rPr>
              <a:t>Methodology (40%)</a:t>
            </a:r>
            <a:r>
              <a:rPr lang="en-US" altLang="en-US" sz="1700">
                <a:latin typeface="Calibri Light" panose="020F0302020204030204" charset="0"/>
                <a:cs typeface="Calibri Light" panose="020F0302020204030204" charset="0"/>
              </a:rPr>
              <a:t>: Identify the</a:t>
            </a:r>
            <a:r>
              <a:rPr lang="en-US" altLang="en-US" sz="1700">
                <a:solidFill>
                  <a:srgbClr val="FF0000"/>
                </a:solidFill>
                <a:latin typeface="Calibri Light" panose="020F0302020204030204" charset="0"/>
                <a:cs typeface="Calibri Light" panose="020F0302020204030204" charset="0"/>
              </a:rPr>
              <a:t> paradigm</a:t>
            </a:r>
            <a:r>
              <a:rPr lang="en-US" altLang="en-US" sz="1700">
                <a:latin typeface="Calibri Light" panose="020F0302020204030204" charset="0"/>
                <a:cs typeface="Calibri Light" panose="020F0302020204030204" charset="0"/>
              </a:rPr>
              <a:t> and justify your chosen </a:t>
            </a:r>
            <a:r>
              <a:rPr lang="en-US" altLang="en-US" sz="1700">
                <a:solidFill>
                  <a:srgbClr val="FF0000"/>
                </a:solidFill>
                <a:latin typeface="Calibri Light" panose="020F0302020204030204" charset="0"/>
                <a:cs typeface="Calibri Light" panose="020F0302020204030204" charset="0"/>
              </a:rPr>
              <a:t>data collection and sampling methods</a:t>
            </a:r>
            <a:r>
              <a:rPr lang="en-US" altLang="en-US" sz="1700">
                <a:latin typeface="Calibri Light" panose="020F0302020204030204" charset="0"/>
                <a:cs typeface="Calibri Light" panose="020F0302020204030204" charset="0"/>
              </a:rPr>
              <a:t>. You must outline </a:t>
            </a:r>
            <a:r>
              <a:rPr lang="en-US" altLang="en-US" sz="1700">
                <a:solidFill>
                  <a:srgbClr val="FF0000"/>
                </a:solidFill>
                <a:latin typeface="Calibri Light" panose="020F0302020204030204" charset="0"/>
                <a:cs typeface="Calibri Light" panose="020F0302020204030204" charset="0"/>
              </a:rPr>
              <a:t>ethical considerations</a:t>
            </a:r>
            <a:r>
              <a:rPr lang="en-US" altLang="en-US" sz="1700">
                <a:latin typeface="Calibri Light" panose="020F0302020204030204" charset="0"/>
                <a:cs typeface="Calibri Light" panose="020F0302020204030204" charset="0"/>
              </a:rPr>
              <a:t>,</a:t>
            </a:r>
            <a:r>
              <a:rPr lang="en-US" altLang="en-US" sz="1700">
                <a:solidFill>
                  <a:srgbClr val="FF0000"/>
                </a:solidFill>
                <a:latin typeface="Calibri Light" panose="020F0302020204030204" charset="0"/>
                <a:cs typeface="Calibri Light" panose="020F0302020204030204" charset="0"/>
              </a:rPr>
              <a:t> delimitations (scope),</a:t>
            </a:r>
            <a:r>
              <a:rPr lang="en-US" altLang="en-US" sz="1700">
                <a:latin typeface="Calibri Light" panose="020F0302020204030204" charset="0"/>
                <a:cs typeface="Calibri Light" panose="020F0302020204030204" charset="0"/>
              </a:rPr>
              <a:t> and resource constraints.</a:t>
            </a:r>
            <a:endParaRPr lang="en-US" altLang="en-US" sz="1700">
              <a:latin typeface="Calibri Light" panose="020F0302020204030204" charset="0"/>
              <a:cs typeface="Calibri Light" panose="020F0302020204030204" charset="0"/>
            </a:endParaRPr>
          </a:p>
          <a:p>
            <a:pPr marL="0" indent="0">
              <a:buNone/>
            </a:pPr>
            <a:endParaRPr lang="en-US" altLang="en-US" sz="1700">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rPr>
              <a:t>Outcomes and Timetable (5%):</a:t>
            </a:r>
            <a:r>
              <a:rPr lang="en-US" altLang="en-US" sz="1700">
                <a:latin typeface="Calibri Light" panose="020F0302020204030204" charset="0"/>
                <a:cs typeface="Calibri Light" panose="020F0302020204030204" charset="0"/>
              </a:rPr>
              <a:t> Briefly detail the expected academic or practical contribution and provide a realistic timeline, such as a Gantt chart.</a:t>
            </a:r>
            <a:endParaRPr lang="en-US" altLang="en-US" sz="1700">
              <a:latin typeface="Calibri Light" panose="020F0302020204030204" charset="0"/>
              <a:cs typeface="Calibri Light" panose="020F0302020204030204" charset="0"/>
            </a:endParaRPr>
          </a:p>
          <a:p>
            <a:pPr marL="0" indent="0">
              <a:buNone/>
            </a:pPr>
            <a:endParaRPr lang="en-US" altLang="en-US" sz="1700">
              <a:latin typeface="Calibri Light" panose="020F0302020204030204" charset="0"/>
              <a:cs typeface="Calibri Light" panose="020F0302020204030204" charset="0"/>
            </a:endParaRPr>
          </a:p>
          <a:p>
            <a:r>
              <a:rPr lang="en-US" altLang="en-US" sz="1700" b="1">
                <a:latin typeface="Calibri Light" panose="020F0302020204030204" charset="0"/>
                <a:cs typeface="Calibri Light" panose="020F0302020204030204" charset="0"/>
              </a:rPr>
              <a:t>References:</a:t>
            </a:r>
            <a:r>
              <a:rPr lang="en-US" altLang="en-US" sz="1700">
                <a:latin typeface="Calibri Light" panose="020F0302020204030204" charset="0"/>
                <a:cs typeface="Calibri Light" panose="020F0302020204030204" charset="0"/>
              </a:rPr>
              <a:t> Apply the Harvard referencing system to acknowledge all sources and avoid plagiarism.</a:t>
            </a:r>
            <a:endParaRPr lang="en-US" altLang="en-US" sz="1700">
              <a:latin typeface="Calibri Light" panose="020F0302020204030204" charset="0"/>
              <a:cs typeface="Calibri Light" panose="020F0302020204030204" charset="0"/>
            </a:endParaRPr>
          </a:p>
        </p:txBody>
      </p:sp>
      <p:sp>
        <p:nvSpPr>
          <p:cNvPr id="4" name="Footer Placeholder 3"/>
          <p:cNvSpPr>
            <a:spLocks noGrp="1"/>
          </p:cNvSpPr>
          <p:nvPr>
            <p:ph type="ftr" sz="quarter" idx="11"/>
          </p:nvPr>
        </p:nvSpPr>
        <p:spPr/>
        <p:txBody>
          <a:bodyPr/>
          <a:p>
            <a:r>
              <a:rPr lang="en-US"/>
              <a:t>©Sian Roderick</a:t>
            </a: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a:bodyPr>
          <a:p>
            <a:endParaRPr lang="en-US" altLang="en-US"/>
          </a:p>
          <a:p>
            <a:r>
              <a:rPr lang="en-US" altLang="en-US"/>
              <a:t>Let's look at how a real student (S</a:t>
            </a:r>
            <a:r>
              <a:rPr lang="en-US" altLang="en-US"/>
              <a:t>ample 1) tackled this!</a:t>
            </a:r>
            <a:endParaRPr lang="en-US" altLang="en-US"/>
          </a:p>
          <a:p>
            <a:endParaRPr lang="en-US" altLang="en-US"/>
          </a:p>
          <a:p>
            <a:endParaRPr lang="en-US"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sym typeface="+mn-ea"/>
              </a:rPr>
              <a:t>Section 1: Introduction (15%)</a:t>
            </a:r>
            <a:endParaRPr lang="en-US"/>
          </a:p>
        </p:txBody>
      </p:sp>
      <p:sp>
        <p:nvSpPr>
          <p:cNvPr id="3" name="Content Placeholder 2"/>
          <p:cNvSpPr>
            <a:spLocks noGrp="1"/>
          </p:cNvSpPr>
          <p:nvPr>
            <p:ph idx="1"/>
          </p:nvPr>
        </p:nvSpPr>
        <p:spPr/>
        <p:txBody>
          <a:bodyPr>
            <a:normAutofit/>
          </a:bodyPr>
          <a:p>
            <a:r>
              <a:rPr lang="en-US" altLang="en-US"/>
              <a:t>What the Rubric Asks For:</a:t>
            </a:r>
            <a:endParaRPr lang="en-US" altLang="en-US"/>
          </a:p>
          <a:p>
            <a:pPr marL="0" indent="0">
              <a:buNone/>
            </a:pPr>
            <a:endParaRPr lang="en-US" altLang="en-US" i="1"/>
          </a:p>
          <a:p>
            <a:pPr marL="0" indent="0">
              <a:buNone/>
            </a:pPr>
            <a:r>
              <a:rPr lang="en-US" altLang="en-US" i="1"/>
              <a:t>Clearly state the </a:t>
            </a:r>
            <a:r>
              <a:rPr lang="en-US" altLang="en-US" i="1">
                <a:solidFill>
                  <a:srgbClr val="FF0000"/>
                </a:solidFill>
              </a:rPr>
              <a:t>research problem</a:t>
            </a:r>
            <a:r>
              <a:rPr lang="en-US" altLang="en-US" i="1"/>
              <a:t>,including</a:t>
            </a:r>
            <a:r>
              <a:rPr lang="en-US" altLang="en-US" i="1">
                <a:solidFill>
                  <a:srgbClr val="FF0000"/>
                </a:solidFill>
              </a:rPr>
              <a:t> the aim, objectives and research questions</a:t>
            </a:r>
            <a:r>
              <a:rPr lang="en-US" altLang="en-US" i="1"/>
              <a:t>, provide the</a:t>
            </a:r>
            <a:r>
              <a:rPr lang="en-US" altLang="en-US" i="1">
                <a:solidFill>
                  <a:srgbClr val="FF0000"/>
                </a:solidFill>
              </a:rPr>
              <a:t> background</a:t>
            </a:r>
            <a:r>
              <a:rPr lang="en-US" altLang="en-US" i="1"/>
              <a:t>, explain </a:t>
            </a:r>
            <a:r>
              <a:rPr lang="en-US" altLang="en-US" i="1">
                <a:solidFill>
                  <a:srgbClr val="FF0000"/>
                </a:solidFill>
              </a:rPr>
              <a:t>why it is important,</a:t>
            </a:r>
            <a:r>
              <a:rPr lang="en-US" altLang="en-US" i="1"/>
              <a:t> and define key terms using authoritative academic sources.</a:t>
            </a:r>
            <a:endParaRPr lang="en-US" altLang="en-US" i="1"/>
          </a:p>
          <a:p>
            <a:endParaRPr lang="en-US" altLang="en-US"/>
          </a:p>
          <a:p>
            <a:endParaRPr lang="en-US" altLang="en-US" i="1"/>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1981200" y="1417955"/>
            <a:ext cx="8229600" cy="4233545"/>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the background,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research questions,                                  </a:t>
            </a:r>
            <a:r>
              <a:rPr lang="en-US" altLang="en-US" sz="2400" b="1">
                <a:solidFill>
                  <a:srgbClr val="C00000"/>
                </a:solidFill>
                <a:latin typeface="Calibri Light" panose="020F0302020204030204" charset="0"/>
                <a:cs typeface="Calibri Light" panose="020F0302020204030204" charset="0"/>
              </a:rPr>
              <a:t> Introduction </a:t>
            </a:r>
            <a:endParaRPr lang="en-US" altLang="en-US" sz="2400" b="1">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objectives,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methodology,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data analysis,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significance of the study,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ethical considerations,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limitations,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and a tentative timeline</a:t>
            </a:r>
            <a:endParaRPr lang="en-US" altLang="en-US" sz="2000">
              <a:solidFill>
                <a:srgbClr val="C00000"/>
              </a:solidFill>
              <a:latin typeface="Calibri Light" panose="020F0302020204030204" charset="0"/>
              <a:cs typeface="Calibri Light" panose="020F0302020204030204" charset="0"/>
            </a:endParaRPr>
          </a:p>
        </p:txBody>
      </p:sp>
      <p:sp>
        <p:nvSpPr>
          <p:cNvPr id="4" name="Rounded Rectangle 3"/>
          <p:cNvSpPr/>
          <p:nvPr/>
        </p:nvSpPr>
        <p:spPr>
          <a:xfrm>
            <a:off x="2280285" y="2393950"/>
            <a:ext cx="2610485" cy="1203960"/>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ight Arrow 4"/>
          <p:cNvSpPr/>
          <p:nvPr/>
        </p:nvSpPr>
        <p:spPr>
          <a:xfrm>
            <a:off x="5177155" y="2988310"/>
            <a:ext cx="763905" cy="75565"/>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16965" y="-4445"/>
            <a:ext cx="8395335" cy="1567815"/>
          </a:xfrm>
        </p:spPr>
        <p:txBody>
          <a:bodyPr>
            <a:normAutofit fontScale="90000"/>
          </a:bodyPr>
          <a:lstStyle/>
          <a:p>
            <a:r>
              <a:rPr lang="en-US" altLang="en-GB" b="1" dirty="0">
                <a:latin typeface="Calibri Light" panose="020F0302020204030204" charset="0"/>
                <a:cs typeface="Calibri Light" panose="020F0302020204030204" charset="0"/>
              </a:rPr>
              <a:t>Section 1.1 Research Problem: </a:t>
            </a:r>
            <a:r>
              <a:rPr lang="en-GB" b="1" dirty="0">
                <a:latin typeface="Calibri Light" panose="020F0302020204030204" charset="0"/>
                <a:cs typeface="Calibri Light" panose="020F0302020204030204" charset="0"/>
              </a:rPr>
              <a:t>The </a:t>
            </a:r>
            <a:r>
              <a:rPr lang="en-US" altLang="en-GB" b="1" dirty="0">
                <a:latin typeface="Calibri Light" panose="020F0302020204030204" charset="0"/>
                <a:cs typeface="Calibri Light" panose="020F0302020204030204" charset="0"/>
              </a:rPr>
              <a:t>Research </a:t>
            </a:r>
            <a:r>
              <a:rPr lang="en-GB" b="1" dirty="0">
                <a:latin typeface="Calibri Light" panose="020F0302020204030204" charset="0"/>
                <a:cs typeface="Calibri Light" panose="020F0302020204030204" charset="0"/>
              </a:rPr>
              <a:t>Funnel </a:t>
            </a:r>
            <a:r>
              <a:rPr lang="en-US" altLang="en-GB" b="1" dirty="0">
                <a:latin typeface="Calibri Light" panose="020F0302020204030204" charset="0"/>
                <a:cs typeface="Calibri Light" panose="020F0302020204030204" charset="0"/>
              </a:rPr>
              <a:t>(Aim + Objectives + Research Questions)</a:t>
            </a:r>
            <a:endParaRPr lang="en-US" altLang="en-GB" b="1" dirty="0">
              <a:latin typeface="Calibri Light" panose="020F0302020204030204" charset="0"/>
              <a:cs typeface="Calibri Light" panose="020F0302020204030204" charset="0"/>
            </a:endParaRPr>
          </a:p>
        </p:txBody>
      </p:sp>
      <p:pic>
        <p:nvPicPr>
          <p:cNvPr id="5" name="Picture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1291590" y="1447165"/>
            <a:ext cx="4805045" cy="4803775"/>
          </a:xfrm>
          <a:prstGeom prst="rect">
            <a:avLst/>
          </a:prstGeom>
        </p:spPr>
      </p:pic>
      <p:sp>
        <p:nvSpPr>
          <p:cNvPr id="6" name="TextBox 5"/>
          <p:cNvSpPr txBox="1"/>
          <p:nvPr/>
        </p:nvSpPr>
        <p:spPr>
          <a:xfrm>
            <a:off x="4724398" y="1447055"/>
            <a:ext cx="3097162" cy="460375"/>
          </a:xfrm>
          <a:prstGeom prst="rect">
            <a:avLst/>
          </a:prstGeom>
          <a:noFill/>
        </p:spPr>
        <p:txBody>
          <a:bodyPr wrap="square" rtlCol="0">
            <a:spAutoFit/>
          </a:bodyPr>
          <a:lstStyle/>
          <a:p>
            <a:pPr algn="ctr"/>
            <a:r>
              <a:rPr lang="en-GB" sz="2400" b="1" i="1" dirty="0">
                <a:solidFill>
                  <a:srgbClr val="FF0000"/>
                </a:solidFill>
                <a:latin typeface="Calibri Light" panose="020F0302020204030204" charset="0"/>
                <a:cs typeface="Calibri Light" panose="020F0302020204030204" charset="0"/>
              </a:rPr>
              <a:t>Initial Subject Idea</a:t>
            </a:r>
            <a:endParaRPr lang="en-GB" sz="2400" b="1" i="1" dirty="0">
              <a:solidFill>
                <a:srgbClr val="FF0000"/>
              </a:solidFill>
              <a:latin typeface="Calibri Light" panose="020F0302020204030204" charset="0"/>
              <a:cs typeface="Calibri Light" panose="020F0302020204030204" charset="0"/>
            </a:endParaRPr>
          </a:p>
        </p:txBody>
      </p:sp>
      <p:cxnSp>
        <p:nvCxnSpPr>
          <p:cNvPr id="8" name="Straight Arrow Connector 7"/>
          <p:cNvCxnSpPr/>
          <p:nvPr/>
        </p:nvCxnSpPr>
        <p:spPr>
          <a:xfrm>
            <a:off x="6272979" y="2005781"/>
            <a:ext cx="0" cy="3529780"/>
          </a:xfrm>
          <a:prstGeom prst="straightConnector1">
            <a:avLst/>
          </a:prstGeom>
          <a:ln w="47625">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4666615" y="5791200"/>
            <a:ext cx="3087370" cy="460375"/>
          </a:xfrm>
          <a:prstGeom prst="rect">
            <a:avLst/>
          </a:prstGeom>
          <a:noFill/>
        </p:spPr>
        <p:txBody>
          <a:bodyPr wrap="square" rtlCol="0">
            <a:spAutoFit/>
          </a:bodyPr>
          <a:lstStyle/>
          <a:p>
            <a:pPr algn="ctr"/>
            <a:r>
              <a:rPr lang="en-US" altLang="en-GB" sz="2400" b="1" i="1" dirty="0">
                <a:solidFill>
                  <a:srgbClr val="FF0000"/>
                </a:solidFill>
                <a:latin typeface="Calibri Light" panose="020F0302020204030204" charset="0"/>
                <a:cs typeface="Calibri Light" panose="020F0302020204030204" charset="0"/>
              </a:rPr>
              <a:t>Research </a:t>
            </a:r>
            <a:r>
              <a:rPr lang="en-GB" sz="2400" b="1" i="1" dirty="0">
                <a:solidFill>
                  <a:srgbClr val="FF0000"/>
                </a:solidFill>
                <a:latin typeface="Calibri Light" panose="020F0302020204030204" charset="0"/>
                <a:cs typeface="Calibri Light" panose="020F0302020204030204" charset="0"/>
              </a:rPr>
              <a:t>Question</a:t>
            </a:r>
            <a:r>
              <a:rPr lang="en-US" altLang="en-GB" sz="2400" b="1" i="1" dirty="0">
                <a:solidFill>
                  <a:srgbClr val="FF0000"/>
                </a:solidFill>
                <a:latin typeface="Calibri Light" panose="020F0302020204030204" charset="0"/>
                <a:cs typeface="Calibri Light" panose="020F0302020204030204" charset="0"/>
              </a:rPr>
              <a:t>s</a:t>
            </a:r>
            <a:endParaRPr lang="en-US" altLang="en-GB" sz="2400" b="1" i="1" dirty="0">
              <a:solidFill>
                <a:srgbClr val="FF0000"/>
              </a:solidFill>
              <a:latin typeface="Calibri Light" panose="020F0302020204030204" charset="0"/>
              <a:cs typeface="Calibri Light" panose="020F0302020204030204" charset="0"/>
            </a:endParaRPr>
          </a:p>
        </p:txBody>
      </p:sp>
      <p:sp>
        <p:nvSpPr>
          <p:cNvPr id="2" name="Text Box 1"/>
          <p:cNvSpPr txBox="1"/>
          <p:nvPr/>
        </p:nvSpPr>
        <p:spPr>
          <a:xfrm>
            <a:off x="7677785" y="1644650"/>
            <a:ext cx="3925570" cy="3569335"/>
          </a:xfrm>
          <a:prstGeom prst="rect">
            <a:avLst/>
          </a:prstGeom>
          <a:noFill/>
        </p:spPr>
        <p:txBody>
          <a:bodyPr wrap="square" rtlCol="0">
            <a:spAutoFit/>
          </a:bodyPr>
          <a:p>
            <a:r>
              <a:rPr lang="en-US" sz="2800" b="1">
                <a:solidFill>
                  <a:srgbClr val="C00000"/>
                </a:solidFill>
              </a:rPr>
              <a:t>Research Aim </a:t>
            </a:r>
            <a:endParaRPr lang="en-US" sz="2800" b="1">
              <a:solidFill>
                <a:srgbClr val="C00000"/>
              </a:solidFill>
            </a:endParaRPr>
          </a:p>
          <a:p>
            <a:endParaRPr lang="en-US"/>
          </a:p>
          <a:p>
            <a:endParaRPr lang="en-US"/>
          </a:p>
          <a:p>
            <a:endParaRPr lang="en-US"/>
          </a:p>
          <a:p>
            <a:r>
              <a:rPr lang="en-US" sz="2000" b="1">
                <a:solidFill>
                  <a:srgbClr val="C00000"/>
                </a:solidFill>
              </a:rPr>
              <a:t>Research Objectives</a:t>
            </a:r>
            <a:endParaRPr lang="en-US" sz="2000" b="1">
              <a:solidFill>
                <a:srgbClr val="C00000"/>
              </a:solidFill>
            </a:endParaRPr>
          </a:p>
          <a:p>
            <a:endParaRPr lang="en-US"/>
          </a:p>
          <a:p>
            <a:endParaRPr lang="en-US"/>
          </a:p>
          <a:p>
            <a:endParaRPr lang="en-US"/>
          </a:p>
          <a:p>
            <a:r>
              <a:rPr lang="en-US" sz="1600" b="1">
                <a:solidFill>
                  <a:srgbClr val="C00000"/>
                </a:solidFill>
              </a:rPr>
              <a:t>Research Questions</a:t>
            </a:r>
            <a:endParaRPr lang="en-US" sz="1600" b="1">
              <a:solidFill>
                <a:srgbClr val="C00000"/>
              </a:solidFill>
            </a:endParaRPr>
          </a:p>
          <a:p>
            <a:endParaRPr lang="en-US"/>
          </a:p>
          <a:p>
            <a:endParaRPr lang="en-US"/>
          </a:p>
          <a:p>
            <a:endParaRPr lang="en-US"/>
          </a:p>
        </p:txBody>
      </p:sp>
      <p:sp>
        <p:nvSpPr>
          <p:cNvPr id="3" name="Down Arrow 2"/>
          <p:cNvSpPr/>
          <p:nvPr/>
        </p:nvSpPr>
        <p:spPr>
          <a:xfrm>
            <a:off x="10952480" y="2633980"/>
            <a:ext cx="75565" cy="11049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t>The Research Funnel:From Broad to Specific</a:t>
            </a:r>
            <a:endParaRPr lang="en-US" altLang="en-US"/>
          </a:p>
        </p:txBody>
      </p:sp>
      <p:sp>
        <p:nvSpPr>
          <p:cNvPr id="3" name="Content Placeholder 2"/>
          <p:cNvSpPr>
            <a:spLocks noGrp="1"/>
          </p:cNvSpPr>
          <p:nvPr>
            <p:ph idx="1"/>
          </p:nvPr>
        </p:nvSpPr>
        <p:spPr/>
        <p:txBody>
          <a:bodyPr>
            <a:normAutofit lnSpcReduction="10000"/>
          </a:bodyPr>
          <a:p>
            <a:r>
              <a:rPr lang="en-US"/>
              <a:t>1. </a:t>
            </a:r>
            <a:r>
              <a:rPr lang="en-US" altLang="en-US"/>
              <a:t>The Top of the Funnel: The Aim- destination </a:t>
            </a:r>
            <a:endParaRPr lang="en-US" altLang="en-US"/>
          </a:p>
          <a:p>
            <a:pPr marL="0" indent="0">
              <a:buNone/>
            </a:pPr>
            <a:endParaRPr lang="en-US" altLang="en-US"/>
          </a:p>
          <a:p>
            <a:r>
              <a:rPr lang="en-US" altLang="en-US" sz="2400" i="1">
                <a:solidFill>
                  <a:srgbClr val="C00000"/>
                </a:solidFill>
              </a:rPr>
              <a:t>The Aim is your overarching goal. It is the broad, sweeping vision of what the entire project wants to achieve.</a:t>
            </a:r>
            <a:endParaRPr lang="en-US" altLang="en-US" sz="2400" i="1">
              <a:solidFill>
                <a:srgbClr val="C00000"/>
              </a:solidFill>
            </a:endParaRPr>
          </a:p>
          <a:p>
            <a:endParaRPr lang="en-US" altLang="en-US" sz="2400"/>
          </a:p>
          <a:p>
            <a:r>
              <a:rPr lang="en-US" altLang="en-US"/>
              <a:t>The Sample: </a:t>
            </a:r>
            <a:endParaRPr lang="en-US" altLang="en-US"/>
          </a:p>
          <a:p>
            <a:pPr marL="0" indent="0">
              <a:buNone/>
            </a:pPr>
            <a:endParaRPr lang="en-US" altLang="en-US"/>
          </a:p>
          <a:p>
            <a:pPr marL="0" indent="0">
              <a:buNone/>
            </a:pPr>
            <a:r>
              <a:rPr lang="en-US" altLang="en-US" sz="2400" i="1">
                <a:solidFill>
                  <a:srgbClr val="C00000"/>
                </a:solidFill>
              </a:rPr>
              <a:t>"The main aim of this research is to analyse the relationship between emotional intelligence skills in leadership performance and team outcomes within hospitality organisations."</a:t>
            </a:r>
            <a:endParaRPr lang="en-US" altLang="en-US" sz="2400" i="1">
              <a:solidFill>
                <a:srgbClr val="C000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t>2. The Middle of the Funnel: The Objectives (The Action Steps)</a:t>
            </a:r>
            <a:br>
              <a:rPr lang="en-US" altLang="en-US"/>
            </a:br>
            <a:endParaRPr lang="en-US" altLang="en-US"/>
          </a:p>
        </p:txBody>
      </p:sp>
      <p:sp>
        <p:nvSpPr>
          <p:cNvPr id="3" name="Content Placeholder 2"/>
          <p:cNvSpPr>
            <a:spLocks noGrp="1"/>
          </p:cNvSpPr>
          <p:nvPr>
            <p:ph idx="1"/>
          </p:nvPr>
        </p:nvSpPr>
        <p:spPr/>
        <p:txBody>
          <a:bodyPr>
            <a:normAutofit fontScale="70000"/>
          </a:bodyPr>
          <a:p>
            <a:r>
              <a:rPr lang="en-US" altLang="en-US" i="1">
                <a:solidFill>
                  <a:srgbClr val="C00000"/>
                </a:solidFill>
              </a:rPr>
              <a:t>Objectives take that broad aim and break it down into actionable, measurable steps. They are the 'how'. Notice that they always start with an action verb (e.g., to determine, to analyse, to examine).</a:t>
            </a:r>
            <a:endParaRPr lang="en-US" altLang="en-US" i="1">
              <a:solidFill>
                <a:srgbClr val="C00000"/>
              </a:solidFill>
            </a:endParaRPr>
          </a:p>
          <a:p>
            <a:endParaRPr lang="en-US" altLang="en-US"/>
          </a:p>
          <a:p>
            <a:r>
              <a:rPr lang="en-US" altLang="en-US"/>
              <a:t>From the Sample:</a:t>
            </a:r>
            <a:endParaRPr lang="en-US" altLang="en-US"/>
          </a:p>
          <a:p>
            <a:r>
              <a:rPr lang="en-US" altLang="en-US" i="1">
                <a:solidFill>
                  <a:schemeClr val="tx1"/>
                </a:solidFill>
              </a:rPr>
              <a:t>"</a:t>
            </a:r>
            <a:r>
              <a:rPr lang="en-US" altLang="en-US" i="1">
                <a:solidFill>
                  <a:srgbClr val="C00000"/>
                </a:solidFill>
              </a:rPr>
              <a:t>To determine </a:t>
            </a:r>
            <a:r>
              <a:rPr lang="en-US" altLang="en-US" i="1">
                <a:solidFill>
                  <a:schemeClr val="tx1"/>
                </a:solidFill>
              </a:rPr>
              <a:t>the roles of emotional intelligence in effective leadership in the hospitality industry." </a:t>
            </a:r>
            <a:endParaRPr lang="en-US" altLang="en-US" i="1">
              <a:solidFill>
                <a:schemeClr val="tx1"/>
              </a:solidFill>
            </a:endParaRPr>
          </a:p>
          <a:p>
            <a:r>
              <a:rPr lang="en-US" altLang="en-US" i="1">
                <a:solidFill>
                  <a:schemeClr val="tx1"/>
                </a:solidFill>
              </a:rPr>
              <a:t>"</a:t>
            </a:r>
            <a:r>
              <a:rPr lang="en-US" altLang="en-US" i="1">
                <a:solidFill>
                  <a:srgbClr val="C00000"/>
                </a:solidFill>
              </a:rPr>
              <a:t>To analyse</a:t>
            </a:r>
            <a:r>
              <a:rPr lang="en-US" altLang="en-US" i="1">
                <a:solidFill>
                  <a:schemeClr val="tx1"/>
                </a:solidFill>
              </a:rPr>
              <a:t> the impacts of emotional intelligence on team performance in the hospitality industry." </a:t>
            </a:r>
            <a:endParaRPr lang="en-US" altLang="en-US" i="1">
              <a:solidFill>
                <a:schemeClr val="tx1"/>
              </a:solidFill>
            </a:endParaRPr>
          </a:p>
          <a:p>
            <a:r>
              <a:rPr lang="en-US" altLang="en-US" i="1">
                <a:solidFill>
                  <a:schemeClr val="tx1"/>
                </a:solidFill>
              </a:rPr>
              <a:t>"</a:t>
            </a:r>
            <a:r>
              <a:rPr lang="en-US" altLang="en-US" i="1">
                <a:solidFill>
                  <a:srgbClr val="C00000"/>
                </a:solidFill>
              </a:rPr>
              <a:t>To examine </a:t>
            </a:r>
            <a:r>
              <a:rPr lang="en-US" altLang="en-US" i="1">
                <a:solidFill>
                  <a:schemeClr val="tx1"/>
                </a:solidFill>
              </a:rPr>
              <a:t>the challenges affecting emotional intelligence in leaders in the hospitality industry." </a:t>
            </a:r>
            <a:endParaRPr lang="en-US" altLang="en-US" i="1">
              <a:solidFill>
                <a:schemeClr val="tx1"/>
              </a:solidFill>
            </a:endParaRPr>
          </a:p>
          <a:p>
            <a:r>
              <a:rPr lang="en-US" altLang="en-US" i="1">
                <a:solidFill>
                  <a:schemeClr val="tx1"/>
                </a:solidFill>
              </a:rPr>
              <a:t>"</a:t>
            </a:r>
            <a:r>
              <a:rPr lang="en-US" altLang="en-US" i="1">
                <a:solidFill>
                  <a:srgbClr val="C00000"/>
                </a:solidFill>
              </a:rPr>
              <a:t>To investigate </a:t>
            </a:r>
            <a:r>
              <a:rPr lang="en-US" altLang="en-US" i="1">
                <a:solidFill>
                  <a:schemeClr val="tx1"/>
                </a:solidFill>
              </a:rPr>
              <a:t>the relationship between emotional intelligence training and employee conflict resolution skills in the hospitality industry."</a:t>
            </a:r>
            <a:endParaRPr lang="en-US" altLang="en-US" i="1">
              <a:solidFill>
                <a:schemeClr val="tx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t>3. The Bottom of the Funnel: The Research Questions </a:t>
            </a:r>
            <a:endParaRPr lang="en-US" altLang="en-US"/>
          </a:p>
          <a:p>
            <a:endParaRPr lang="en-US" altLang="en-US" sz="2400" i="1">
              <a:solidFill>
                <a:srgbClr val="C00000"/>
              </a:solidFill>
            </a:endParaRPr>
          </a:p>
          <a:p>
            <a:pPr marL="0" indent="0">
              <a:buNone/>
            </a:pPr>
            <a:r>
              <a:rPr lang="en-US" altLang="en-US" sz="2400" i="1">
                <a:solidFill>
                  <a:srgbClr val="C00000"/>
                </a:solidFill>
              </a:rPr>
              <a:t>These are the precise, highly specific questions that your primary data (your interviews and surveys) must answer to fulfil your objectives.</a:t>
            </a:r>
            <a:endParaRPr lang="en-US" altLang="en-US" sz="2400" i="1">
              <a:solidFill>
                <a:srgbClr val="C0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Section 1.2: Background</a:t>
            </a:r>
            <a:endParaRPr lang="en-US"/>
          </a:p>
        </p:txBody>
      </p:sp>
      <p:sp>
        <p:nvSpPr>
          <p:cNvPr id="3" name="Content Placeholder 2"/>
          <p:cNvSpPr>
            <a:spLocks noGrp="1"/>
          </p:cNvSpPr>
          <p:nvPr>
            <p:ph idx="1"/>
          </p:nvPr>
        </p:nvSpPr>
        <p:spPr/>
        <p:txBody>
          <a:bodyPr/>
          <a:p>
            <a:r>
              <a:rPr lang="en-US"/>
              <a:t>1. </a:t>
            </a:r>
            <a:r>
              <a:rPr lang="en-US" altLang="en-US"/>
              <a:t>The "Inverted Pyramid"</a:t>
            </a:r>
            <a:endParaRPr lang="en-US" altLang="en-US"/>
          </a:p>
          <a:p>
            <a:r>
              <a:rPr lang="en-US" altLang="en-US"/>
              <a:t>The background must not be a vague, rambling history of the topic. It needs to act like an inverted pyramid, </a:t>
            </a:r>
            <a:r>
              <a:rPr lang="en-US" altLang="en-US">
                <a:solidFill>
                  <a:srgbClr val="C00000"/>
                </a:solidFill>
              </a:rPr>
              <a:t>starting with the broad industry context and rapidly narrowing down to their specific company or focus area.</a:t>
            </a:r>
            <a:endParaRPr lang="en-US" altLang="en-US">
              <a:solidFill>
                <a:srgbClr val="C00000"/>
              </a:solidFill>
            </a:endParaRPr>
          </a:p>
          <a:p>
            <a:r>
              <a:rPr lang="en-US" altLang="en-US">
                <a:solidFill>
                  <a:schemeClr val="tx1"/>
                </a:solidFill>
              </a:rPr>
              <a:t>Sample: </a:t>
            </a:r>
            <a:endParaRPr lang="en-US" altLang="en-US">
              <a:solidFill>
                <a:schemeClr val="tx1"/>
              </a:solidFill>
            </a:endParaRPr>
          </a:p>
          <a:p>
            <a:r>
              <a:rPr lang="en-US" altLang="en-US" i="1">
                <a:solidFill>
                  <a:srgbClr val="C00000"/>
                </a:solidFill>
              </a:rPr>
              <a:t>The student perfectly starts with the broad hospitality sector, noting that it involves "high emotional demand, frequent interpersonal interaction, and multicultural teams". He then immediately narrow this context down to Marriott Hotels in the UK.</a:t>
            </a:r>
            <a:endParaRPr lang="en-US" altLang="en-US" i="1">
              <a:solidFill>
                <a:srgbClr val="C00000"/>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lnSpcReduction="10000"/>
          </a:bodyPr>
          <a:p>
            <a:r>
              <a:rPr lang="en-US" altLang="en-US"/>
              <a:t>2. The "So What?" Factor (Business Relevance)</a:t>
            </a:r>
            <a:endParaRPr lang="en-US" altLang="en-US"/>
          </a:p>
          <a:p>
            <a:r>
              <a:rPr lang="en-US" altLang="en-US" i="1">
                <a:solidFill>
                  <a:srgbClr val="C00000"/>
                </a:solidFill>
              </a:rPr>
              <a:t>The background must establish why this problem matters right now. If there is no real-world problem, there is no need for a 5,000-word research proposal.</a:t>
            </a:r>
            <a:endParaRPr lang="en-US" altLang="en-US" i="1">
              <a:solidFill>
                <a:srgbClr val="C00000"/>
              </a:solidFill>
            </a:endParaRPr>
          </a:p>
          <a:p>
            <a:endParaRPr lang="en-US" altLang="en-US"/>
          </a:p>
          <a:p>
            <a:r>
              <a:rPr lang="en-US" altLang="en-US"/>
              <a:t>the  Sample: </a:t>
            </a:r>
            <a:r>
              <a:rPr lang="en-US" altLang="en-US" i="1">
                <a:solidFill>
                  <a:srgbClr val="C00000"/>
                </a:solidFill>
              </a:rPr>
              <a:t>The student highlights a clear, urgent issue: inconsistent emotional expression causes internal conflicts and decreases team productivity. This proves to the examiner that the research has practical, commercial value.</a:t>
            </a:r>
            <a:endParaRPr lang="en-US" altLang="en-US" i="1">
              <a:solidFill>
                <a:srgbClr val="C00000"/>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lnSpcReduction="10000"/>
          </a:bodyPr>
          <a:p>
            <a:r>
              <a:rPr lang="en-US"/>
              <a:t>3. Avoid mini-literature Review Trap</a:t>
            </a:r>
            <a:endParaRPr lang="en-US"/>
          </a:p>
          <a:p>
            <a:r>
              <a:rPr lang="en-US" altLang="en-US" b="1"/>
              <a:t>Students often get carried away and start critically comparing different authors in the background section. (no)</a:t>
            </a:r>
            <a:endParaRPr lang="en-US" altLang="en-US" b="1"/>
          </a:p>
          <a:p>
            <a:pPr marL="0" indent="0">
              <a:buNone/>
            </a:pPr>
            <a:endParaRPr lang="en-US" altLang="en-US" b="1"/>
          </a:p>
          <a:p>
            <a:r>
              <a:rPr lang="en-US" altLang="en-US"/>
              <a:t>The Fix:  to save the critical debate for the 40% Literature Review chapter. </a:t>
            </a:r>
            <a:r>
              <a:rPr lang="en-US" altLang="en-US">
                <a:solidFill>
                  <a:srgbClr val="FF0000"/>
                </a:solidFill>
              </a:rPr>
              <a:t>The background is solely about setting the scene, stating the facts of the current situation, and leading the reader logically toward the overarching Research Aim.</a:t>
            </a:r>
            <a:endParaRPr lang="en-US" altLang="en-US">
              <a:solidFill>
                <a:srgbClr val="FF0000"/>
              </a:solidFill>
            </a:endParaRPr>
          </a:p>
          <a:p>
            <a:endParaRPr lang="en-US" altLang="en-US">
              <a:solidFill>
                <a:srgbClr val="FF0000"/>
              </a:solidFill>
            </a:endParaRPr>
          </a:p>
          <a:p>
            <a:r>
              <a:rPr lang="en-US" altLang="en-US">
                <a:solidFill>
                  <a:srgbClr val="FF0000"/>
                </a:solidFill>
              </a:rPr>
              <a:t>Don’t repeat the contents of LR</a:t>
            </a:r>
            <a:endParaRPr lang="en-US" altLang="en-US">
              <a:solidFill>
                <a:srgbClr val="FF0000"/>
              </a:solidFill>
            </a:endParaRPr>
          </a:p>
          <a:p>
            <a:endParaRPr lang="en-US"/>
          </a:p>
          <a:p>
            <a:endParaRPr lang="en-US"/>
          </a:p>
        </p:txBody>
      </p:sp>
      <p:sp>
        <p:nvSpPr>
          <p:cNvPr id="4" name="Text Box 3"/>
          <p:cNvSpPr txBox="1"/>
          <p:nvPr/>
        </p:nvSpPr>
        <p:spPr>
          <a:xfrm>
            <a:off x="6327140" y="2121535"/>
            <a:ext cx="4064000" cy="368300"/>
          </a:xfrm>
          <a:prstGeom prst="rect">
            <a:avLst/>
          </a:prstGeom>
          <a:noFill/>
        </p:spPr>
        <p:txBody>
          <a:bodyPr wrap="square" rtlCol="0">
            <a:spAutoFit/>
          </a:bodyPr>
          <a:p>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pPr marL="0" indent="0">
              <a:buNone/>
            </a:pPr>
            <a:r>
              <a:rPr lang="en-US" altLang="en-US" i="1">
                <a:sym typeface="+mn-ea"/>
              </a:rPr>
              <a:t>Summary: The student</a:t>
            </a:r>
            <a:r>
              <a:rPr lang="en-US" altLang="en-US" i="1">
                <a:solidFill>
                  <a:srgbClr val="C00000"/>
                </a:solidFill>
                <a:sym typeface="+mn-ea"/>
              </a:rPr>
              <a:t> immediately establishes the background and defines the core concept</a:t>
            </a:r>
            <a:r>
              <a:rPr lang="en-US" altLang="en-US" i="1">
                <a:sym typeface="+mn-ea"/>
              </a:rPr>
              <a:t> well. They define Emotional Intelligence (EI) with academic backing and clearly introduce the context (Marriott Hotels in the UK). They also</a:t>
            </a:r>
            <a:r>
              <a:rPr lang="en-US" altLang="en-US" i="1">
                <a:solidFill>
                  <a:srgbClr val="C00000"/>
                </a:solidFill>
                <a:sym typeface="+mn-ea"/>
              </a:rPr>
              <a:t> establish a clear "Research Problem" </a:t>
            </a:r>
            <a:r>
              <a:rPr lang="en-US" altLang="en-US" i="1">
                <a:sym typeface="+mn-ea"/>
              </a:rPr>
              <a:t>section, noting that inconsistent emotional expression decreases productivity.</a:t>
            </a:r>
            <a:endParaRPr lang="en-US" altLang="en-US" i="1"/>
          </a:p>
          <a:p>
            <a:pPr marL="0" indent="0">
              <a:buNone/>
            </a:pPr>
            <a:endParaRPr lang="en-US"/>
          </a:p>
          <a:p>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Section 2: Literature Review</a:t>
            </a:r>
            <a:endParaRPr lang="en-US"/>
          </a:p>
        </p:txBody>
      </p:sp>
      <p:sp>
        <p:nvSpPr>
          <p:cNvPr id="3" name="Content Placeholder 2"/>
          <p:cNvSpPr>
            <a:spLocks noGrp="1"/>
          </p:cNvSpPr>
          <p:nvPr>
            <p:ph idx="1"/>
          </p:nvPr>
        </p:nvSpPr>
        <p:spPr/>
        <p:txBody>
          <a:bodyPr/>
          <a:p>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The "Wall" of Knowledge</a:t>
            </a:r>
            <a:endParaRPr lang="en-US"/>
          </a:p>
        </p:txBody>
      </p:sp>
      <p:sp>
        <p:nvSpPr>
          <p:cNvPr id="3" name="Content Placeholder 2"/>
          <p:cNvSpPr>
            <a:spLocks noGrp="1"/>
          </p:cNvSpPr>
          <p:nvPr>
            <p:ph sz="half" idx="1"/>
          </p:nvPr>
        </p:nvSpPr>
        <p:spPr/>
        <p:txBody>
          <a:bodyPr>
            <a:normAutofit/>
          </a:bodyPr>
          <a:p>
            <a:r>
              <a:rPr lang="en-US" altLang="en-US">
                <a:latin typeface="Calibri Light" panose="020F0302020204030204" charset="0"/>
                <a:cs typeface="Calibri Light" panose="020F0302020204030204" charset="0"/>
              </a:rPr>
              <a:t>Every article you read is a brick laid by a previous researcher. Your job is not to stare at the wall. Your job is to find the missing brick </a:t>
            </a:r>
            <a:r>
              <a:rPr lang="en-US" altLang="en-US">
                <a:solidFill>
                  <a:srgbClr val="C00000"/>
                </a:solidFill>
                <a:latin typeface="Calibri Light" panose="020F0302020204030204" charset="0"/>
                <a:cs typeface="Calibri Light" panose="020F0302020204030204" charset="0"/>
              </a:rPr>
              <a:t>(The Gap).</a:t>
            </a:r>
            <a:endParaRPr lang="en-US" altLang="en-US">
              <a:solidFill>
                <a:srgbClr val="C0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Your Research Proposal</a:t>
            </a:r>
            <a:r>
              <a:rPr lang="en-US" altLang="en-US">
                <a:latin typeface="Calibri Light" panose="020F0302020204030204" charset="0"/>
                <a:cs typeface="Calibri Light" panose="020F0302020204030204" charset="0"/>
              </a:rPr>
              <a:t>: </a:t>
            </a:r>
            <a:r>
              <a:rPr lang="en-US" altLang="en-US">
                <a:solidFill>
                  <a:srgbClr val="FF0000"/>
                </a:solidFill>
                <a:latin typeface="Calibri Light" panose="020F0302020204030204" charset="0"/>
                <a:cs typeface="Calibri Light" panose="020F0302020204030204" charset="0"/>
              </a:rPr>
              <a:t>It is the promise to manufacture that one specific brick to fill the hole.</a:t>
            </a:r>
            <a:endParaRPr lang="en-US" altLang="en-US">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normAutofit lnSpcReduction="20000"/>
          </a:bodyPr>
          <a:p>
            <a:endParaRPr lang="en-US" altLang="en-US">
              <a:latin typeface="Calibri Light" panose="020F0302020204030204" charset="0"/>
              <a:cs typeface="Calibri Light" panose="020F0302020204030204" charset="0"/>
              <a:sym typeface="+mn-ea"/>
            </a:endParaRPr>
          </a:p>
          <a:p>
            <a:endParaRPr lang="en-US" altLang="en-US">
              <a:latin typeface="Calibri Light" panose="020F0302020204030204" charset="0"/>
              <a:cs typeface="Calibri Light" panose="020F0302020204030204" charset="0"/>
              <a:sym typeface="+mn-ea"/>
            </a:endParaRPr>
          </a:p>
          <a:p>
            <a:endParaRPr lang="en-US" altLang="en-US">
              <a:latin typeface="Calibri Light" panose="020F0302020204030204" charset="0"/>
              <a:cs typeface="Calibri Light" panose="020F0302020204030204" charset="0"/>
              <a:sym typeface="+mn-ea"/>
            </a:endParaRPr>
          </a:p>
          <a:p>
            <a:endParaRPr lang="en-US" altLang="en-US">
              <a:latin typeface="Calibri Light" panose="020F0302020204030204" charset="0"/>
              <a:cs typeface="Calibri Light" panose="020F0302020204030204" charset="0"/>
              <a:sym typeface="+mn-ea"/>
            </a:endParaRPr>
          </a:p>
          <a:p>
            <a:endParaRPr lang="en-US" altLang="en-US">
              <a:latin typeface="Calibri Light" panose="020F0302020204030204" charset="0"/>
              <a:cs typeface="Calibri Light" panose="020F0302020204030204" charset="0"/>
              <a:sym typeface="+mn-ea"/>
            </a:endParaRPr>
          </a:p>
          <a:p>
            <a:r>
              <a:rPr lang="en-US" altLang="en-US" b="1">
                <a:solidFill>
                  <a:srgbClr val="FF0000"/>
                </a:solidFill>
                <a:latin typeface="Calibri Light" panose="020F0302020204030204" charset="0"/>
                <a:cs typeface="Calibri Light" panose="020F0302020204030204" charset="0"/>
                <a:sym typeface="+mn-ea"/>
              </a:rPr>
              <a:t>Masters students add to the wall. You cannot add to it until you know where the holes are. </a:t>
            </a:r>
            <a:endParaRPr lang="en-US" altLang="en-US" b="1">
              <a:solidFill>
                <a:srgbClr val="FF0000"/>
              </a:solidFill>
              <a:latin typeface="Calibri Light" panose="020F0302020204030204" charset="0"/>
              <a:cs typeface="Calibri Light" panose="020F0302020204030204" charset="0"/>
              <a:sym typeface="+mn-ea"/>
            </a:endParaRPr>
          </a:p>
          <a:p>
            <a:r>
              <a:rPr lang="en-US" altLang="en-US" b="1">
                <a:solidFill>
                  <a:srgbClr val="FF0000"/>
                </a:solidFill>
                <a:latin typeface="Calibri Light" panose="020F0302020204030204" charset="0"/>
                <a:cs typeface="Calibri Light" panose="020F0302020204030204" charset="0"/>
                <a:sym typeface="+mn-ea"/>
              </a:rPr>
              <a:t>Literature Review is to show us the “Hole” (Gap)</a:t>
            </a:r>
            <a:endParaRPr lang="en-US" altLang="en-US" b="1">
              <a:solidFill>
                <a:srgbClr val="FF0000"/>
              </a:solidFill>
              <a:latin typeface="Calibri Light" panose="020F0302020204030204" charset="0"/>
              <a:cs typeface="Calibri Light" panose="020F0302020204030204" charset="0"/>
            </a:endParaRPr>
          </a:p>
          <a:p>
            <a:endParaRPr lang="en-US" altLang="en-US" b="1">
              <a:solidFill>
                <a:srgbClr val="FF0000"/>
              </a:solidFill>
              <a:latin typeface="Calibri Light" panose="020F0302020204030204" charset="0"/>
              <a:cs typeface="Calibri Light" panose="020F0302020204030204" charset="0"/>
            </a:endParaRPr>
          </a:p>
        </p:txBody>
      </p:sp>
      <p:pic>
        <p:nvPicPr>
          <p:cNvPr id="5" name="Picture 4"/>
          <p:cNvPicPr>
            <a:picLocks noChangeAspect="1"/>
          </p:cNvPicPr>
          <p:nvPr/>
        </p:nvPicPr>
        <p:blipFill>
          <a:blip r:embed="rId1"/>
          <a:stretch>
            <a:fillRect/>
          </a:stretch>
        </p:blipFill>
        <p:spPr>
          <a:xfrm>
            <a:off x="6560185" y="1263015"/>
            <a:ext cx="3587750" cy="230632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What a Literature Review is </a:t>
            </a:r>
            <a:endParaRPr lang="en-US"/>
          </a:p>
        </p:txBody>
      </p:sp>
      <p:sp>
        <p:nvSpPr>
          <p:cNvPr id="3" name="Content Placeholder 2"/>
          <p:cNvSpPr>
            <a:spLocks noGrp="1"/>
          </p:cNvSpPr>
          <p:nvPr>
            <p:ph sz="half" idx="1"/>
          </p:nvPr>
        </p:nvSpPr>
        <p:spPr>
          <a:xfrm>
            <a:off x="1981200" y="1600200"/>
            <a:ext cx="8292465" cy="3989070"/>
          </a:xfrm>
        </p:spPr>
        <p:txBody>
          <a:bodyPr>
            <a:normAutofit fontScale="90000" lnSpcReduction="10000"/>
          </a:bodyPr>
          <a:p>
            <a:r>
              <a:rPr lang="en-US" altLang="en-US" b="1">
                <a:latin typeface="Calibri Light" panose="020F0302020204030204" charset="0"/>
                <a:cs typeface="Calibri Light" panose="020F0302020204030204" charset="0"/>
              </a:rPr>
              <a:t> It is NOT: </a:t>
            </a:r>
            <a:r>
              <a:rPr lang="en-US" altLang="en-US">
                <a:solidFill>
                  <a:srgbClr val="FF0000"/>
                </a:solidFill>
                <a:latin typeface="Calibri Light" panose="020F0302020204030204" charset="0"/>
                <a:cs typeface="Calibri Light" panose="020F0302020204030204" charset="0"/>
              </a:rPr>
              <a:t>A summary of every book you have ever read.</a:t>
            </a:r>
            <a:endParaRPr lang="en-US" altLang="en-US">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 </a:t>
            </a:r>
            <a:r>
              <a:rPr lang="en-US" altLang="en-US" b="1">
                <a:latin typeface="Calibri Light" panose="020F0302020204030204" charset="0"/>
                <a:cs typeface="Calibri Light" panose="020F0302020204030204" charset="0"/>
              </a:rPr>
              <a:t>It is NOT: </a:t>
            </a:r>
            <a:r>
              <a:rPr lang="en-US" altLang="en-US">
                <a:latin typeface="Calibri Light" panose="020F0302020204030204" charset="0"/>
                <a:cs typeface="Calibri Light" panose="020F0302020204030204" charset="0"/>
              </a:rPr>
              <a:t>A </a:t>
            </a:r>
            <a:r>
              <a:rPr lang="en-US" altLang="en-US">
                <a:solidFill>
                  <a:srgbClr val="FF0000"/>
                </a:solidFill>
                <a:latin typeface="Calibri Light" panose="020F0302020204030204" charset="0"/>
                <a:cs typeface="Calibri Light" panose="020F0302020204030204" charset="0"/>
              </a:rPr>
              <a:t>"Shopping List"</a:t>
            </a:r>
            <a:r>
              <a:rPr lang="en-US" altLang="en-US">
                <a:latin typeface="Calibri Light" panose="020F0302020204030204" charset="0"/>
                <a:cs typeface="Calibri Light" panose="020F0302020204030204" charset="0"/>
              </a:rPr>
              <a:t> (Smith said this, Jones said that...).</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 </a:t>
            </a:r>
            <a:r>
              <a:rPr lang="en-US" altLang="en-US" b="1">
                <a:solidFill>
                  <a:srgbClr val="FF0000"/>
                </a:solidFill>
                <a:latin typeface="Calibri Light" panose="020F0302020204030204" charset="0"/>
                <a:cs typeface="Calibri Light" panose="020F0302020204030204" charset="0"/>
              </a:rPr>
              <a:t>It is: A Critical Argument.</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It argues</a:t>
            </a:r>
            <a:r>
              <a:rPr lang="en-US" altLang="en-US">
                <a:solidFill>
                  <a:srgbClr val="FF0000"/>
                </a:solidFill>
                <a:latin typeface="Calibri Light" panose="020F0302020204030204" charset="0"/>
                <a:cs typeface="Calibri Light" panose="020F0302020204030204" charset="0"/>
              </a:rPr>
              <a:t> why your research topic is necessary.</a:t>
            </a:r>
            <a:endParaRPr lang="en-US" altLang="en-US">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It proves that </a:t>
            </a:r>
            <a:r>
              <a:rPr lang="en-US" altLang="en-US">
                <a:solidFill>
                  <a:srgbClr val="FF0000"/>
                </a:solidFill>
                <a:latin typeface="Calibri Light" panose="020F0302020204030204" charset="0"/>
                <a:cs typeface="Calibri Light" panose="020F0302020204030204" charset="0"/>
              </a:rPr>
              <a:t>the current answers are insufficient.</a:t>
            </a:r>
            <a:endParaRPr lang="en-US" altLang="en-US">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Literature Review (2000 words) </a:t>
            </a:r>
            <a:endParaRPr lang="en-US"/>
          </a:p>
        </p:txBody>
      </p:sp>
      <p:sp>
        <p:nvSpPr>
          <p:cNvPr id="3" name="Content Placeholder 2"/>
          <p:cNvSpPr>
            <a:spLocks noGrp="1"/>
          </p:cNvSpPr>
          <p:nvPr>
            <p:ph idx="1"/>
          </p:nvPr>
        </p:nvSpPr>
        <p:spPr/>
        <p:txBody>
          <a:bodyPr>
            <a:normAutofit lnSpcReduction="20000"/>
          </a:bodyPr>
          <a:lstStyle/>
          <a:p>
            <a:pPr marL="0" indent="0">
              <a:buNone/>
            </a:pPr>
            <a:r>
              <a:rPr lang="en-US">
                <a:solidFill>
                  <a:srgbClr val="C00000"/>
                </a:solidFill>
              </a:rPr>
              <a:t>Comprehensive summary:</a:t>
            </a:r>
            <a:r>
              <a:rPr lang="en-US">
                <a:solidFill>
                  <a:srgbClr val="FF0000"/>
                </a:solidFill>
              </a:rPr>
              <a:t> </a:t>
            </a:r>
            <a:r>
              <a:rPr lang="en-US">
                <a:sym typeface="+mn-ea"/>
              </a:rPr>
              <a:t> A literature review is a comprehensive summary </a:t>
            </a:r>
            <a:r>
              <a:rPr lang="en-US"/>
              <a:t>of previous research on a particular topic.</a:t>
            </a:r>
            <a:endParaRPr lang="en-US"/>
          </a:p>
          <a:p>
            <a:pPr marL="0" indent="0">
              <a:buNone/>
            </a:pPr>
            <a:endParaRPr lang="en-US"/>
          </a:p>
          <a:p>
            <a:pPr marL="0" indent="0">
              <a:buNone/>
            </a:pPr>
            <a:r>
              <a:rPr lang="en-US">
                <a:solidFill>
                  <a:srgbClr val="C00000"/>
                </a:solidFill>
                <a:sym typeface="+mn-ea"/>
              </a:rPr>
              <a:t>Providing context:</a:t>
            </a:r>
            <a:r>
              <a:rPr lang="en-US">
                <a:sym typeface="+mn-ea"/>
              </a:rPr>
              <a:t> A literature review helps to </a:t>
            </a:r>
            <a:r>
              <a:rPr lang="en-US">
                <a:solidFill>
                  <a:srgbClr val="C00000"/>
                </a:solidFill>
                <a:sym typeface="+mn-ea"/>
              </a:rPr>
              <a:t>situate your research</a:t>
            </a:r>
            <a:r>
              <a:rPr lang="en-US">
                <a:sym typeface="+mn-ea"/>
              </a:rPr>
              <a:t> within the broader context of existing knowledge and research in the field. It establishes the foundation for your research by showing what is already known and what gaps or unanswered questions exist.</a:t>
            </a:r>
            <a:endParaRPr lang="en-US"/>
          </a:p>
          <a:p>
            <a:pPr marL="0" indent="0">
              <a:buNone/>
            </a:pPr>
            <a:endParaRPr lang="en-US"/>
          </a:p>
          <a:p>
            <a:pPr marL="0" indent="0">
              <a:buNone/>
            </a:pPr>
            <a:r>
              <a:rPr lang="en-US">
                <a:solidFill>
                  <a:srgbClr val="C00000"/>
                </a:solidFill>
                <a:sym typeface="+mn-ea"/>
              </a:rPr>
              <a:t>Highlighting gaps:</a:t>
            </a:r>
            <a:r>
              <a:rPr lang="en-US">
                <a:sym typeface="+mn-ea"/>
              </a:rPr>
              <a:t> One of the</a:t>
            </a:r>
            <a:r>
              <a:rPr lang="en-US">
                <a:solidFill>
                  <a:srgbClr val="C00000"/>
                </a:solidFill>
                <a:sym typeface="+mn-ea"/>
              </a:rPr>
              <a:t> key goals of a literature review</a:t>
            </a:r>
            <a:r>
              <a:rPr lang="en-US">
                <a:sym typeface="+mn-ea"/>
              </a:rPr>
              <a:t> is to identify gaps in the existing literature. These gaps can point to areas where further research is needed.</a:t>
            </a:r>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latin typeface="Calibri Light" panose="020F0302020204030204" charset="0"/>
                <a:cs typeface="Calibri Light" panose="020F0302020204030204" charset="0"/>
              </a:rPr>
              <a:t>The 4 C's Checklist </a:t>
            </a:r>
            <a:endParaRPr lang="en-US" altLang="en-US"/>
          </a:p>
        </p:txBody>
      </p:sp>
      <p:sp>
        <p:nvSpPr>
          <p:cNvPr id="3" name="Content Placeholder 2"/>
          <p:cNvSpPr>
            <a:spLocks noGrp="1"/>
          </p:cNvSpPr>
          <p:nvPr>
            <p:ph sz="half" idx="1"/>
          </p:nvPr>
        </p:nvSpPr>
        <p:spPr>
          <a:xfrm>
            <a:off x="1981200" y="1600200"/>
            <a:ext cx="8229600" cy="3989070"/>
          </a:xfrm>
        </p:spPr>
        <p:txBody>
          <a:bodyPr>
            <a:normAutofit fontScale="80000"/>
          </a:bodyPr>
          <a:p>
            <a:pPr marL="0" indent="0">
              <a:buNone/>
            </a:pPr>
            <a:r>
              <a:rPr lang="en-US" altLang="en-US">
                <a:latin typeface="Calibri Light" panose="020F0302020204030204" charset="0"/>
                <a:cs typeface="Calibri Light" panose="020F0302020204030204" charset="0"/>
              </a:rPr>
              <a:t>To understand the "Landscape" of your topic, look for these four things: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Concepts</a:t>
            </a:r>
            <a:r>
              <a:rPr lang="en-US" altLang="en-US" i="1">
                <a:latin typeface="Calibri Light" panose="020F0302020204030204" charset="0"/>
                <a:cs typeface="Calibri Light" panose="020F0302020204030204" charset="0"/>
              </a:rPr>
              <a:t>: What are the </a:t>
            </a:r>
            <a:r>
              <a:rPr lang="en-US" altLang="en-US" i="1">
                <a:solidFill>
                  <a:srgbClr val="C00000"/>
                </a:solidFill>
                <a:latin typeface="Calibri Light" panose="020F0302020204030204" charset="0"/>
                <a:cs typeface="Calibri Light" panose="020F0302020204030204" charset="0"/>
              </a:rPr>
              <a:t>key theories</a:t>
            </a:r>
            <a:r>
              <a:rPr lang="en-US" altLang="en-US" i="1">
                <a:latin typeface="Calibri Light" panose="020F0302020204030204" charset="0"/>
                <a:cs typeface="Calibri Light" panose="020F0302020204030204" charset="0"/>
              </a:rPr>
              <a:t>? (e.g., Motivation, Leadership).</a:t>
            </a:r>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Contexts:</a:t>
            </a:r>
            <a:r>
              <a:rPr lang="en-US" altLang="en-US" i="1">
                <a:latin typeface="Calibri Light" panose="020F0302020204030204" charset="0"/>
                <a:cs typeface="Calibri Light" panose="020F0302020204030204" charset="0"/>
              </a:rPr>
              <a:t> </a:t>
            </a:r>
            <a:r>
              <a:rPr lang="en-US" altLang="en-US" i="1">
                <a:solidFill>
                  <a:srgbClr val="C00000"/>
                </a:solidFill>
                <a:latin typeface="Calibri Light" panose="020F0302020204030204" charset="0"/>
                <a:cs typeface="Calibri Light" panose="020F0302020204030204" charset="0"/>
              </a:rPr>
              <a:t>Where</a:t>
            </a:r>
            <a:r>
              <a:rPr lang="en-US" altLang="en-US" i="1">
                <a:latin typeface="Calibri Light" panose="020F0302020204030204" charset="0"/>
                <a:cs typeface="Calibri Light" panose="020F0302020204030204" charset="0"/>
              </a:rPr>
              <a:t> has this been studied? (e.g., Mostly in the USA? Mostly in tech?).</a:t>
            </a:r>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Controversies:</a:t>
            </a:r>
            <a:r>
              <a:rPr lang="en-US" altLang="en-US" i="1">
                <a:latin typeface="Calibri Light" panose="020F0302020204030204" charset="0"/>
                <a:cs typeface="Calibri Light" panose="020F0302020204030204" charset="0"/>
              </a:rPr>
              <a:t> Where do authors </a:t>
            </a:r>
            <a:r>
              <a:rPr lang="en-US" altLang="en-US" i="1">
                <a:solidFill>
                  <a:srgbClr val="C00000"/>
                </a:solidFill>
                <a:latin typeface="Calibri Light" panose="020F0302020204030204" charset="0"/>
                <a:cs typeface="Calibri Light" panose="020F0302020204030204" charset="0"/>
              </a:rPr>
              <a:t>disagree? (The "Fight"</a:t>
            </a:r>
            <a:r>
              <a:rPr lang="en-US" altLang="en-US" i="1">
                <a:latin typeface="Calibri Light" panose="020F0302020204030204" charset="0"/>
                <a:cs typeface="Calibri Light" panose="020F0302020204030204" charset="0"/>
              </a:rPr>
              <a:t>).</a:t>
            </a:r>
            <a:endParaRPr lang="en-US" altLang="en-US" i="1">
              <a:latin typeface="Calibri Light" panose="020F0302020204030204" charset="0"/>
              <a:cs typeface="Calibri Light" panose="020F0302020204030204" charset="0"/>
            </a:endParaRPr>
          </a:p>
          <a:p>
            <a:r>
              <a:rPr lang="en-US" altLang="en-US" b="1" i="1">
                <a:solidFill>
                  <a:srgbClr val="C00000"/>
                </a:solidFill>
                <a:latin typeface="Calibri Light" panose="020F0302020204030204" charset="0"/>
                <a:cs typeface="Calibri Light" panose="020F0302020204030204" charset="0"/>
              </a:rPr>
              <a:t>Cunae (Gaps):</a:t>
            </a:r>
            <a:r>
              <a:rPr lang="en-US" altLang="en-US" b="1" i="1">
                <a:latin typeface="Calibri Light" panose="020F0302020204030204" charset="0"/>
                <a:cs typeface="Calibri Light" panose="020F0302020204030204" charset="0"/>
              </a:rPr>
              <a:t> </a:t>
            </a:r>
            <a:r>
              <a:rPr lang="en-US" altLang="en-US" i="1">
                <a:latin typeface="Calibri Light" panose="020F0302020204030204" charset="0"/>
                <a:cs typeface="Calibri Light" panose="020F0302020204030204" charset="0"/>
              </a:rPr>
              <a:t>What is</a:t>
            </a:r>
            <a:r>
              <a:rPr lang="en-US" altLang="en-US" i="1">
                <a:solidFill>
                  <a:srgbClr val="C00000"/>
                </a:solidFill>
                <a:latin typeface="Calibri Light" panose="020F0302020204030204" charset="0"/>
                <a:cs typeface="Calibri Light" panose="020F0302020204030204" charset="0"/>
              </a:rPr>
              <a:t> missing?</a:t>
            </a:r>
            <a:r>
              <a:rPr lang="en-US" altLang="en-US" i="1">
                <a:latin typeface="Calibri Light" panose="020F0302020204030204" charset="0"/>
                <a:cs typeface="Calibri Light" panose="020F0302020204030204" charset="0"/>
              </a:rPr>
              <a:t> (The "Silence").</a:t>
            </a:r>
            <a:endParaRPr lang="en-US" altLang="en-US" i="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r>
              <a:rPr lang="en-US" altLang="en-US" sz="1780" i="1">
                <a:latin typeface="Calibri Light" panose="020F0302020204030204" charset="0"/>
                <a:cs typeface="Calibri Light" panose="020F0302020204030204" charset="0"/>
              </a:rPr>
              <a:t>When you read, don't just read for facts. Read for the 4 Cs. If you find a Controversy (authors arguing), that is gold. If you find a Gap (silence), that is your research question.</a:t>
            </a:r>
            <a:endParaRPr lang="en-US" altLang="en-US" sz="1780" i="1">
              <a:latin typeface="Calibri Light" panose="020F0302020204030204" charset="0"/>
              <a:cs typeface="Calibri Light" panose="020F030202020403020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Is This a Good Literature Review?</a:t>
            </a:r>
            <a:endParaRPr 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2526665" y="1417955"/>
            <a:ext cx="7462520" cy="3989070"/>
          </a:xfrm>
        </p:spPr>
        <p:txBody>
          <a:bodyPr>
            <a:normAutofit fontScale="90000" lnSpcReduction="10000"/>
          </a:bodyPr>
          <a:p>
            <a:r>
              <a:rPr lang="en-US" altLang="en-US" i="1">
                <a:latin typeface="Calibri Light" panose="020F0302020204030204" charset="0"/>
                <a:cs typeface="Calibri Light" panose="020F0302020204030204" charset="0"/>
              </a:rPr>
              <a:t>Smith (2021) conducted a survey of 500 tech workers in London. He found that working from home increased individual task speed by 15%. He argues that this is because there are fewer distractions at home than in an open-plan office. Jones (2022) also researched remote working but focused on creative teams. She found that innovation dropped by 20% over a six-month period. She states that employees missed the 'watercooler moments' where ideas are shared informally. Brown (2023) looked at mental health in remote workers. He found that 40% of staff felt lonely. He suggests that managers should check in more often.</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The "Good" Version </a:t>
            </a:r>
            <a:endParaRPr lang="en-US" b="1"/>
          </a:p>
        </p:txBody>
      </p:sp>
      <p:sp>
        <p:nvSpPr>
          <p:cNvPr id="3" name="Content Placeholder 2"/>
          <p:cNvSpPr>
            <a:spLocks noGrp="1"/>
          </p:cNvSpPr>
          <p:nvPr>
            <p:ph sz="half" idx="1"/>
          </p:nvPr>
        </p:nvSpPr>
        <p:spPr/>
        <p:txBody>
          <a:bodyPr>
            <a:normAutofit fontScale="80000"/>
          </a:bodyPr>
          <a:p>
            <a:r>
              <a:rPr lang="en-US" altLang="en-US" i="1">
                <a:solidFill>
                  <a:srgbClr val="FF0000"/>
                </a:solidFill>
                <a:latin typeface="Calibri Light" panose="020F0302020204030204" charset="0"/>
                <a:cs typeface="Calibri Light" panose="020F0302020204030204" charset="0"/>
              </a:rPr>
              <a:t>There is a significant conflict in the literature regarding the definition of 'performance'.</a:t>
            </a:r>
            <a:r>
              <a:rPr lang="en-US" altLang="en-US" i="1">
                <a:latin typeface="Calibri Light" panose="020F0302020204030204" charset="0"/>
                <a:cs typeface="Calibri Light" panose="020F0302020204030204" charset="0"/>
              </a:rPr>
              <a:t> While Smith (2021) argues that remote working boosts task efficiency by removing office distractions, Jones (2022) counters that this comes at the cost of creative innovation, noting a 20% drop in idea generation. </a:t>
            </a:r>
            <a:r>
              <a:rPr lang="en-US" altLang="en-US" i="1">
                <a:solidFill>
                  <a:srgbClr val="FF0000"/>
                </a:solidFill>
                <a:latin typeface="Calibri Light" panose="020F0302020204030204" charset="0"/>
                <a:cs typeface="Calibri Light" panose="020F0302020204030204" charset="0"/>
              </a:rPr>
              <a:t>This suggests that </a:t>
            </a:r>
            <a:r>
              <a:rPr lang="en-US" altLang="en-US" i="1">
                <a:latin typeface="Calibri Light" panose="020F0302020204030204" charset="0"/>
                <a:cs typeface="Calibri Light" panose="020F0302020204030204" charset="0"/>
              </a:rPr>
              <a:t>while employees may work faster at home (Smith, 2021), they may work less effectively on complex problems due to professional isolation (Brown, 2023; Jones, 2022).</a:t>
            </a:r>
            <a:endParaRPr lang="en-US" altLang="en-US" i="1">
              <a:latin typeface="Calibri Light" panose="020F0302020204030204" charset="0"/>
              <a:cs typeface="Calibri Light" panose="020F0302020204030204" charset="0"/>
            </a:endParaRPr>
          </a:p>
        </p:txBody>
      </p:sp>
      <p:sp>
        <p:nvSpPr>
          <p:cNvPr id="4" name="Content Placeholder 3"/>
          <p:cNvSpPr>
            <a:spLocks noGrp="1"/>
          </p:cNvSpPr>
          <p:nvPr>
            <p:ph sz="half" idx="2"/>
          </p:nvPr>
        </p:nvSpPr>
        <p:spPr/>
        <p:txBody>
          <a:bodyPr>
            <a:normAutofit lnSpcReduction="20000"/>
          </a:bodyPr>
          <a:p>
            <a:pPr marL="0" indent="0">
              <a:buNone/>
            </a:pPr>
            <a:r>
              <a:rPr lang="en-US" altLang="en-US" b="1">
                <a:latin typeface="Calibri Light" panose="020F0302020204030204" charset="0"/>
                <a:cs typeface="Calibri Light" panose="020F0302020204030204" charset="0"/>
              </a:rPr>
              <a:t>Why is this Level 7?</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Thematic:</a:t>
            </a:r>
            <a:r>
              <a:rPr lang="en-US" altLang="en-US">
                <a:latin typeface="Calibri Light" panose="020F0302020204030204" charset="0"/>
                <a:cs typeface="Calibri Light" panose="020F0302020204030204" charset="0"/>
              </a:rPr>
              <a:t> It groups ideas (Efficiency vs. Innovation).</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Synthesised:</a:t>
            </a:r>
            <a:r>
              <a:rPr lang="en-US" altLang="en-US">
                <a:latin typeface="Calibri Light" panose="020F0302020204030204" charset="0"/>
                <a:cs typeface="Calibri Light" panose="020F0302020204030204" charset="0"/>
              </a:rPr>
              <a:t> It uses bridge words (While, Counters, This suggests).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Critical:</a:t>
            </a:r>
            <a:r>
              <a:rPr lang="en-US" altLang="en-US">
                <a:latin typeface="Calibri Light" panose="020F0302020204030204" charset="0"/>
                <a:cs typeface="Calibri Light" panose="020F0302020204030204" charset="0"/>
              </a:rPr>
              <a:t> It identifies a conflict in the definition of "performance."</a:t>
            </a:r>
            <a:endParaRPr lang="en-US" altLang="en-US">
              <a:latin typeface="Calibri Light" panose="020F0302020204030204" charset="0"/>
              <a:cs typeface="Calibri Light" panose="020F03020202040302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linds(horizontal)">
                                      <p:cBhvr>
                                        <p:cTn id="12" dur="500"/>
                                        <p:tgtEl>
                                          <p:spTgt spid="4">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blinds(horizontal)">
                                      <p:cBhvr>
                                        <p:cTn id="15" dur="500"/>
                                        <p:tgtEl>
                                          <p:spTgt spid="4">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4">
                                            <p:txEl>
                                              <p:pRg st="4" end="4"/>
                                            </p:txEl>
                                          </p:spTgt>
                                        </p:tgtEl>
                                        <p:attrNameLst>
                                          <p:attrName>style.visibility</p:attrName>
                                        </p:attrNameLst>
                                      </p:cBhvr>
                                      <p:to>
                                        <p:strVal val="visible"/>
                                      </p:to>
                                    </p:set>
                                    <p:animEffect transition="in" filter="blinds(horizontal)">
                                      <p:cBhvr>
                                        <p:cTn id="18" dur="500"/>
                                        <p:tgtEl>
                                          <p:spTgt spid="4">
                                            <p:txEl>
                                              <p:pRg st="4" end="4"/>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animEffect transition="in" filter="blinds(horizontal)">
                                      <p:cBhvr>
                                        <p:cTn id="21"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sym typeface="+mn-ea"/>
              </a:rPr>
              <a:t>Tips: two techniques: </a:t>
            </a:r>
            <a:endParaRPr lang="en-US"/>
          </a:p>
        </p:txBody>
      </p:sp>
      <p:sp>
        <p:nvSpPr>
          <p:cNvPr id="3" name="Content Placeholder 2"/>
          <p:cNvSpPr>
            <a:spLocks noGrp="1"/>
          </p:cNvSpPr>
          <p:nvPr>
            <p:ph idx="1"/>
          </p:nvPr>
        </p:nvSpPr>
        <p:spPr/>
        <p:txBody>
          <a:bodyPr/>
          <a:lstStyle/>
          <a:p>
            <a:pPr marL="0" indent="0">
              <a:buNone/>
            </a:pPr>
            <a:r>
              <a:rPr lang="en-US">
                <a:solidFill>
                  <a:srgbClr val="FF0000"/>
                </a:solidFill>
                <a:sym typeface="+mn-ea"/>
              </a:rPr>
              <a:t>Summmarize</a:t>
            </a:r>
            <a:r>
              <a:rPr lang="en-US">
                <a:sym typeface="+mn-ea"/>
              </a:rPr>
              <a:t> and </a:t>
            </a:r>
            <a:r>
              <a:rPr lang="en-US">
                <a:solidFill>
                  <a:srgbClr val="FF0000"/>
                </a:solidFill>
                <a:sym typeface="+mn-ea"/>
              </a:rPr>
              <a:t>Sythsize</a:t>
            </a:r>
            <a:r>
              <a:rPr lang="en-US">
                <a:sym typeface="+mn-ea"/>
              </a:rPr>
              <a:t> the previous research </a:t>
            </a:r>
            <a:endParaRPr lang="zh-CN"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Summary(list the points of ABCD)</a:t>
            </a:r>
            <a:endParaRPr lang="en-US"/>
          </a:p>
        </p:txBody>
      </p:sp>
      <p:sp>
        <p:nvSpPr>
          <p:cNvPr id="3" name="Content Placeholder 2"/>
          <p:cNvSpPr>
            <a:spLocks noGrp="1"/>
          </p:cNvSpPr>
          <p:nvPr>
            <p:ph idx="1"/>
          </p:nvPr>
        </p:nvSpPr>
        <p:spPr/>
        <p:txBody>
          <a:bodyPr/>
          <a:p>
            <a:r>
              <a:rPr lang="en-US">
                <a:sym typeface="+mn-ea"/>
              </a:rPr>
              <a:t>1. A argued..., B argued..., C believed...,D claimed...</a:t>
            </a:r>
            <a:endParaRPr lang="en-US"/>
          </a:p>
          <a:p>
            <a:endParaRPr lang="en-US"/>
          </a:p>
          <a:p>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4" name="Content Placeholder 3"/>
          <p:cNvPicPr>
            <a:picLocks noChangeAspect="1"/>
          </p:cNvPicPr>
          <p:nvPr>
            <p:ph idx="1"/>
          </p:nvPr>
        </p:nvPicPr>
        <p:blipFill>
          <a:blip r:embed="rId1"/>
          <a:stretch>
            <a:fillRect/>
          </a:stretch>
        </p:blipFill>
        <p:spPr>
          <a:xfrm>
            <a:off x="3208020" y="365760"/>
            <a:ext cx="3810635" cy="7306945"/>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Synthesize (Categorise ABCD)</a:t>
            </a:r>
            <a:endParaRPr lang="en-US"/>
          </a:p>
        </p:txBody>
      </p:sp>
      <p:sp>
        <p:nvSpPr>
          <p:cNvPr id="3" name="Content Placeholder 2"/>
          <p:cNvSpPr>
            <a:spLocks noGrp="1"/>
          </p:cNvSpPr>
          <p:nvPr>
            <p:ph idx="1"/>
          </p:nvPr>
        </p:nvSpPr>
        <p:spPr/>
        <p:txBody>
          <a:bodyPr/>
          <a:p>
            <a:r>
              <a:rPr lang="en-US">
                <a:sym typeface="+mn-ea"/>
              </a:rPr>
              <a:t>There are two trends in previous research: (</a:t>
            </a:r>
            <a:endParaRPr lang="en-US">
              <a:sym typeface="+mn-ea"/>
            </a:endParaRPr>
          </a:p>
          <a:p>
            <a:r>
              <a:rPr lang="en-US">
                <a:sym typeface="+mn-ea"/>
              </a:rPr>
              <a:t>1. A and B...</a:t>
            </a:r>
            <a:endParaRPr lang="en-US">
              <a:sym typeface="+mn-ea"/>
            </a:endParaRPr>
          </a:p>
          <a:p>
            <a:r>
              <a:rPr lang="en-US"/>
              <a:t>2. C and D ....</a:t>
            </a:r>
            <a:endParaRPr lang="en-US"/>
          </a:p>
          <a:p>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4" name="Content Placeholder 3"/>
          <p:cNvPicPr>
            <a:picLocks noChangeAspect="1"/>
          </p:cNvPicPr>
          <p:nvPr>
            <p:ph idx="1"/>
          </p:nvPr>
        </p:nvPicPr>
        <p:blipFill>
          <a:blip r:embed="rId1"/>
          <a:stretch>
            <a:fillRect/>
          </a:stretch>
        </p:blipFill>
        <p:spPr>
          <a:xfrm>
            <a:off x="3717925" y="454660"/>
            <a:ext cx="4160520" cy="7002145"/>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t>How to approach </a:t>
            </a:r>
            <a:r>
              <a:rPr lang="en-US" b="1"/>
              <a:t>literature review </a:t>
            </a:r>
            <a:r>
              <a:rPr lang="en-US"/>
              <a:t>in this report: </a:t>
            </a:r>
            <a:endParaRPr lang="en-US"/>
          </a:p>
        </p:txBody>
      </p:sp>
      <p:sp>
        <p:nvSpPr>
          <p:cNvPr id="3" name="Content Placeholder 2"/>
          <p:cNvSpPr>
            <a:spLocks noGrp="1"/>
          </p:cNvSpPr>
          <p:nvPr>
            <p:ph idx="1"/>
          </p:nvPr>
        </p:nvSpPr>
        <p:spPr/>
        <p:txBody>
          <a:bodyPr>
            <a:normAutofit lnSpcReduction="10000"/>
          </a:bodyPr>
          <a:p>
            <a:r>
              <a:rPr lang="en-US">
                <a:solidFill>
                  <a:srgbClr val="C00000"/>
                </a:solidFill>
              </a:rPr>
              <a:t>What:  </a:t>
            </a:r>
            <a:r>
              <a:rPr lang="en-US">
                <a:solidFill>
                  <a:schemeClr val="tx1"/>
                </a:solidFill>
              </a:rPr>
              <a:t>1.Choose </a:t>
            </a:r>
            <a:r>
              <a:rPr lang="en-US">
                <a:solidFill>
                  <a:srgbClr val="C00000"/>
                </a:solidFill>
              </a:rPr>
              <a:t>ONE theme </a:t>
            </a:r>
            <a:r>
              <a:rPr lang="en-US">
                <a:solidFill>
                  <a:schemeClr val="tx1"/>
                </a:solidFill>
              </a:rPr>
              <a:t>to discuss (eg. </a:t>
            </a:r>
            <a:r>
              <a:rPr lang="en-US">
                <a:solidFill>
                  <a:srgbClr val="FF0000"/>
                </a:solidFill>
              </a:rPr>
              <a:t>Staff shortage</a:t>
            </a:r>
            <a:r>
              <a:rPr lang="en-US">
                <a:solidFill>
                  <a:schemeClr val="tx1"/>
                </a:solidFill>
              </a:rPr>
              <a:t>)</a:t>
            </a:r>
            <a:endParaRPr lang="en-US">
              <a:solidFill>
                <a:schemeClr val="tx1"/>
              </a:solidFill>
            </a:endParaRPr>
          </a:p>
          <a:p>
            <a:pPr marL="0" indent="0">
              <a:buNone/>
            </a:pPr>
            <a:r>
              <a:rPr lang="en-US">
                <a:solidFill>
                  <a:schemeClr val="tx1"/>
                </a:solidFill>
              </a:rPr>
              <a:t>                2.definitions</a:t>
            </a:r>
            <a:r>
              <a:rPr lang="en-GB" altLang="en-US">
                <a:solidFill>
                  <a:schemeClr val="tx1"/>
                </a:solidFill>
              </a:rPr>
              <a:t> of the topic or concepts</a:t>
            </a:r>
            <a:r>
              <a:rPr lang="en-US" altLang="en-GB">
                <a:solidFill>
                  <a:schemeClr val="tx1"/>
                </a:solidFill>
              </a:rPr>
              <a:t> (what is staff shortage)</a:t>
            </a:r>
            <a:endParaRPr lang="en-US">
              <a:solidFill>
                <a:schemeClr val="tx1"/>
              </a:solidFill>
            </a:endParaRPr>
          </a:p>
          <a:p>
            <a:endParaRPr lang="en-US">
              <a:solidFill>
                <a:srgbClr val="C00000"/>
              </a:solidFill>
            </a:endParaRPr>
          </a:p>
          <a:p>
            <a:r>
              <a:rPr lang="en-US">
                <a:solidFill>
                  <a:srgbClr val="C00000"/>
                </a:solidFill>
              </a:rPr>
              <a:t>Why: </a:t>
            </a:r>
            <a:r>
              <a:rPr lang="en-US">
                <a:solidFill>
                  <a:schemeClr val="tx1"/>
                </a:solidFill>
              </a:rPr>
              <a:t>Reasons (Reasons for satff shortage)</a:t>
            </a:r>
            <a:endParaRPr lang="en-US">
              <a:solidFill>
                <a:schemeClr val="tx1"/>
              </a:solidFill>
            </a:endParaRPr>
          </a:p>
          <a:p>
            <a:endParaRPr lang="en-US">
              <a:solidFill>
                <a:srgbClr val="C00000"/>
              </a:solidFill>
            </a:endParaRPr>
          </a:p>
          <a:p>
            <a:r>
              <a:rPr lang="en-US">
                <a:solidFill>
                  <a:srgbClr val="C00000"/>
                </a:solidFill>
              </a:rPr>
              <a:t>How: </a:t>
            </a:r>
            <a:r>
              <a:rPr lang="en-US">
                <a:solidFill>
                  <a:schemeClr val="tx1"/>
                </a:solidFill>
              </a:rPr>
              <a:t>solutions provided(the strategies for staff retentions)</a:t>
            </a:r>
            <a:endParaRPr lang="en-US">
              <a:solidFill>
                <a:schemeClr val="tx1"/>
              </a:solidFill>
            </a:endParaRPr>
          </a:p>
          <a:p>
            <a:r>
              <a:rPr lang="en-US">
                <a:solidFill>
                  <a:srgbClr val="C00000"/>
                </a:solidFill>
              </a:rPr>
              <a:t>....</a:t>
            </a:r>
            <a:r>
              <a:rPr lang="en-US" sz="1800" i="1">
                <a:solidFill>
                  <a:srgbClr val="C00000"/>
                </a:solidFill>
              </a:rPr>
              <a:t>(you can ask some other questions like the impact of staff shortage)</a:t>
            </a:r>
            <a:endParaRPr lang="en-US" sz="1800" i="1">
              <a:solidFill>
                <a:srgbClr val="C00000"/>
              </a:solidFill>
            </a:endParaRPr>
          </a:p>
          <a:p>
            <a:r>
              <a:rPr lang="en-US" i="1">
                <a:solidFill>
                  <a:srgbClr val="C00000"/>
                </a:solidFill>
              </a:rPr>
              <a:t>Notice: </a:t>
            </a:r>
            <a:r>
              <a:rPr lang="en-US" i="1">
                <a:solidFill>
                  <a:schemeClr val="tx1"/>
                </a:solidFill>
              </a:rPr>
              <a:t>answer all these questions based on</a:t>
            </a:r>
            <a:r>
              <a:rPr lang="en-US" i="1">
                <a:solidFill>
                  <a:srgbClr val="C00000"/>
                </a:solidFill>
              </a:rPr>
              <a:t> </a:t>
            </a:r>
            <a:r>
              <a:rPr lang="en-US" b="1" i="1">
                <a:solidFill>
                  <a:srgbClr val="C00000"/>
                </a:solidFill>
              </a:rPr>
              <a:t>previous research</a:t>
            </a:r>
            <a:r>
              <a:rPr lang="en-US" b="1">
                <a:solidFill>
                  <a:srgbClr val="C00000"/>
                </a:solidFill>
              </a:rPr>
              <a:t> </a:t>
            </a:r>
            <a:endParaRPr lang="en-US" b="1">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sym typeface="+mn-ea"/>
              </a:rPr>
              <a:t>Sample: Why(Reasons for satff shortage)</a:t>
            </a:r>
            <a:endParaRPr lang="en-US"/>
          </a:p>
        </p:txBody>
      </p:sp>
      <p:sp>
        <p:nvSpPr>
          <p:cNvPr id="3" name="Content Placeholder 2"/>
          <p:cNvSpPr>
            <a:spLocks noGrp="1"/>
          </p:cNvSpPr>
          <p:nvPr>
            <p:ph idx="1"/>
          </p:nvPr>
        </p:nvSpPr>
        <p:spPr>
          <a:xfrm>
            <a:off x="924560" y="1691005"/>
            <a:ext cx="10515600" cy="4351338"/>
          </a:xfrm>
        </p:spPr>
        <p:txBody>
          <a:bodyPr>
            <a:noAutofit/>
          </a:bodyPr>
          <a:p>
            <a:r>
              <a:rPr lang="en-US" sz="1600"/>
              <a:t>Staff shortages in the hospitality industry have become a pressing issue worldwide, with numerous factors contributing to this challenge.</a:t>
            </a:r>
            <a:r>
              <a:rPr lang="en-US" sz="1600">
                <a:solidFill>
                  <a:srgbClr val="C00000"/>
                </a:solidFill>
              </a:rPr>
              <a:t> One of the primary reasons is the unfavorable working conditions often associated with hospitality roles,</a:t>
            </a:r>
            <a:r>
              <a:rPr lang="en-US" sz="1600"/>
              <a:t> including low wages, long working hours, and high levels of job insecurity (Ibrahim, 2018; Baum, 2019). These factors not only deter potential employees from entering the industry but also contribute to high employee turnover rates, as workers frequently leave in search of more stable and better-paying jobs in other sectors (Tracey &amp; Hinkin, 2008; Walsh &amp; Taylor, 2007). Studies indicate that employees in hospitality are often faced with unsociable working hours, such as night shifts and weekend work, which negatively impacts work-life balance and leads to burnout and job dissatisfaction (Davidson &amp; Wang, 2011; Cho et al., 2009).</a:t>
            </a:r>
            <a:endParaRPr lang="en-US" sz="1600"/>
          </a:p>
          <a:p>
            <a:endParaRPr lang="en-US" sz="1600"/>
          </a:p>
          <a:p>
            <a:r>
              <a:rPr lang="en-US" sz="1600">
                <a:solidFill>
                  <a:srgbClr val="C00000"/>
                </a:solidFill>
              </a:rPr>
              <a:t>Another significant reaso</a:t>
            </a:r>
            <a:r>
              <a:rPr lang="en-US" sz="1600"/>
              <a:t>n for staffing shortages is the</a:t>
            </a:r>
            <a:r>
              <a:rPr lang="en-US" sz="1600">
                <a:solidFill>
                  <a:srgbClr val="C00000"/>
                </a:solidFill>
              </a:rPr>
              <a:t> lack of career development opportunities within the industry.</a:t>
            </a:r>
            <a:r>
              <a:rPr lang="en-US" sz="1600"/>
              <a:t> Employees often perceive hospitality roles as temporary or transitional jobs rather than long-term career options (Baum, 2015; Mooney, 2018). As a result, many workers view these positions as a stepping stone rather than a stable career path, leading to frequent turnover and difficulties in retaining skilled staff (Deery &amp; Jago, 2015). A study by Kim et al. (2015) found that limited promotional prospects and the absence of structured training and development programs significantly decrease job satisfaction and increase the likelihood of employees leaving the industry. Moreover, the issue of inadequate management practices, such as a lack of supportive leadership and insufficient communication, has been linked to increased turnover rates (Davidson et al., 2010).</a:t>
            </a:r>
            <a:endParaRPr lang="en-US" sz="1600"/>
          </a:p>
          <a:p>
            <a:endParaRPr lang="en-US" sz="1600"/>
          </a:p>
          <a:p>
            <a:endParaRPr lang="en-US" sz="16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50000"/>
          </a:bodyPr>
          <a:p>
            <a:r>
              <a:rPr lang="en-US" sz="3200"/>
              <a:t>Additionally,</a:t>
            </a:r>
            <a:r>
              <a:rPr lang="en-US" sz="3200">
                <a:solidFill>
                  <a:srgbClr val="C00000"/>
                </a:solidFill>
              </a:rPr>
              <a:t> the perception of the hospitality industry as offering limited financial benefits and social status further exacerbates the staff shortage problem.</a:t>
            </a:r>
            <a:r>
              <a:rPr lang="en-US" sz="3200"/>
              <a:t> According to Baum et al. (2016), many potential employees are deterred from pursuing hospitality careers due to the low prestige associated with service roles and the perception that these jobs require excessive effort with minimal reward. This is particularly true in regions where cultural perceptions influence the desirability of hospitality work. For instance, in some Asian and Middle Eastern countries, hospitality jobs are often viewed as low-status positions, making it challenging for the industry to attract and retain local talent (Mohsin et al., 2013; Cheng &amp; Brown, 1998). The lack of appeal of hospitality jobs to the local workforce often results in a high dependence on foreign labor, which introduces additional complexities related to visa regulations and workforce stability (Janta et al., 2011).</a:t>
            </a:r>
            <a:endParaRPr lang="en-US" sz="3200"/>
          </a:p>
          <a:p>
            <a:endParaRPr lang="en-US" sz="3200"/>
          </a:p>
          <a:p>
            <a:r>
              <a:rPr lang="en-US" sz="3200">
                <a:solidFill>
                  <a:srgbClr val="C00000"/>
                </a:solidFill>
              </a:rPr>
              <a:t>The global COVID-19 pandemic has also played a major role in exacerbating staffing shortages i</a:t>
            </a:r>
            <a:r>
              <a:rPr lang="en-US" sz="3200"/>
              <a:t>n the hospitality industry. During the pandemic, many hospitality businesses were forced to close or reduce operations, leading to mass layoffs and furloughs (Baum et al., 2020; Gursoy &amp; Chi, 2020). As a result, a significant number of hospitality workers left the industry, and many have not returned due to lingering uncertainties about job security and concerns about health and safety (Baum et al., 2020). This sudden exodus has made it particularly difficult for businesses to rehire staff as the industry begins to recover, further aggravating the staffing shortage (Gursoy &amp; Chi, 2020). Furthermore, the increased demand for labor in other industries, such as retail and logistics, has provided hospitality workers with alternative employment options that offer higher pay and better working conditions, making it even more challenging for the hospitality sector to attract and retain employees (Baum et al., 2021).</a:t>
            </a:r>
            <a:endParaRPr lang="en-US" sz="32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4" name="Content Placeholder 3"/>
          <p:cNvPicPr>
            <a:picLocks noChangeAspect="1"/>
          </p:cNvPicPr>
          <p:nvPr>
            <p:ph idx="1"/>
          </p:nvPr>
        </p:nvPicPr>
        <p:blipFill>
          <a:blip r:embed="rId1"/>
          <a:stretch>
            <a:fillRect/>
          </a:stretch>
        </p:blipFill>
        <p:spPr>
          <a:xfrm>
            <a:off x="1223010" y="2915920"/>
            <a:ext cx="10112375" cy="2252345"/>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1981200" y="1417955"/>
            <a:ext cx="8229600" cy="4233545"/>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the background,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research questions,                                  </a:t>
            </a:r>
            <a:r>
              <a:rPr lang="en-US" altLang="en-US" sz="2400" b="1">
                <a:solidFill>
                  <a:srgbClr val="C00000"/>
                </a:solidFill>
                <a:latin typeface="Calibri Light" panose="020F0302020204030204" charset="0"/>
                <a:cs typeface="Calibri Light" panose="020F0302020204030204" charset="0"/>
              </a:rPr>
              <a:t> Introduction </a:t>
            </a:r>
            <a:endParaRPr lang="en-US" altLang="en-US" sz="2400" b="1">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objectives,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Literature Review                                     </a:t>
            </a:r>
            <a:r>
              <a:rPr lang="en-US" altLang="en-US" sz="2400" b="1">
                <a:solidFill>
                  <a:srgbClr val="C00000"/>
                </a:solidFill>
                <a:latin typeface="Calibri Light" panose="020F0302020204030204" charset="0"/>
                <a:cs typeface="Calibri Light" panose="020F0302020204030204" charset="0"/>
              </a:rPr>
              <a:t>  Literature Review</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methodology,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data analysis,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significance of the study,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ethical considerations,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limitations,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and a tentative timeline</a:t>
            </a:r>
            <a:endParaRPr lang="en-US" altLang="en-US" sz="2000">
              <a:solidFill>
                <a:srgbClr val="C00000"/>
              </a:solidFill>
              <a:latin typeface="Calibri Light" panose="020F0302020204030204" charset="0"/>
              <a:cs typeface="Calibri Light" panose="020F0302020204030204" charset="0"/>
            </a:endParaRPr>
          </a:p>
        </p:txBody>
      </p:sp>
      <p:sp>
        <p:nvSpPr>
          <p:cNvPr id="4" name="Rounded Rectangle 3"/>
          <p:cNvSpPr/>
          <p:nvPr/>
        </p:nvSpPr>
        <p:spPr>
          <a:xfrm>
            <a:off x="2280285" y="2393950"/>
            <a:ext cx="2610485" cy="1203960"/>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ight Arrow 4"/>
          <p:cNvSpPr/>
          <p:nvPr/>
        </p:nvSpPr>
        <p:spPr>
          <a:xfrm>
            <a:off x="5177155" y="2988310"/>
            <a:ext cx="763905" cy="75565"/>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ight Arrow 6"/>
          <p:cNvSpPr/>
          <p:nvPr/>
        </p:nvSpPr>
        <p:spPr>
          <a:xfrm>
            <a:off x="5177155" y="3719830"/>
            <a:ext cx="763905" cy="75565"/>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2280285" y="3719830"/>
            <a:ext cx="2239645" cy="323850"/>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1981200" y="1417955"/>
            <a:ext cx="8229600" cy="4233545"/>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the background,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research questions,                                  </a:t>
            </a:r>
            <a:r>
              <a:rPr lang="en-US" altLang="en-US" sz="2400" b="1">
                <a:solidFill>
                  <a:srgbClr val="C00000"/>
                </a:solidFill>
                <a:latin typeface="Calibri Light" panose="020F0302020204030204" charset="0"/>
                <a:cs typeface="Calibri Light" panose="020F0302020204030204" charset="0"/>
              </a:rPr>
              <a:t> Introduction </a:t>
            </a:r>
            <a:endParaRPr lang="en-US" altLang="en-US" sz="2400" b="1">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objectives,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Literature Review                                     </a:t>
            </a:r>
            <a:r>
              <a:rPr lang="en-US" altLang="en-US" sz="2400" b="1">
                <a:solidFill>
                  <a:srgbClr val="C00000"/>
                </a:solidFill>
                <a:latin typeface="Calibri Light" panose="020F0302020204030204" charset="0"/>
                <a:cs typeface="Calibri Light" panose="020F0302020204030204" charset="0"/>
              </a:rPr>
              <a:t>  Literature Review</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methodology,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data analysis,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significance of the study,                          </a:t>
            </a:r>
            <a:r>
              <a:rPr lang="en-US" altLang="en-US" sz="2400" b="1">
                <a:solidFill>
                  <a:srgbClr val="C00000"/>
                </a:solidFill>
                <a:latin typeface="Calibri Light" panose="020F0302020204030204" charset="0"/>
                <a:cs typeface="Calibri Light" panose="020F0302020204030204" charset="0"/>
              </a:rPr>
              <a:t>Methodology</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ethical considerations,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limitations,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and a tentative timeline</a:t>
            </a:r>
            <a:endParaRPr lang="en-US" altLang="en-US" sz="2000">
              <a:solidFill>
                <a:srgbClr val="C00000"/>
              </a:solidFill>
              <a:latin typeface="Calibri Light" panose="020F0302020204030204" charset="0"/>
              <a:cs typeface="Calibri Light" panose="020F0302020204030204" charset="0"/>
            </a:endParaRPr>
          </a:p>
        </p:txBody>
      </p:sp>
      <p:sp>
        <p:nvSpPr>
          <p:cNvPr id="4" name="Rounded Rectangle 3"/>
          <p:cNvSpPr/>
          <p:nvPr/>
        </p:nvSpPr>
        <p:spPr>
          <a:xfrm>
            <a:off x="2280285" y="2393950"/>
            <a:ext cx="2610485" cy="1203960"/>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ight Arrow 4"/>
          <p:cNvSpPr/>
          <p:nvPr/>
        </p:nvSpPr>
        <p:spPr>
          <a:xfrm>
            <a:off x="5177155" y="2988310"/>
            <a:ext cx="763905" cy="75565"/>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ight Arrow 6"/>
          <p:cNvSpPr/>
          <p:nvPr/>
        </p:nvSpPr>
        <p:spPr>
          <a:xfrm>
            <a:off x="5177155" y="3844290"/>
            <a:ext cx="763905" cy="75565"/>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2280285" y="3719830"/>
            <a:ext cx="2239645" cy="323850"/>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ounded Rectangle 5"/>
          <p:cNvSpPr/>
          <p:nvPr/>
        </p:nvSpPr>
        <p:spPr>
          <a:xfrm>
            <a:off x="2216785" y="4165600"/>
            <a:ext cx="2610485" cy="1925320"/>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9" name="Right Arrow 8"/>
          <p:cNvSpPr/>
          <p:nvPr/>
        </p:nvSpPr>
        <p:spPr>
          <a:xfrm>
            <a:off x="5113020" y="4971415"/>
            <a:ext cx="763905" cy="75565"/>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b="1"/>
              <a:t>Section 3: Methodology</a:t>
            </a:r>
            <a:r>
              <a:rPr lang="zh-CN" altLang="en-US" b="1"/>
              <a:t>：</a:t>
            </a:r>
            <a:r>
              <a:rPr lang="en-US" altLang="en-US" b="1"/>
              <a:t>Peeling </a:t>
            </a:r>
            <a:r>
              <a:rPr lang="en-US" altLang="en-US" b="1">
                <a:solidFill>
                  <a:srgbClr val="FF0000"/>
                </a:solidFill>
              </a:rPr>
              <a:t>the Onion</a:t>
            </a:r>
            <a:r>
              <a:rPr lang="en-US" altLang="en-US" b="1"/>
              <a:t>, Crunching </a:t>
            </a:r>
            <a:r>
              <a:rPr lang="en-US" altLang="en-US" b="1">
                <a:solidFill>
                  <a:srgbClr val="FF0000"/>
                </a:solidFill>
              </a:rPr>
              <a:t>the Data</a:t>
            </a:r>
            <a:r>
              <a:rPr lang="en-US" altLang="en-US" b="1"/>
              <a:t>, and Proving </a:t>
            </a:r>
            <a:r>
              <a:rPr lang="en-US" altLang="en-US" b="1">
                <a:solidFill>
                  <a:srgbClr val="FF0000"/>
                </a:solidFill>
              </a:rPr>
              <a:t>Your Value</a:t>
            </a:r>
            <a:r>
              <a:rPr lang="en-US" altLang="en-US" b="1"/>
              <a:t>.(40%)</a:t>
            </a:r>
            <a:endParaRPr lang="en-US" altLang="en-US" b="1"/>
          </a:p>
        </p:txBody>
      </p:sp>
      <p:sp>
        <p:nvSpPr>
          <p:cNvPr id="3" name="Content Placeholder 2"/>
          <p:cNvSpPr>
            <a:spLocks noGrp="1"/>
          </p:cNvSpPr>
          <p:nvPr>
            <p:ph idx="1"/>
          </p:nvPr>
        </p:nvSpPr>
        <p:spPr/>
        <p:txBody>
          <a:bodyPr/>
          <a:p>
            <a:endParaRPr lang="en-US"/>
          </a:p>
          <a:p>
            <a:endParaRPr lang="en-US"/>
          </a:p>
          <a:p>
            <a:r>
              <a:rPr lang="en-US" altLang="en-US"/>
              <a:t>Your Methodology is not a philosophical diary. It is a strict, </a:t>
            </a:r>
            <a:r>
              <a:rPr lang="en-US" altLang="en-US">
                <a:solidFill>
                  <a:srgbClr val="FF0000"/>
                </a:solidFill>
              </a:rPr>
              <a:t>step-by-step recipe</a:t>
            </a:r>
            <a:r>
              <a:rPr lang="en-US" altLang="en-US"/>
              <a:t>. If another researcher picks up your 5,000-word assignment, reads your methodology, and </a:t>
            </a:r>
            <a:r>
              <a:rPr lang="en-US" altLang="en-US">
                <a:solidFill>
                  <a:srgbClr val="FF0000"/>
                </a:solidFill>
              </a:rPr>
              <a:t>follows your steps exactly, they should be able to bake the exact same cake.</a:t>
            </a:r>
            <a:endParaRPr lang="en-US" altLang="en-US">
              <a:solidFill>
                <a:srgbClr val="FF0000"/>
              </a:solidFill>
            </a:endParaRPr>
          </a:p>
          <a:p>
            <a:endParaRPr lang="en-US" altLang="en-US">
              <a:solidFill>
                <a:srgbClr val="FF0000"/>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4 Steps:</a:t>
            </a:r>
            <a:endParaRPr lang="en-US"/>
          </a:p>
        </p:txBody>
      </p:sp>
      <p:sp>
        <p:nvSpPr>
          <p:cNvPr id="3" name="Content Placeholder 2"/>
          <p:cNvSpPr>
            <a:spLocks noGrp="1"/>
          </p:cNvSpPr>
          <p:nvPr>
            <p:ph idx="1"/>
          </p:nvPr>
        </p:nvSpPr>
        <p:spPr/>
        <p:txBody>
          <a:bodyPr/>
          <a:p>
            <a:r>
              <a:rPr lang="en-US" altLang="en-US">
                <a:solidFill>
                  <a:srgbClr val="FF0000"/>
                </a:solidFill>
              </a:rPr>
              <a:t>Step 1: The Research Onion (Your core strategy).</a:t>
            </a:r>
            <a:endParaRPr lang="en-US" altLang="en-US">
              <a:solidFill>
                <a:srgbClr val="FF0000"/>
              </a:solidFill>
            </a:endParaRPr>
          </a:p>
          <a:p>
            <a:endParaRPr lang="en-US" altLang="en-US">
              <a:solidFill>
                <a:srgbClr val="FF0000"/>
              </a:solidFill>
            </a:endParaRPr>
          </a:p>
          <a:p>
            <a:r>
              <a:rPr lang="en-US" altLang="en-US">
                <a:solidFill>
                  <a:srgbClr val="FF0000"/>
                </a:solidFill>
              </a:rPr>
              <a:t>Step 2: Data Analysis (How you process the ingredients).</a:t>
            </a:r>
            <a:endParaRPr lang="en-US" altLang="en-US">
              <a:solidFill>
                <a:srgbClr val="FF0000"/>
              </a:solidFill>
            </a:endParaRPr>
          </a:p>
          <a:p>
            <a:endParaRPr lang="en-US" altLang="en-US"/>
          </a:p>
          <a:p>
            <a:r>
              <a:rPr lang="en-US" altLang="en-US"/>
              <a:t>Step 3: Significance (Why anyone should care).</a:t>
            </a:r>
            <a:endParaRPr lang="en-US" altLang="en-US"/>
          </a:p>
          <a:p>
            <a:endParaRPr lang="en-US" altLang="en-US"/>
          </a:p>
          <a:p>
            <a:r>
              <a:rPr lang="en-US" altLang="en-US"/>
              <a:t>Step 4 &amp; 5: Ethics &amp; Limitations (Playing by the rules and being honest).</a:t>
            </a:r>
            <a:endParaRPr lang="en-US"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sym typeface="+mn-ea"/>
              </a:rPr>
              <a:t>3.1 Peeling the Onion</a:t>
            </a:r>
            <a:br>
              <a:rPr lang="en-US">
                <a:sym typeface="+mn-ea"/>
              </a:rPr>
            </a:br>
            <a:endParaRPr lang="en-US"/>
          </a:p>
        </p:txBody>
      </p:sp>
      <p:sp>
        <p:nvSpPr>
          <p:cNvPr id="3" name="Content Placeholder 2"/>
          <p:cNvSpPr>
            <a:spLocks noGrp="1"/>
          </p:cNvSpPr>
          <p:nvPr>
            <p:ph idx="1"/>
          </p:nvPr>
        </p:nvSpPr>
        <p:spPr>
          <a:xfrm>
            <a:off x="838200" y="1273810"/>
            <a:ext cx="10515600" cy="5189855"/>
          </a:xfrm>
        </p:spPr>
        <p:txBody>
          <a:bodyPr>
            <a:normAutofit fontScale="55000"/>
          </a:bodyPr>
          <a:p>
            <a:r>
              <a:rPr lang="en-US" altLang="en-US"/>
              <a:t>To build an unbreakable</a:t>
            </a:r>
            <a:r>
              <a:rPr lang="en-US" altLang="en-US" b="1"/>
              <a:t> Golden Thread,</a:t>
            </a:r>
            <a:r>
              <a:rPr lang="en-US" altLang="en-US"/>
              <a:t> we must start from the outside of the Onion and work our way in!</a:t>
            </a:r>
            <a:endParaRPr lang="en-US" altLang="en-US"/>
          </a:p>
          <a:p>
            <a:endParaRPr lang="en-US" altLang="en-US"/>
          </a:p>
          <a:p>
            <a:r>
              <a:rPr lang="en-US" altLang="en-US" b="1"/>
              <a:t>Layer 1: Philosophy (The Lens)</a:t>
            </a:r>
            <a:endParaRPr lang="en-US" altLang="en-US" b="1"/>
          </a:p>
          <a:p>
            <a:r>
              <a:rPr lang="en-US" altLang="en-US"/>
              <a:t>Are you looking for numbers? ➔ Positivism</a:t>
            </a:r>
            <a:endParaRPr lang="en-US" altLang="en-US"/>
          </a:p>
          <a:p>
            <a:r>
              <a:rPr lang="en-US" altLang="en-US"/>
              <a:t>Are you looking for deep, subjective stories? ➔ Interpretivism</a:t>
            </a:r>
            <a:endParaRPr lang="en-US" altLang="en-US"/>
          </a:p>
          <a:p>
            <a:r>
              <a:rPr lang="en-US" altLang="en-US"/>
              <a:t>Are you mixing both to solve a practical problem? ➔ Pragmatism</a:t>
            </a:r>
            <a:endParaRPr lang="en-US" altLang="en-US"/>
          </a:p>
          <a:p>
            <a:endParaRPr lang="en-US" altLang="en-US"/>
          </a:p>
          <a:p>
            <a:r>
              <a:rPr lang="en-US" altLang="en-US" b="1"/>
              <a:t>Layer 2: Approach (The Direction)</a:t>
            </a:r>
            <a:endParaRPr lang="en-US" altLang="en-US" b="1"/>
          </a:p>
          <a:p>
            <a:endParaRPr lang="en-US" altLang="en-US"/>
          </a:p>
          <a:p>
            <a:r>
              <a:rPr lang="en-US" altLang="en-US"/>
              <a:t>Testing an existing theory? ➔ Deductive (General to Specific).</a:t>
            </a:r>
            <a:endParaRPr lang="en-US" altLang="en-US"/>
          </a:p>
          <a:p>
            <a:r>
              <a:rPr lang="en-US" altLang="en-US"/>
              <a:t>Building a new theory from your data? ➔ Inductive (Specific to General).</a:t>
            </a:r>
            <a:endParaRPr lang="en-US" altLang="en-US"/>
          </a:p>
          <a:p>
            <a:endParaRPr lang="en-US" altLang="en-US"/>
          </a:p>
          <a:p>
            <a:r>
              <a:rPr lang="en-US" altLang="en-US" b="1"/>
              <a:t>Layer 3 &amp; 4: Strategy &amp; Choice</a:t>
            </a:r>
            <a:endParaRPr lang="en-US" altLang="en-US" b="1"/>
          </a:p>
          <a:p>
            <a:r>
              <a:rPr lang="en-US" altLang="en-US"/>
              <a:t>How are you doing this? (e.g., Case Study, Survey, Mixed Methods).</a:t>
            </a:r>
            <a:endParaRPr lang="en-US" altLang="en-US"/>
          </a:p>
          <a:p>
            <a:r>
              <a:rPr lang="en-US" altLang="en-US"/>
              <a:t>Tips: In your assignment, you must explicitly state which layers of the onion you have chosen and why.</a:t>
            </a:r>
            <a:endParaRPr lang="en-US"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t>3.2 Sampling (Who is in your study?) </a:t>
            </a:r>
            <a:br>
              <a:rPr lang="en-US" altLang="en-US"/>
            </a:br>
            <a:endParaRPr lang="en-US" altLang="en-US"/>
          </a:p>
        </p:txBody>
      </p:sp>
      <p:sp>
        <p:nvSpPr>
          <p:cNvPr id="3" name="Content Placeholder 2"/>
          <p:cNvSpPr>
            <a:spLocks noGrp="1"/>
          </p:cNvSpPr>
          <p:nvPr>
            <p:ph idx="1"/>
          </p:nvPr>
        </p:nvSpPr>
        <p:spPr/>
        <p:txBody>
          <a:bodyPr>
            <a:normAutofit fontScale="80000"/>
          </a:bodyPr>
          <a:p>
            <a:r>
              <a:rPr lang="en-US" altLang="en-US"/>
              <a:t>You have reached the centre of the Onion! Now, how are you finding your participants?</a:t>
            </a:r>
            <a:endParaRPr lang="en-US" altLang="en-US"/>
          </a:p>
          <a:p>
            <a:r>
              <a:rPr lang="en-US" altLang="en-US" b="1"/>
              <a:t>The Quantitative Route</a:t>
            </a:r>
            <a:r>
              <a:rPr lang="en-US" altLang="en-US"/>
              <a:t>:  If you are doing a survey, you need a representative slice of the population.</a:t>
            </a:r>
            <a:endParaRPr lang="en-US" altLang="en-US"/>
          </a:p>
          <a:p>
            <a:r>
              <a:rPr lang="en-US" altLang="en-US"/>
              <a:t>Method: </a:t>
            </a:r>
            <a:r>
              <a:rPr lang="en-US" altLang="en-US">
                <a:solidFill>
                  <a:srgbClr val="FF0000"/>
                </a:solidFill>
              </a:rPr>
              <a:t>Probability Sampling</a:t>
            </a:r>
            <a:r>
              <a:rPr lang="en-US" altLang="en-US"/>
              <a:t> (e.g., Simple Random Sampling).</a:t>
            </a:r>
            <a:endParaRPr lang="en-US" altLang="en-US"/>
          </a:p>
          <a:p>
            <a:r>
              <a:rPr lang="en-US" altLang="en-US" b="1"/>
              <a:t>The Qualitative Route</a:t>
            </a:r>
            <a:r>
              <a:rPr lang="en-US" altLang="en-US"/>
              <a:t>:</a:t>
            </a:r>
            <a:endParaRPr lang="en-US" altLang="en-US"/>
          </a:p>
          <a:p>
            <a:r>
              <a:rPr lang="en-US" altLang="en-US"/>
              <a:t>If you are doing interviews, you cannot just let anyone in. You need specific experts.</a:t>
            </a:r>
            <a:endParaRPr lang="en-US" altLang="en-US"/>
          </a:p>
          <a:p>
            <a:r>
              <a:rPr lang="en-US" altLang="en-US"/>
              <a:t>Method: </a:t>
            </a:r>
            <a:r>
              <a:rPr lang="en-US" altLang="en-US">
                <a:solidFill>
                  <a:srgbClr val="FF0000"/>
                </a:solidFill>
              </a:rPr>
              <a:t>Non-Probability Sampling (e.g., Purposive Sampling)</a:t>
            </a:r>
            <a:r>
              <a:rPr lang="en-US" altLang="en-US"/>
              <a:t>.</a:t>
            </a:r>
            <a:endParaRPr lang="en-US" altLang="en-US"/>
          </a:p>
          <a:p>
            <a:endParaRPr lang="en-US" altLang="en-US"/>
          </a:p>
          <a:p>
            <a:r>
              <a:rPr lang="en-US" altLang="en-US" i="1">
                <a:solidFill>
                  <a:srgbClr val="FF0000"/>
                </a:solidFill>
              </a:rPr>
              <a:t>Tips : You must explicitly list your "VIP Criteria" in your assignment (e.g., "Must have 3+ years of management experience").</a:t>
            </a:r>
            <a:endParaRPr lang="en-US" altLang="en-US" i="1">
              <a:solidFill>
                <a:srgbClr val="FF0000"/>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t>3.3 Data Analysis (Codes &amp; Themes) </a:t>
            </a:r>
            <a:endParaRPr lang="en-US" altLang="en-US"/>
          </a:p>
        </p:txBody>
      </p:sp>
      <p:sp>
        <p:nvSpPr>
          <p:cNvPr id="3" name="Content Placeholder 2"/>
          <p:cNvSpPr>
            <a:spLocks noGrp="1"/>
          </p:cNvSpPr>
          <p:nvPr>
            <p:ph idx="1"/>
          </p:nvPr>
        </p:nvSpPr>
        <p:spPr/>
        <p:txBody>
          <a:bodyPr>
            <a:normAutofit/>
          </a:bodyPr>
          <a:p>
            <a:r>
              <a:rPr lang="en-US" altLang="en-US"/>
              <a:t>You have collected your data. Now, what do you actually do with it?</a:t>
            </a:r>
            <a:endParaRPr lang="en-US" altLang="en-US"/>
          </a:p>
          <a:p>
            <a:r>
              <a:rPr lang="en-US" altLang="en-US" b="1">
                <a:solidFill>
                  <a:srgbClr val="FF0000"/>
                </a:solidFill>
              </a:rPr>
              <a:t>Quantitative Data (Surveys):</a:t>
            </a:r>
            <a:endParaRPr lang="en-US" altLang="en-US" b="1">
              <a:solidFill>
                <a:srgbClr val="FF0000"/>
              </a:solidFill>
            </a:endParaRPr>
          </a:p>
          <a:p>
            <a:r>
              <a:rPr lang="en-US" altLang="en-US"/>
              <a:t>Descriptive Statistics: Using Excel or SPSS to find percentages, means, and standard deviations (e.g., "75% of staff felt overworked").</a:t>
            </a:r>
            <a:endParaRPr lang="en-US" altLang="en-US"/>
          </a:p>
          <a:p>
            <a:r>
              <a:rPr lang="en-US" altLang="en-US" b="1">
                <a:solidFill>
                  <a:srgbClr val="FF0000"/>
                </a:solidFill>
              </a:rPr>
              <a:t>Qualitative Data </a:t>
            </a:r>
            <a:r>
              <a:rPr lang="en-US" altLang="en-US"/>
              <a:t>(Interviews):</a:t>
            </a:r>
            <a:endParaRPr lang="en-US" altLang="en-US"/>
          </a:p>
          <a:p>
            <a:r>
              <a:rPr lang="en-US" altLang="en-US"/>
              <a:t>Thematic Analysis:  </a:t>
            </a:r>
            <a:r>
              <a:rPr lang="en-US" altLang="en-US">
                <a:solidFill>
                  <a:srgbClr val="FF0000"/>
                </a:solidFill>
              </a:rPr>
              <a:t>You must explain to the examiner how you read your transcripts, highlighted key quotes, attached Codes to them, and grouped those codes into overarching academic Themes.</a:t>
            </a:r>
            <a:endParaRPr lang="en-US" altLang="en-US">
              <a:solidFill>
                <a:srgbClr val="FF0000"/>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b="1"/>
              <a:t>4.4 </a:t>
            </a:r>
            <a:r>
              <a:rPr lang="en-US" altLang="en-US" b="1"/>
              <a:t>Ethical Considerations (Playing by the Rules)</a:t>
            </a:r>
            <a:endParaRPr lang="en-US" altLang="en-US" b="1"/>
          </a:p>
        </p:txBody>
      </p:sp>
      <p:sp>
        <p:nvSpPr>
          <p:cNvPr id="3" name="Content Placeholder 2"/>
          <p:cNvSpPr>
            <a:spLocks noGrp="1"/>
          </p:cNvSpPr>
          <p:nvPr>
            <p:ph idx="1"/>
          </p:nvPr>
        </p:nvSpPr>
        <p:spPr/>
        <p:txBody>
          <a:bodyPr>
            <a:normAutofit fontScale="80000"/>
          </a:bodyPr>
          <a:p>
            <a:r>
              <a:rPr lang="en-US" altLang="en-US">
                <a:solidFill>
                  <a:srgbClr val="FF0000"/>
                </a:solidFill>
              </a:rPr>
              <a:t> Do not skip this! You will lose easy marks.</a:t>
            </a:r>
            <a:endParaRPr lang="en-US" altLang="en-US">
              <a:solidFill>
                <a:srgbClr val="FF0000"/>
              </a:solidFill>
            </a:endParaRPr>
          </a:p>
          <a:p>
            <a:endParaRPr lang="en-US" altLang="en-US">
              <a:solidFill>
                <a:srgbClr val="FF0000"/>
              </a:solidFill>
            </a:endParaRPr>
          </a:p>
          <a:p>
            <a:r>
              <a:rPr lang="en-US" altLang="en-US"/>
              <a:t>When dealing with human participants (especially in business and HR), you must protect them. In your assignment, explicitly state how you managed:</a:t>
            </a:r>
            <a:endParaRPr lang="en-US" altLang="en-US"/>
          </a:p>
          <a:p>
            <a:endParaRPr lang="en-US" altLang="en-US"/>
          </a:p>
          <a:p>
            <a:r>
              <a:rPr lang="en-US" altLang="en-US">
                <a:solidFill>
                  <a:srgbClr val="FF0000"/>
                </a:solidFill>
              </a:rPr>
              <a:t>Informed Consent:</a:t>
            </a:r>
            <a:r>
              <a:rPr lang="en-US" altLang="en-US"/>
              <a:t> Participants knew exactly what the study was about before agreeing.</a:t>
            </a:r>
            <a:endParaRPr lang="en-US" altLang="en-US"/>
          </a:p>
          <a:p>
            <a:r>
              <a:rPr lang="en-US" altLang="en-US">
                <a:solidFill>
                  <a:srgbClr val="FF0000"/>
                </a:solidFill>
              </a:rPr>
              <a:t>Anonymity &amp; Confidentiality:</a:t>
            </a:r>
            <a:r>
              <a:rPr lang="en-US" altLang="en-US"/>
              <a:t> You changed their names (e.g., Participant A) and stored data securely.</a:t>
            </a:r>
            <a:endParaRPr lang="en-US" altLang="en-US"/>
          </a:p>
          <a:p>
            <a:r>
              <a:rPr lang="en-US" altLang="en-US">
                <a:solidFill>
                  <a:srgbClr val="FF0000"/>
                </a:solidFill>
              </a:rPr>
              <a:t>GDPR Compliance:</a:t>
            </a:r>
            <a:r>
              <a:rPr lang="en-US" altLang="en-US"/>
              <a:t> Data will be deleted after the research is graded.</a:t>
            </a:r>
            <a:endParaRPr lang="en-US" altLang="en-US"/>
          </a:p>
          <a:p>
            <a:r>
              <a:rPr lang="en-US" altLang="en-US">
                <a:solidFill>
                  <a:srgbClr val="FF0000"/>
                </a:solidFill>
              </a:rPr>
              <a:t>Right to Withdraw: </a:t>
            </a:r>
            <a:r>
              <a:rPr lang="en-US" altLang="en-US"/>
              <a:t>Participants could leave the study at any time without penalty.</a:t>
            </a:r>
            <a:endParaRPr lang="en-US" alt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t>4.5 Limitations</a:t>
            </a:r>
            <a:endParaRPr lang="en-US"/>
          </a:p>
        </p:txBody>
      </p:sp>
      <p:sp>
        <p:nvSpPr>
          <p:cNvPr id="3" name="Content Placeholder 2"/>
          <p:cNvSpPr>
            <a:spLocks noGrp="1"/>
          </p:cNvSpPr>
          <p:nvPr>
            <p:ph idx="1"/>
          </p:nvPr>
        </p:nvSpPr>
        <p:spPr/>
        <p:txBody>
          <a:bodyPr>
            <a:normAutofit fontScale="80000"/>
          </a:bodyPr>
          <a:p>
            <a:r>
              <a:rPr lang="en-US" altLang="en-US"/>
              <a:t>No Master's research project is perfect. Acknowledging your flaws actually gains you marks because it proves you are a critical, self-aware researcher!</a:t>
            </a:r>
            <a:endParaRPr lang="en-US" altLang="en-US"/>
          </a:p>
          <a:p>
            <a:r>
              <a:rPr lang="en-US" altLang="en-US" b="1">
                <a:solidFill>
                  <a:srgbClr val="FF0000"/>
                </a:solidFill>
              </a:rPr>
              <a:t>Common Limitations </a:t>
            </a:r>
            <a:r>
              <a:rPr lang="en-US" altLang="en-US"/>
              <a:t>to mention:</a:t>
            </a:r>
            <a:endParaRPr lang="en-US" altLang="en-US"/>
          </a:p>
          <a:p>
            <a:r>
              <a:rPr lang="en-US" altLang="en-US" b="1">
                <a:solidFill>
                  <a:srgbClr val="FF0000"/>
                </a:solidFill>
              </a:rPr>
              <a:t>Time Constraints: </a:t>
            </a:r>
            <a:r>
              <a:rPr lang="en-US" altLang="en-US"/>
              <a:t>Due to the strict deadline, the study was conducted cross-sectionally (a snapshot in time) rather than longitudinally.</a:t>
            </a:r>
            <a:endParaRPr lang="en-US" altLang="en-US"/>
          </a:p>
          <a:p>
            <a:endParaRPr lang="en-US" altLang="en-US"/>
          </a:p>
          <a:p>
            <a:r>
              <a:rPr lang="en-US" altLang="en-US" b="1">
                <a:solidFill>
                  <a:srgbClr val="FF0000"/>
                </a:solidFill>
              </a:rPr>
              <a:t>Sample Size:  </a:t>
            </a:r>
            <a:r>
              <a:rPr lang="en-US" altLang="en-US"/>
              <a:t>As a qualitative study with 12 interviews, the findings provide deep insights but cannot be mathematically generalised to the entire UK hospitality sector.</a:t>
            </a:r>
            <a:endParaRPr lang="en-US" altLang="en-US"/>
          </a:p>
          <a:p>
            <a:endParaRPr lang="en-US" altLang="en-US"/>
          </a:p>
          <a:p>
            <a:r>
              <a:rPr lang="en-US" altLang="en-US" b="1">
                <a:solidFill>
                  <a:srgbClr val="FF0000"/>
                </a:solidFill>
              </a:rPr>
              <a:t>Access/Resources:</a:t>
            </a:r>
            <a:r>
              <a:rPr lang="en-US" altLang="en-US"/>
              <a:t> Data was limited to one specific branch of the company, which may not reflect the culture of the global headquarters.</a:t>
            </a:r>
            <a:endParaRPr lang="en-US"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r>
              <a:rPr lang="en-US" altLang="en-US"/>
              <a:t>Your Methodology Checklist </a:t>
            </a:r>
            <a:br>
              <a:rPr lang="en-US" altLang="en-US"/>
            </a:br>
            <a:endParaRPr lang="en-US" altLang="en-US"/>
          </a:p>
        </p:txBody>
      </p:sp>
      <p:sp>
        <p:nvSpPr>
          <p:cNvPr id="3" name="Content Placeholder 2"/>
          <p:cNvSpPr>
            <a:spLocks noGrp="1"/>
          </p:cNvSpPr>
          <p:nvPr>
            <p:ph idx="1"/>
          </p:nvPr>
        </p:nvSpPr>
        <p:spPr/>
        <p:txBody>
          <a:bodyPr>
            <a:noAutofit/>
          </a:bodyPr>
          <a:p>
            <a:r>
              <a:rPr lang="en-US" altLang="en-US" sz="1900"/>
              <a:t>Before you submit, ensure your Methodology chapter answers these questions:</a:t>
            </a:r>
            <a:endParaRPr lang="en-US" altLang="en-US" sz="1900"/>
          </a:p>
          <a:p>
            <a:endParaRPr lang="en-US" altLang="en-US" sz="1900"/>
          </a:p>
          <a:p>
            <a:r>
              <a:rPr lang="en-US" altLang="en-US" sz="1900">
                <a:solidFill>
                  <a:srgbClr val="FF0000"/>
                </a:solidFill>
              </a:rPr>
              <a:t>[ ] Did I peel the Research Onion and name my Philosophy (e.g., Interpretivism)?</a:t>
            </a:r>
            <a:endParaRPr lang="en-US" altLang="en-US" sz="1900">
              <a:solidFill>
                <a:srgbClr val="FF0000"/>
              </a:solidFill>
            </a:endParaRPr>
          </a:p>
          <a:p>
            <a:r>
              <a:rPr lang="en-US" altLang="en-US" sz="1900">
                <a:solidFill>
                  <a:srgbClr val="FF0000"/>
                </a:solidFill>
              </a:rPr>
              <a:t>[ ] Is my Golden Thread intact? (Do my tools match my philosophy?)</a:t>
            </a:r>
            <a:endParaRPr lang="en-US" altLang="en-US" sz="1900">
              <a:solidFill>
                <a:srgbClr val="FF0000"/>
              </a:solidFill>
            </a:endParaRPr>
          </a:p>
          <a:p>
            <a:r>
              <a:rPr lang="en-US" altLang="en-US" sz="1900">
                <a:solidFill>
                  <a:srgbClr val="FF0000"/>
                </a:solidFill>
              </a:rPr>
              <a:t>[ ] Did I name my Sampling Method and list my VIP criteria?</a:t>
            </a:r>
            <a:endParaRPr lang="en-US" altLang="en-US" sz="1900">
              <a:solidFill>
                <a:srgbClr val="FF0000"/>
              </a:solidFill>
            </a:endParaRPr>
          </a:p>
          <a:p>
            <a:r>
              <a:rPr lang="en-US" altLang="en-US" sz="1900">
                <a:solidFill>
                  <a:srgbClr val="FF0000"/>
                </a:solidFill>
              </a:rPr>
              <a:t>[ ] Did I explain my Data Analysis steps clearly?</a:t>
            </a:r>
            <a:endParaRPr lang="en-US" altLang="en-US" sz="1900">
              <a:solidFill>
                <a:srgbClr val="FF0000"/>
              </a:solidFill>
            </a:endParaRPr>
          </a:p>
          <a:p>
            <a:r>
              <a:rPr lang="en-US" altLang="en-US" sz="1900">
                <a:solidFill>
                  <a:srgbClr val="FF0000"/>
                </a:solidFill>
              </a:rPr>
              <a:t>[ ] Did I justify the Significance of the work?</a:t>
            </a:r>
            <a:endParaRPr lang="en-US" altLang="en-US" sz="1900">
              <a:solidFill>
                <a:srgbClr val="FF0000"/>
              </a:solidFill>
            </a:endParaRPr>
          </a:p>
          <a:p>
            <a:r>
              <a:rPr lang="en-US" altLang="en-US" sz="1900">
                <a:solidFill>
                  <a:srgbClr val="FF0000"/>
                </a:solidFill>
              </a:rPr>
              <a:t>[ ] Did I outline my Ethics and Limitations?</a:t>
            </a:r>
            <a:endParaRPr lang="en-US" altLang="en-US" sz="1900">
              <a:solidFill>
                <a:srgbClr val="FF0000"/>
              </a:solidFill>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1" cstate="print"/>
          <a:stretch>
            <a:fillRect/>
          </a:stretch>
        </p:blipFill>
        <p:spPr>
          <a:xfrm>
            <a:off x="3894493" y="836142"/>
            <a:ext cx="4146155" cy="1502702"/>
          </a:xfrm>
          <a:prstGeom prst="rect">
            <a:avLst/>
          </a:prstGeom>
        </p:spPr>
      </p:pic>
      <p:sp>
        <p:nvSpPr>
          <p:cNvPr id="3" name="object 3"/>
          <p:cNvSpPr/>
          <p:nvPr/>
        </p:nvSpPr>
        <p:spPr>
          <a:xfrm>
            <a:off x="2462022" y="2724723"/>
            <a:ext cx="7460615" cy="0"/>
          </a:xfrm>
          <a:custGeom>
            <a:avLst/>
            <a:gdLst/>
            <a:ahLst/>
            <a:cxnLst/>
            <a:rect l="l" t="t" r="r" b="b"/>
            <a:pathLst>
              <a:path w="7460615">
                <a:moveTo>
                  <a:pt x="0" y="0"/>
                </a:moveTo>
                <a:lnTo>
                  <a:pt x="7460305" y="0"/>
                </a:lnTo>
              </a:path>
            </a:pathLst>
          </a:custGeom>
          <a:ln w="23058">
            <a:solidFill>
              <a:srgbClr val="000000"/>
            </a:solidFill>
          </a:ln>
        </p:spPr>
        <p:txBody>
          <a:bodyPr wrap="square" lIns="0" tIns="0" rIns="0" bIns="0" rtlCol="0"/>
          <a:lstStyle/>
          <a:p/>
        </p:txBody>
      </p:sp>
      <p:sp>
        <p:nvSpPr>
          <p:cNvPr id="4" name="object 4"/>
          <p:cNvSpPr txBox="1"/>
          <p:nvPr/>
        </p:nvSpPr>
        <p:spPr>
          <a:xfrm>
            <a:off x="4208017" y="3298825"/>
            <a:ext cx="3969385" cy="627380"/>
          </a:xfrm>
          <a:prstGeom prst="rect">
            <a:avLst/>
          </a:prstGeom>
        </p:spPr>
        <p:txBody>
          <a:bodyPr vert="horz" wrap="square" lIns="0" tIns="12065" rIns="0" bIns="0" rtlCol="0">
            <a:spAutoFit/>
          </a:bodyPr>
          <a:lstStyle/>
          <a:p>
            <a:pPr marL="240665" indent="-227965">
              <a:lnSpc>
                <a:spcPct val="100000"/>
              </a:lnSpc>
              <a:spcBef>
                <a:spcPts val="95"/>
              </a:spcBef>
              <a:buFont typeface="Arial" panose="020B0604020202020204"/>
              <a:buChar char="•"/>
              <a:tabLst>
                <a:tab pos="240665" algn="l"/>
              </a:tabLst>
            </a:pPr>
            <a:r>
              <a:rPr sz="4000" b="1" dirty="0">
                <a:latin typeface="Calibri" panose="020F0502020204030204"/>
                <a:cs typeface="Calibri" panose="020F0502020204030204"/>
              </a:rPr>
              <a:t>ANY</a:t>
            </a:r>
            <a:r>
              <a:rPr sz="4000" b="1" spc="-80" dirty="0">
                <a:latin typeface="Calibri" panose="020F0502020204030204"/>
                <a:cs typeface="Calibri" panose="020F0502020204030204"/>
              </a:rPr>
              <a:t> </a:t>
            </a:r>
            <a:r>
              <a:rPr sz="4000" b="1" spc="-10" dirty="0">
                <a:latin typeface="Calibri" panose="020F0502020204030204"/>
                <a:cs typeface="Calibri" panose="020F0502020204030204"/>
              </a:rPr>
              <a:t>QUESTIONS?</a:t>
            </a:r>
            <a:endParaRPr sz="4000">
              <a:latin typeface="Calibri" panose="020F0502020204030204"/>
              <a:cs typeface="Calibri" panose="020F0502020204030204"/>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1981200" y="1417955"/>
            <a:ext cx="8229600" cy="4233545"/>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the background,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research questions,                                  </a:t>
            </a:r>
            <a:r>
              <a:rPr lang="en-US" altLang="en-US" sz="2400" b="1">
                <a:solidFill>
                  <a:srgbClr val="C00000"/>
                </a:solidFill>
                <a:latin typeface="Calibri Light" panose="020F0302020204030204" charset="0"/>
                <a:cs typeface="Calibri Light" panose="020F0302020204030204" charset="0"/>
              </a:rPr>
              <a:t> Introduction </a:t>
            </a:r>
            <a:endParaRPr lang="en-US" altLang="en-US" sz="2400" b="1">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objectives,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Literature Review                                     </a:t>
            </a:r>
            <a:r>
              <a:rPr lang="en-US" altLang="en-US" sz="2400" b="1">
                <a:solidFill>
                  <a:srgbClr val="C00000"/>
                </a:solidFill>
                <a:latin typeface="Calibri Light" panose="020F0302020204030204" charset="0"/>
                <a:cs typeface="Calibri Light" panose="020F0302020204030204" charset="0"/>
              </a:rPr>
              <a:t>  Literature Review</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methodology,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data analysis,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significance of the study,                          </a:t>
            </a:r>
            <a:r>
              <a:rPr lang="en-US" altLang="en-US" sz="2400" b="1">
                <a:solidFill>
                  <a:srgbClr val="C00000"/>
                </a:solidFill>
                <a:latin typeface="Calibri Light" panose="020F0302020204030204" charset="0"/>
                <a:cs typeface="Calibri Light" panose="020F0302020204030204" charset="0"/>
              </a:rPr>
              <a:t>Methodology</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ethical considerations,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limitations, </a:t>
            </a:r>
            <a:endParaRPr lang="en-US" altLang="en-US" sz="2000">
              <a:solidFill>
                <a:srgbClr val="C00000"/>
              </a:solidFill>
              <a:latin typeface="Calibri Light" panose="020F0302020204030204" charset="0"/>
              <a:cs typeface="Calibri Light" panose="020F0302020204030204" charset="0"/>
            </a:endParaRPr>
          </a:p>
          <a:p>
            <a:r>
              <a:rPr lang="en-US" altLang="en-US" sz="2000">
                <a:solidFill>
                  <a:srgbClr val="C00000"/>
                </a:solidFill>
                <a:latin typeface="Calibri Light" panose="020F0302020204030204" charset="0"/>
                <a:cs typeface="Calibri Light" panose="020F0302020204030204" charset="0"/>
              </a:rPr>
              <a:t>and a tentative timeline</a:t>
            </a:r>
            <a:endParaRPr lang="en-US" altLang="en-US" sz="2000">
              <a:solidFill>
                <a:srgbClr val="C00000"/>
              </a:solidFill>
              <a:latin typeface="Calibri Light" panose="020F0302020204030204" charset="0"/>
              <a:cs typeface="Calibri Light" panose="020F0302020204030204" charset="0"/>
            </a:endParaRPr>
          </a:p>
        </p:txBody>
      </p:sp>
      <p:sp>
        <p:nvSpPr>
          <p:cNvPr id="4" name="Rounded Rectangle 3"/>
          <p:cNvSpPr/>
          <p:nvPr/>
        </p:nvSpPr>
        <p:spPr>
          <a:xfrm>
            <a:off x="2280285" y="2393950"/>
            <a:ext cx="2610485" cy="1203960"/>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ight Arrow 4"/>
          <p:cNvSpPr/>
          <p:nvPr/>
        </p:nvSpPr>
        <p:spPr>
          <a:xfrm>
            <a:off x="5177155" y="2988310"/>
            <a:ext cx="763905" cy="75565"/>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ight Arrow 6"/>
          <p:cNvSpPr/>
          <p:nvPr/>
        </p:nvSpPr>
        <p:spPr>
          <a:xfrm>
            <a:off x="5177155" y="3844290"/>
            <a:ext cx="763905" cy="75565"/>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2280285" y="3719830"/>
            <a:ext cx="2239645" cy="323850"/>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ounded Rectangle 5"/>
          <p:cNvSpPr/>
          <p:nvPr/>
        </p:nvSpPr>
        <p:spPr>
          <a:xfrm>
            <a:off x="2216785" y="4165600"/>
            <a:ext cx="2610485" cy="1925320"/>
          </a:xfrm>
          <a:prstGeom prst="roundRect">
            <a:avLst/>
          </a:prstGeom>
          <a:noFill/>
          <a:ln>
            <a:solidFill>
              <a:schemeClr val="tx1"/>
            </a:solidFill>
          </a:ln>
          <a:extLst>
            <a:ext uri="{909E8E84-426E-40DD-AFC4-6F175D3DCCD1}">
              <a14:hiddenFill xmlns:a14="http://schemas.microsoft.com/office/drawing/2010/main">
                <a:solidFill>
                  <a:schemeClr val="tx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9" name="Right Arrow 8"/>
          <p:cNvSpPr/>
          <p:nvPr/>
        </p:nvSpPr>
        <p:spPr>
          <a:xfrm>
            <a:off x="5113020" y="4971415"/>
            <a:ext cx="763905" cy="75565"/>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pPr algn="ctr"/>
            <a:r>
              <a:rPr lang="en-US"/>
              <a:t>Thank You</a:t>
            </a:r>
            <a:endParaRPr lang="en-US"/>
          </a:p>
        </p:txBody>
      </p:sp>
      <p:sp>
        <p:nvSpPr>
          <p:cNvPr id="3" name="Content Placeholder 2"/>
          <p:cNvSpPr>
            <a:spLocks noGrp="1"/>
          </p:cNvSpPr>
          <p:nvPr>
            <p:ph idx="1"/>
          </p:nvPr>
        </p:nvSpPr>
        <p:spPr/>
        <p:txBody>
          <a:bodyPr/>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19055</Words>
  <Application>WPS Presentation</Application>
  <PresentationFormat>Widescreen</PresentationFormat>
  <Paragraphs>373</Paragraphs>
  <Slides>45</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45</vt:i4>
      </vt:variant>
    </vt:vector>
  </HeadingPairs>
  <TitlesOfParts>
    <vt:vector size="55" baseType="lpstr">
      <vt:lpstr>Arial</vt:lpstr>
      <vt:lpstr>SimSun</vt:lpstr>
      <vt:lpstr>Wingdings</vt:lpstr>
      <vt:lpstr>Calibri Light</vt:lpstr>
      <vt:lpstr>Calibri</vt:lpstr>
      <vt:lpstr>Microsoft YaHei</vt:lpstr>
      <vt:lpstr>Arial Unicode MS</vt:lpstr>
      <vt:lpstr>Arial</vt:lpstr>
      <vt:lpstr>Calibri</vt:lpstr>
      <vt:lpstr>Office Theme</vt:lpstr>
      <vt:lpstr>Unpacking the Assignment</vt:lpstr>
      <vt:lpstr>Assignment: Research Proposal (5,000 words)</vt:lpstr>
      <vt:lpstr>The Big Picture: Research Proposal (5,000 words)</vt:lpstr>
      <vt:lpstr>The Big Picture: What does the Examiner want?</vt:lpstr>
      <vt:lpstr>The Big Picture: Structure of the Assignmrnt </vt:lpstr>
      <vt:lpstr>PowerPoint 演示文稿</vt:lpstr>
      <vt:lpstr>Section 1: Introduction (15%)</vt:lpstr>
      <vt:lpstr>Assignment: Research Proposal (5,000 words)</vt:lpstr>
      <vt:lpstr>Section 1.1 Research Problem: The Research Funnel (Aim + Objectives + Research Questions)</vt:lpstr>
      <vt:lpstr>The Research Funnel:From Broad to Specific</vt:lpstr>
      <vt:lpstr>2. The Middle of the Funnel: The Objectives (The Action Steps) </vt:lpstr>
      <vt:lpstr>PowerPoint 演示文稿</vt:lpstr>
      <vt:lpstr>Section 1.2: Background</vt:lpstr>
      <vt:lpstr>PowerPoint 演示文稿</vt:lpstr>
      <vt:lpstr>PowerPoint 演示文稿</vt:lpstr>
      <vt:lpstr>PowerPoint 演示文稿</vt:lpstr>
      <vt:lpstr>Section 2: Literature Review</vt:lpstr>
      <vt:lpstr>The "Wall" of Knowledge</vt:lpstr>
      <vt:lpstr>What a Literature Review is </vt:lpstr>
      <vt:lpstr>Literature Review (2000 words) </vt:lpstr>
      <vt:lpstr>The 4 C's Checklist </vt:lpstr>
      <vt:lpstr>Is This a Good Literature Review?</vt:lpstr>
      <vt:lpstr>The "Good" Version </vt:lpstr>
      <vt:lpstr>Tips: two techniques: </vt:lpstr>
      <vt:lpstr>Summary(list the points of ABCD)</vt:lpstr>
      <vt:lpstr>PowerPoint 演示文稿</vt:lpstr>
      <vt:lpstr>Synthesize (Categorise ABCD)</vt:lpstr>
      <vt:lpstr>PowerPoint 演示文稿</vt:lpstr>
      <vt:lpstr>How to approach literature review in this report: </vt:lpstr>
      <vt:lpstr>Sample: Why(Reasons for satff shortage)</vt:lpstr>
      <vt:lpstr>PowerPoint 演示文稿</vt:lpstr>
      <vt:lpstr>PowerPoint 演示文稿</vt:lpstr>
      <vt:lpstr>Assignment: Research Proposal (5,000 words)</vt:lpstr>
      <vt:lpstr>Assignment: Research Proposal (5,000 words)</vt:lpstr>
      <vt:lpstr>Section 3: Methodology：Peeling the Onion, Crunching the Data, and Proving Your Value.(40%)</vt:lpstr>
      <vt:lpstr>4 Steps:</vt:lpstr>
      <vt:lpstr>3.1 Peeling the Onion </vt:lpstr>
      <vt:lpstr>3.2 Sampling (Who is in your study?)  </vt:lpstr>
      <vt:lpstr>3.3 Data Analysis (Codes &amp; Themes) </vt:lpstr>
      <vt:lpstr>4.4 Ethical Considerations (Playing by the Rules)</vt:lpstr>
      <vt:lpstr>4.5 Limitations</vt:lpstr>
      <vt:lpstr>Your Methodology Checklist  </vt:lpstr>
      <vt:lpstr>PowerPoint 演示文稿</vt:lpstr>
      <vt:lpstr>Assignment: Research Proposal (5,000 words)</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
  <cp:lastModifiedBy>Maggie</cp:lastModifiedBy>
  <cp:revision>33</cp:revision>
  <dcterms:created xsi:type="dcterms:W3CDTF">2025-07-23T00:59:00Z</dcterms:created>
  <dcterms:modified xsi:type="dcterms:W3CDTF">2026-03-12T20:00:17Z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477BD8D020844FB8AF01C1FF512EE994_11</vt:lpwstr>
  </property>
  <property fmtid="{D5CDD505-2E9C-101B-9397-08002B2CF9AE}" pid="3" name="KSOProductBuildVer">
    <vt:lpwstr>1033-12.2.0.23196</vt:lpwstr>
  </property>
</Properties>
</file>