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4"/>
  </p:sldMasterIdLst>
  <p:sldIdLst>
    <p:sldId id="270" r:id="rId5"/>
    <p:sldId id="271" r:id="rId6"/>
    <p:sldId id="272" r:id="rId7"/>
    <p:sldId id="274" r:id="rId8"/>
    <p:sldId id="273" r:id="rId9"/>
    <p:sldId id="370" r:id="rId10"/>
    <p:sldId id="261" r:id="rId11"/>
    <p:sldId id="363" r:id="rId12"/>
    <p:sldId id="265" r:id="rId13"/>
    <p:sldId id="369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28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904F66-FE5F-4258-BE82-E7035CF1006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59E579-24DB-4F4F-A922-83B12A76C662}">
      <dgm:prSet/>
      <dgm:spPr/>
      <dgm:t>
        <a:bodyPr/>
        <a:lstStyle/>
        <a:p>
          <a:r>
            <a:rPr lang="en-GB" b="1" dirty="0"/>
            <a:t>- Basil’s Bakery</a:t>
          </a:r>
          <a:r>
            <a:rPr lang="en-GB" dirty="0"/>
            <a:t> – context &amp; current challenges </a:t>
          </a:r>
        </a:p>
        <a:p>
          <a:r>
            <a:rPr lang="en-GB" b="1" dirty="0"/>
            <a:t>- PESTEL Analysis</a:t>
          </a:r>
          <a:r>
            <a:rPr lang="en-GB" dirty="0"/>
            <a:t> – external factors</a:t>
          </a:r>
        </a:p>
        <a:p>
          <a:r>
            <a:rPr lang="en-GB" b="1" dirty="0"/>
            <a:t>- Cause-and-Effect Analysis</a:t>
          </a:r>
          <a:r>
            <a:rPr lang="en-GB" dirty="0"/>
            <a:t> – root causes </a:t>
          </a:r>
        </a:p>
        <a:p>
          <a:r>
            <a:rPr lang="en-GB" b="1" dirty="0"/>
            <a:t>- Key Findings</a:t>
          </a:r>
          <a:r>
            <a:rPr lang="en-GB" dirty="0"/>
            <a:t> – summary</a:t>
          </a:r>
          <a:endParaRPr lang="en-US" dirty="0"/>
        </a:p>
      </dgm:t>
    </dgm:pt>
    <dgm:pt modelId="{381F01A5-A680-44A6-8987-5ED048404B2A}" type="sibTrans" cxnId="{DA84F070-D1EF-46BE-854E-DC65BF92D5FA}">
      <dgm:prSet/>
      <dgm:spPr/>
      <dgm:t>
        <a:bodyPr/>
        <a:lstStyle/>
        <a:p>
          <a:endParaRPr lang="en-US"/>
        </a:p>
      </dgm:t>
    </dgm:pt>
    <dgm:pt modelId="{B4D2A190-166E-4223-8BC7-1DDEA3A7F56C}" type="parTrans" cxnId="{DA84F070-D1EF-46BE-854E-DC65BF92D5FA}">
      <dgm:prSet/>
      <dgm:spPr/>
      <dgm:t>
        <a:bodyPr/>
        <a:lstStyle/>
        <a:p>
          <a:endParaRPr lang="en-US"/>
        </a:p>
      </dgm:t>
    </dgm:pt>
    <dgm:pt modelId="{004157F3-4B28-4D1C-B882-B8E1AAE9A4B4}" type="pres">
      <dgm:prSet presAssocID="{22904F66-FE5F-4258-BE82-E7035CF10060}" presName="vert0" presStyleCnt="0">
        <dgm:presLayoutVars>
          <dgm:dir/>
          <dgm:animOne val="branch"/>
          <dgm:animLvl val="lvl"/>
        </dgm:presLayoutVars>
      </dgm:prSet>
      <dgm:spPr/>
    </dgm:pt>
    <dgm:pt modelId="{E6CF2E08-CD70-4637-8596-19DF937CFEC4}" type="pres">
      <dgm:prSet presAssocID="{D059E579-24DB-4F4F-A922-83B12A76C662}" presName="thickLine" presStyleLbl="alignNode1" presStyleIdx="0" presStyleCnt="1"/>
      <dgm:spPr/>
    </dgm:pt>
    <dgm:pt modelId="{0F5E3D3B-EBE7-488F-977F-556E8D8C7CAC}" type="pres">
      <dgm:prSet presAssocID="{D059E579-24DB-4F4F-A922-83B12A76C662}" presName="horz1" presStyleCnt="0"/>
      <dgm:spPr/>
    </dgm:pt>
    <dgm:pt modelId="{17B27497-5513-455F-8ED2-CE1030A3B944}" type="pres">
      <dgm:prSet presAssocID="{D059E579-24DB-4F4F-A922-83B12A76C662}" presName="tx1" presStyleLbl="revTx" presStyleIdx="0" presStyleCnt="1"/>
      <dgm:spPr/>
    </dgm:pt>
    <dgm:pt modelId="{F6B5548A-BB88-4DC2-B667-5103C99716FD}" type="pres">
      <dgm:prSet presAssocID="{D059E579-24DB-4F4F-A922-83B12A76C662}" presName="vert1" presStyleCnt="0"/>
      <dgm:spPr/>
    </dgm:pt>
  </dgm:ptLst>
  <dgm:cxnLst>
    <dgm:cxn modelId="{3FE01013-E75F-4EC6-B5C2-DBFDEEAEB0ED}" type="presOf" srcId="{D059E579-24DB-4F4F-A922-83B12A76C662}" destId="{17B27497-5513-455F-8ED2-CE1030A3B944}" srcOrd="0" destOrd="0" presId="urn:microsoft.com/office/officeart/2008/layout/LinedList"/>
    <dgm:cxn modelId="{8F659F20-A2F8-4871-BE34-0141815E95F9}" type="presOf" srcId="{22904F66-FE5F-4258-BE82-E7035CF10060}" destId="{004157F3-4B28-4D1C-B882-B8E1AAE9A4B4}" srcOrd="0" destOrd="0" presId="urn:microsoft.com/office/officeart/2008/layout/LinedList"/>
    <dgm:cxn modelId="{DA84F070-D1EF-46BE-854E-DC65BF92D5FA}" srcId="{22904F66-FE5F-4258-BE82-E7035CF10060}" destId="{D059E579-24DB-4F4F-A922-83B12A76C662}" srcOrd="0" destOrd="0" parTransId="{B4D2A190-166E-4223-8BC7-1DDEA3A7F56C}" sibTransId="{381F01A5-A680-44A6-8987-5ED048404B2A}"/>
    <dgm:cxn modelId="{F562207F-C2D9-41DB-B6F3-F2B430911C3E}" type="presParOf" srcId="{004157F3-4B28-4D1C-B882-B8E1AAE9A4B4}" destId="{E6CF2E08-CD70-4637-8596-19DF937CFEC4}" srcOrd="0" destOrd="0" presId="urn:microsoft.com/office/officeart/2008/layout/LinedList"/>
    <dgm:cxn modelId="{663C2A1F-C57E-49F5-9AAC-ABA2952E2E86}" type="presParOf" srcId="{004157F3-4B28-4D1C-B882-B8E1AAE9A4B4}" destId="{0F5E3D3B-EBE7-488F-977F-556E8D8C7CAC}" srcOrd="1" destOrd="0" presId="urn:microsoft.com/office/officeart/2008/layout/LinedList"/>
    <dgm:cxn modelId="{D16E8753-8925-4B14-8EB5-718D818D2163}" type="presParOf" srcId="{0F5E3D3B-EBE7-488F-977F-556E8D8C7CAC}" destId="{17B27497-5513-455F-8ED2-CE1030A3B944}" srcOrd="0" destOrd="0" presId="urn:microsoft.com/office/officeart/2008/layout/LinedList"/>
    <dgm:cxn modelId="{361B7244-6CD8-4004-A46B-637A0574D621}" type="presParOf" srcId="{0F5E3D3B-EBE7-488F-977F-556E8D8C7CAC}" destId="{F6B5548A-BB88-4DC2-B667-5103C99716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F2E08-CD70-4637-8596-19DF937CFEC4}">
      <dsp:nvSpPr>
        <dsp:cNvPr id="0" name=""/>
        <dsp:cNvSpPr/>
      </dsp:nvSpPr>
      <dsp:spPr>
        <a:xfrm>
          <a:off x="0" y="0"/>
          <a:ext cx="8915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27497-5513-455F-8ED2-CE1030A3B944}">
      <dsp:nvSpPr>
        <dsp:cNvPr id="0" name=""/>
        <dsp:cNvSpPr/>
      </dsp:nvSpPr>
      <dsp:spPr>
        <a:xfrm>
          <a:off x="0" y="0"/>
          <a:ext cx="8915400" cy="37776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- Basil’s Bakery</a:t>
          </a:r>
          <a:r>
            <a:rPr lang="en-GB" sz="3400" kern="1200" dirty="0"/>
            <a:t> – context &amp; current challenges </a:t>
          </a:r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- PESTEL Analysis</a:t>
          </a:r>
          <a:r>
            <a:rPr lang="en-GB" sz="3400" kern="1200" dirty="0"/>
            <a:t> – external factors</a:t>
          </a:r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- Cause-and-Effect Analysis</a:t>
          </a:r>
          <a:r>
            <a:rPr lang="en-GB" sz="3400" kern="1200" dirty="0"/>
            <a:t> – root causes </a:t>
          </a:r>
        </a:p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1" kern="1200" dirty="0"/>
            <a:t>- Key Findings</a:t>
          </a:r>
          <a:r>
            <a:rPr lang="en-GB" sz="3400" kern="1200" dirty="0"/>
            <a:t> – summary</a:t>
          </a:r>
          <a:endParaRPr lang="en-US" sz="3400" kern="1200" dirty="0"/>
        </a:p>
      </dsp:txBody>
      <dsp:txXfrm>
        <a:off x="0" y="0"/>
        <a:ext cx="8915400" cy="37776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41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822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46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40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0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020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18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93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040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752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02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873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88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4731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3400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222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927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24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  <p:sldLayoutId id="2147483827" r:id="rId16"/>
    <p:sldLayoutId id="214748382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jems.12400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1714644" y="1147122"/>
            <a:ext cx="107743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+mj-lt"/>
                <a:cs typeface="Arial" panose="020B0604020202020204" pitchFamily="34" charset="0"/>
              </a:rPr>
              <a:t>Student Name: </a:t>
            </a:r>
            <a:r>
              <a:rPr lang="en-GB" sz="2800" b="1" dirty="0">
                <a:latin typeface="+mj-lt"/>
                <a:cs typeface="Arial" panose="020B0604020202020204" pitchFamily="34" charset="0"/>
              </a:rPr>
              <a:t>Tatiana Potinga</a:t>
            </a:r>
            <a:endParaRPr lang="en-GB" sz="2800" dirty="0">
              <a:latin typeface="+mj-lt"/>
              <a:cs typeface="Arial" panose="020B0604020202020204" pitchFamily="34" charset="0"/>
            </a:endParaRPr>
          </a:p>
          <a:p>
            <a:r>
              <a:rPr lang="en-GB" sz="2800" dirty="0">
                <a:latin typeface="+mj-lt"/>
                <a:cs typeface="Arial" panose="020B0604020202020204" pitchFamily="34" charset="0"/>
              </a:rPr>
              <a:t>Student ID:	</a:t>
            </a:r>
            <a:r>
              <a:rPr lang="en-GB" sz="2800" b="1" dirty="0">
                <a:latin typeface="+mj-lt"/>
                <a:cs typeface="Arial" panose="020B0604020202020204" pitchFamily="34" charset="0"/>
              </a:rPr>
              <a:t>	</a:t>
            </a:r>
            <a:r>
              <a:rPr lang="en-GB" sz="2800" b="1" dirty="0">
                <a:latin typeface="+mj-lt"/>
              </a:rPr>
              <a:t>2543568</a:t>
            </a:r>
            <a:endParaRPr lang="en-GB" sz="2800" b="1" dirty="0">
              <a:latin typeface="+mj-lt"/>
              <a:cs typeface="Arial" panose="020B0604020202020204" pitchFamily="34" charset="0"/>
            </a:endParaRPr>
          </a:p>
          <a:p>
            <a:endParaRPr lang="en-GB" sz="2800" dirty="0">
              <a:latin typeface="+mj-lt"/>
              <a:cs typeface="Arial" panose="020B0604020202020204" pitchFamily="34" charset="0"/>
            </a:endParaRPr>
          </a:p>
          <a:p>
            <a:r>
              <a:rPr lang="en-GB" sz="2800" dirty="0">
                <a:latin typeface="+mj-lt"/>
                <a:cs typeface="Arial" panose="020B0604020202020204" pitchFamily="34" charset="0"/>
              </a:rPr>
              <a:t>Lecturer’s Name:</a:t>
            </a:r>
            <a:r>
              <a:rPr lang="en-GB" sz="2800" b="1" dirty="0">
                <a:latin typeface="+mj-lt"/>
                <a:cs typeface="Arial" panose="020B0604020202020204" pitchFamily="34" charset="0"/>
              </a:rPr>
              <a:t>	</a:t>
            </a:r>
            <a:r>
              <a:rPr lang="en-GB" sz="2800" b="1" dirty="0">
                <a:latin typeface="+mj-lt"/>
              </a:rPr>
              <a:t>Rebecca Stewart</a:t>
            </a:r>
            <a:endParaRPr lang="en-GB" sz="2800" b="1" dirty="0">
              <a:latin typeface="+mj-lt"/>
              <a:cs typeface="Arial" panose="020B0604020202020204" pitchFamily="34" charset="0"/>
            </a:endParaRPr>
          </a:p>
          <a:p>
            <a:r>
              <a:rPr lang="en-GB" sz="2800" dirty="0">
                <a:latin typeface="+mj-lt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+mj-lt"/>
                <a:cs typeface="Arial" panose="020B0604020202020204" pitchFamily="34" charset="0"/>
              </a:rPr>
              <a:t>	LCLM 4004</a:t>
            </a:r>
          </a:p>
          <a:p>
            <a:endParaRPr lang="en-GB" sz="2800" dirty="0">
              <a:latin typeface="+mj-lt"/>
              <a:cs typeface="Arial" panose="020B0604020202020204" pitchFamily="34" charset="0"/>
            </a:endParaRPr>
          </a:p>
          <a:p>
            <a:r>
              <a:rPr lang="en-GB" sz="2800" dirty="0">
                <a:latin typeface="+mj-lt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+mj-lt"/>
                <a:cs typeface="Arial" panose="020B0604020202020204" pitchFamily="34" charset="0"/>
              </a:rPr>
              <a:t>	Problem Solving and Decision-Making</a:t>
            </a:r>
          </a:p>
          <a:p>
            <a:endParaRPr lang="en-GB" sz="2800" dirty="0">
              <a:latin typeface="+mj-lt"/>
              <a:cs typeface="Arial" panose="020B0604020202020204" pitchFamily="34" charset="0"/>
            </a:endParaRPr>
          </a:p>
          <a:p>
            <a:r>
              <a:rPr lang="en-GB" sz="2800" dirty="0">
                <a:latin typeface="+mj-lt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+mj-lt"/>
                <a:cs typeface="Arial" panose="020B0604020202020204" pitchFamily="34" charset="0"/>
              </a:rPr>
              <a:t>	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08ED74B-06F2-4BD5-838F-1AAD0033E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D9488D-926A-CD99-BA78-9192F93BFF1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/>
          <a:stretch>
            <a:fillRect/>
          </a:stretch>
        </p:blipFill>
        <p:spPr>
          <a:xfrm>
            <a:off x="30005" y="9233"/>
            <a:ext cx="12191980" cy="6857990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E9F586E1-75B5-49B8-9A21-DD14CA0F6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7" name="Freeform 11">
              <a:extLst>
                <a:ext uri="{FF2B5EF4-FFF2-40B4-BE49-F238E27FC236}">
                  <a16:creationId xmlns:a16="http://schemas.microsoft.com/office/drawing/2014/main" id="{8ECF1231-6B06-42A7-9653-F6A738AAC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2">
              <a:extLst>
                <a:ext uri="{FF2B5EF4-FFF2-40B4-BE49-F238E27FC236}">
                  <a16:creationId xmlns:a16="http://schemas.microsoft.com/office/drawing/2014/main" id="{DD0D424C-4930-4745-B075-4AF5691E3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3">
              <a:extLst>
                <a:ext uri="{FF2B5EF4-FFF2-40B4-BE49-F238E27FC236}">
                  <a16:creationId xmlns:a16="http://schemas.microsoft.com/office/drawing/2014/main" id="{8CD110D4-7970-4333-ACA2-F5A0DFCE9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4">
              <a:extLst>
                <a:ext uri="{FF2B5EF4-FFF2-40B4-BE49-F238E27FC236}">
                  <a16:creationId xmlns:a16="http://schemas.microsoft.com/office/drawing/2014/main" id="{94C2DE85-6DF9-48B6-AC63-963A5224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5">
              <a:extLst>
                <a:ext uri="{FF2B5EF4-FFF2-40B4-BE49-F238E27FC236}">
                  <a16:creationId xmlns:a16="http://schemas.microsoft.com/office/drawing/2014/main" id="{2B527314-243D-423D-9285-A30290D1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6">
              <a:extLst>
                <a:ext uri="{FF2B5EF4-FFF2-40B4-BE49-F238E27FC236}">
                  <a16:creationId xmlns:a16="http://schemas.microsoft.com/office/drawing/2014/main" id="{857798C9-0A62-400E-B105-429ABFC4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7">
              <a:extLst>
                <a:ext uri="{FF2B5EF4-FFF2-40B4-BE49-F238E27FC236}">
                  <a16:creationId xmlns:a16="http://schemas.microsoft.com/office/drawing/2014/main" id="{40E214F1-D642-41FF-8FBB-F1484108E9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8">
              <a:extLst>
                <a:ext uri="{FF2B5EF4-FFF2-40B4-BE49-F238E27FC236}">
                  <a16:creationId xmlns:a16="http://schemas.microsoft.com/office/drawing/2014/main" id="{24EBEFE9-8F4F-41C2-9022-FF9730C4E0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9">
              <a:extLst>
                <a:ext uri="{FF2B5EF4-FFF2-40B4-BE49-F238E27FC236}">
                  <a16:creationId xmlns:a16="http://schemas.microsoft.com/office/drawing/2014/main" id="{389BEA2F-6457-431A-941E-840A670CA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20">
              <a:extLst>
                <a:ext uri="{FF2B5EF4-FFF2-40B4-BE49-F238E27FC236}">
                  <a16:creationId xmlns:a16="http://schemas.microsoft.com/office/drawing/2014/main" id="{D32D9258-EB54-414B-A2D5-458339569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1">
              <a:extLst>
                <a:ext uri="{FF2B5EF4-FFF2-40B4-BE49-F238E27FC236}">
                  <a16:creationId xmlns:a16="http://schemas.microsoft.com/office/drawing/2014/main" id="{495967EF-C4BF-4A5F-90E5-A603A6654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253675EB-03CE-4B59-BEBD-4D0D98710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F9CAF6A1-77C7-4ABC-9E4A-E74A8DB16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60" name="Freeform 27">
              <a:extLst>
                <a:ext uri="{FF2B5EF4-FFF2-40B4-BE49-F238E27FC236}">
                  <a16:creationId xmlns:a16="http://schemas.microsoft.com/office/drawing/2014/main" id="{6B3F65AF-943F-4D0E-B890-AA058F48B3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8">
              <a:extLst>
                <a:ext uri="{FF2B5EF4-FFF2-40B4-BE49-F238E27FC236}">
                  <a16:creationId xmlns:a16="http://schemas.microsoft.com/office/drawing/2014/main" id="{660B5807-5995-44AD-9E16-10337DC83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9">
              <a:extLst>
                <a:ext uri="{FF2B5EF4-FFF2-40B4-BE49-F238E27FC236}">
                  <a16:creationId xmlns:a16="http://schemas.microsoft.com/office/drawing/2014/main" id="{E80AC2A9-A86D-45A4-B218-B52F22B3E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0">
              <a:extLst>
                <a:ext uri="{FF2B5EF4-FFF2-40B4-BE49-F238E27FC236}">
                  <a16:creationId xmlns:a16="http://schemas.microsoft.com/office/drawing/2014/main" id="{2DB7D344-D8A0-46BE-8BD4-70DEC451E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1">
              <a:extLst>
                <a:ext uri="{FF2B5EF4-FFF2-40B4-BE49-F238E27FC236}">
                  <a16:creationId xmlns:a16="http://schemas.microsoft.com/office/drawing/2014/main" id="{90B7E18B-6B64-4711-94DE-715DE0CB7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2">
              <a:extLst>
                <a:ext uri="{FF2B5EF4-FFF2-40B4-BE49-F238E27FC236}">
                  <a16:creationId xmlns:a16="http://schemas.microsoft.com/office/drawing/2014/main" id="{7CCF1B9C-A47F-4AC1-8164-F13CD4288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3">
              <a:extLst>
                <a:ext uri="{FF2B5EF4-FFF2-40B4-BE49-F238E27FC236}">
                  <a16:creationId xmlns:a16="http://schemas.microsoft.com/office/drawing/2014/main" id="{A7694E0F-733F-4E78-A250-B7840DA06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4">
              <a:extLst>
                <a:ext uri="{FF2B5EF4-FFF2-40B4-BE49-F238E27FC236}">
                  <a16:creationId xmlns:a16="http://schemas.microsoft.com/office/drawing/2014/main" id="{7DE4B38A-BCE4-48FC-9109-41F73413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5">
              <a:extLst>
                <a:ext uri="{FF2B5EF4-FFF2-40B4-BE49-F238E27FC236}">
                  <a16:creationId xmlns:a16="http://schemas.microsoft.com/office/drawing/2014/main" id="{36605C57-20A9-46A2-A6DB-2EA83ADC9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6">
              <a:extLst>
                <a:ext uri="{FF2B5EF4-FFF2-40B4-BE49-F238E27FC236}">
                  <a16:creationId xmlns:a16="http://schemas.microsoft.com/office/drawing/2014/main" id="{23EFA4B2-9313-4409-9BAE-FC04D2AF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7">
              <a:extLst>
                <a:ext uri="{FF2B5EF4-FFF2-40B4-BE49-F238E27FC236}">
                  <a16:creationId xmlns:a16="http://schemas.microsoft.com/office/drawing/2014/main" id="{C8A794CC-8846-4A65-8227-1001468DB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8">
              <a:extLst>
                <a:ext uri="{FF2B5EF4-FFF2-40B4-BE49-F238E27FC236}">
                  <a16:creationId xmlns:a16="http://schemas.microsoft.com/office/drawing/2014/main" id="{87046215-2C6C-4EFD-9689-6EBF98CA9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CC9387DA-2D8E-4E5D-BD65-274370B65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11">
            <a:extLst>
              <a:ext uri="{FF2B5EF4-FFF2-40B4-BE49-F238E27FC236}">
                <a16:creationId xmlns:a16="http://schemas.microsoft.com/office/drawing/2014/main" id="{18BFC65B-9706-4EE1-8B75-FEEC1C530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F93BF8-4BAB-7AB3-580D-EB268D17A4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155612"/>
              </p:ext>
            </p:extLst>
          </p:nvPr>
        </p:nvGraphicFramePr>
        <p:xfrm>
          <a:off x="2589212" y="2133600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022" y="1546606"/>
            <a:ext cx="3696691" cy="399422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	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 – Business Overview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Established: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2015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Location: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Retail park, Coventry, UK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Small independent artisan bakery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Products: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Contemporary cakes, pastries &amp; breads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USP: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High-quality organic ingredients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Customers: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Shoppers, retail &amp; industrial workers, office workers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Current issue: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Sales remain around 25% below 2019 levels</a:t>
            </a:r>
            <a:br>
              <a:rPr lang="en-GB" sz="1600" dirty="0"/>
            </a:br>
            <a:br>
              <a:rPr lang="en-GB" sz="1500" dirty="0"/>
            </a:b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DFD5FB-B8D2-157C-87C5-7A1722DE6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0086" y="447419"/>
            <a:ext cx="6688613" cy="6120081"/>
          </a:xfrm>
          <a:prstGeom prst="rect">
            <a:avLst/>
          </a:prstGeom>
        </p:spPr>
      </p:pic>
      <p:sp>
        <p:nvSpPr>
          <p:cNvPr id="23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259C671B-1B22-4141-A9C0-2E7941FDA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D56A4CE-A3F4-4CFF-9A65-C029AC17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41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71B30B18-D920-4E3E-B931-1F310244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8" name="Freeform 11">
            <a:extLst>
              <a:ext uri="{FF2B5EF4-FFF2-40B4-BE49-F238E27FC236}">
                <a16:creationId xmlns:a16="http://schemas.microsoft.com/office/drawing/2014/main" id="{54EEEBD9-D37D-42B9-BE64-2C102B1D6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2F47212-081A-4E41-8623-C5BD41ADD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1" y="643467"/>
            <a:ext cx="8959322" cy="557106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6A9C23-ED01-2E08-3C59-578C47CC9AE8}"/>
              </a:ext>
            </a:extLst>
          </p:cNvPr>
          <p:cNvSpPr txBox="1"/>
          <p:nvPr/>
        </p:nvSpPr>
        <p:spPr>
          <a:xfrm>
            <a:off x="3136990" y="925286"/>
            <a:ext cx="7182667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GB" sz="2000" b="1" dirty="0"/>
              <a:t>External problems</a:t>
            </a:r>
            <a:endParaRPr lang="en-GB" sz="2000" dirty="0"/>
          </a:p>
          <a:p>
            <a:pPr fontAlgn="ctr"/>
            <a:r>
              <a:rPr lang="en-GB" sz="2000" dirty="0"/>
              <a:t>- Retail park footfall</a:t>
            </a:r>
          </a:p>
          <a:p>
            <a:pPr fontAlgn="ctr"/>
            <a:r>
              <a:rPr lang="en-GB" sz="2000" dirty="0"/>
              <a:t>- Retail units closing</a:t>
            </a:r>
          </a:p>
          <a:p>
            <a:pPr fontAlgn="ctr"/>
            <a:r>
              <a:rPr lang="en-GB" sz="2000" dirty="0"/>
              <a:t>- Local retail redundancies</a:t>
            </a:r>
          </a:p>
          <a:p>
            <a:pPr fontAlgn="ctr"/>
            <a:r>
              <a:rPr lang="en-GB" sz="2000" dirty="0"/>
              <a:t> - Home working</a:t>
            </a:r>
          </a:p>
          <a:p>
            <a:pPr fontAlgn="ctr"/>
            <a:r>
              <a:rPr lang="en-GB" sz="2000" dirty="0"/>
              <a:t>- Rent, utilities, rates &amp; insurance</a:t>
            </a:r>
          </a:p>
          <a:p>
            <a:pPr fontAlgn="ctr"/>
            <a:r>
              <a:rPr lang="en-GB" sz="2000" dirty="0"/>
              <a:t>- Unpredictable organic ingredient costs</a:t>
            </a:r>
          </a:p>
          <a:p>
            <a:pPr fontAlgn="ctr"/>
            <a:br>
              <a:rPr lang="en-GB" sz="2000" dirty="0"/>
            </a:br>
            <a:r>
              <a:rPr lang="en-GB" sz="2000" b="1" dirty="0"/>
              <a:t>Internal problems</a:t>
            </a:r>
            <a:endParaRPr lang="en-GB" sz="2000" dirty="0"/>
          </a:p>
          <a:p>
            <a:pPr fontAlgn="ctr"/>
            <a:r>
              <a:rPr lang="en-GB" sz="2000" dirty="0"/>
              <a:t>- Limited ability to answer pre-order calls</a:t>
            </a:r>
          </a:p>
          <a:p>
            <a:pPr fontAlgn="ctr"/>
            <a:r>
              <a:rPr lang="en-GB" sz="2000" dirty="0"/>
              <a:t>- No delivery service</a:t>
            </a:r>
          </a:p>
          <a:p>
            <a:pPr fontAlgn="ctr"/>
            <a:r>
              <a:rPr lang="en-GB" sz="2000" dirty="0"/>
              <a:t>- Capacity constrained by Basil being onsite</a:t>
            </a:r>
          </a:p>
          <a:p>
            <a:pPr fontAlgn="ctr"/>
            <a:r>
              <a:rPr lang="en-GB" sz="2000" dirty="0"/>
              <a:t>- Waiting times during busy periods</a:t>
            </a:r>
          </a:p>
          <a:p>
            <a:pPr fontAlgn="ctr"/>
            <a:r>
              <a:rPr lang="en-GB" sz="2000" dirty="0"/>
              <a:t>- Dependence on organic ingredients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81480" y="61864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8173" y="1798320"/>
            <a:ext cx="8915400" cy="3778250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sz="700" dirty="0"/>
            </a:br>
            <a:endParaRPr lang="en-GB" sz="7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12F5CF-CFD3-449B-F262-1D81D9F4808C}"/>
              </a:ext>
            </a:extLst>
          </p:cNvPr>
          <p:cNvSpPr txBox="1"/>
          <p:nvPr/>
        </p:nvSpPr>
        <p:spPr>
          <a:xfrm>
            <a:off x="1649548" y="6309133"/>
            <a:ext cx="100344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VIVEK, R., 2022. </a:t>
            </a:r>
            <a:r>
              <a:rPr lang="en-GB" sz="1200" dirty="0"/>
              <a:t>A Systematic Review of the Consequences of Covid-19 Pandemic and Expansion of Pestle Framework</a:t>
            </a:r>
          </a:p>
          <a:p>
            <a:r>
              <a:rPr lang="en-GB" sz="1400" b="1" dirty="0"/>
              <a:t>Fairlie, R. (2020) </a:t>
            </a:r>
            <a:r>
              <a:rPr lang="en-GB" sz="1200" dirty="0"/>
              <a:t>The impact of COVID‐19 on small business owners</a:t>
            </a:r>
            <a:endParaRPr lang="en-GB" sz="1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DDD192-F4F8-CAA7-CD93-23069818E3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321" y="183781"/>
            <a:ext cx="9083357" cy="605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1E90B0-19BD-DEF7-BB4F-C82116095C70}"/>
              </a:ext>
            </a:extLst>
          </p:cNvPr>
          <p:cNvSpPr txBox="1"/>
          <p:nvPr/>
        </p:nvSpPr>
        <p:spPr>
          <a:xfrm>
            <a:off x="2245360" y="550092"/>
            <a:ext cx="74168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Where is PESTEL used?             Key Benefits                    Limitations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b="1" dirty="0"/>
              <a:t>PASTEL</a:t>
            </a:r>
            <a:r>
              <a:rPr lang="en-GB" dirty="0"/>
              <a:t> is used for strategic planning, market analysis, risk assessment and decision-making.</a:t>
            </a:r>
          </a:p>
          <a:p>
            <a:pPr marL="285750" indent="-285750">
              <a:buFontTx/>
              <a:buChar char="-"/>
            </a:pPr>
            <a:endParaRPr lang="en-GB" b="1" dirty="0"/>
          </a:p>
          <a:p>
            <a:r>
              <a:rPr lang="en-GB" b="1" dirty="0">
                <a:sym typeface="Wingdings" panose="05000000000000000000" pitchFamily="2" charset="2"/>
              </a:rPr>
              <a:t></a:t>
            </a:r>
            <a:r>
              <a:rPr lang="en-GB" b="1" dirty="0"/>
              <a:t>Key Benefits</a:t>
            </a:r>
          </a:p>
          <a:p>
            <a:pPr lvl="0"/>
            <a:r>
              <a:rPr lang="en-GB" dirty="0"/>
              <a:t>Provides a broad view of the external environment</a:t>
            </a:r>
          </a:p>
          <a:p>
            <a:pPr lvl="0"/>
            <a:r>
              <a:rPr lang="en-GB" dirty="0"/>
              <a:t>Identifies opportunities and threats</a:t>
            </a:r>
          </a:p>
          <a:p>
            <a:pPr lvl="0"/>
            <a:r>
              <a:rPr lang="en-GB" dirty="0"/>
              <a:t>Supports better strategic decisions</a:t>
            </a:r>
          </a:p>
          <a:p>
            <a:br>
              <a:rPr lang="en-GB" b="1" dirty="0"/>
            </a:br>
            <a:br>
              <a:rPr lang="en-GB" b="1" dirty="0"/>
            </a:br>
            <a:r>
              <a:rPr lang="en-GB" b="1" dirty="0">
                <a:sym typeface="Wingdings" panose="05000000000000000000" pitchFamily="2" charset="2"/>
              </a:rPr>
              <a:t></a:t>
            </a:r>
            <a:r>
              <a:rPr lang="en-GB" b="1" dirty="0"/>
              <a:t> Limitations</a:t>
            </a:r>
          </a:p>
          <a:p>
            <a:pPr lvl="0"/>
            <a:r>
              <a:rPr lang="en-GB" dirty="0"/>
              <a:t>May oversimplify complex issues</a:t>
            </a:r>
          </a:p>
          <a:p>
            <a:pPr lvl="0"/>
            <a:r>
              <a:rPr lang="en-GB" dirty="0"/>
              <a:t>Depends on accurate data and assumptions</a:t>
            </a:r>
          </a:p>
          <a:p>
            <a:pPr lvl="0"/>
            <a:r>
              <a:rPr lang="en-GB" dirty="0"/>
              <a:t>External factors change rapidly</a:t>
            </a:r>
          </a:p>
          <a:p>
            <a:pPr lvl="0"/>
            <a:r>
              <a:rPr lang="en-GB" dirty="0"/>
              <a:t>Requires regular updating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645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899446"/>
              </p:ext>
            </p:extLst>
          </p:nvPr>
        </p:nvGraphicFramePr>
        <p:xfrm>
          <a:off x="834704" y="1361440"/>
          <a:ext cx="10827391" cy="31682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427259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  <a:endParaRPr lang="en-GB" sz="21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35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/>
                        <a:t>Business rates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/>
                        <a:t>National Living Wage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price inflation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operating costs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Hybrid working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Changing retail-park footfall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Digital ordering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SME technology adoption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hygiene/allergen law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Packaging &amp; labelling requirements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Organic production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Packaging/Environmental pressures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28F8130D-795E-D2A6-F523-B84FD959EA98}"/>
              </a:ext>
            </a:extLst>
          </p:cNvPr>
          <p:cNvSpPr txBox="1"/>
          <p:nvPr/>
        </p:nvSpPr>
        <p:spPr>
          <a:xfrm>
            <a:off x="1610360" y="6262132"/>
            <a:ext cx="330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Cheban, N. (2026)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stagnation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units closing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footfall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must remain onsite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Cannot always answer calls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Sales stagnated 2023-25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Sales ~ 25% below 2019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Unpredictable costs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ingredients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 ordering technology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production capacity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delivery service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2044078" y="6011525"/>
            <a:ext cx="96588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Source:</a:t>
            </a:r>
            <a:r>
              <a:rPr lang="en-GB" sz="1400" dirty="0"/>
              <a:t> COCCIA, M., 2017. </a:t>
            </a:r>
          </a:p>
          <a:p>
            <a:r>
              <a:rPr lang="en-GB" sz="1400" dirty="0"/>
              <a:t>Ilie, G. and Ciocoiu, C.N. (2010</a:t>
            </a:r>
            <a:r>
              <a:rPr lang="en-GB" sz="1200" dirty="0"/>
              <a:t>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486" y="476447"/>
            <a:ext cx="10515600" cy="930275"/>
          </a:xfrm>
        </p:spPr>
        <p:txBody>
          <a:bodyPr>
            <a:noAutofit/>
          </a:bodyPr>
          <a:lstStyle/>
          <a:p>
            <a:pPr marL="342900" indent="-342900" algn="ctr">
              <a:buClr>
                <a:schemeClr val="accent1"/>
              </a:buClr>
              <a:buFont typeface="Wingdings 3" charset="2"/>
              <a:buChar char=""/>
            </a:pPr>
            <a:r>
              <a:rPr lang="en-GB" sz="3200" b="1" dirty="0"/>
              <a:t>Key Findings</a:t>
            </a:r>
            <a:br>
              <a:rPr lang="en-GB" sz="3200" b="1" dirty="0"/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486" y="1542822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1. Sales stagnation is the central problem</a:t>
            </a:r>
          </a:p>
          <a:p>
            <a:pPr marL="0" indent="0">
              <a:buNone/>
            </a:pPr>
            <a:r>
              <a:rPr lang="en-GB" dirty="0"/>
              <a:t>Sales remain approximately 25% below 2019 levels. </a:t>
            </a:r>
          </a:p>
          <a:p>
            <a:pPr marL="0" indent="0">
              <a:buNone/>
            </a:pPr>
            <a:r>
              <a:rPr lang="en-GB" b="1" dirty="0"/>
              <a:t>2. External pressures have reduced customer demand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Lower retail-park footfall </a:t>
            </a:r>
          </a:p>
          <a:p>
            <a:pPr marL="0" indent="0">
              <a:buNone/>
            </a:pPr>
            <a:r>
              <a:rPr lang="en-GB" dirty="0"/>
              <a:t>Shop closures, redundancies &amp; increased home working </a:t>
            </a:r>
          </a:p>
          <a:p>
            <a:pPr marL="0" indent="0">
              <a:buNone/>
            </a:pPr>
            <a:r>
              <a:rPr lang="en-GB" b="1" dirty="0"/>
              <a:t>3. Internal operational constraints affect customer convenience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No delivery service </a:t>
            </a:r>
          </a:p>
          <a:p>
            <a:pPr marL="0" indent="0">
              <a:buNone/>
            </a:pPr>
            <a:r>
              <a:rPr lang="en-GB" dirty="0"/>
              <a:t>Difficulties with pre-orders </a:t>
            </a:r>
          </a:p>
          <a:p>
            <a:pPr marL="0" indent="0">
              <a:buNone/>
            </a:pPr>
            <a:r>
              <a:rPr lang="en-GB" dirty="0"/>
              <a:t>Waiting times during busy periods </a:t>
            </a:r>
          </a:p>
          <a:p>
            <a:pPr marL="0" indent="0">
              <a:buNone/>
            </a:pPr>
            <a:r>
              <a:rPr lang="en-GB" b="1" dirty="0"/>
              <a:t>4. Rising costs are putting additional pressure on the business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Higher rent, utilities, rates &amp; insurance </a:t>
            </a:r>
          </a:p>
          <a:p>
            <a:pPr marL="0" indent="0">
              <a:buNone/>
            </a:pPr>
            <a:r>
              <a:rPr lang="en-GB" dirty="0"/>
              <a:t>Unpredictable costs of organic ingredients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46E6EF-5419-9CE0-6F04-2D19646F77A3}"/>
              </a:ext>
            </a:extLst>
          </p:cNvPr>
          <p:cNvSpPr txBox="1"/>
          <p:nvPr/>
        </p:nvSpPr>
        <p:spPr>
          <a:xfrm>
            <a:off x="994900" y="1389980"/>
            <a:ext cx="11654152" cy="40780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 </a:t>
            </a:r>
          </a:p>
          <a:p>
            <a:endParaRPr lang="en-GB" dirty="0"/>
          </a:p>
          <a:p>
            <a:r>
              <a:rPr lang="en-GB" sz="1200" dirty="0"/>
              <a:t>- VIVEK, R., 2022. A Systematic Review of the Consequences of Covid-19 Pandemic and Expansion of Pestle Framework: </a:t>
            </a:r>
          </a:p>
          <a:p>
            <a:r>
              <a:rPr lang="en-GB" sz="1200" dirty="0"/>
              <a:t>Time to Perceive Health Environment as a Separate Dimension. </a:t>
            </a:r>
          </a:p>
          <a:p>
            <a:r>
              <a:rPr lang="en-GB" sz="1200" i="1" dirty="0"/>
              <a:t>International Economic Policy, </a:t>
            </a:r>
            <a:r>
              <a:rPr lang="en-GB" sz="1200" dirty="0"/>
              <a:t>(37), pp. 55-76.</a:t>
            </a:r>
            <a:br>
              <a:rPr lang="en-GB" sz="1400" dirty="0"/>
            </a:br>
            <a:br>
              <a:rPr lang="en-GB" sz="1000" dirty="0"/>
            </a:br>
            <a:r>
              <a:rPr lang="en-GB" sz="1000" dirty="0"/>
              <a:t>- </a:t>
            </a:r>
            <a:r>
              <a:rPr lang="en-GB" sz="1100" dirty="0"/>
              <a:t>COCCIA, M., 2017. The Fishbone diagram to identify, systematize and </a:t>
            </a:r>
            <a:r>
              <a:rPr lang="en-GB" sz="1100" dirty="0" err="1"/>
              <a:t>analyze</a:t>
            </a:r>
            <a:r>
              <a:rPr lang="en-GB" sz="1100" dirty="0"/>
              <a:t> the sources of general purpose technologies. </a:t>
            </a:r>
          </a:p>
          <a:p>
            <a:r>
              <a:rPr lang="en-GB" sz="1100" i="1" dirty="0"/>
              <a:t>Journal of Social and Administrative Sciences, </a:t>
            </a:r>
            <a:r>
              <a:rPr lang="en-GB" sz="1100" b="1" dirty="0"/>
              <a:t>4</a:t>
            </a:r>
            <a:r>
              <a:rPr lang="en-GB" sz="1100" dirty="0"/>
              <a:t>(4), pp. 291-303</a:t>
            </a:r>
            <a:r>
              <a:rPr lang="en-GB" dirty="0"/>
              <a:t>.</a:t>
            </a:r>
          </a:p>
          <a:p>
            <a:endParaRPr lang="en-GB" sz="1400" dirty="0"/>
          </a:p>
          <a:p>
            <a:pPr marL="171450" indent="-171450">
              <a:buFontTx/>
              <a:buChar char="-"/>
            </a:pPr>
            <a:r>
              <a:rPr lang="en-GB" sz="1200" dirty="0"/>
              <a:t>Fairlie, R. (2020) “The impact of COVID‐19 on small business owners: Evidence from the first three months after widespread social‐distancing restrictions,” </a:t>
            </a:r>
          </a:p>
          <a:p>
            <a:r>
              <a:rPr lang="en-GB" sz="1200" i="1" dirty="0"/>
              <a:t>Journal of economics &amp; management strategy</a:t>
            </a:r>
            <a:r>
              <a:rPr lang="en-GB" sz="1200" dirty="0"/>
              <a:t>, 29(4), pp. 727–740. Available at: </a:t>
            </a:r>
            <a:r>
              <a:rPr lang="en-GB" sz="1200" dirty="0">
                <a:hlinkClick r:id="rId2"/>
              </a:rPr>
              <a:t>https://doi.org/10.1111/jems.12400</a:t>
            </a:r>
            <a:r>
              <a:rPr lang="en-GB" dirty="0"/>
              <a:t>.</a:t>
            </a:r>
          </a:p>
          <a:p>
            <a:endParaRPr lang="en-GB" sz="1400" dirty="0"/>
          </a:p>
          <a:p>
            <a:pPr marL="171450" indent="-171450">
              <a:buFontTx/>
              <a:buChar char="-"/>
            </a:pPr>
            <a:r>
              <a:rPr lang="en-GB" sz="1200" dirty="0"/>
              <a:t>Ilie, G. and Ciocoiu, C.N. (2010) “Application of fishbone diagram to determine the risk of an event with multiple causes,”</a:t>
            </a:r>
          </a:p>
          <a:p>
            <a:pPr marL="171450" indent="-171450">
              <a:buFontTx/>
              <a:buChar char="-"/>
            </a:pPr>
            <a:r>
              <a:rPr lang="en-GB" sz="1200" dirty="0"/>
              <a:t> </a:t>
            </a:r>
            <a:r>
              <a:rPr lang="en-GB" sz="1200" i="1" dirty="0"/>
              <a:t>Management Research and Practice</a:t>
            </a:r>
            <a:r>
              <a:rPr lang="en-GB" sz="1200" dirty="0"/>
              <a:t>, 2(1), p. 1.</a:t>
            </a:r>
          </a:p>
          <a:p>
            <a:pPr marL="171450" indent="-171450">
              <a:buFontTx/>
              <a:buChar char="-"/>
            </a:pPr>
            <a:endParaRPr lang="en-GB" sz="1200" dirty="0"/>
          </a:p>
          <a:p>
            <a:r>
              <a:rPr lang="en-GB" sz="1200" dirty="0"/>
              <a:t>-</a:t>
            </a:r>
            <a:r>
              <a:rPr lang="en-GB" dirty="0"/>
              <a:t> </a:t>
            </a:r>
            <a:r>
              <a:rPr lang="en-GB" sz="1200" dirty="0"/>
              <a:t>Cheban, N. (2026) “Using Digital Tools to Update Accounting Systems in Small Businesses,” </a:t>
            </a:r>
          </a:p>
          <a:p>
            <a:r>
              <a:rPr lang="en-GB" sz="1200" i="1" dirty="0" err="1"/>
              <a:t>Učët</a:t>
            </a:r>
            <a:r>
              <a:rPr lang="en-GB" sz="1200" i="1" dirty="0"/>
              <a:t>. Analiz. Audit (Online)</a:t>
            </a:r>
            <a:r>
              <a:rPr lang="en-GB" sz="1200" dirty="0"/>
              <a:t>, 13(3), pp. 52–60. Available at: https://doi.org/10.26794/2408-9303-2026-13-3-52-60</a:t>
            </a:r>
            <a:r>
              <a:rPr lang="en-GB" dirty="0"/>
              <a:t>.</a:t>
            </a:r>
            <a:endParaRPr lang="en-GB" sz="105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867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CF786753-AB35-93CB-FA8E-99FE8F5663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451" r="30069" b="-2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20837</TotalTime>
  <Words>758</Words>
  <Application>Microsoft Office PowerPoint</Application>
  <PresentationFormat>Widescreen</PresentationFormat>
  <Paragraphs>139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Wingdings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PESTEL Framework </vt:lpstr>
      <vt:lpstr>PowerPoint Presentation</vt:lpstr>
      <vt:lpstr>PowerPoint Presentation</vt:lpstr>
      <vt:lpstr>PowerPoint Presentation</vt:lpstr>
      <vt:lpstr>Key Findings </vt:lpstr>
      <vt:lpstr>PowerPoint Presentation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Tatiana Potinga</cp:lastModifiedBy>
  <cp:revision>99</cp:revision>
  <dcterms:created xsi:type="dcterms:W3CDTF">2024-01-29T11:42:05Z</dcterms:created>
  <dcterms:modified xsi:type="dcterms:W3CDTF">2026-10-12T14:20:44Z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