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37329-75A3-7899-9194-9183A4E6ABC0}" v="248" dt="2022-03-16T17:58:36.676"/>
    <p1510:client id="{42B9DC7B-9F4A-115B-0F8F-CD3BFEABFA32}" v="84" dt="2022-03-18T13:16:42.122"/>
    <p1510:client id="{4B720A0D-72AD-E0A1-F103-9B40932BA2DB}" v="115" dt="2022-03-16T15:01:19.125"/>
    <p1510:client id="{9435FB73-7C48-47F4-A098-9F3EA388E624}" v="146" dt="2022-03-14T13:44:42.430"/>
    <p1510:client id="{B34E095C-93B6-3F4D-8A1C-BF9D48C7AD15}" v="198" dt="2022-03-17T13:24:23.123"/>
    <p1510:client id="{DD473754-56E5-8B06-03BC-08C65E915A07}" v="103" dt="2022-03-17T23:30:32.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ubaida Ambreen (1912999)" userId="S::1912999@student.uwtsd.ac.uk::f8d2dcd7-2965-432a-a197-4bee8711c2b9" providerId="AD" clId="Web-{42B9DC7B-9F4A-115B-0F8F-CD3BFEABFA32}"/>
    <pc:docChg chg="modSld">
      <pc:chgData name="Zubaida Ambreen (1912999)" userId="S::1912999@student.uwtsd.ac.uk::f8d2dcd7-2965-432a-a197-4bee8711c2b9" providerId="AD" clId="Web-{42B9DC7B-9F4A-115B-0F8F-CD3BFEABFA32}" dt="2022-03-18T13:16:38.841" v="56" actId="20577"/>
      <pc:docMkLst>
        <pc:docMk/>
      </pc:docMkLst>
      <pc:sldChg chg="modSp">
        <pc:chgData name="Zubaida Ambreen (1912999)" userId="S::1912999@student.uwtsd.ac.uk::f8d2dcd7-2965-432a-a197-4bee8711c2b9" providerId="AD" clId="Web-{42B9DC7B-9F4A-115B-0F8F-CD3BFEABFA32}" dt="2022-03-18T13:16:38.841" v="56" actId="20577"/>
        <pc:sldMkLst>
          <pc:docMk/>
          <pc:sldMk cId="4062665872" sldId="260"/>
        </pc:sldMkLst>
        <pc:spChg chg="mod">
          <ac:chgData name="Zubaida Ambreen (1912999)" userId="S::1912999@student.uwtsd.ac.uk::f8d2dcd7-2965-432a-a197-4bee8711c2b9" providerId="AD" clId="Web-{42B9DC7B-9F4A-115B-0F8F-CD3BFEABFA32}" dt="2022-03-18T13:16:38.841" v="56" actId="20577"/>
          <ac:spMkLst>
            <pc:docMk/>
            <pc:sldMk cId="4062665872" sldId="260"/>
            <ac:spMk id="3" creationId="{2E5C6760-7AC7-4A2B-98E4-F6A468B9A44A}"/>
          </ac:spMkLst>
        </pc:spChg>
      </pc:sldChg>
      <pc:sldChg chg="modSp">
        <pc:chgData name="Zubaida Ambreen (1912999)" userId="S::1912999@student.uwtsd.ac.uk::f8d2dcd7-2965-432a-a197-4bee8711c2b9" providerId="AD" clId="Web-{42B9DC7B-9F4A-115B-0F8F-CD3BFEABFA32}" dt="2022-03-18T13:16:23.184" v="52" actId="20577"/>
        <pc:sldMkLst>
          <pc:docMk/>
          <pc:sldMk cId="4002409615" sldId="261"/>
        </pc:sldMkLst>
        <pc:spChg chg="mod">
          <ac:chgData name="Zubaida Ambreen (1912999)" userId="S::1912999@student.uwtsd.ac.uk::f8d2dcd7-2965-432a-a197-4bee8711c2b9" providerId="AD" clId="Web-{42B9DC7B-9F4A-115B-0F8F-CD3BFEABFA32}" dt="2022-03-18T13:16:23.184" v="52" actId="20577"/>
          <ac:spMkLst>
            <pc:docMk/>
            <pc:sldMk cId="4002409615" sldId="261"/>
            <ac:spMk id="2" creationId="{BE9F6D33-5432-473B-83AE-BB4EFF8D0DE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hyperlink" Target="tel:0333%20150%203456" TargetMode="External"/><Relationship Id="rId2" Type="http://schemas.openxmlformats.org/officeDocument/2006/relationships/hyperlink" Target="mailto:helpline@dementiauk.org" TargetMode="External"/><Relationship Id="rId1" Type="http://schemas.openxmlformats.org/officeDocument/2006/relationships/hyperlink" Target="tel:0800%20888%206678" TargetMode="External"/><Relationship Id="rId4" Type="http://schemas.openxmlformats.org/officeDocument/2006/relationships/hyperlink" Target="mailto:helpline@alzheimers.org.uk"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tel:0333%20150%203456" TargetMode="External"/><Relationship Id="rId2" Type="http://schemas.openxmlformats.org/officeDocument/2006/relationships/hyperlink" Target="mailto:helpline@dementiauk.org" TargetMode="External"/><Relationship Id="rId1" Type="http://schemas.openxmlformats.org/officeDocument/2006/relationships/hyperlink" Target="tel:0800%20888%206678" TargetMode="External"/><Relationship Id="rId4" Type="http://schemas.openxmlformats.org/officeDocument/2006/relationships/hyperlink" Target="mailto:helpline@alzheimers.org.uk"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BF0240-85E5-4659-8A4C-873B28FA25E8}" type="doc">
      <dgm:prSet loTypeId="urn:microsoft.com/office/officeart/2005/8/layout/process4" loCatId="process" qsTypeId="urn:microsoft.com/office/officeart/2005/8/quickstyle/simple5" qsCatId="simple" csTypeId="urn:microsoft.com/office/officeart/2005/8/colors/accent2_2" csCatId="accent2" phldr="1"/>
      <dgm:spPr/>
      <dgm:t>
        <a:bodyPr/>
        <a:lstStyle/>
        <a:p>
          <a:endParaRPr lang="en-GB"/>
        </a:p>
      </dgm:t>
    </dgm:pt>
    <dgm:pt modelId="{7517EE3B-397B-4E35-BE9D-D7D07B2B67A4}">
      <dgm:prSet phldrT="[Text]" phldr="0"/>
      <dgm:spPr/>
      <dgm:t>
        <a:bodyPr/>
        <a:lstStyle/>
        <a:p>
          <a:pPr rtl="0"/>
          <a:r>
            <a:rPr lang="en-GB" b="1">
              <a:latin typeface="Arial"/>
              <a:cs typeface="Arial"/>
            </a:rPr>
            <a:t>Dementia is not same as old age (Alzheimer's, 2022).</a:t>
          </a:r>
        </a:p>
      </dgm:t>
    </dgm:pt>
    <dgm:pt modelId="{0AC5C39E-A3B8-4B65-81C0-14976FBAF08D}" type="parTrans" cxnId="{90C20AE5-532C-4224-BBAA-03470FEF30CF}">
      <dgm:prSet/>
      <dgm:spPr/>
      <dgm:t>
        <a:bodyPr/>
        <a:lstStyle/>
        <a:p>
          <a:endParaRPr lang="en-GB"/>
        </a:p>
      </dgm:t>
    </dgm:pt>
    <dgm:pt modelId="{7F44F3CD-574F-4FF2-B4E3-709DA68FDFB8}" type="sibTrans" cxnId="{90C20AE5-532C-4224-BBAA-03470FEF30CF}">
      <dgm:prSet/>
      <dgm:spPr/>
      <dgm:t>
        <a:bodyPr/>
        <a:lstStyle/>
        <a:p>
          <a:endParaRPr lang="en-GB"/>
        </a:p>
      </dgm:t>
    </dgm:pt>
    <dgm:pt modelId="{6135D704-4189-4F2F-BA03-F4EA49A979A4}">
      <dgm:prSet phldrT="[Text]" phldr="0"/>
      <dgm:spPr/>
      <dgm:t>
        <a:bodyPr/>
        <a:lstStyle/>
        <a:p>
          <a:r>
            <a:rPr lang="en-GB">
              <a:latin typeface="Arial"/>
              <a:cs typeface="Arial"/>
            </a:rPr>
            <a:t>SYMPTOMS</a:t>
          </a:r>
        </a:p>
      </dgm:t>
    </dgm:pt>
    <dgm:pt modelId="{A440BA60-F6ED-48DB-8BC6-0D0C32C36152}" type="parTrans" cxnId="{6F1B44D2-A96A-48CF-85E9-6B627F214424}">
      <dgm:prSet/>
      <dgm:spPr/>
      <dgm:t>
        <a:bodyPr/>
        <a:lstStyle/>
        <a:p>
          <a:endParaRPr lang="en-GB"/>
        </a:p>
      </dgm:t>
    </dgm:pt>
    <dgm:pt modelId="{58163705-059A-4BD5-83DF-706475B86F89}" type="sibTrans" cxnId="{6F1B44D2-A96A-48CF-85E9-6B627F214424}">
      <dgm:prSet/>
      <dgm:spPr/>
      <dgm:t>
        <a:bodyPr/>
        <a:lstStyle/>
        <a:p>
          <a:endParaRPr lang="en-GB"/>
        </a:p>
      </dgm:t>
    </dgm:pt>
    <dgm:pt modelId="{682E6591-DAE1-48C2-A4E7-74C7848EFB22}">
      <dgm:prSet phldrT="[Text]" phldr="0"/>
      <dgm:spPr/>
      <dgm:t>
        <a:bodyPr/>
        <a:lstStyle/>
        <a:p>
          <a:pPr rtl="0"/>
          <a:r>
            <a:rPr lang="en-GB" b="1">
              <a:latin typeface="Arial"/>
              <a:cs typeface="Arial"/>
            </a:rPr>
            <a:t> Memory loss is usually noticed by other people and includes difficulties in organizing, planning and daily tasks</a:t>
          </a:r>
          <a:r>
            <a:rPr lang="en-GB" b="1">
              <a:latin typeface="Arial"/>
              <a:cs typeface="Calibri Light"/>
            </a:rPr>
            <a:t> </a:t>
          </a:r>
          <a:r>
            <a:rPr lang="en-GB" b="1">
              <a:latin typeface="Arial"/>
              <a:cs typeface="Arial"/>
            </a:rPr>
            <a:t>.Personality changes, depression and anxiety (</a:t>
          </a:r>
          <a:r>
            <a:rPr lang="en-GB" b="1" err="1">
              <a:latin typeface="Arial"/>
              <a:cs typeface="Arial"/>
            </a:rPr>
            <a:t>Mayoclinic</a:t>
          </a:r>
          <a:r>
            <a:rPr lang="en-GB" b="1">
              <a:latin typeface="Arial"/>
              <a:cs typeface="Arial"/>
            </a:rPr>
            <a:t>, 2022).</a:t>
          </a:r>
        </a:p>
      </dgm:t>
    </dgm:pt>
    <dgm:pt modelId="{7B4BD437-C5C7-4F8D-A343-F9893142B0C9}" type="parTrans" cxnId="{DD7811B0-84CC-43F4-AC46-5E55455CA0A8}">
      <dgm:prSet/>
      <dgm:spPr/>
      <dgm:t>
        <a:bodyPr/>
        <a:lstStyle/>
        <a:p>
          <a:endParaRPr lang="en-GB"/>
        </a:p>
      </dgm:t>
    </dgm:pt>
    <dgm:pt modelId="{EEDAEE72-00C4-496D-80C4-9641AFDA09DE}" type="sibTrans" cxnId="{DD7811B0-84CC-43F4-AC46-5E55455CA0A8}">
      <dgm:prSet/>
      <dgm:spPr/>
      <dgm:t>
        <a:bodyPr/>
        <a:lstStyle/>
        <a:p>
          <a:endParaRPr lang="en-GB"/>
        </a:p>
      </dgm:t>
    </dgm:pt>
    <dgm:pt modelId="{0F1FE02C-6DCD-4167-97A2-043781485E9A}">
      <dgm:prSet phldrT="[Text]" phldr="0"/>
      <dgm:spPr/>
      <dgm:t>
        <a:bodyPr/>
        <a:lstStyle/>
        <a:p>
          <a:pPr rtl="0"/>
          <a:r>
            <a:rPr lang="en-GB">
              <a:latin typeface="Arial"/>
              <a:cs typeface="Arial"/>
            </a:rPr>
            <a:t>TYPES OF DEMENTIA</a:t>
          </a:r>
        </a:p>
      </dgm:t>
    </dgm:pt>
    <dgm:pt modelId="{626C6D89-6A38-46B7-95AC-AABE6DEE14BD}" type="parTrans" cxnId="{42F0E05E-EF17-4702-988D-52790DC0196C}">
      <dgm:prSet/>
      <dgm:spPr/>
      <dgm:t>
        <a:bodyPr/>
        <a:lstStyle/>
        <a:p>
          <a:endParaRPr lang="en-GB"/>
        </a:p>
      </dgm:t>
    </dgm:pt>
    <dgm:pt modelId="{A6E4150C-9B2B-49E9-85F2-FF034B23BB79}" type="sibTrans" cxnId="{42F0E05E-EF17-4702-988D-52790DC0196C}">
      <dgm:prSet/>
      <dgm:spPr/>
      <dgm:t>
        <a:bodyPr/>
        <a:lstStyle/>
        <a:p>
          <a:endParaRPr lang="en-GB"/>
        </a:p>
      </dgm:t>
    </dgm:pt>
    <dgm:pt modelId="{75B6092A-D770-43B0-8828-9A80456EF29A}">
      <dgm:prSet phldrT="[Text]" phldr="0"/>
      <dgm:spPr/>
      <dgm:t>
        <a:bodyPr/>
        <a:lstStyle/>
        <a:p>
          <a:pPr rtl="0"/>
          <a:r>
            <a:rPr lang="en-GB">
              <a:latin typeface="Arial"/>
              <a:cs typeface="Arial"/>
            </a:rPr>
            <a:t>There are many diseases that may cause dementia. The most common causes include Alzheimer’s disease, Vascular dementia, dementia with Lewy body , Frontotemporal dementia and Mixed dementia  (</a:t>
          </a:r>
          <a:r>
            <a:rPr lang="en-GB" err="1">
              <a:latin typeface="Arial"/>
              <a:cs typeface="Arial"/>
            </a:rPr>
            <a:t>DementiaUK</a:t>
          </a:r>
          <a:r>
            <a:rPr lang="en-GB">
              <a:latin typeface="Arial"/>
              <a:cs typeface="Arial"/>
            </a:rPr>
            <a:t>, 2022).</a:t>
          </a:r>
        </a:p>
      </dgm:t>
    </dgm:pt>
    <dgm:pt modelId="{A3440DDE-1840-4013-9BEC-0BEF3BAE83B0}" type="parTrans" cxnId="{B49061FC-52A0-4B01-A749-D21FAF3FA4E3}">
      <dgm:prSet/>
      <dgm:spPr/>
      <dgm:t>
        <a:bodyPr/>
        <a:lstStyle/>
        <a:p>
          <a:endParaRPr lang="en-GB"/>
        </a:p>
      </dgm:t>
    </dgm:pt>
    <dgm:pt modelId="{8AFDEECA-E7A3-49F8-B608-B18721C5393C}" type="sibTrans" cxnId="{B49061FC-52A0-4B01-A749-D21FAF3FA4E3}">
      <dgm:prSet/>
      <dgm:spPr/>
      <dgm:t>
        <a:bodyPr/>
        <a:lstStyle/>
        <a:p>
          <a:endParaRPr lang="en-GB"/>
        </a:p>
      </dgm:t>
    </dgm:pt>
    <dgm:pt modelId="{7727F409-20F3-4C11-BDE6-7EDCDF1F583A}">
      <dgm:prSet phldr="0"/>
      <dgm:spPr/>
      <dgm:t>
        <a:bodyPr/>
        <a:lstStyle/>
        <a:p>
          <a:pPr rtl="0"/>
          <a:r>
            <a:rPr lang="en-GB">
              <a:latin typeface="Arial"/>
              <a:cs typeface="Arial"/>
            </a:rPr>
            <a:t>Dementia is the loss of cognitive functioning  thinking, remembering, and reasoning  to such an extent that it interferes with a person's daily life and activities (</a:t>
          </a:r>
          <a:r>
            <a:rPr lang="en-GB" err="1">
              <a:latin typeface="Arial"/>
              <a:cs typeface="Arial"/>
            </a:rPr>
            <a:t>nia.nih</a:t>
          </a:r>
          <a:r>
            <a:rPr lang="en-GB">
              <a:latin typeface="Arial"/>
              <a:cs typeface="Arial"/>
            </a:rPr>
            <a:t>. 2021).</a:t>
          </a:r>
        </a:p>
      </dgm:t>
    </dgm:pt>
    <dgm:pt modelId="{36DB7051-3D41-4145-9496-6AC045DF7955}" type="parTrans" cxnId="{26F01343-CA27-45F2-95E7-2E69952617ED}">
      <dgm:prSet/>
      <dgm:spPr/>
      <dgm:t>
        <a:bodyPr/>
        <a:lstStyle/>
        <a:p>
          <a:endParaRPr lang="en-GB"/>
        </a:p>
      </dgm:t>
    </dgm:pt>
    <dgm:pt modelId="{397861F4-F7FE-4EAD-98BA-008CFB92D246}" type="sibTrans" cxnId="{26F01343-CA27-45F2-95E7-2E69952617ED}">
      <dgm:prSet/>
      <dgm:spPr/>
      <dgm:t>
        <a:bodyPr/>
        <a:lstStyle/>
        <a:p>
          <a:endParaRPr lang="en-US"/>
        </a:p>
      </dgm:t>
    </dgm:pt>
    <dgm:pt modelId="{51E2246C-E889-4AD0-BF5F-A68FC969EF59}">
      <dgm:prSet phldr="0"/>
      <dgm:spPr/>
      <dgm:t>
        <a:bodyPr/>
        <a:lstStyle/>
        <a:p>
          <a:pPr rtl="0"/>
          <a:r>
            <a:rPr lang="en-GB">
              <a:latin typeface="Arial"/>
              <a:cs typeface="Arial"/>
            </a:rPr>
            <a:t>WHAT IS DEMENTIA?</a:t>
          </a:r>
          <a:endParaRPr lang="en-US">
            <a:latin typeface="Arial"/>
            <a:cs typeface="Arial"/>
          </a:endParaRPr>
        </a:p>
      </dgm:t>
    </dgm:pt>
    <dgm:pt modelId="{E231740E-5F75-4A15-99CA-B74FD1C99008}" type="parTrans" cxnId="{DCC99AD2-2D8F-4C72-B0FD-E03B50457131}">
      <dgm:prSet/>
      <dgm:spPr/>
      <dgm:t>
        <a:bodyPr/>
        <a:lstStyle/>
        <a:p>
          <a:endParaRPr lang="en-GB"/>
        </a:p>
      </dgm:t>
    </dgm:pt>
    <dgm:pt modelId="{F0324CB0-ACE3-4F34-8036-359E59FE1CFE}" type="sibTrans" cxnId="{DCC99AD2-2D8F-4C72-B0FD-E03B50457131}">
      <dgm:prSet/>
      <dgm:spPr/>
      <dgm:t>
        <a:bodyPr/>
        <a:lstStyle/>
        <a:p>
          <a:endParaRPr lang="en-US"/>
        </a:p>
      </dgm:t>
    </dgm:pt>
    <dgm:pt modelId="{B23FC841-219C-4686-A455-4A2ED80D2B56}">
      <dgm:prSet phldr="0"/>
      <dgm:spPr/>
      <dgm:t>
        <a:bodyPr/>
        <a:lstStyle/>
        <a:p>
          <a:pPr rtl="0"/>
          <a:r>
            <a:rPr lang="en-GB">
              <a:latin typeface="Arial"/>
              <a:cs typeface="Arial"/>
            </a:rPr>
            <a:t>Alzheimer’s disease is the most common form of dementia, around 60% of diagnoses in the UK, and is the most common form of young onset dementia, accounting for around a third of younger people with dementia ( </a:t>
          </a:r>
          <a:r>
            <a:rPr lang="en-GB" err="1">
              <a:latin typeface="Arial"/>
              <a:cs typeface="Arial"/>
            </a:rPr>
            <a:t>DementiaUK</a:t>
          </a:r>
          <a:r>
            <a:rPr lang="en-GB">
              <a:latin typeface="Arial"/>
              <a:cs typeface="Arial"/>
            </a:rPr>
            <a:t> 2022)</a:t>
          </a:r>
          <a:endParaRPr lang="en-GB">
            <a:solidFill>
              <a:srgbClr val="FF0000"/>
            </a:solidFill>
            <a:latin typeface="Arial"/>
            <a:cs typeface="Arial"/>
          </a:endParaRPr>
        </a:p>
      </dgm:t>
    </dgm:pt>
    <dgm:pt modelId="{034CB513-68A1-4F62-8DFE-D2D45FF536CA}" type="parTrans" cxnId="{977C1E35-3A5F-4817-9F10-EF01FC4D60E4}">
      <dgm:prSet/>
      <dgm:spPr/>
      <dgm:t>
        <a:bodyPr/>
        <a:lstStyle/>
        <a:p>
          <a:endParaRPr lang="en-GB"/>
        </a:p>
      </dgm:t>
    </dgm:pt>
    <dgm:pt modelId="{6C8CEE01-D159-4F32-8A6B-BEC7D81E7306}" type="sibTrans" cxnId="{977C1E35-3A5F-4817-9F10-EF01FC4D60E4}">
      <dgm:prSet/>
      <dgm:spPr/>
      <dgm:t>
        <a:bodyPr/>
        <a:lstStyle/>
        <a:p>
          <a:endParaRPr lang="en-US"/>
        </a:p>
      </dgm:t>
    </dgm:pt>
    <dgm:pt modelId="{F7358E11-41CC-4B1E-B8B2-C0EBE4B4CF0C}" type="pres">
      <dgm:prSet presAssocID="{B8BF0240-85E5-4659-8A4C-873B28FA25E8}" presName="Name0" presStyleCnt="0">
        <dgm:presLayoutVars>
          <dgm:dir/>
          <dgm:animLvl val="lvl"/>
          <dgm:resizeHandles val="exact"/>
        </dgm:presLayoutVars>
      </dgm:prSet>
      <dgm:spPr/>
    </dgm:pt>
    <dgm:pt modelId="{71AE5FFB-44EC-48E0-AC1A-7DBE57E5DD30}" type="pres">
      <dgm:prSet presAssocID="{0F1FE02C-6DCD-4167-97A2-043781485E9A}" presName="boxAndChildren" presStyleCnt="0"/>
      <dgm:spPr/>
    </dgm:pt>
    <dgm:pt modelId="{C6F0B8E9-7BFA-4003-83AF-0492AA022F97}" type="pres">
      <dgm:prSet presAssocID="{0F1FE02C-6DCD-4167-97A2-043781485E9A}" presName="parentTextBox" presStyleLbl="node1" presStyleIdx="0" presStyleCnt="3"/>
      <dgm:spPr/>
    </dgm:pt>
    <dgm:pt modelId="{5F84B161-2460-440C-97FF-259220D9FCDB}" type="pres">
      <dgm:prSet presAssocID="{0F1FE02C-6DCD-4167-97A2-043781485E9A}" presName="entireBox" presStyleLbl="node1" presStyleIdx="0" presStyleCnt="3"/>
      <dgm:spPr/>
    </dgm:pt>
    <dgm:pt modelId="{31CD9A3B-75FC-4107-9163-F46BBF042F08}" type="pres">
      <dgm:prSet presAssocID="{0F1FE02C-6DCD-4167-97A2-043781485E9A}" presName="descendantBox" presStyleCnt="0"/>
      <dgm:spPr/>
    </dgm:pt>
    <dgm:pt modelId="{D1961BC9-227C-4FA9-B640-C8272C51BAFB}" type="pres">
      <dgm:prSet presAssocID="{75B6092A-D770-43B0-8828-9A80456EF29A}" presName="childTextBox" presStyleLbl="fgAccFollowNode1" presStyleIdx="0" presStyleCnt="5">
        <dgm:presLayoutVars>
          <dgm:bulletEnabled val="1"/>
        </dgm:presLayoutVars>
      </dgm:prSet>
      <dgm:spPr/>
    </dgm:pt>
    <dgm:pt modelId="{2D70D9BE-4087-46F5-83C9-C88A32AEE0D9}" type="pres">
      <dgm:prSet presAssocID="{B23FC841-219C-4686-A455-4A2ED80D2B56}" presName="childTextBox" presStyleLbl="fgAccFollowNode1" presStyleIdx="1" presStyleCnt="5">
        <dgm:presLayoutVars>
          <dgm:bulletEnabled val="1"/>
        </dgm:presLayoutVars>
      </dgm:prSet>
      <dgm:spPr/>
    </dgm:pt>
    <dgm:pt modelId="{11756B18-46EF-41D7-84EE-88B408B7A8EF}" type="pres">
      <dgm:prSet presAssocID="{58163705-059A-4BD5-83DF-706475B86F89}" presName="sp" presStyleCnt="0"/>
      <dgm:spPr/>
    </dgm:pt>
    <dgm:pt modelId="{220F0562-7080-4229-9545-5EFE1D324604}" type="pres">
      <dgm:prSet presAssocID="{6135D704-4189-4F2F-BA03-F4EA49A979A4}" presName="arrowAndChildren" presStyleCnt="0"/>
      <dgm:spPr/>
    </dgm:pt>
    <dgm:pt modelId="{51881263-0234-4FB2-BBDF-C9750B36B5E8}" type="pres">
      <dgm:prSet presAssocID="{6135D704-4189-4F2F-BA03-F4EA49A979A4}" presName="parentTextArrow" presStyleLbl="node1" presStyleIdx="0" presStyleCnt="3"/>
      <dgm:spPr/>
    </dgm:pt>
    <dgm:pt modelId="{1C446863-AC63-405B-9CA3-2241AFB4C2C8}" type="pres">
      <dgm:prSet presAssocID="{6135D704-4189-4F2F-BA03-F4EA49A979A4}" presName="arrow" presStyleLbl="node1" presStyleIdx="1" presStyleCnt="3"/>
      <dgm:spPr/>
    </dgm:pt>
    <dgm:pt modelId="{E5C33E83-F78F-4C78-9BBF-26151A1CC73B}" type="pres">
      <dgm:prSet presAssocID="{6135D704-4189-4F2F-BA03-F4EA49A979A4}" presName="descendantArrow" presStyleCnt="0"/>
      <dgm:spPr/>
    </dgm:pt>
    <dgm:pt modelId="{20949171-0874-4C35-9E0B-38E63C9352E3}" type="pres">
      <dgm:prSet presAssocID="{682E6591-DAE1-48C2-A4E7-74C7848EFB22}" presName="childTextArrow" presStyleLbl="fgAccFollowNode1" presStyleIdx="2" presStyleCnt="5">
        <dgm:presLayoutVars>
          <dgm:bulletEnabled val="1"/>
        </dgm:presLayoutVars>
      </dgm:prSet>
      <dgm:spPr/>
    </dgm:pt>
    <dgm:pt modelId="{F7C0855E-9201-40C5-A4D3-850529D4516C}" type="pres">
      <dgm:prSet presAssocID="{F0324CB0-ACE3-4F34-8036-359E59FE1CFE}" presName="sp" presStyleCnt="0"/>
      <dgm:spPr/>
    </dgm:pt>
    <dgm:pt modelId="{C80D2B00-E114-42E1-ADCF-3B349AC79A1E}" type="pres">
      <dgm:prSet presAssocID="{51E2246C-E889-4AD0-BF5F-A68FC969EF59}" presName="arrowAndChildren" presStyleCnt="0"/>
      <dgm:spPr/>
    </dgm:pt>
    <dgm:pt modelId="{C842C13B-1956-4E00-828D-283176E70999}" type="pres">
      <dgm:prSet presAssocID="{51E2246C-E889-4AD0-BF5F-A68FC969EF59}" presName="parentTextArrow" presStyleLbl="node1" presStyleIdx="1" presStyleCnt="3"/>
      <dgm:spPr/>
    </dgm:pt>
    <dgm:pt modelId="{61BAD305-B5BD-4301-9104-7BD3789193B1}" type="pres">
      <dgm:prSet presAssocID="{51E2246C-E889-4AD0-BF5F-A68FC969EF59}" presName="arrow" presStyleLbl="node1" presStyleIdx="2" presStyleCnt="3"/>
      <dgm:spPr/>
    </dgm:pt>
    <dgm:pt modelId="{8FBE5DA3-1E6B-4E87-8971-153F6D3864EA}" type="pres">
      <dgm:prSet presAssocID="{51E2246C-E889-4AD0-BF5F-A68FC969EF59}" presName="descendantArrow" presStyleCnt="0"/>
      <dgm:spPr/>
    </dgm:pt>
    <dgm:pt modelId="{2A51B799-D47F-4E99-8029-FE3DA681DD85}" type="pres">
      <dgm:prSet presAssocID="{7727F409-20F3-4C11-BDE6-7EDCDF1F583A}" presName="childTextArrow" presStyleLbl="fgAccFollowNode1" presStyleIdx="3" presStyleCnt="5">
        <dgm:presLayoutVars>
          <dgm:bulletEnabled val="1"/>
        </dgm:presLayoutVars>
      </dgm:prSet>
      <dgm:spPr/>
    </dgm:pt>
    <dgm:pt modelId="{F033C780-EA18-4358-889B-EA08B2552F2A}" type="pres">
      <dgm:prSet presAssocID="{7517EE3B-397B-4E35-BE9D-D7D07B2B67A4}" presName="childTextArrow" presStyleLbl="fgAccFollowNode1" presStyleIdx="4" presStyleCnt="5">
        <dgm:presLayoutVars>
          <dgm:bulletEnabled val="1"/>
        </dgm:presLayoutVars>
      </dgm:prSet>
      <dgm:spPr/>
    </dgm:pt>
  </dgm:ptLst>
  <dgm:cxnLst>
    <dgm:cxn modelId="{0C80A80C-51D4-402E-972B-DF6E050CE61B}" type="presOf" srcId="{75B6092A-D770-43B0-8828-9A80456EF29A}" destId="{D1961BC9-227C-4FA9-B640-C8272C51BAFB}" srcOrd="0" destOrd="0" presId="urn:microsoft.com/office/officeart/2005/8/layout/process4"/>
    <dgm:cxn modelId="{51736B0E-5BC1-4607-B659-F9F2E8A33361}" type="presOf" srcId="{0F1FE02C-6DCD-4167-97A2-043781485E9A}" destId="{C6F0B8E9-7BFA-4003-83AF-0492AA022F97}" srcOrd="0" destOrd="0" presId="urn:microsoft.com/office/officeart/2005/8/layout/process4"/>
    <dgm:cxn modelId="{ABF38A0E-08C9-43D3-A411-A59B511E2120}" type="presOf" srcId="{B23FC841-219C-4686-A455-4A2ED80D2B56}" destId="{2D70D9BE-4087-46F5-83C9-C88A32AEE0D9}" srcOrd="0" destOrd="0" presId="urn:microsoft.com/office/officeart/2005/8/layout/process4"/>
    <dgm:cxn modelId="{85963F26-DF2F-43F7-B9D9-E91F1C9F9E05}" type="presOf" srcId="{6135D704-4189-4F2F-BA03-F4EA49A979A4}" destId="{51881263-0234-4FB2-BBDF-C9750B36B5E8}" srcOrd="0" destOrd="0" presId="urn:microsoft.com/office/officeart/2005/8/layout/process4"/>
    <dgm:cxn modelId="{26A7F831-3F23-4903-9C0A-1156D877D9E5}" type="presOf" srcId="{7727F409-20F3-4C11-BDE6-7EDCDF1F583A}" destId="{2A51B799-D47F-4E99-8029-FE3DA681DD85}" srcOrd="0" destOrd="0" presId="urn:microsoft.com/office/officeart/2005/8/layout/process4"/>
    <dgm:cxn modelId="{977C1E35-3A5F-4817-9F10-EF01FC4D60E4}" srcId="{0F1FE02C-6DCD-4167-97A2-043781485E9A}" destId="{B23FC841-219C-4686-A455-4A2ED80D2B56}" srcOrd="1" destOrd="0" parTransId="{034CB513-68A1-4F62-8DFE-D2D45FF536CA}" sibTransId="{6C8CEE01-D159-4F32-8A6B-BEC7D81E7306}"/>
    <dgm:cxn modelId="{87C83D5E-DE1F-4083-AAC3-936030E6BA46}" type="presOf" srcId="{0F1FE02C-6DCD-4167-97A2-043781485E9A}" destId="{5F84B161-2460-440C-97FF-259220D9FCDB}" srcOrd="1" destOrd="0" presId="urn:microsoft.com/office/officeart/2005/8/layout/process4"/>
    <dgm:cxn modelId="{42F0E05E-EF17-4702-988D-52790DC0196C}" srcId="{B8BF0240-85E5-4659-8A4C-873B28FA25E8}" destId="{0F1FE02C-6DCD-4167-97A2-043781485E9A}" srcOrd="2" destOrd="0" parTransId="{626C6D89-6A38-46B7-95AC-AABE6DEE14BD}" sibTransId="{A6E4150C-9B2B-49E9-85F2-FF034B23BB79}"/>
    <dgm:cxn modelId="{26F01343-CA27-45F2-95E7-2E69952617ED}" srcId="{51E2246C-E889-4AD0-BF5F-A68FC969EF59}" destId="{7727F409-20F3-4C11-BDE6-7EDCDF1F583A}" srcOrd="0" destOrd="0" parTransId="{36DB7051-3D41-4145-9496-6AC045DF7955}" sibTransId="{397861F4-F7FE-4EAD-98BA-008CFB92D246}"/>
    <dgm:cxn modelId="{DD41D86A-4C77-4B95-963B-6195E0864016}" type="presOf" srcId="{51E2246C-E889-4AD0-BF5F-A68FC969EF59}" destId="{61BAD305-B5BD-4301-9104-7BD3789193B1}" srcOrd="1" destOrd="0" presId="urn:microsoft.com/office/officeart/2005/8/layout/process4"/>
    <dgm:cxn modelId="{D58DE978-3C8C-458A-A68A-E1E59460FBC4}" type="presOf" srcId="{6135D704-4189-4F2F-BA03-F4EA49A979A4}" destId="{1C446863-AC63-405B-9CA3-2241AFB4C2C8}" srcOrd="1" destOrd="0" presId="urn:microsoft.com/office/officeart/2005/8/layout/process4"/>
    <dgm:cxn modelId="{C68FD982-C8FC-4CCA-93ED-54DCF5A34AF2}" type="presOf" srcId="{B8BF0240-85E5-4659-8A4C-873B28FA25E8}" destId="{F7358E11-41CC-4B1E-B8B2-C0EBE4B4CF0C}" srcOrd="0" destOrd="0" presId="urn:microsoft.com/office/officeart/2005/8/layout/process4"/>
    <dgm:cxn modelId="{7611879A-0DAA-4053-8874-9EA8ED315BC1}" type="presOf" srcId="{682E6591-DAE1-48C2-A4E7-74C7848EFB22}" destId="{20949171-0874-4C35-9E0B-38E63C9352E3}" srcOrd="0" destOrd="0" presId="urn:microsoft.com/office/officeart/2005/8/layout/process4"/>
    <dgm:cxn modelId="{DD7811B0-84CC-43F4-AC46-5E55455CA0A8}" srcId="{6135D704-4189-4F2F-BA03-F4EA49A979A4}" destId="{682E6591-DAE1-48C2-A4E7-74C7848EFB22}" srcOrd="0" destOrd="0" parTransId="{7B4BD437-C5C7-4F8D-A343-F9893142B0C9}" sibTransId="{EEDAEE72-00C4-496D-80C4-9641AFDA09DE}"/>
    <dgm:cxn modelId="{30DBD0B2-AFD3-4892-AE3F-95E3119E61BC}" type="presOf" srcId="{7517EE3B-397B-4E35-BE9D-D7D07B2B67A4}" destId="{F033C780-EA18-4358-889B-EA08B2552F2A}" srcOrd="0" destOrd="0" presId="urn:microsoft.com/office/officeart/2005/8/layout/process4"/>
    <dgm:cxn modelId="{6F1B44D2-A96A-48CF-85E9-6B627F214424}" srcId="{B8BF0240-85E5-4659-8A4C-873B28FA25E8}" destId="{6135D704-4189-4F2F-BA03-F4EA49A979A4}" srcOrd="1" destOrd="0" parTransId="{A440BA60-F6ED-48DB-8BC6-0D0C32C36152}" sibTransId="{58163705-059A-4BD5-83DF-706475B86F89}"/>
    <dgm:cxn modelId="{DCC99AD2-2D8F-4C72-B0FD-E03B50457131}" srcId="{B8BF0240-85E5-4659-8A4C-873B28FA25E8}" destId="{51E2246C-E889-4AD0-BF5F-A68FC969EF59}" srcOrd="0" destOrd="0" parTransId="{E231740E-5F75-4A15-99CA-B74FD1C99008}" sibTransId="{F0324CB0-ACE3-4F34-8036-359E59FE1CFE}"/>
    <dgm:cxn modelId="{8EB950D9-984D-40A8-B647-73D502CA3985}" type="presOf" srcId="{51E2246C-E889-4AD0-BF5F-A68FC969EF59}" destId="{C842C13B-1956-4E00-828D-283176E70999}" srcOrd="0" destOrd="0" presId="urn:microsoft.com/office/officeart/2005/8/layout/process4"/>
    <dgm:cxn modelId="{90C20AE5-532C-4224-BBAA-03470FEF30CF}" srcId="{51E2246C-E889-4AD0-BF5F-A68FC969EF59}" destId="{7517EE3B-397B-4E35-BE9D-D7D07B2B67A4}" srcOrd="1" destOrd="0" parTransId="{0AC5C39E-A3B8-4B65-81C0-14976FBAF08D}" sibTransId="{7F44F3CD-574F-4FF2-B4E3-709DA68FDFB8}"/>
    <dgm:cxn modelId="{B49061FC-52A0-4B01-A749-D21FAF3FA4E3}" srcId="{0F1FE02C-6DCD-4167-97A2-043781485E9A}" destId="{75B6092A-D770-43B0-8828-9A80456EF29A}" srcOrd="0" destOrd="0" parTransId="{A3440DDE-1840-4013-9BEC-0BEF3BAE83B0}" sibTransId="{8AFDEECA-E7A3-49F8-B608-B18721C5393C}"/>
    <dgm:cxn modelId="{49C2D589-2E8B-4E1C-97D9-B72D254BC43B}" type="presParOf" srcId="{F7358E11-41CC-4B1E-B8B2-C0EBE4B4CF0C}" destId="{71AE5FFB-44EC-48E0-AC1A-7DBE57E5DD30}" srcOrd="0" destOrd="0" presId="urn:microsoft.com/office/officeart/2005/8/layout/process4"/>
    <dgm:cxn modelId="{DBAE83D9-0225-429A-9FB6-2E447C4932A6}" type="presParOf" srcId="{71AE5FFB-44EC-48E0-AC1A-7DBE57E5DD30}" destId="{C6F0B8E9-7BFA-4003-83AF-0492AA022F97}" srcOrd="0" destOrd="0" presId="urn:microsoft.com/office/officeart/2005/8/layout/process4"/>
    <dgm:cxn modelId="{EB0A6C86-DA18-4342-9E52-C63DA68E0665}" type="presParOf" srcId="{71AE5FFB-44EC-48E0-AC1A-7DBE57E5DD30}" destId="{5F84B161-2460-440C-97FF-259220D9FCDB}" srcOrd="1" destOrd="0" presId="urn:microsoft.com/office/officeart/2005/8/layout/process4"/>
    <dgm:cxn modelId="{719F0C3F-E7DC-4036-B3DC-4FCF201049D1}" type="presParOf" srcId="{71AE5FFB-44EC-48E0-AC1A-7DBE57E5DD30}" destId="{31CD9A3B-75FC-4107-9163-F46BBF042F08}" srcOrd="2" destOrd="0" presId="urn:microsoft.com/office/officeart/2005/8/layout/process4"/>
    <dgm:cxn modelId="{6F27B118-0842-45D8-81E3-39FEDE0F0BE5}" type="presParOf" srcId="{31CD9A3B-75FC-4107-9163-F46BBF042F08}" destId="{D1961BC9-227C-4FA9-B640-C8272C51BAFB}" srcOrd="0" destOrd="0" presId="urn:microsoft.com/office/officeart/2005/8/layout/process4"/>
    <dgm:cxn modelId="{03E45E19-521D-4AFF-A618-57B86D0B3CA5}" type="presParOf" srcId="{31CD9A3B-75FC-4107-9163-F46BBF042F08}" destId="{2D70D9BE-4087-46F5-83C9-C88A32AEE0D9}" srcOrd="1" destOrd="0" presId="urn:microsoft.com/office/officeart/2005/8/layout/process4"/>
    <dgm:cxn modelId="{5B9C3531-A6F0-4BD1-8A37-EFBB3B6FD811}" type="presParOf" srcId="{F7358E11-41CC-4B1E-B8B2-C0EBE4B4CF0C}" destId="{11756B18-46EF-41D7-84EE-88B408B7A8EF}" srcOrd="1" destOrd="0" presId="urn:microsoft.com/office/officeart/2005/8/layout/process4"/>
    <dgm:cxn modelId="{2851B70A-E7F2-4219-B514-703459D75A2B}" type="presParOf" srcId="{F7358E11-41CC-4B1E-B8B2-C0EBE4B4CF0C}" destId="{220F0562-7080-4229-9545-5EFE1D324604}" srcOrd="2" destOrd="0" presId="urn:microsoft.com/office/officeart/2005/8/layout/process4"/>
    <dgm:cxn modelId="{B0D165A3-5AA0-4F53-8CD2-5E9ED6DB7AD4}" type="presParOf" srcId="{220F0562-7080-4229-9545-5EFE1D324604}" destId="{51881263-0234-4FB2-BBDF-C9750B36B5E8}" srcOrd="0" destOrd="0" presId="urn:microsoft.com/office/officeart/2005/8/layout/process4"/>
    <dgm:cxn modelId="{074A98B1-85DF-451F-A6ED-3726E2DF1B97}" type="presParOf" srcId="{220F0562-7080-4229-9545-5EFE1D324604}" destId="{1C446863-AC63-405B-9CA3-2241AFB4C2C8}" srcOrd="1" destOrd="0" presId="urn:microsoft.com/office/officeart/2005/8/layout/process4"/>
    <dgm:cxn modelId="{150D3C3E-029F-43DC-82DA-B041E771F0DB}" type="presParOf" srcId="{220F0562-7080-4229-9545-5EFE1D324604}" destId="{E5C33E83-F78F-4C78-9BBF-26151A1CC73B}" srcOrd="2" destOrd="0" presId="urn:microsoft.com/office/officeart/2005/8/layout/process4"/>
    <dgm:cxn modelId="{FF48B048-306A-42A4-B764-94293CEBD3BA}" type="presParOf" srcId="{E5C33E83-F78F-4C78-9BBF-26151A1CC73B}" destId="{20949171-0874-4C35-9E0B-38E63C9352E3}" srcOrd="0" destOrd="0" presId="urn:microsoft.com/office/officeart/2005/8/layout/process4"/>
    <dgm:cxn modelId="{44EB7314-BC75-4309-9417-D1777833EB8E}" type="presParOf" srcId="{F7358E11-41CC-4B1E-B8B2-C0EBE4B4CF0C}" destId="{F7C0855E-9201-40C5-A4D3-850529D4516C}" srcOrd="3" destOrd="0" presId="urn:microsoft.com/office/officeart/2005/8/layout/process4"/>
    <dgm:cxn modelId="{59A6A728-6AD0-42EF-9723-EA2F9002EC30}" type="presParOf" srcId="{F7358E11-41CC-4B1E-B8B2-C0EBE4B4CF0C}" destId="{C80D2B00-E114-42E1-ADCF-3B349AC79A1E}" srcOrd="4" destOrd="0" presId="urn:microsoft.com/office/officeart/2005/8/layout/process4"/>
    <dgm:cxn modelId="{744EE1FA-1BAE-46DC-B886-4EAAAAD47FBB}" type="presParOf" srcId="{C80D2B00-E114-42E1-ADCF-3B349AC79A1E}" destId="{C842C13B-1956-4E00-828D-283176E70999}" srcOrd="0" destOrd="0" presId="urn:microsoft.com/office/officeart/2005/8/layout/process4"/>
    <dgm:cxn modelId="{A1CDF86E-E3C8-472D-B991-180A1AA978F5}" type="presParOf" srcId="{C80D2B00-E114-42E1-ADCF-3B349AC79A1E}" destId="{61BAD305-B5BD-4301-9104-7BD3789193B1}" srcOrd="1" destOrd="0" presId="urn:microsoft.com/office/officeart/2005/8/layout/process4"/>
    <dgm:cxn modelId="{A14B326F-DFB1-47AA-A7E1-F4DC0FAD15E8}" type="presParOf" srcId="{C80D2B00-E114-42E1-ADCF-3B349AC79A1E}" destId="{8FBE5DA3-1E6B-4E87-8971-153F6D3864EA}" srcOrd="2" destOrd="0" presId="urn:microsoft.com/office/officeart/2005/8/layout/process4"/>
    <dgm:cxn modelId="{A39ECFE4-0B2B-4CBE-AAAA-1744DE05DA44}" type="presParOf" srcId="{8FBE5DA3-1E6B-4E87-8971-153F6D3864EA}" destId="{2A51B799-D47F-4E99-8029-FE3DA681DD85}" srcOrd="0" destOrd="0" presId="urn:microsoft.com/office/officeart/2005/8/layout/process4"/>
    <dgm:cxn modelId="{BE0D1BD7-1E66-4B90-877B-9391EB15FD12}" type="presParOf" srcId="{8FBE5DA3-1E6B-4E87-8971-153F6D3864EA}" destId="{F033C780-EA18-4358-889B-EA08B2552F2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F22F6D-2AA5-4947-8A42-5AC2BD610057}" type="doc">
      <dgm:prSet loTypeId="urn:microsoft.com/office/officeart/2005/8/layout/process2" loCatId="process" qsTypeId="urn:microsoft.com/office/officeart/2005/8/quickstyle/simple1" qsCatId="simple" csTypeId="urn:microsoft.com/office/officeart/2005/8/colors/accent1_2" csCatId="accent1" phldr="1"/>
      <dgm:spPr/>
    </dgm:pt>
    <dgm:pt modelId="{28813ED2-C612-4A03-A108-63324232CB30}">
      <dgm:prSet phldr="0"/>
      <dgm:spPr/>
      <dgm:t>
        <a:bodyPr/>
        <a:lstStyle/>
        <a:p>
          <a:pPr algn="l" rtl="0"/>
          <a:r>
            <a:rPr lang="en-GB">
              <a:solidFill>
                <a:schemeClr val="bg1"/>
              </a:solidFill>
              <a:latin typeface="Arial"/>
              <a:cs typeface="Arial"/>
            </a:rPr>
            <a:t>WANDERING: Everyone living with Alzheimer’s or other dementia types is at risk of wandering. Common signs a person may be at risk of wandering includes:</a:t>
          </a:r>
        </a:p>
      </dgm:t>
    </dgm:pt>
    <dgm:pt modelId="{08E41DC8-25AF-49B0-8697-9738CBF0C84D}" type="parTrans" cxnId="{4EBAF777-F951-4378-84FB-5D7D3EEAB777}">
      <dgm:prSet/>
      <dgm:spPr/>
      <dgm:t>
        <a:bodyPr/>
        <a:lstStyle/>
        <a:p>
          <a:endParaRPr lang="en-GB"/>
        </a:p>
      </dgm:t>
    </dgm:pt>
    <dgm:pt modelId="{29ABC943-757B-4F15-9FD2-55601B4C68D9}" type="sibTrans" cxnId="{4EBAF777-F951-4378-84FB-5D7D3EEAB777}">
      <dgm:prSet/>
      <dgm:spPr/>
      <dgm:t>
        <a:bodyPr/>
        <a:lstStyle/>
        <a:p>
          <a:endParaRPr lang="en-GB"/>
        </a:p>
      </dgm:t>
    </dgm:pt>
    <dgm:pt modelId="{938EA01E-ABEA-466E-A657-6E256440E606}">
      <dgm:prSet phldr="0"/>
      <dgm:spPr/>
      <dgm:t>
        <a:bodyPr/>
        <a:lstStyle/>
        <a:p>
          <a:pPr algn="l" rtl="0"/>
          <a:r>
            <a:rPr lang="en-GB">
              <a:solidFill>
                <a:schemeClr val="bg1"/>
              </a:solidFill>
              <a:latin typeface="Arial"/>
              <a:cs typeface="Arial"/>
            </a:rPr>
            <a:t>If a person goes missing and you are unable to find them, ensure that the police are contacted. Keep a recent photograph to help the police identify them. When the person returns, try not to scold them or show them that you are worried. If they have got lost, they may be feeling anxious themselves (Lancashire.Police, 2022).</a:t>
          </a:r>
        </a:p>
      </dgm:t>
    </dgm:pt>
    <dgm:pt modelId="{D454EFFD-B193-4867-83D0-BEA1149D7AEE}" type="parTrans" cxnId="{1B11609A-375C-4702-A230-DC8232F3619D}">
      <dgm:prSet/>
      <dgm:spPr/>
      <dgm:t>
        <a:bodyPr/>
        <a:lstStyle/>
        <a:p>
          <a:endParaRPr lang="en-GB"/>
        </a:p>
      </dgm:t>
    </dgm:pt>
    <dgm:pt modelId="{5DCACFB8-8A08-43F5-937D-DFF2838C3710}" type="sibTrans" cxnId="{1B11609A-375C-4702-A230-DC8232F3619D}">
      <dgm:prSet/>
      <dgm:spPr/>
      <dgm:t>
        <a:bodyPr/>
        <a:lstStyle/>
        <a:p>
          <a:endParaRPr lang="en-GB"/>
        </a:p>
      </dgm:t>
    </dgm:pt>
    <dgm:pt modelId="{12C28AEE-5401-457D-9633-56B2EC33371D}">
      <dgm:prSet phldr="0"/>
      <dgm:spPr/>
      <dgm:t>
        <a:bodyPr/>
        <a:lstStyle/>
        <a:p>
          <a:pPr algn="l" rtl="0"/>
          <a:r>
            <a:rPr lang="en-GB">
              <a:solidFill>
                <a:schemeClr val="bg1"/>
              </a:solidFill>
              <a:latin typeface="Arial"/>
              <a:cs typeface="Arial"/>
            </a:rPr>
            <a:t> Help is available at: Local GP surgery, Dementia UK helpline: </a:t>
          </a:r>
          <a:r>
            <a:rPr lang="en-GB" u="sng">
              <a:solidFill>
                <a:schemeClr val="bg1"/>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0800 888 6678</a:t>
          </a:r>
          <a:r>
            <a:rPr lang="en-GB">
              <a:solidFill>
                <a:schemeClr val="bg1"/>
              </a:solidFill>
              <a:latin typeface="Arial"/>
              <a:cs typeface="Arial"/>
            </a:rPr>
            <a:t> or email: </a:t>
          </a:r>
          <a:r>
            <a:rPr lang="en-GB">
              <a:solidFill>
                <a:schemeClr val="bg1"/>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helpline@dementiauk.org</a:t>
          </a:r>
          <a:r>
            <a:rPr lang="en-GB">
              <a:solidFill>
                <a:schemeClr val="bg1"/>
              </a:solidFill>
              <a:latin typeface="Arial"/>
              <a:cs typeface="Arial"/>
            </a:rPr>
            <a:t> or Alzheimer's Society's national helpline: </a:t>
          </a:r>
          <a:r>
            <a:rPr lang="en-GB" u="sng">
              <a:solidFill>
                <a:schemeClr val="bg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0333 150 3456</a:t>
          </a:r>
          <a:r>
            <a:rPr lang="en-GB">
              <a:solidFill>
                <a:schemeClr val="bg1"/>
              </a:solidFill>
              <a:latin typeface="Arial"/>
              <a:cs typeface="Arial"/>
            </a:rPr>
            <a:t> or email: </a:t>
          </a:r>
          <a:r>
            <a:rPr lang="en-GB" u="sng">
              <a:solidFill>
                <a:schemeClr val="bg1"/>
              </a:solidFill>
              <a:latin typeface="Arial"/>
              <a:cs typeface="Arial"/>
              <a:hlinkClick xmlns:r="http://schemas.openxmlformats.org/officeDocument/2006/relationships" r:id="rId4">
                <a:extLst>
                  <a:ext uri="{A12FA001-AC4F-418D-AE19-62706E023703}">
                    <ahyp:hlinkClr xmlns:ahyp="http://schemas.microsoft.com/office/drawing/2018/hyperlinkcolor" val="tx"/>
                  </a:ext>
                </a:extLst>
              </a:hlinkClick>
            </a:rPr>
            <a:t>helpline@alzheimers.org.uk</a:t>
          </a:r>
          <a:r>
            <a:rPr lang="en-GB">
              <a:solidFill>
                <a:schemeClr val="bg1"/>
              </a:solidFill>
              <a:latin typeface="Arial"/>
              <a:cs typeface="Arial"/>
            </a:rPr>
            <a:t>   (NHS, 2020).</a:t>
          </a:r>
          <a:endParaRPr lang="en-US">
            <a:solidFill>
              <a:schemeClr val="bg1"/>
            </a:solidFill>
            <a:latin typeface="Arial"/>
            <a:cs typeface="Arial"/>
          </a:endParaRPr>
        </a:p>
      </dgm:t>
    </dgm:pt>
    <dgm:pt modelId="{E7D3A36B-17EB-4E25-BADE-39ADA66AB43A}" type="parTrans" cxnId="{F13BAAC3-365E-4DB6-B4D7-9681F5D221BF}">
      <dgm:prSet/>
      <dgm:spPr/>
      <dgm:t>
        <a:bodyPr/>
        <a:lstStyle/>
        <a:p>
          <a:endParaRPr lang="en-GB"/>
        </a:p>
      </dgm:t>
    </dgm:pt>
    <dgm:pt modelId="{CFC24B4E-C796-42CB-8986-C2AC67F3E7BD}" type="sibTrans" cxnId="{F13BAAC3-365E-4DB6-B4D7-9681F5D221BF}">
      <dgm:prSet/>
      <dgm:spPr/>
      <dgm:t>
        <a:bodyPr/>
        <a:lstStyle/>
        <a:p>
          <a:endParaRPr lang="en-GB"/>
        </a:p>
      </dgm:t>
    </dgm:pt>
    <dgm:pt modelId="{1B04DBBE-2308-412F-B772-1E94B5E6EA5D}">
      <dgm:prSet phldr="0"/>
      <dgm:spPr/>
      <dgm:t>
        <a:bodyPr/>
        <a:lstStyle/>
        <a:p>
          <a:pPr algn="l" rtl="0"/>
          <a:r>
            <a:rPr lang="en-GB">
              <a:solidFill>
                <a:schemeClr val="bg1"/>
              </a:solidFill>
              <a:latin typeface="Arial"/>
              <a:cs typeface="Arial"/>
            </a:rPr>
            <a:t>Returning later than usual from a normal walk or drive. Forgetting known routes. Association with past responsibilities in previous job roles. Confusion about wanting to go home when already at home (Alz.org, 2022).</a:t>
          </a:r>
        </a:p>
      </dgm:t>
    </dgm:pt>
    <dgm:pt modelId="{5DB62F5F-B662-4842-B011-DB426555F69A}" type="parTrans" cxnId="{40FDF7FC-E17F-46B9-85E1-17EE32244425}">
      <dgm:prSet/>
      <dgm:spPr/>
      <dgm:t>
        <a:bodyPr/>
        <a:lstStyle/>
        <a:p>
          <a:endParaRPr lang="en-GB"/>
        </a:p>
      </dgm:t>
    </dgm:pt>
    <dgm:pt modelId="{5FF4EC8E-6F53-48C5-BB23-3A3B2C5ADF14}" type="sibTrans" cxnId="{40FDF7FC-E17F-46B9-85E1-17EE32244425}">
      <dgm:prSet/>
      <dgm:spPr/>
      <dgm:t>
        <a:bodyPr/>
        <a:lstStyle/>
        <a:p>
          <a:endParaRPr lang="en-GB"/>
        </a:p>
      </dgm:t>
    </dgm:pt>
    <dgm:pt modelId="{F7922A3E-B3AC-4C3E-A1C7-CD5ED13D7040}" type="pres">
      <dgm:prSet presAssocID="{0AF22F6D-2AA5-4947-8A42-5AC2BD610057}" presName="linearFlow" presStyleCnt="0">
        <dgm:presLayoutVars>
          <dgm:resizeHandles val="exact"/>
        </dgm:presLayoutVars>
      </dgm:prSet>
      <dgm:spPr/>
    </dgm:pt>
    <dgm:pt modelId="{631F0AB7-E21D-4FC5-A45D-D6B1FED2CC09}" type="pres">
      <dgm:prSet presAssocID="{28813ED2-C612-4A03-A108-63324232CB30}" presName="node" presStyleLbl="node1" presStyleIdx="0" presStyleCnt="4">
        <dgm:presLayoutVars>
          <dgm:bulletEnabled val="1"/>
        </dgm:presLayoutVars>
      </dgm:prSet>
      <dgm:spPr/>
    </dgm:pt>
    <dgm:pt modelId="{7D08DECF-AEFB-4904-864D-31B8A340F63A}" type="pres">
      <dgm:prSet presAssocID="{29ABC943-757B-4F15-9FD2-55601B4C68D9}" presName="sibTrans" presStyleLbl="sibTrans2D1" presStyleIdx="0" presStyleCnt="3"/>
      <dgm:spPr/>
    </dgm:pt>
    <dgm:pt modelId="{1F5A5DDB-6860-4A6E-A8D9-C101BFFCD6A5}" type="pres">
      <dgm:prSet presAssocID="{29ABC943-757B-4F15-9FD2-55601B4C68D9}" presName="connectorText" presStyleLbl="sibTrans2D1" presStyleIdx="0" presStyleCnt="3"/>
      <dgm:spPr/>
    </dgm:pt>
    <dgm:pt modelId="{70658254-5DDB-4EFC-AD43-7A7BF28B3B80}" type="pres">
      <dgm:prSet presAssocID="{1B04DBBE-2308-412F-B772-1E94B5E6EA5D}" presName="node" presStyleLbl="node1" presStyleIdx="1" presStyleCnt="4">
        <dgm:presLayoutVars>
          <dgm:bulletEnabled val="1"/>
        </dgm:presLayoutVars>
      </dgm:prSet>
      <dgm:spPr/>
    </dgm:pt>
    <dgm:pt modelId="{BC167C45-FDC0-4DE9-B9A3-DA3AEF49941A}" type="pres">
      <dgm:prSet presAssocID="{5FF4EC8E-6F53-48C5-BB23-3A3B2C5ADF14}" presName="sibTrans" presStyleLbl="sibTrans2D1" presStyleIdx="1" presStyleCnt="3"/>
      <dgm:spPr/>
    </dgm:pt>
    <dgm:pt modelId="{10C458A5-E0FD-451B-80EA-79AD97939E26}" type="pres">
      <dgm:prSet presAssocID="{5FF4EC8E-6F53-48C5-BB23-3A3B2C5ADF14}" presName="connectorText" presStyleLbl="sibTrans2D1" presStyleIdx="1" presStyleCnt="3"/>
      <dgm:spPr/>
    </dgm:pt>
    <dgm:pt modelId="{2D3D8A94-FF6D-4FD7-9275-D63A53C895F2}" type="pres">
      <dgm:prSet presAssocID="{938EA01E-ABEA-466E-A657-6E256440E606}" presName="node" presStyleLbl="node1" presStyleIdx="2" presStyleCnt="4">
        <dgm:presLayoutVars>
          <dgm:bulletEnabled val="1"/>
        </dgm:presLayoutVars>
      </dgm:prSet>
      <dgm:spPr/>
    </dgm:pt>
    <dgm:pt modelId="{417CC842-6D2B-45E8-9891-8FB9405F447A}" type="pres">
      <dgm:prSet presAssocID="{5DCACFB8-8A08-43F5-937D-DFF2838C3710}" presName="sibTrans" presStyleLbl="sibTrans2D1" presStyleIdx="2" presStyleCnt="3"/>
      <dgm:spPr/>
    </dgm:pt>
    <dgm:pt modelId="{C0235E41-A250-490A-8699-87BE22B349DF}" type="pres">
      <dgm:prSet presAssocID="{5DCACFB8-8A08-43F5-937D-DFF2838C3710}" presName="connectorText" presStyleLbl="sibTrans2D1" presStyleIdx="2" presStyleCnt="3"/>
      <dgm:spPr/>
    </dgm:pt>
    <dgm:pt modelId="{78DCD7EB-D034-4F66-8E88-79F6BA2D7BB3}" type="pres">
      <dgm:prSet presAssocID="{12C28AEE-5401-457D-9633-56B2EC33371D}" presName="node" presStyleLbl="node1" presStyleIdx="3" presStyleCnt="4">
        <dgm:presLayoutVars>
          <dgm:bulletEnabled val="1"/>
        </dgm:presLayoutVars>
      </dgm:prSet>
      <dgm:spPr/>
    </dgm:pt>
  </dgm:ptLst>
  <dgm:cxnLst>
    <dgm:cxn modelId="{0DC3B71F-D19D-4D1E-BE2A-65263FB0B4D5}" type="presOf" srcId="{5FF4EC8E-6F53-48C5-BB23-3A3B2C5ADF14}" destId="{10C458A5-E0FD-451B-80EA-79AD97939E26}" srcOrd="1" destOrd="0" presId="urn:microsoft.com/office/officeart/2005/8/layout/process2"/>
    <dgm:cxn modelId="{F19DAD2C-19DE-4001-AFD0-7A2E4FDD39F0}" type="presOf" srcId="{28813ED2-C612-4A03-A108-63324232CB30}" destId="{631F0AB7-E21D-4FC5-A45D-D6B1FED2CC09}" srcOrd="0" destOrd="0" presId="urn:microsoft.com/office/officeart/2005/8/layout/process2"/>
    <dgm:cxn modelId="{AF182534-4163-4C94-846B-B1549CE2D34A}" type="presOf" srcId="{29ABC943-757B-4F15-9FD2-55601B4C68D9}" destId="{7D08DECF-AEFB-4904-864D-31B8A340F63A}" srcOrd="0" destOrd="0" presId="urn:microsoft.com/office/officeart/2005/8/layout/process2"/>
    <dgm:cxn modelId="{F354D341-6D5A-4E70-ACEB-BB3F15DC49FB}" type="presOf" srcId="{5DCACFB8-8A08-43F5-937D-DFF2838C3710}" destId="{417CC842-6D2B-45E8-9891-8FB9405F447A}" srcOrd="0" destOrd="0" presId="urn:microsoft.com/office/officeart/2005/8/layout/process2"/>
    <dgm:cxn modelId="{1DE3A942-6BC0-45CD-89CB-F8826BF88718}" type="presOf" srcId="{938EA01E-ABEA-466E-A657-6E256440E606}" destId="{2D3D8A94-FF6D-4FD7-9275-D63A53C895F2}" srcOrd="0" destOrd="0" presId="urn:microsoft.com/office/officeart/2005/8/layout/process2"/>
    <dgm:cxn modelId="{4EBAF777-F951-4378-84FB-5D7D3EEAB777}" srcId="{0AF22F6D-2AA5-4947-8A42-5AC2BD610057}" destId="{28813ED2-C612-4A03-A108-63324232CB30}" srcOrd="0" destOrd="0" parTransId="{08E41DC8-25AF-49B0-8697-9738CBF0C84D}" sibTransId="{29ABC943-757B-4F15-9FD2-55601B4C68D9}"/>
    <dgm:cxn modelId="{7C98DB8B-B5F1-49C1-A0DD-44E0779B44B3}" type="presOf" srcId="{12C28AEE-5401-457D-9633-56B2EC33371D}" destId="{78DCD7EB-D034-4F66-8E88-79F6BA2D7BB3}" srcOrd="0" destOrd="0" presId="urn:microsoft.com/office/officeart/2005/8/layout/process2"/>
    <dgm:cxn modelId="{444DD98E-6081-401F-8221-4AF0FF460569}" type="presOf" srcId="{5DCACFB8-8A08-43F5-937D-DFF2838C3710}" destId="{C0235E41-A250-490A-8699-87BE22B349DF}" srcOrd="1" destOrd="0" presId="urn:microsoft.com/office/officeart/2005/8/layout/process2"/>
    <dgm:cxn modelId="{1B11609A-375C-4702-A230-DC8232F3619D}" srcId="{0AF22F6D-2AA5-4947-8A42-5AC2BD610057}" destId="{938EA01E-ABEA-466E-A657-6E256440E606}" srcOrd="2" destOrd="0" parTransId="{D454EFFD-B193-4867-83D0-BEA1149D7AEE}" sibTransId="{5DCACFB8-8A08-43F5-937D-DFF2838C3710}"/>
    <dgm:cxn modelId="{F13BAAC3-365E-4DB6-B4D7-9681F5D221BF}" srcId="{0AF22F6D-2AA5-4947-8A42-5AC2BD610057}" destId="{12C28AEE-5401-457D-9633-56B2EC33371D}" srcOrd="3" destOrd="0" parTransId="{E7D3A36B-17EB-4E25-BADE-39ADA66AB43A}" sibTransId="{CFC24B4E-C796-42CB-8986-C2AC67F3E7BD}"/>
    <dgm:cxn modelId="{48BC88CC-992E-402D-8DBE-34F3032923E0}" type="presOf" srcId="{1B04DBBE-2308-412F-B772-1E94B5E6EA5D}" destId="{70658254-5DDB-4EFC-AD43-7A7BF28B3B80}" srcOrd="0" destOrd="0" presId="urn:microsoft.com/office/officeart/2005/8/layout/process2"/>
    <dgm:cxn modelId="{1B2993CC-3AA4-40D3-9933-06C6862C9E7D}" type="presOf" srcId="{0AF22F6D-2AA5-4947-8A42-5AC2BD610057}" destId="{F7922A3E-B3AC-4C3E-A1C7-CD5ED13D7040}" srcOrd="0" destOrd="0" presId="urn:microsoft.com/office/officeart/2005/8/layout/process2"/>
    <dgm:cxn modelId="{794589D9-A136-4A03-AD2A-7566CA49E4B4}" type="presOf" srcId="{29ABC943-757B-4F15-9FD2-55601B4C68D9}" destId="{1F5A5DDB-6860-4A6E-A8D9-C101BFFCD6A5}" srcOrd="1" destOrd="0" presId="urn:microsoft.com/office/officeart/2005/8/layout/process2"/>
    <dgm:cxn modelId="{76F6EBE8-CB1C-43FE-8F10-1165864A383B}" type="presOf" srcId="{5FF4EC8E-6F53-48C5-BB23-3A3B2C5ADF14}" destId="{BC167C45-FDC0-4DE9-B9A3-DA3AEF49941A}" srcOrd="0" destOrd="0" presId="urn:microsoft.com/office/officeart/2005/8/layout/process2"/>
    <dgm:cxn modelId="{40FDF7FC-E17F-46B9-85E1-17EE32244425}" srcId="{0AF22F6D-2AA5-4947-8A42-5AC2BD610057}" destId="{1B04DBBE-2308-412F-B772-1E94B5E6EA5D}" srcOrd="1" destOrd="0" parTransId="{5DB62F5F-B662-4842-B011-DB426555F69A}" sibTransId="{5FF4EC8E-6F53-48C5-BB23-3A3B2C5ADF14}"/>
    <dgm:cxn modelId="{E60C4141-A322-4BF1-BADE-940190F8EEB4}" type="presParOf" srcId="{F7922A3E-B3AC-4C3E-A1C7-CD5ED13D7040}" destId="{631F0AB7-E21D-4FC5-A45D-D6B1FED2CC09}" srcOrd="0" destOrd="0" presId="urn:microsoft.com/office/officeart/2005/8/layout/process2"/>
    <dgm:cxn modelId="{49C52493-3E0F-4A35-BA08-1E77BC544A5E}" type="presParOf" srcId="{F7922A3E-B3AC-4C3E-A1C7-CD5ED13D7040}" destId="{7D08DECF-AEFB-4904-864D-31B8A340F63A}" srcOrd="1" destOrd="0" presId="urn:microsoft.com/office/officeart/2005/8/layout/process2"/>
    <dgm:cxn modelId="{263610F1-A7B3-4FEB-ACE9-74F120058FB9}" type="presParOf" srcId="{7D08DECF-AEFB-4904-864D-31B8A340F63A}" destId="{1F5A5DDB-6860-4A6E-A8D9-C101BFFCD6A5}" srcOrd="0" destOrd="0" presId="urn:microsoft.com/office/officeart/2005/8/layout/process2"/>
    <dgm:cxn modelId="{9B23D4B7-3D9A-4E6D-9BD6-A1BE32E211A3}" type="presParOf" srcId="{F7922A3E-B3AC-4C3E-A1C7-CD5ED13D7040}" destId="{70658254-5DDB-4EFC-AD43-7A7BF28B3B80}" srcOrd="2" destOrd="0" presId="urn:microsoft.com/office/officeart/2005/8/layout/process2"/>
    <dgm:cxn modelId="{A8C94551-897C-4E74-B204-CB62E05DADE6}" type="presParOf" srcId="{F7922A3E-B3AC-4C3E-A1C7-CD5ED13D7040}" destId="{BC167C45-FDC0-4DE9-B9A3-DA3AEF49941A}" srcOrd="3" destOrd="0" presId="urn:microsoft.com/office/officeart/2005/8/layout/process2"/>
    <dgm:cxn modelId="{8161BA25-9426-4CE0-882A-4BB2A37E15D0}" type="presParOf" srcId="{BC167C45-FDC0-4DE9-B9A3-DA3AEF49941A}" destId="{10C458A5-E0FD-451B-80EA-79AD97939E26}" srcOrd="0" destOrd="0" presId="urn:microsoft.com/office/officeart/2005/8/layout/process2"/>
    <dgm:cxn modelId="{9C1984E1-C8E7-4C5D-BB5F-39C267941976}" type="presParOf" srcId="{F7922A3E-B3AC-4C3E-A1C7-CD5ED13D7040}" destId="{2D3D8A94-FF6D-4FD7-9275-D63A53C895F2}" srcOrd="4" destOrd="0" presId="urn:microsoft.com/office/officeart/2005/8/layout/process2"/>
    <dgm:cxn modelId="{02674054-21D6-4D36-BFFB-495138612CBD}" type="presParOf" srcId="{F7922A3E-B3AC-4C3E-A1C7-CD5ED13D7040}" destId="{417CC842-6D2B-45E8-9891-8FB9405F447A}" srcOrd="5" destOrd="0" presId="urn:microsoft.com/office/officeart/2005/8/layout/process2"/>
    <dgm:cxn modelId="{1CEBB1B2-5BB5-4AC7-9748-CBF794E570C7}" type="presParOf" srcId="{417CC842-6D2B-45E8-9891-8FB9405F447A}" destId="{C0235E41-A250-490A-8699-87BE22B349DF}" srcOrd="0" destOrd="0" presId="urn:microsoft.com/office/officeart/2005/8/layout/process2"/>
    <dgm:cxn modelId="{69AC4909-99FC-4458-A9AD-9F2D06111454}" type="presParOf" srcId="{F7922A3E-B3AC-4C3E-A1C7-CD5ED13D7040}" destId="{78DCD7EB-D034-4F66-8E88-79F6BA2D7BB3}" srcOrd="6"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4B161-2460-440C-97FF-259220D9FCDB}">
      <dsp:nvSpPr>
        <dsp:cNvPr id="0" name=""/>
        <dsp:cNvSpPr/>
      </dsp:nvSpPr>
      <dsp:spPr>
        <a:xfrm>
          <a:off x="0" y="4335730"/>
          <a:ext cx="3848089" cy="142308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Arial"/>
              <a:cs typeface="Arial"/>
            </a:rPr>
            <a:t>TYPES OF DEMENTIA</a:t>
          </a:r>
        </a:p>
      </dsp:txBody>
      <dsp:txXfrm>
        <a:off x="0" y="4335730"/>
        <a:ext cx="3848089" cy="768465"/>
      </dsp:txXfrm>
    </dsp:sp>
    <dsp:sp modelId="{D1961BC9-227C-4FA9-B640-C8272C51BAFB}">
      <dsp:nvSpPr>
        <dsp:cNvPr id="0" name=""/>
        <dsp:cNvSpPr/>
      </dsp:nvSpPr>
      <dsp:spPr>
        <a:xfrm>
          <a:off x="0" y="5075733"/>
          <a:ext cx="1924044" cy="65461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784" tIns="8890" rIns="49784" bIns="8890" numCol="1" spcCol="1270" anchor="ctr" anchorCtr="0">
          <a:noAutofit/>
        </a:bodyPr>
        <a:lstStyle/>
        <a:p>
          <a:pPr marL="0" lvl="0" indent="0" algn="ctr" defTabSz="311150" rtl="0">
            <a:lnSpc>
              <a:spcPct val="90000"/>
            </a:lnSpc>
            <a:spcBef>
              <a:spcPct val="0"/>
            </a:spcBef>
            <a:spcAft>
              <a:spcPct val="35000"/>
            </a:spcAft>
            <a:buNone/>
          </a:pPr>
          <a:r>
            <a:rPr lang="en-GB" sz="700" kern="1200">
              <a:latin typeface="Arial"/>
              <a:cs typeface="Arial"/>
            </a:rPr>
            <a:t>There are many diseases that may cause dementia. The most common causes include Alzheimer’s disease, Vascular dementia, dementia with Lewy body , Frontotemporal dementia and Mixed dementia  (</a:t>
          </a:r>
          <a:r>
            <a:rPr lang="en-GB" sz="700" kern="1200" err="1">
              <a:latin typeface="Arial"/>
              <a:cs typeface="Arial"/>
            </a:rPr>
            <a:t>DementiaUK</a:t>
          </a:r>
          <a:r>
            <a:rPr lang="en-GB" sz="700" kern="1200">
              <a:latin typeface="Arial"/>
              <a:cs typeface="Arial"/>
            </a:rPr>
            <a:t>, 2022).</a:t>
          </a:r>
        </a:p>
      </dsp:txBody>
      <dsp:txXfrm>
        <a:off x="0" y="5075733"/>
        <a:ext cx="1924044" cy="654618"/>
      </dsp:txXfrm>
    </dsp:sp>
    <dsp:sp modelId="{2D70D9BE-4087-46F5-83C9-C88A32AEE0D9}">
      <dsp:nvSpPr>
        <dsp:cNvPr id="0" name=""/>
        <dsp:cNvSpPr/>
      </dsp:nvSpPr>
      <dsp:spPr>
        <a:xfrm>
          <a:off x="1924044" y="5075733"/>
          <a:ext cx="1924044" cy="65461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784" tIns="8890" rIns="49784" bIns="8890" numCol="1" spcCol="1270" anchor="ctr" anchorCtr="0">
          <a:noAutofit/>
        </a:bodyPr>
        <a:lstStyle/>
        <a:p>
          <a:pPr marL="0" lvl="0" indent="0" algn="ctr" defTabSz="311150" rtl="0">
            <a:lnSpc>
              <a:spcPct val="90000"/>
            </a:lnSpc>
            <a:spcBef>
              <a:spcPct val="0"/>
            </a:spcBef>
            <a:spcAft>
              <a:spcPct val="35000"/>
            </a:spcAft>
            <a:buNone/>
          </a:pPr>
          <a:r>
            <a:rPr lang="en-GB" sz="700" kern="1200">
              <a:latin typeface="Arial"/>
              <a:cs typeface="Arial"/>
            </a:rPr>
            <a:t>Alzheimer’s disease is the most common form of dementia, around 60% of diagnoses in the UK, and is the most common form of young onset dementia, accounting for around a third of younger people with dementia ( </a:t>
          </a:r>
          <a:r>
            <a:rPr lang="en-GB" sz="700" kern="1200" err="1">
              <a:latin typeface="Arial"/>
              <a:cs typeface="Arial"/>
            </a:rPr>
            <a:t>DementiaUK</a:t>
          </a:r>
          <a:r>
            <a:rPr lang="en-GB" sz="700" kern="1200">
              <a:latin typeface="Arial"/>
              <a:cs typeface="Arial"/>
            </a:rPr>
            <a:t> 2022)</a:t>
          </a:r>
          <a:endParaRPr lang="en-GB" sz="700" kern="1200">
            <a:solidFill>
              <a:srgbClr val="FF0000"/>
            </a:solidFill>
            <a:latin typeface="Arial"/>
            <a:cs typeface="Arial"/>
          </a:endParaRPr>
        </a:p>
      </dsp:txBody>
      <dsp:txXfrm>
        <a:off x="1924044" y="5075733"/>
        <a:ext cx="1924044" cy="654618"/>
      </dsp:txXfrm>
    </dsp:sp>
    <dsp:sp modelId="{1C446863-AC63-405B-9CA3-2241AFB4C2C8}">
      <dsp:nvSpPr>
        <dsp:cNvPr id="0" name=""/>
        <dsp:cNvSpPr/>
      </dsp:nvSpPr>
      <dsp:spPr>
        <a:xfrm rot="10800000">
          <a:off x="0" y="2168374"/>
          <a:ext cx="3848089" cy="2188702"/>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a:latin typeface="Arial"/>
              <a:cs typeface="Arial"/>
            </a:rPr>
            <a:t>SYMPTOMS</a:t>
          </a:r>
        </a:p>
      </dsp:txBody>
      <dsp:txXfrm rot="-10800000">
        <a:off x="0" y="2168374"/>
        <a:ext cx="3848089" cy="768234"/>
      </dsp:txXfrm>
    </dsp:sp>
    <dsp:sp modelId="{20949171-0874-4C35-9E0B-38E63C9352E3}">
      <dsp:nvSpPr>
        <dsp:cNvPr id="0" name=""/>
        <dsp:cNvSpPr/>
      </dsp:nvSpPr>
      <dsp:spPr>
        <a:xfrm>
          <a:off x="0" y="2936608"/>
          <a:ext cx="3848089" cy="654422"/>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784" tIns="8890" rIns="49784" bIns="8890" numCol="1" spcCol="1270" anchor="ctr" anchorCtr="0">
          <a:noAutofit/>
        </a:bodyPr>
        <a:lstStyle/>
        <a:p>
          <a:pPr marL="0" lvl="0" indent="0" algn="ctr" defTabSz="311150" rtl="0">
            <a:lnSpc>
              <a:spcPct val="90000"/>
            </a:lnSpc>
            <a:spcBef>
              <a:spcPct val="0"/>
            </a:spcBef>
            <a:spcAft>
              <a:spcPct val="35000"/>
            </a:spcAft>
            <a:buNone/>
          </a:pPr>
          <a:r>
            <a:rPr lang="en-GB" sz="700" b="1" kern="1200">
              <a:latin typeface="Arial"/>
              <a:cs typeface="Arial"/>
            </a:rPr>
            <a:t> Memory loss is usually noticed by other people and includes difficulties in organizing, planning and daily tasks</a:t>
          </a:r>
          <a:r>
            <a:rPr lang="en-GB" sz="700" b="1" kern="1200">
              <a:latin typeface="Arial"/>
              <a:cs typeface="Calibri Light"/>
            </a:rPr>
            <a:t> </a:t>
          </a:r>
          <a:r>
            <a:rPr lang="en-GB" sz="700" b="1" kern="1200">
              <a:latin typeface="Arial"/>
              <a:cs typeface="Arial"/>
            </a:rPr>
            <a:t>.Personality changes, depression and anxiety (</a:t>
          </a:r>
          <a:r>
            <a:rPr lang="en-GB" sz="700" b="1" kern="1200" err="1">
              <a:latin typeface="Arial"/>
              <a:cs typeface="Arial"/>
            </a:rPr>
            <a:t>Mayoclinic</a:t>
          </a:r>
          <a:r>
            <a:rPr lang="en-GB" sz="700" b="1" kern="1200">
              <a:latin typeface="Arial"/>
              <a:cs typeface="Arial"/>
            </a:rPr>
            <a:t>, 2022).</a:t>
          </a:r>
        </a:p>
      </dsp:txBody>
      <dsp:txXfrm>
        <a:off x="0" y="2936608"/>
        <a:ext cx="3848089" cy="654422"/>
      </dsp:txXfrm>
    </dsp:sp>
    <dsp:sp modelId="{61BAD305-B5BD-4301-9104-7BD3789193B1}">
      <dsp:nvSpPr>
        <dsp:cNvPr id="0" name=""/>
        <dsp:cNvSpPr/>
      </dsp:nvSpPr>
      <dsp:spPr>
        <a:xfrm rot="10800000">
          <a:off x="0" y="1018"/>
          <a:ext cx="3848089" cy="2188702"/>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Arial"/>
              <a:cs typeface="Arial"/>
            </a:rPr>
            <a:t>WHAT IS DEMENTIA?</a:t>
          </a:r>
          <a:endParaRPr lang="en-US" sz="2600" kern="1200">
            <a:latin typeface="Arial"/>
            <a:cs typeface="Arial"/>
          </a:endParaRPr>
        </a:p>
      </dsp:txBody>
      <dsp:txXfrm rot="-10800000">
        <a:off x="0" y="1018"/>
        <a:ext cx="3848089" cy="768234"/>
      </dsp:txXfrm>
    </dsp:sp>
    <dsp:sp modelId="{2A51B799-D47F-4E99-8029-FE3DA681DD85}">
      <dsp:nvSpPr>
        <dsp:cNvPr id="0" name=""/>
        <dsp:cNvSpPr/>
      </dsp:nvSpPr>
      <dsp:spPr>
        <a:xfrm>
          <a:off x="0" y="769252"/>
          <a:ext cx="1924044" cy="654422"/>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784" tIns="8890" rIns="49784" bIns="8890" numCol="1" spcCol="1270" anchor="ctr" anchorCtr="0">
          <a:noAutofit/>
        </a:bodyPr>
        <a:lstStyle/>
        <a:p>
          <a:pPr marL="0" lvl="0" indent="0" algn="ctr" defTabSz="311150" rtl="0">
            <a:lnSpc>
              <a:spcPct val="90000"/>
            </a:lnSpc>
            <a:spcBef>
              <a:spcPct val="0"/>
            </a:spcBef>
            <a:spcAft>
              <a:spcPct val="35000"/>
            </a:spcAft>
            <a:buNone/>
          </a:pPr>
          <a:r>
            <a:rPr lang="en-GB" sz="700" kern="1200">
              <a:latin typeface="Arial"/>
              <a:cs typeface="Arial"/>
            </a:rPr>
            <a:t>Dementia is the loss of cognitive functioning  thinking, remembering, and reasoning  to such an extent that it interferes with a person's daily life and activities (</a:t>
          </a:r>
          <a:r>
            <a:rPr lang="en-GB" sz="700" kern="1200" err="1">
              <a:latin typeface="Arial"/>
              <a:cs typeface="Arial"/>
            </a:rPr>
            <a:t>nia.nih</a:t>
          </a:r>
          <a:r>
            <a:rPr lang="en-GB" sz="700" kern="1200">
              <a:latin typeface="Arial"/>
              <a:cs typeface="Arial"/>
            </a:rPr>
            <a:t>. 2021).</a:t>
          </a:r>
        </a:p>
      </dsp:txBody>
      <dsp:txXfrm>
        <a:off x="0" y="769252"/>
        <a:ext cx="1924044" cy="654422"/>
      </dsp:txXfrm>
    </dsp:sp>
    <dsp:sp modelId="{F033C780-EA18-4358-889B-EA08B2552F2A}">
      <dsp:nvSpPr>
        <dsp:cNvPr id="0" name=""/>
        <dsp:cNvSpPr/>
      </dsp:nvSpPr>
      <dsp:spPr>
        <a:xfrm>
          <a:off x="1924044" y="769252"/>
          <a:ext cx="1924044" cy="654422"/>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784" tIns="8890" rIns="49784" bIns="8890" numCol="1" spcCol="1270" anchor="ctr" anchorCtr="0">
          <a:noAutofit/>
        </a:bodyPr>
        <a:lstStyle/>
        <a:p>
          <a:pPr marL="0" lvl="0" indent="0" algn="ctr" defTabSz="311150" rtl="0">
            <a:lnSpc>
              <a:spcPct val="90000"/>
            </a:lnSpc>
            <a:spcBef>
              <a:spcPct val="0"/>
            </a:spcBef>
            <a:spcAft>
              <a:spcPct val="35000"/>
            </a:spcAft>
            <a:buNone/>
          </a:pPr>
          <a:r>
            <a:rPr lang="en-GB" sz="700" b="1" kern="1200">
              <a:latin typeface="Arial"/>
              <a:cs typeface="Arial"/>
            </a:rPr>
            <a:t>Dementia is not same as old age (Alzheimer's, 2022).</a:t>
          </a:r>
        </a:p>
      </dsp:txBody>
      <dsp:txXfrm>
        <a:off x="1924044" y="769252"/>
        <a:ext cx="1924044" cy="6544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F0AB7-E21D-4FC5-A45D-D6B1FED2CC09}">
      <dsp:nvSpPr>
        <dsp:cNvPr id="0" name=""/>
        <dsp:cNvSpPr/>
      </dsp:nvSpPr>
      <dsp:spPr>
        <a:xfrm>
          <a:off x="128465" y="2477"/>
          <a:ext cx="3349153" cy="9216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en-GB" sz="1000" kern="1200">
              <a:solidFill>
                <a:schemeClr val="bg1"/>
              </a:solidFill>
              <a:latin typeface="Arial"/>
              <a:cs typeface="Arial"/>
            </a:rPr>
            <a:t>WANDERING: Everyone living with Alzheimer’s or other dementia types is at risk of wandering. Common signs a person may be at risk of wandering includes:</a:t>
          </a:r>
        </a:p>
      </dsp:txBody>
      <dsp:txXfrm>
        <a:off x="155460" y="29472"/>
        <a:ext cx="3295163" cy="867704"/>
      </dsp:txXfrm>
    </dsp:sp>
    <dsp:sp modelId="{7D08DECF-AEFB-4904-864D-31B8A340F63A}">
      <dsp:nvSpPr>
        <dsp:cNvPr id="0" name=""/>
        <dsp:cNvSpPr/>
      </dsp:nvSpPr>
      <dsp:spPr>
        <a:xfrm rot="5400000">
          <a:off x="1630224" y="947214"/>
          <a:ext cx="345635" cy="4147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1678613" y="981777"/>
        <a:ext cx="248858" cy="241945"/>
      </dsp:txXfrm>
    </dsp:sp>
    <dsp:sp modelId="{70658254-5DDB-4EFC-AD43-7A7BF28B3B80}">
      <dsp:nvSpPr>
        <dsp:cNvPr id="0" name=""/>
        <dsp:cNvSpPr/>
      </dsp:nvSpPr>
      <dsp:spPr>
        <a:xfrm>
          <a:off x="128465" y="1385019"/>
          <a:ext cx="3349153" cy="9216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en-GB" sz="1000" kern="1200">
              <a:solidFill>
                <a:schemeClr val="bg1"/>
              </a:solidFill>
              <a:latin typeface="Arial"/>
              <a:cs typeface="Arial"/>
            </a:rPr>
            <a:t>Returning later than usual from a normal walk or drive. Forgetting known routes. Association with past responsibilities in previous job roles. Confusion about wanting to go home when already at home (Alz.org, 2022).</a:t>
          </a:r>
        </a:p>
      </dsp:txBody>
      <dsp:txXfrm>
        <a:off x="155460" y="1412014"/>
        <a:ext cx="3295163" cy="867704"/>
      </dsp:txXfrm>
    </dsp:sp>
    <dsp:sp modelId="{BC167C45-FDC0-4DE9-B9A3-DA3AEF49941A}">
      <dsp:nvSpPr>
        <dsp:cNvPr id="0" name=""/>
        <dsp:cNvSpPr/>
      </dsp:nvSpPr>
      <dsp:spPr>
        <a:xfrm rot="5400000">
          <a:off x="1630224" y="2329756"/>
          <a:ext cx="345635" cy="4147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1678613" y="2364319"/>
        <a:ext cx="248858" cy="241945"/>
      </dsp:txXfrm>
    </dsp:sp>
    <dsp:sp modelId="{2D3D8A94-FF6D-4FD7-9275-D63A53C895F2}">
      <dsp:nvSpPr>
        <dsp:cNvPr id="0" name=""/>
        <dsp:cNvSpPr/>
      </dsp:nvSpPr>
      <dsp:spPr>
        <a:xfrm>
          <a:off x="128465" y="2767561"/>
          <a:ext cx="3349153" cy="9216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en-GB" sz="1000" kern="1200">
              <a:solidFill>
                <a:schemeClr val="bg1"/>
              </a:solidFill>
              <a:latin typeface="Arial"/>
              <a:cs typeface="Arial"/>
            </a:rPr>
            <a:t>If a person goes missing and you are unable to find them, ensure that the police are contacted. Keep a recent photograph to help the police identify them. When the person returns, try not to scold them or show them that you are worried. If they have got lost, they may be feeling anxious themselves (Lancashire.Police, 2022).</a:t>
          </a:r>
        </a:p>
      </dsp:txBody>
      <dsp:txXfrm>
        <a:off x="155460" y="2794556"/>
        <a:ext cx="3295163" cy="867704"/>
      </dsp:txXfrm>
    </dsp:sp>
    <dsp:sp modelId="{417CC842-6D2B-45E8-9891-8FB9405F447A}">
      <dsp:nvSpPr>
        <dsp:cNvPr id="0" name=""/>
        <dsp:cNvSpPr/>
      </dsp:nvSpPr>
      <dsp:spPr>
        <a:xfrm rot="5400000">
          <a:off x="1630224" y="3712298"/>
          <a:ext cx="345635" cy="4147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1678613" y="3746861"/>
        <a:ext cx="248858" cy="241945"/>
      </dsp:txXfrm>
    </dsp:sp>
    <dsp:sp modelId="{78DCD7EB-D034-4F66-8E88-79F6BA2D7BB3}">
      <dsp:nvSpPr>
        <dsp:cNvPr id="0" name=""/>
        <dsp:cNvSpPr/>
      </dsp:nvSpPr>
      <dsp:spPr>
        <a:xfrm>
          <a:off x="128465" y="4150103"/>
          <a:ext cx="3349153" cy="9216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en-GB" sz="1000" kern="1200">
              <a:solidFill>
                <a:schemeClr val="bg1"/>
              </a:solidFill>
              <a:latin typeface="Arial"/>
              <a:cs typeface="Arial"/>
            </a:rPr>
            <a:t> Help is available at: Local GP surgery, Dementia UK helpline: </a:t>
          </a:r>
          <a:r>
            <a:rPr lang="en-GB" sz="1000" u="sng" kern="1200">
              <a:solidFill>
                <a:schemeClr val="bg1"/>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0800 888 6678</a:t>
          </a:r>
          <a:r>
            <a:rPr lang="en-GB" sz="1000" kern="1200">
              <a:solidFill>
                <a:schemeClr val="bg1"/>
              </a:solidFill>
              <a:latin typeface="Arial"/>
              <a:cs typeface="Arial"/>
            </a:rPr>
            <a:t> or email: </a:t>
          </a:r>
          <a:r>
            <a:rPr lang="en-GB" sz="1000" kern="1200">
              <a:solidFill>
                <a:schemeClr val="bg1"/>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helpline@dementiauk.org</a:t>
          </a:r>
          <a:r>
            <a:rPr lang="en-GB" sz="1000" kern="1200">
              <a:solidFill>
                <a:schemeClr val="bg1"/>
              </a:solidFill>
              <a:latin typeface="Arial"/>
              <a:cs typeface="Arial"/>
            </a:rPr>
            <a:t> or Alzheimer's Society's national helpline: </a:t>
          </a:r>
          <a:r>
            <a:rPr lang="en-GB" sz="1000" u="sng" kern="1200">
              <a:solidFill>
                <a:schemeClr val="bg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0333 150 3456</a:t>
          </a:r>
          <a:r>
            <a:rPr lang="en-GB" sz="1000" kern="1200">
              <a:solidFill>
                <a:schemeClr val="bg1"/>
              </a:solidFill>
              <a:latin typeface="Arial"/>
              <a:cs typeface="Arial"/>
            </a:rPr>
            <a:t> or email: </a:t>
          </a:r>
          <a:r>
            <a:rPr lang="en-GB" sz="1000" u="sng" kern="1200">
              <a:solidFill>
                <a:schemeClr val="bg1"/>
              </a:solidFill>
              <a:latin typeface="Arial"/>
              <a:cs typeface="Arial"/>
              <a:hlinkClick xmlns:r="http://schemas.openxmlformats.org/officeDocument/2006/relationships" r:id="rId4">
                <a:extLst>
                  <a:ext uri="{A12FA001-AC4F-418D-AE19-62706E023703}">
                    <ahyp:hlinkClr xmlns:ahyp="http://schemas.microsoft.com/office/drawing/2018/hyperlinkcolor" val="tx"/>
                  </a:ext>
                </a:extLst>
              </a:hlinkClick>
            </a:rPr>
            <a:t>helpline@alzheimers.org.uk</a:t>
          </a:r>
          <a:r>
            <a:rPr lang="en-GB" sz="1000" kern="1200">
              <a:solidFill>
                <a:schemeClr val="bg1"/>
              </a:solidFill>
              <a:latin typeface="Arial"/>
              <a:cs typeface="Arial"/>
            </a:rPr>
            <a:t>   (NHS, 2020).</a:t>
          </a:r>
          <a:endParaRPr lang="en-US" sz="1000" kern="1200">
            <a:solidFill>
              <a:schemeClr val="bg1"/>
            </a:solidFill>
            <a:latin typeface="Arial"/>
            <a:cs typeface="Arial"/>
          </a:endParaRPr>
        </a:p>
      </dsp:txBody>
      <dsp:txXfrm>
        <a:off x="155460" y="4177098"/>
        <a:ext cx="3295163" cy="8677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bmjopen.bmj.com/content/10/11/e041211" TargetMode="External"/><Relationship Id="rId13" Type="http://schemas.openxmlformats.org/officeDocument/2006/relationships/hyperlink" Target="https://www.dementiauk.org/about-dementia/types-of-dementia/" TargetMode="External"/><Relationship Id="rId18" Type="http://schemas.openxmlformats.org/officeDocument/2006/relationships/hyperlink" Target="https://www.legislation.gov.uk/ukpga/2010/15/pdfs/ukpga_20100015_en.pdf" TargetMode="External"/><Relationship Id="rId3" Type="http://schemas.openxmlformats.org/officeDocument/2006/relationships/hyperlink" Target="https://www.agespace.org/dementia/difference-between-dementia-alzheimers" TargetMode="External"/><Relationship Id="rId7" Type="http://schemas.openxmlformats.org/officeDocument/2006/relationships/hyperlink" Target="https://www.bda.uk.com/resource/eating-and-drinking-difficulties-in-dementia.html" TargetMode="External"/><Relationship Id="rId12" Type="http://schemas.openxmlformats.org/officeDocument/2006/relationships/hyperlink" Target="https://journals.sagepub.com/doi/10.1177/1471301214548136" TargetMode="External"/><Relationship Id="rId17" Type="http://schemas.openxmlformats.org/officeDocument/2006/relationships/hyperlink" Target="https://www.lancashire.police.uk/faqs/missing-people/my-relative-has-dementia-how-can-i-help-to-find-them-if-they-go-missing/https%3a%2f%2fwww.lancashire.police.uk%2ffaqs%2fmissing-people%2fmy-relative-has-dementia-how-can-i-help-to-find-them-if-they-go-missing%2f" TargetMode="External"/><Relationship Id="rId2" Type="http://schemas.openxmlformats.org/officeDocument/2006/relationships/hyperlink" Target="https://angusindadvocacy.org/" TargetMode="External"/><Relationship Id="rId16" Type="http://schemas.openxmlformats.org/officeDocument/2006/relationships/hyperlink" Target="https://www.healthcentral.com/slideshow/dementia-related-psychosis-lifestyle-changes" TargetMode="External"/><Relationship Id="rId1" Type="http://schemas.openxmlformats.org/officeDocument/2006/relationships/slideLayout" Target="../slideLayouts/slideLayout7.xml"/><Relationship Id="rId6" Type="http://schemas.openxmlformats.org/officeDocument/2006/relationships/hyperlink" Target="https://www.alzheimers.org.uk/about-dementia/symptoms-and-diagnosis/how-dementia-progresses/normal-ageing-vs-dementia" TargetMode="External"/><Relationship Id="rId11" Type="http://schemas.openxmlformats.org/officeDocument/2006/relationships/hyperlink" Target="https://caregiverdave.com/list-of-10-assistive-technology-devices-to-help-seniors/" TargetMode="External"/><Relationship Id="rId5" Type="http://schemas.openxmlformats.org/officeDocument/2006/relationships/hyperlink" Target="https://alzheimer.ie/about-dementia/what-is-dementia-and-alzheimers/" TargetMode="External"/><Relationship Id="rId15" Type="http://schemas.openxmlformats.org/officeDocument/2006/relationships/hyperlink" Target="https://www.gov.uk/government/publications/quality-standards-for-care-services-for-older-people" TargetMode="External"/><Relationship Id="rId10" Type="http://schemas.openxmlformats.org/officeDocument/2006/relationships/hyperlink" Target="https://www.carehome.co.uk/advice/types-of-dementia-common-and-rare-forms" TargetMode="External"/><Relationship Id="rId4" Type="http://schemas.openxmlformats.org/officeDocument/2006/relationships/hyperlink" Target="https://alz.org/help-support/caregiving/stages-behaviors/wandering" TargetMode="External"/><Relationship Id="rId9" Type="http://schemas.openxmlformats.org/officeDocument/2006/relationships/hyperlink" Target="https://www.cambridge.org/core/journals/international-psychogeriatrics/article/abs/do-people-with-early-stage-dementia-experience-prescribed-disengagement-a-systematic-review-of-qualitative-studies/2A807413DFFF23045EAB9697E71BD350" TargetMode="External"/><Relationship Id="rId14" Type="http://schemas.openxmlformats.org/officeDocument/2006/relationships/hyperlink" Target="https://www.scie.org.uk/dementia/support/housing/assistive-technology?gclid=cjwkcaiavagrbhbleiwaiy-yml3omaqjlrex5gbsdritxzu_5pj0bpgbw0gyw60ie53g4lewfwynrxocvlsqavd_bwe"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qbi.uq.edu.au/dementia/dementia-causes-and-treatment" TargetMode="External"/><Relationship Id="rId3" Type="http://schemas.openxmlformats.org/officeDocument/2006/relationships/hyperlink" Target="https://www.nhs.uk/conditions/dementia/about/" TargetMode="External"/><Relationship Id="rId7" Type="http://schemas.openxmlformats.org/officeDocument/2006/relationships/hyperlink" Target="https://www.peartreemedicalcentre.nhs.uk/practice-information/our-news-archive/" TargetMode="External"/><Relationship Id="rId12" Type="http://schemas.openxmlformats.org/officeDocument/2006/relationships/hyperlink" Target="https://www.who.int/westernpacific/health-topics/dementia" TargetMode="External"/><Relationship Id="rId2" Type="http://schemas.openxmlformats.org/officeDocument/2006/relationships/hyperlink" Target="https://www.mayoclinic.org/diseases-conditions/dementia/symptoms-causes/syc-20352013" TargetMode="External"/><Relationship Id="rId1" Type="http://schemas.openxmlformats.org/officeDocument/2006/relationships/slideLayout" Target="../slideLayouts/slideLayout7.xml"/><Relationship Id="rId6" Type="http://schemas.openxmlformats.org/officeDocument/2006/relationships/hyperlink" Target="https://www.legislation.gov.uk/ukpga/2010/15/pdfs/ukpga_20100015_en.pdf" TargetMode="External"/><Relationship Id="rId11" Type="http://schemas.openxmlformats.org/officeDocument/2006/relationships/hyperlink" Target="https://shropshire.gov.uk/committee-services/documents/s13912/8.%20b%20Dementia%20Strategy%202017-20%20HWB.pdf" TargetMode="External"/><Relationship Id="rId5" Type="http://schemas.openxmlformats.org/officeDocument/2006/relationships/hyperlink" Target="http://www.nia.nih.gov/health/what-is-dementia" TargetMode="External"/><Relationship Id="rId10" Type="http://schemas.openxmlformats.org/officeDocument/2006/relationships/hyperlink" Target="https://www.seniorsaloud.com/2021/05/" TargetMode="External"/><Relationship Id="rId4" Type="http://schemas.openxmlformats.org/officeDocument/2006/relationships/hyperlink" Target="https://www.nhs.uk/conditions/dementia/relationships-and-dementia/" TargetMode="External"/><Relationship Id="rId9" Type="http://schemas.openxmlformats.org/officeDocument/2006/relationships/hyperlink" Target="https://www.scie.org.uk/dementia/living-with-dementia/difficult-situations/being-withdrawn.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48">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50">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9576" y="1261423"/>
            <a:ext cx="9829800" cy="1325880"/>
          </a:xfrm>
        </p:spPr>
        <p:txBody>
          <a:bodyPr vert="horz" lIns="91440" tIns="45720" rIns="91440" bIns="45720" rtlCol="0" anchor="b">
            <a:normAutofit/>
          </a:bodyPr>
          <a:lstStyle/>
          <a:p>
            <a:pPr algn="ctr"/>
            <a:r>
              <a:rPr lang="en-US" sz="3600" kern="1200">
                <a:solidFill>
                  <a:schemeClr val="tx2"/>
                </a:solidFill>
                <a:latin typeface="+mj-lt"/>
                <a:ea typeface="+mj-ea"/>
                <a:cs typeface="+mj-cs"/>
              </a:rPr>
              <a:t>Component 1:</a:t>
            </a:r>
            <a:br>
              <a:rPr lang="en-US" sz="3600" kern="1200">
                <a:solidFill>
                  <a:schemeClr val="tx2"/>
                </a:solidFill>
                <a:latin typeface="+mj-lt"/>
                <a:ea typeface="+mj-ea"/>
                <a:cs typeface="+mj-cs"/>
              </a:rPr>
            </a:br>
            <a:r>
              <a:rPr lang="en-US" sz="3600" kern="1200">
                <a:solidFill>
                  <a:schemeClr val="tx2"/>
                </a:solidFill>
                <a:latin typeface="+mj-lt"/>
                <a:ea typeface="+mj-ea"/>
                <a:cs typeface="+mj-cs"/>
              </a:rPr>
              <a:t>Individual Poster Presentation</a:t>
            </a:r>
          </a:p>
        </p:txBody>
      </p:sp>
      <p:grpSp>
        <p:nvGrpSpPr>
          <p:cNvPr id="71" name="Group 52">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54" name="Freeform: Shape 53">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p:cNvSpPr>
            <a:spLocks noGrp="1"/>
          </p:cNvSpPr>
          <p:nvPr>
            <p:ph type="body" sz="half" idx="2"/>
          </p:nvPr>
        </p:nvSpPr>
        <p:spPr>
          <a:xfrm>
            <a:off x="804672" y="2827419"/>
            <a:ext cx="5126896" cy="3227626"/>
          </a:xfrm>
        </p:spPr>
        <p:txBody>
          <a:bodyPr vert="horz" lIns="91440" tIns="45720" rIns="91440" bIns="45720" rtlCol="0" anchor="ctr">
            <a:normAutofit/>
          </a:bodyPr>
          <a:lstStyle/>
          <a:p>
            <a:pPr indent="-228600">
              <a:buFont typeface="Arial" panose="020B0604020202020204" pitchFamily="34" charset="0"/>
              <a:buChar char="•"/>
            </a:pPr>
            <a:r>
              <a:rPr lang="en-US" sz="1800">
                <a:solidFill>
                  <a:schemeClr val="tx2"/>
                </a:solidFill>
              </a:rPr>
              <a:t>ZUBAIDA AMBREEN </a:t>
            </a:r>
          </a:p>
          <a:p>
            <a:pPr indent="-228600">
              <a:buFont typeface="Arial" panose="020B0604020202020204" pitchFamily="34" charset="0"/>
              <a:buChar char="•"/>
            </a:pPr>
            <a:r>
              <a:rPr lang="en-US" sz="1800">
                <a:solidFill>
                  <a:schemeClr val="tx2"/>
                </a:solidFill>
              </a:rPr>
              <a:t>1912999</a:t>
            </a:r>
          </a:p>
          <a:p>
            <a:pPr indent="-228600">
              <a:buFont typeface="Arial" panose="020B0604020202020204" pitchFamily="34" charset="0"/>
              <a:buChar char="•"/>
            </a:pPr>
            <a:r>
              <a:rPr lang="en-US" sz="1800">
                <a:solidFill>
                  <a:schemeClr val="tx2"/>
                </a:solidFill>
              </a:rPr>
              <a:t>Lecturer: Joanne Davies</a:t>
            </a: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a:p>
            <a:pPr indent="-228600">
              <a:buFont typeface="Arial" panose="020B0604020202020204" pitchFamily="34" charset="0"/>
              <a:buChar char="•"/>
            </a:pPr>
            <a:endParaRPr lang="en-US" sz="1800">
              <a:solidFill>
                <a:schemeClr val="tx2"/>
              </a:solidFill>
            </a:endParaRPr>
          </a:p>
        </p:txBody>
      </p:sp>
      <p:grpSp>
        <p:nvGrpSpPr>
          <p:cNvPr id="72" name="Group 58">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60" name="Freeform: Shape 59">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63" name="Freeform: Shape 62">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 name="Table 5">
            <a:extLst>
              <a:ext uri="{FF2B5EF4-FFF2-40B4-BE49-F238E27FC236}">
                <a16:creationId xmlns:a16="http://schemas.microsoft.com/office/drawing/2014/main" id="{C0933B66-4EF8-479C-90FF-E5C94262297C}"/>
              </a:ext>
            </a:extLst>
          </p:cNvPr>
          <p:cNvGraphicFramePr>
            <a:graphicFrameLocks noGrp="1"/>
          </p:cNvGraphicFramePr>
          <p:nvPr/>
        </p:nvGraphicFramePr>
        <p:xfrm>
          <a:off x="6429378" y="3527414"/>
          <a:ext cx="4954694" cy="1837929"/>
        </p:xfrm>
        <a:graphic>
          <a:graphicData uri="http://schemas.openxmlformats.org/drawingml/2006/table">
            <a:tbl>
              <a:tblPr firstRow="1" bandRow="1">
                <a:noFill/>
                <a:tableStyleId>{5C22544A-7EE6-4342-B048-85BDC9FD1C3A}</a:tableStyleId>
              </a:tblPr>
              <a:tblGrid>
                <a:gridCol w="1647412">
                  <a:extLst>
                    <a:ext uri="{9D8B030D-6E8A-4147-A177-3AD203B41FA5}">
                      <a16:colId xmlns:a16="http://schemas.microsoft.com/office/drawing/2014/main" val="3302132767"/>
                    </a:ext>
                  </a:extLst>
                </a:gridCol>
                <a:gridCol w="2647672">
                  <a:extLst>
                    <a:ext uri="{9D8B030D-6E8A-4147-A177-3AD203B41FA5}">
                      <a16:colId xmlns:a16="http://schemas.microsoft.com/office/drawing/2014/main" val="2678552074"/>
                    </a:ext>
                  </a:extLst>
                </a:gridCol>
                <a:gridCol w="659610">
                  <a:extLst>
                    <a:ext uri="{9D8B030D-6E8A-4147-A177-3AD203B41FA5}">
                      <a16:colId xmlns:a16="http://schemas.microsoft.com/office/drawing/2014/main" val="3772330135"/>
                    </a:ext>
                  </a:extLst>
                </a:gridCol>
              </a:tblGrid>
              <a:tr h="1009503">
                <a:tc>
                  <a:txBody>
                    <a:bodyPr/>
                    <a:lstStyle/>
                    <a:p>
                      <a:pPr algn="just">
                        <a:spcBef>
                          <a:spcPts val="600"/>
                        </a:spcBef>
                        <a:spcAft>
                          <a:spcPts val="600"/>
                        </a:spcAft>
                      </a:pPr>
                      <a:r>
                        <a:rPr lang="en-GB" sz="2400" b="1" cap="none" spc="0">
                          <a:solidFill>
                            <a:schemeClr val="tx1"/>
                          </a:solidFill>
                          <a:effectLst/>
                        </a:rPr>
                        <a:t>Module:</a:t>
                      </a:r>
                    </a:p>
                  </a:txBody>
                  <a:tcPr marL="95065" marR="207946" marT="27162" marB="203711"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gridSpan="2">
                  <a:txBody>
                    <a:bodyPr/>
                    <a:lstStyle/>
                    <a:p>
                      <a:pPr algn="just">
                        <a:spcBef>
                          <a:spcPts val="600"/>
                        </a:spcBef>
                        <a:spcAft>
                          <a:spcPts val="600"/>
                        </a:spcAft>
                      </a:pPr>
                      <a:r>
                        <a:rPr lang="en-GB" sz="2400" b="1" cap="none" spc="0">
                          <a:solidFill>
                            <a:schemeClr val="tx1"/>
                          </a:solidFill>
                          <a:effectLst/>
                        </a:rPr>
                        <a:t>Living with Care: The Older Person</a:t>
                      </a:r>
                    </a:p>
                  </a:txBody>
                  <a:tcPr marL="95065" marR="207946" marT="27162" marB="203711" anchor="b">
                    <a:lnL w="12700" cmpd="sng">
                      <a:noFill/>
                      <a:prstDash val="solid"/>
                    </a:lnL>
                    <a:lnR w="12700" cmpd="sng">
                      <a:noFill/>
                      <a:prstDash val="solid"/>
                    </a:lnR>
                    <a:lnT w="9525" cap="flat" cmpd="sng" algn="ctr">
                      <a:noFill/>
                      <a:prstDash val="solid"/>
                    </a:lnT>
                    <a:lnB w="12700" cmpd="sng">
                      <a:noFill/>
                      <a:prstDash val="solid"/>
                    </a:lnB>
                    <a:noFill/>
                  </a:tcPr>
                </a:tc>
                <a:tc hMerge="1">
                  <a:txBody>
                    <a:bodyPr/>
                    <a:lstStyle/>
                    <a:p>
                      <a:endParaRPr lang="en-GB"/>
                    </a:p>
                  </a:txBody>
                  <a:tcPr/>
                </a:tc>
                <a:extLst>
                  <a:ext uri="{0D108BD9-81ED-4DB2-BD59-A6C34878D82A}">
                    <a16:rowId xmlns:a16="http://schemas.microsoft.com/office/drawing/2014/main" val="3303393372"/>
                  </a:ext>
                </a:extLst>
              </a:tr>
              <a:tr h="828426">
                <a:tc>
                  <a:txBody>
                    <a:bodyPr/>
                    <a:lstStyle/>
                    <a:p>
                      <a:pPr algn="just">
                        <a:spcBef>
                          <a:spcPts val="600"/>
                        </a:spcBef>
                        <a:spcAft>
                          <a:spcPts val="600"/>
                        </a:spcAft>
                      </a:pPr>
                      <a:r>
                        <a:rPr lang="en-GB" sz="1800" cap="none" spc="0">
                          <a:solidFill>
                            <a:schemeClr val="tx1"/>
                          </a:solidFill>
                          <a:effectLst/>
                        </a:rPr>
                        <a:t>Module code:</a:t>
                      </a:r>
                    </a:p>
                  </a:txBody>
                  <a:tcPr marL="95065" marR="207946" marT="27162" marB="203711">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just">
                        <a:spcBef>
                          <a:spcPts val="600"/>
                        </a:spcBef>
                        <a:spcAft>
                          <a:spcPts val="600"/>
                        </a:spcAft>
                      </a:pPr>
                      <a:r>
                        <a:rPr lang="en-GB" sz="1800" cap="none" spc="0">
                          <a:solidFill>
                            <a:schemeClr val="tx1"/>
                          </a:solidFill>
                          <a:effectLst/>
                        </a:rPr>
                        <a:t>BMHP6009_BIRM</a:t>
                      </a:r>
                    </a:p>
                  </a:txBody>
                  <a:tcPr marL="95065" marR="207946" marT="27162" marB="203711">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800" cap="none" spc="0">
                          <a:solidFill>
                            <a:schemeClr val="tx1"/>
                          </a:solidFill>
                          <a:effectLst/>
                        </a:rPr>
                        <a:t> </a:t>
                      </a:r>
                    </a:p>
                  </a:txBody>
                  <a:tcPr marL="95065" marR="0" marT="27162" marB="2037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12584662"/>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 name="Rectangle 19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3" name="Picture 123" descr="Diagram, calendar&#10;&#10;Description automatically generated">
            <a:extLst>
              <a:ext uri="{FF2B5EF4-FFF2-40B4-BE49-F238E27FC236}">
                <a16:creationId xmlns:a16="http://schemas.microsoft.com/office/drawing/2014/main" id="{F20D72E9-7260-4A2D-A0E5-710302E77D05}"/>
              </a:ext>
            </a:extLst>
          </p:cNvPr>
          <p:cNvPicPr>
            <a:picLocks noChangeAspect="1"/>
          </p:cNvPicPr>
          <p:nvPr/>
        </p:nvPicPr>
        <p:blipFill rotWithShape="1">
          <a:blip r:embed="rId2"/>
          <a:srcRect b="1130"/>
          <a:stretch/>
        </p:blipFill>
        <p:spPr>
          <a:xfrm>
            <a:off x="4707841" y="182648"/>
            <a:ext cx="3444333" cy="3369462"/>
          </a:xfrm>
          <a:prstGeom prst="rect">
            <a:avLst/>
          </a:prstGeom>
        </p:spPr>
      </p:pic>
      <p:graphicFrame>
        <p:nvGraphicFramePr>
          <p:cNvPr id="2" name="Diagram 2">
            <a:extLst>
              <a:ext uri="{FF2B5EF4-FFF2-40B4-BE49-F238E27FC236}">
                <a16:creationId xmlns:a16="http://schemas.microsoft.com/office/drawing/2014/main" id="{D2F0CD97-1D98-4A4D-BA98-50125D6A4AAB}"/>
              </a:ext>
            </a:extLst>
          </p:cNvPr>
          <p:cNvGraphicFramePr/>
          <p:nvPr>
            <p:extLst>
              <p:ext uri="{D42A27DB-BD31-4B8C-83A1-F6EECF244321}">
                <p14:modId xmlns:p14="http://schemas.microsoft.com/office/powerpoint/2010/main" val="186961551"/>
              </p:ext>
            </p:extLst>
          </p:nvPr>
        </p:nvGraphicFramePr>
        <p:xfrm>
          <a:off x="248992" y="906518"/>
          <a:ext cx="3848089" cy="5759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B1EA62EE-9CD2-4A2A-98DA-8C19325CB398}"/>
              </a:ext>
            </a:extLst>
          </p:cNvPr>
          <p:cNvSpPr txBox="1"/>
          <p:nvPr/>
        </p:nvSpPr>
        <p:spPr>
          <a:xfrm rot="10800000" flipH="1" flipV="1">
            <a:off x="6289815" y="3371389"/>
            <a:ext cx="244419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666666"/>
                </a:solidFill>
                <a:latin typeface="Open Sans"/>
                <a:ea typeface="Open Sans"/>
                <a:cs typeface="Open Sans"/>
              </a:rPr>
              <a:t>(BAYADA Home Health Care, 2020)</a:t>
            </a:r>
            <a:endParaRPr lang="en-US" sz="800"/>
          </a:p>
        </p:txBody>
      </p:sp>
      <p:graphicFrame>
        <p:nvGraphicFramePr>
          <p:cNvPr id="913" name="Diagram 913">
            <a:extLst>
              <a:ext uri="{FF2B5EF4-FFF2-40B4-BE49-F238E27FC236}">
                <a16:creationId xmlns:a16="http://schemas.microsoft.com/office/drawing/2014/main" id="{441C0309-5535-4931-9BF6-F0A66665CCC8}"/>
              </a:ext>
            </a:extLst>
          </p:cNvPr>
          <p:cNvGraphicFramePr/>
          <p:nvPr>
            <p:extLst>
              <p:ext uri="{D42A27DB-BD31-4B8C-83A1-F6EECF244321}">
                <p14:modId xmlns:p14="http://schemas.microsoft.com/office/powerpoint/2010/main" val="1518329794"/>
              </p:ext>
            </p:extLst>
          </p:nvPr>
        </p:nvGraphicFramePr>
        <p:xfrm>
          <a:off x="8588750" y="1626929"/>
          <a:ext cx="3606085" cy="50742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67" name="Speech Bubble: Rectangle with Corners Rounded 1366">
            <a:extLst>
              <a:ext uri="{FF2B5EF4-FFF2-40B4-BE49-F238E27FC236}">
                <a16:creationId xmlns:a16="http://schemas.microsoft.com/office/drawing/2014/main" id="{25883B4A-B121-4DFA-9150-465D46F1B8C9}"/>
              </a:ext>
            </a:extLst>
          </p:cNvPr>
          <p:cNvSpPr/>
          <p:nvPr/>
        </p:nvSpPr>
        <p:spPr>
          <a:xfrm>
            <a:off x="4889903" y="5135704"/>
            <a:ext cx="3205018" cy="152169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b="1" u="sng">
                <a:latin typeface="Arial"/>
                <a:cs typeface="Calibri"/>
              </a:rPr>
              <a:t>Dementia Friendly Assistive Technology</a:t>
            </a:r>
          </a:p>
          <a:p>
            <a:pPr algn="ctr"/>
            <a:endParaRPr lang="en-GB" sz="900" b="1" u="sng">
              <a:latin typeface="Arial"/>
              <a:cs typeface="Calibri"/>
            </a:endParaRPr>
          </a:p>
          <a:p>
            <a:pPr algn="ctr"/>
            <a:r>
              <a:rPr lang="en-GB" sz="900">
                <a:latin typeface="Arial"/>
                <a:ea typeface="+mn-lt"/>
                <a:cs typeface="+mn-lt"/>
              </a:rPr>
              <a:t>Devices and systems that help people maintain or improve their independence, safety and wellbeing (scie.org.uk, 2019).There are devices such as: Alexa, automated prompts, medical reminders, night/day clocks and </a:t>
            </a:r>
            <a:r>
              <a:rPr lang="en-GB" sz="900">
                <a:ea typeface="+mn-lt"/>
                <a:cs typeface="+mn-lt"/>
              </a:rPr>
              <a:t>water isolation devices that can turn off a tap if it is left running, preventing flooding (alzheimers.org.uk ,2022 ).</a:t>
            </a:r>
            <a:endParaRPr lang="en-GB" sz="900">
              <a:latin typeface="Arial"/>
              <a:cs typeface="Calibri"/>
            </a:endParaRPr>
          </a:p>
          <a:p>
            <a:pPr algn="ctr"/>
            <a:endParaRPr lang="en-GB" sz="900">
              <a:cs typeface="Calibri"/>
            </a:endParaRPr>
          </a:p>
          <a:p>
            <a:pPr algn="ctr"/>
            <a:endParaRPr lang="en-GB" sz="900">
              <a:cs typeface="Calibri"/>
            </a:endParaRPr>
          </a:p>
        </p:txBody>
      </p:sp>
      <p:pic>
        <p:nvPicPr>
          <p:cNvPr id="3762" name="Picture 3762" descr="Diagram&#10;&#10;Description automatically generated">
            <a:extLst>
              <a:ext uri="{FF2B5EF4-FFF2-40B4-BE49-F238E27FC236}">
                <a16:creationId xmlns:a16="http://schemas.microsoft.com/office/drawing/2014/main" id="{3FE7F5EE-F971-41E8-B021-8F4A243A6650}"/>
              </a:ext>
            </a:extLst>
          </p:cNvPr>
          <p:cNvPicPr>
            <a:picLocks noChangeAspect="1"/>
          </p:cNvPicPr>
          <p:nvPr/>
        </p:nvPicPr>
        <p:blipFill>
          <a:blip r:embed="rId13"/>
          <a:stretch>
            <a:fillRect/>
          </a:stretch>
        </p:blipFill>
        <p:spPr>
          <a:xfrm>
            <a:off x="9347200" y="191649"/>
            <a:ext cx="2114822" cy="959853"/>
          </a:xfrm>
          <a:prstGeom prst="rect">
            <a:avLst/>
          </a:prstGeom>
        </p:spPr>
      </p:pic>
      <p:sp>
        <p:nvSpPr>
          <p:cNvPr id="4257" name="TextBox 4256">
            <a:extLst>
              <a:ext uri="{FF2B5EF4-FFF2-40B4-BE49-F238E27FC236}">
                <a16:creationId xmlns:a16="http://schemas.microsoft.com/office/drawing/2014/main" id="{5BA7D136-1F9D-415D-9CE5-96F0F969D425}"/>
              </a:ext>
            </a:extLst>
          </p:cNvPr>
          <p:cNvSpPr txBox="1"/>
          <p:nvPr/>
        </p:nvSpPr>
        <p:spPr>
          <a:xfrm>
            <a:off x="11115543" y="1106784"/>
            <a:ext cx="972355"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a:latin typeface="Arial"/>
                <a:cs typeface="Arial"/>
              </a:rPr>
              <a:t>(Agespace,2021)</a:t>
            </a:r>
          </a:p>
        </p:txBody>
      </p:sp>
      <p:sp>
        <p:nvSpPr>
          <p:cNvPr id="3" name="TextBox 2">
            <a:extLst>
              <a:ext uri="{FF2B5EF4-FFF2-40B4-BE49-F238E27FC236}">
                <a16:creationId xmlns:a16="http://schemas.microsoft.com/office/drawing/2014/main" id="{22A1C761-F5BA-4AF6-A656-2692BEE69414}"/>
              </a:ext>
            </a:extLst>
          </p:cNvPr>
          <p:cNvSpPr txBox="1"/>
          <p:nvPr/>
        </p:nvSpPr>
        <p:spPr>
          <a:xfrm>
            <a:off x="-40811" y="169232"/>
            <a:ext cx="5311176" cy="523220"/>
          </a:xfrm>
          <a:prstGeom prst="rect">
            <a:avLst/>
          </a:prstGeom>
          <a:noFill/>
        </p:spPr>
        <p:txBody>
          <a:bodyPr wrap="square" rtlCol="0">
            <a:spAutoFit/>
          </a:bodyPr>
          <a:lstStyle/>
          <a:p>
            <a:r>
              <a:rPr lang="en-GB" sz="2800" b="1">
                <a:solidFill>
                  <a:srgbClr val="7030A0"/>
                </a:solidFill>
                <a:latin typeface="Arial" panose="020B0604020202020204" pitchFamily="34" charset="0"/>
                <a:cs typeface="Arial" panose="020B0604020202020204" pitchFamily="34" charset="0"/>
              </a:rPr>
              <a:t>Lets Talk About Dementia..</a:t>
            </a:r>
          </a:p>
        </p:txBody>
      </p:sp>
      <p:sp>
        <p:nvSpPr>
          <p:cNvPr id="4" name="TextBox 3">
            <a:extLst>
              <a:ext uri="{FF2B5EF4-FFF2-40B4-BE49-F238E27FC236}">
                <a16:creationId xmlns:a16="http://schemas.microsoft.com/office/drawing/2014/main" id="{A09C3C03-DB5A-4EA2-99D2-8D6878D97367}"/>
              </a:ext>
            </a:extLst>
          </p:cNvPr>
          <p:cNvSpPr txBox="1"/>
          <p:nvPr/>
        </p:nvSpPr>
        <p:spPr>
          <a:xfrm>
            <a:off x="8734006" y="1257597"/>
            <a:ext cx="3252947" cy="369332"/>
          </a:xfrm>
          <a:prstGeom prst="rect">
            <a:avLst/>
          </a:prstGeom>
          <a:noFill/>
        </p:spPr>
        <p:txBody>
          <a:bodyPr wrap="square" rtlCol="0">
            <a:spAutoFit/>
          </a:bodyPr>
          <a:lstStyle/>
          <a:p>
            <a:r>
              <a:rPr lang="en-GB" b="1">
                <a:solidFill>
                  <a:srgbClr val="7030A0"/>
                </a:solidFill>
              </a:rPr>
              <a:t>Signs of Alzheimer’s Dementia</a:t>
            </a:r>
          </a:p>
        </p:txBody>
      </p:sp>
      <p:sp>
        <p:nvSpPr>
          <p:cNvPr id="5" name="Rectangle 4">
            <a:extLst>
              <a:ext uri="{FF2B5EF4-FFF2-40B4-BE49-F238E27FC236}">
                <a16:creationId xmlns:a16="http://schemas.microsoft.com/office/drawing/2014/main" id="{20C3F258-D18E-4EBD-9698-957026EB0EFA}"/>
              </a:ext>
            </a:extLst>
          </p:cNvPr>
          <p:cNvSpPr/>
          <p:nvPr/>
        </p:nvSpPr>
        <p:spPr>
          <a:xfrm>
            <a:off x="4707841" y="3635906"/>
            <a:ext cx="3444333" cy="1288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u="sng"/>
              <a:t>Interventions- there is help including…</a:t>
            </a:r>
          </a:p>
          <a:p>
            <a:pPr marL="285750" indent="-285750">
              <a:buFont typeface="Arial" panose="020B0604020202020204" pitchFamily="34" charset="0"/>
              <a:buChar char="•"/>
            </a:pPr>
            <a:r>
              <a:rPr lang="en-GB" sz="1400"/>
              <a:t>Medication can help with some symptoms</a:t>
            </a:r>
          </a:p>
          <a:p>
            <a:pPr marL="285750" indent="-285750">
              <a:buFont typeface="Arial" panose="020B0604020202020204" pitchFamily="34" charset="0"/>
              <a:buChar char="•"/>
            </a:pPr>
            <a:r>
              <a:rPr lang="en-GB" sz="1400"/>
              <a:t>Reminiscence therapy</a:t>
            </a:r>
          </a:p>
          <a:p>
            <a:pPr marL="285750" indent="-285750">
              <a:buFont typeface="Arial" panose="020B0604020202020204" pitchFamily="34" charset="0"/>
              <a:buChar char="•"/>
            </a:pPr>
            <a:r>
              <a:rPr lang="en-GB" sz="1400"/>
              <a:t>Person Centred Care </a:t>
            </a:r>
          </a:p>
          <a:p>
            <a:pPr marL="285750" indent="-285750">
              <a:buFont typeface="Arial" panose="020B0604020202020204" pitchFamily="34" charset="0"/>
              <a:buChar char="•"/>
            </a:pPr>
            <a:r>
              <a:rPr lang="en-GB" sz="1400"/>
              <a:t>Assistive Technology (NICE, 2018)</a:t>
            </a:r>
          </a:p>
        </p:txBody>
      </p:sp>
    </p:spTree>
    <p:extLst>
      <p:ext uri="{BB962C8B-B14F-4D97-AF65-F5344CB8AC3E}">
        <p14:creationId xmlns:p14="http://schemas.microsoft.com/office/powerpoint/2010/main" val="3988159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948B48-1D3F-41A9-88C6-2077B76DDE8E}"/>
              </a:ext>
            </a:extLst>
          </p:cNvPr>
          <p:cNvSpPr txBox="1"/>
          <p:nvPr/>
        </p:nvSpPr>
        <p:spPr>
          <a:xfrm>
            <a:off x="399246" y="98738"/>
            <a:ext cx="114686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Sans-Serif"/>
              <a:buChar char="•"/>
            </a:pPr>
            <a:endParaRPr lang="en-US">
              <a:cs typeface="Calibri"/>
            </a:endParaRPr>
          </a:p>
        </p:txBody>
      </p:sp>
      <p:sp>
        <p:nvSpPr>
          <p:cNvPr id="3" name="TextBox 2">
            <a:extLst>
              <a:ext uri="{FF2B5EF4-FFF2-40B4-BE49-F238E27FC236}">
                <a16:creationId xmlns:a16="http://schemas.microsoft.com/office/drawing/2014/main" id="{2E5C6760-7AC7-4A2B-98E4-F6A468B9A44A}"/>
              </a:ext>
            </a:extLst>
          </p:cNvPr>
          <p:cNvSpPr txBox="1"/>
          <p:nvPr/>
        </p:nvSpPr>
        <p:spPr>
          <a:xfrm>
            <a:off x="817809" y="291922"/>
            <a:ext cx="11114466" cy="87947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                                                         Reference List </a:t>
            </a:r>
          </a:p>
          <a:p>
            <a:endParaRPr lang="en-GB" b="1">
              <a:latin typeface="Arial"/>
              <a:cs typeface="Calibri"/>
            </a:endParaRPr>
          </a:p>
          <a:p>
            <a:endParaRPr lang="en-GB" b="1">
              <a:latin typeface="Arial"/>
              <a:cs typeface="Calibri"/>
            </a:endParaRPr>
          </a:p>
          <a:p>
            <a:pPr marL="228600" indent="-228600">
              <a:buFont typeface="Arial"/>
              <a:buChar char="•"/>
            </a:pPr>
            <a:r>
              <a:rPr lang="en-GB" sz="1050">
                <a:latin typeface="Arial"/>
                <a:ea typeface="+mn-lt"/>
                <a:cs typeface="+mn-lt"/>
              </a:rPr>
              <a:t>‘Assistive technology-devices to help with everyday living’ (no date), p. 20.</a:t>
            </a:r>
            <a:endParaRPr lang="en-GB" sz="1050">
              <a:latin typeface="Arial"/>
              <a:ea typeface="Calibri"/>
              <a:cs typeface="Calibri"/>
            </a:endParaRPr>
          </a:p>
          <a:p>
            <a:pPr marL="228600" indent="-228600">
              <a:buFont typeface="Arial"/>
              <a:buChar char="•"/>
            </a:pPr>
            <a:r>
              <a:rPr lang="en-GB" sz="1050">
                <a:latin typeface="Arial"/>
                <a:ea typeface="+mn-lt"/>
                <a:cs typeface="+mn-lt"/>
              </a:rPr>
              <a:t>Angus Independent Advocacy, (2022). Every voice matters!’. Available at: </a:t>
            </a:r>
            <a:r>
              <a:rPr lang="en-GB" sz="1050">
                <a:latin typeface="Arial"/>
                <a:ea typeface="+mn-lt"/>
                <a:cs typeface="+mn-lt"/>
                <a:hlinkClick r:id="rId2"/>
              </a:rPr>
              <a:t>https://angusindadvocacy.org/</a:t>
            </a:r>
            <a:r>
              <a:rPr lang="en-GB" sz="1050">
                <a:latin typeface="Arial"/>
                <a:ea typeface="+mn-lt"/>
                <a:cs typeface="+mn-lt"/>
              </a:rPr>
              <a:t> (Accessed: 18 March 2022).</a:t>
            </a:r>
            <a:endParaRPr lang="en-GB" sz="1050">
              <a:latin typeface="Arial"/>
              <a:ea typeface="Calibri"/>
              <a:cs typeface="Calibri"/>
            </a:endParaRPr>
          </a:p>
          <a:p>
            <a:pPr marL="228600" indent="-228600">
              <a:buFont typeface="Arial"/>
              <a:buChar char="•"/>
            </a:pPr>
            <a:endParaRPr lang="en-GB" sz="1050">
              <a:latin typeface="Arial"/>
              <a:ea typeface="Calibri"/>
              <a:cs typeface="Calibri"/>
            </a:endParaRPr>
          </a:p>
          <a:p>
            <a:pPr marL="228600" indent="-228600">
              <a:buFont typeface="Arial"/>
              <a:buChar char="•"/>
            </a:pPr>
            <a:r>
              <a:rPr lang="en-GB" sz="1050">
                <a:latin typeface="Arial"/>
                <a:ea typeface="+mn-lt"/>
                <a:cs typeface="+mn-lt"/>
              </a:rPr>
              <a:t>1age space, (no date). </a:t>
            </a:r>
            <a:r>
              <a:rPr lang="en-GB" sz="1050" i="1">
                <a:latin typeface="Arial"/>
                <a:ea typeface="+mn-lt"/>
                <a:cs typeface="+mn-lt"/>
              </a:rPr>
              <a:t>‘What’s the Difference Between Alzheimer’s and Dementia</a:t>
            </a:r>
            <a:r>
              <a:rPr lang="en-GB" sz="1050">
                <a:latin typeface="Arial"/>
                <a:ea typeface="+mn-lt"/>
                <a:cs typeface="+mn-lt"/>
              </a:rPr>
              <a:t>. Available at: </a:t>
            </a:r>
            <a:r>
              <a:rPr lang="en-GB" sz="1050">
                <a:latin typeface="Arial"/>
                <a:ea typeface="+mn-lt"/>
                <a:cs typeface="+mn-lt"/>
                <a:hlinkClick r:id="rId3"/>
              </a:rPr>
              <a:t>https://www.agespace.org/dementia/difference-between-dementia-alzheimers</a:t>
            </a:r>
            <a:r>
              <a:rPr lang="en-GB" sz="1050">
                <a:latin typeface="Arial"/>
                <a:ea typeface="+mn-lt"/>
                <a:cs typeface="+mn-lt"/>
              </a:rPr>
              <a:t> (Accessed: 16 March 2022).</a:t>
            </a:r>
            <a:endParaRPr lang="en-GB" sz="1050">
              <a:latin typeface="Arial"/>
              <a:ea typeface="Calibri"/>
              <a:cs typeface="Calibri"/>
            </a:endParaRPr>
          </a:p>
          <a:p>
            <a:pPr marL="228600" indent="-228600">
              <a:buFont typeface="Arial"/>
              <a:buChar char="•"/>
            </a:pPr>
            <a:r>
              <a:rPr lang="en-GB" sz="1050">
                <a:latin typeface="Arial"/>
                <a:ea typeface="+mn-lt"/>
                <a:cs typeface="+mn-lt"/>
              </a:rPr>
              <a:t>Allan, K. (2001) </a:t>
            </a:r>
            <a:r>
              <a:rPr lang="en-GB" sz="1050" i="1">
                <a:latin typeface="Arial"/>
                <a:ea typeface="+mn-lt"/>
                <a:cs typeface="+mn-lt"/>
              </a:rPr>
              <a:t>Communication and consultation: exploring ways for staff to involve people with dementia in developing services</a:t>
            </a:r>
            <a:r>
              <a:rPr lang="en-GB" sz="1050">
                <a:latin typeface="Arial"/>
                <a:ea typeface="+mn-lt"/>
                <a:cs typeface="+mn-lt"/>
              </a:rPr>
              <a:t>. 1. publ. Bristol: Policy Press.</a:t>
            </a:r>
            <a:endParaRPr lang="en-GB" sz="1050">
              <a:latin typeface="Arial"/>
              <a:ea typeface="Calibri"/>
              <a:cs typeface="Calibri"/>
            </a:endParaRPr>
          </a:p>
          <a:p>
            <a:pPr marL="228600" indent="-228600">
              <a:buFont typeface="Arial"/>
              <a:buChar char="•"/>
            </a:pPr>
            <a:r>
              <a:rPr lang="en-GB" sz="1050" err="1">
                <a:latin typeface="Arial"/>
                <a:ea typeface="+mn-lt"/>
                <a:cs typeface="+mn-lt"/>
              </a:rPr>
              <a:t>Alz</a:t>
            </a:r>
            <a:r>
              <a:rPr lang="en-GB" sz="1050">
                <a:latin typeface="Arial"/>
                <a:ea typeface="+mn-lt"/>
                <a:cs typeface="+mn-lt"/>
              </a:rPr>
              <a:t>, (no date)</a:t>
            </a:r>
            <a:r>
              <a:rPr lang="en-GB" sz="1050" i="1">
                <a:latin typeface="Arial"/>
                <a:ea typeface="+mn-lt"/>
                <a:cs typeface="+mn-lt"/>
              </a:rPr>
              <a:t>.</a:t>
            </a:r>
            <a:r>
              <a:rPr lang="en-GB" sz="1050">
                <a:latin typeface="Arial"/>
                <a:ea typeface="+mn-lt"/>
                <a:cs typeface="+mn-lt"/>
              </a:rPr>
              <a:t> </a:t>
            </a:r>
            <a:r>
              <a:rPr lang="en-GB" sz="1050" i="1">
                <a:latin typeface="Arial"/>
                <a:ea typeface="+mn-lt"/>
                <a:cs typeface="+mn-lt"/>
              </a:rPr>
              <a:t>Alzheimer’s Disease and Dementia</a:t>
            </a:r>
            <a:r>
              <a:rPr lang="en-GB" sz="1050">
                <a:latin typeface="Arial"/>
                <a:ea typeface="+mn-lt"/>
                <a:cs typeface="+mn-lt"/>
              </a:rPr>
              <a:t>. Available at: </a:t>
            </a:r>
            <a:r>
              <a:rPr lang="en-GB" sz="1050">
                <a:latin typeface="Arial"/>
                <a:ea typeface="+mn-lt"/>
                <a:cs typeface="+mn-lt"/>
                <a:hlinkClick r:id="rId4"/>
              </a:rPr>
              <a:t>https://alz.org/help-support/caregiving/stages-behaviors/wandering</a:t>
            </a:r>
            <a:r>
              <a:rPr lang="en-GB" sz="1050">
                <a:latin typeface="Arial"/>
                <a:ea typeface="+mn-lt"/>
                <a:cs typeface="+mn-lt"/>
              </a:rPr>
              <a:t> (Accessed: 11 March 2022).</a:t>
            </a:r>
            <a:endParaRPr lang="en-GB" sz="1050">
              <a:latin typeface="Arial"/>
              <a:ea typeface="Calibri"/>
              <a:cs typeface="Calibri"/>
            </a:endParaRPr>
          </a:p>
          <a:p>
            <a:pPr marL="228600" indent="-228600">
              <a:buFont typeface="Arial"/>
              <a:buChar char="•"/>
            </a:pPr>
            <a:r>
              <a:rPr lang="en-GB" sz="1050">
                <a:latin typeface="Arial"/>
                <a:ea typeface="+mn-lt"/>
                <a:cs typeface="+mn-lt"/>
              </a:rPr>
              <a:t>Alzheimer.ie, (no date).</a:t>
            </a:r>
            <a:r>
              <a:rPr lang="en-GB" sz="1050" i="1">
                <a:latin typeface="Arial"/>
                <a:ea typeface="+mn-lt"/>
                <a:cs typeface="+mn-lt"/>
              </a:rPr>
              <a:t> What is Dementia and Alzheimer’s</a:t>
            </a:r>
            <a:r>
              <a:rPr lang="en-GB" sz="1050">
                <a:latin typeface="Arial"/>
                <a:ea typeface="+mn-lt"/>
                <a:cs typeface="+mn-lt"/>
              </a:rPr>
              <a:t>. Available at: </a:t>
            </a:r>
            <a:r>
              <a:rPr lang="en-GB" sz="1050">
                <a:latin typeface="Arial"/>
                <a:ea typeface="+mn-lt"/>
                <a:cs typeface="+mn-lt"/>
                <a:hlinkClick r:id="rId5"/>
              </a:rPr>
              <a:t>https://alzheimer.ie/about-dementia/what-is-dementia-and-alzheimers/</a:t>
            </a:r>
            <a:r>
              <a:rPr lang="en-GB" sz="1050">
                <a:latin typeface="Arial"/>
                <a:ea typeface="+mn-lt"/>
                <a:cs typeface="+mn-lt"/>
              </a:rPr>
              <a:t> (Accessed: 9 March 2022).</a:t>
            </a:r>
            <a:endParaRPr lang="en-GB" sz="1050">
              <a:latin typeface="Arial"/>
              <a:ea typeface="Calibri"/>
              <a:cs typeface="Calibri"/>
            </a:endParaRPr>
          </a:p>
          <a:p>
            <a:pPr marL="228600" indent="-228600">
              <a:buFont typeface="Arial"/>
              <a:buChar char="•"/>
            </a:pPr>
            <a:r>
              <a:rPr lang="en-GB" sz="1050">
                <a:latin typeface="Arial"/>
                <a:ea typeface="+mn-lt"/>
                <a:cs typeface="+mn-lt"/>
              </a:rPr>
              <a:t>Alzheimer’s (no date)</a:t>
            </a:r>
            <a:r>
              <a:rPr lang="en-GB" sz="1050" i="1">
                <a:latin typeface="Arial"/>
                <a:ea typeface="+mn-lt"/>
                <a:cs typeface="+mn-lt"/>
              </a:rPr>
              <a:t> Normal ageing vs dementia | Alzheimer’s Society</a:t>
            </a:r>
            <a:r>
              <a:rPr lang="en-GB" sz="1050">
                <a:latin typeface="Arial"/>
                <a:ea typeface="+mn-lt"/>
                <a:cs typeface="+mn-lt"/>
              </a:rPr>
              <a:t>. Available at: </a:t>
            </a:r>
            <a:r>
              <a:rPr lang="en-GB" sz="1050">
                <a:latin typeface="Arial"/>
                <a:ea typeface="+mn-lt"/>
                <a:cs typeface="+mn-lt"/>
                <a:hlinkClick r:id="rId6"/>
              </a:rPr>
              <a:t>https://www.alzheimers.org.uk/about-dementia/symptoms-and-diagnosis/how-dementia-progresses/normal-ageing-vs-dementia</a:t>
            </a:r>
            <a:r>
              <a:rPr lang="en-GB" sz="1050">
                <a:latin typeface="Arial"/>
                <a:ea typeface="+mn-lt"/>
                <a:cs typeface="+mn-lt"/>
              </a:rPr>
              <a:t> (Accessed: 15 March 2022).</a:t>
            </a:r>
            <a:endParaRPr lang="en-GB" sz="1050">
              <a:latin typeface="Arial"/>
              <a:ea typeface="Calibri"/>
              <a:cs typeface="Calibri"/>
            </a:endParaRPr>
          </a:p>
          <a:p>
            <a:pPr marL="228600" indent="-228600">
              <a:buFont typeface="Arial"/>
              <a:buChar char="•"/>
            </a:pPr>
            <a:r>
              <a:rPr lang="en-GB" sz="1050">
                <a:latin typeface="Arial"/>
                <a:ea typeface="+mn-lt"/>
                <a:cs typeface="+mn-lt"/>
              </a:rPr>
              <a:t>BDA (no date) </a:t>
            </a:r>
            <a:r>
              <a:rPr lang="en-GB" sz="1050" i="1">
                <a:latin typeface="Arial"/>
                <a:ea typeface="+mn-lt"/>
                <a:cs typeface="+mn-lt"/>
              </a:rPr>
              <a:t>Eating and drinking difficulties in dementia</a:t>
            </a:r>
            <a:r>
              <a:rPr lang="en-GB" sz="1050">
                <a:latin typeface="Arial"/>
                <a:ea typeface="+mn-lt"/>
                <a:cs typeface="+mn-lt"/>
              </a:rPr>
              <a:t>. Available at: </a:t>
            </a:r>
            <a:r>
              <a:rPr lang="en-GB" sz="1050">
                <a:latin typeface="Arial"/>
                <a:ea typeface="+mn-lt"/>
                <a:cs typeface="+mn-lt"/>
                <a:hlinkClick r:id="rId7"/>
              </a:rPr>
              <a:t>https://www.bda.uk.com/resource/eating-and-drinking-difficulties-in-dementia.html</a:t>
            </a:r>
            <a:r>
              <a:rPr lang="en-GB" sz="1050">
                <a:latin typeface="Arial"/>
                <a:ea typeface="+mn-lt"/>
                <a:cs typeface="+mn-lt"/>
              </a:rPr>
              <a:t> (Accessed: 9 March 2022).</a:t>
            </a:r>
            <a:endParaRPr lang="en-GB" sz="1050">
              <a:latin typeface="Arial"/>
              <a:ea typeface="Calibri"/>
              <a:cs typeface="Calibri"/>
            </a:endParaRPr>
          </a:p>
          <a:p>
            <a:pPr marL="228600" indent="-228600">
              <a:buFont typeface="Arial"/>
              <a:buChar char="•"/>
            </a:pPr>
            <a:r>
              <a:rPr lang="en-GB" sz="1050">
                <a:latin typeface="Arial"/>
                <a:ea typeface="+mn-lt"/>
                <a:cs typeface="+mn-lt"/>
              </a:rPr>
              <a:t> BMJ open, (no date).</a:t>
            </a:r>
            <a:r>
              <a:rPr lang="en-GB" sz="1050" i="1">
                <a:latin typeface="Arial"/>
                <a:ea typeface="+mn-lt"/>
                <a:cs typeface="+mn-lt"/>
              </a:rPr>
              <a:t> Raising awareness for dementia risk reduction through a public health campaign: a pre-post study | BMJ Open</a:t>
            </a:r>
            <a:r>
              <a:rPr lang="en-GB" sz="1050">
                <a:latin typeface="Arial"/>
                <a:ea typeface="+mn-lt"/>
                <a:cs typeface="+mn-lt"/>
              </a:rPr>
              <a:t> (no date). Available at: </a:t>
            </a:r>
            <a:r>
              <a:rPr lang="en-GB" sz="1050">
                <a:latin typeface="Arial"/>
                <a:ea typeface="+mn-lt"/>
                <a:cs typeface="+mn-lt"/>
                <a:hlinkClick r:id="rId8"/>
              </a:rPr>
              <a:t>https://bmjopen.bmj.com/content/10/11/e041211</a:t>
            </a:r>
            <a:r>
              <a:rPr lang="en-GB" sz="1050">
                <a:latin typeface="Arial"/>
                <a:ea typeface="+mn-lt"/>
                <a:cs typeface="+mn-lt"/>
              </a:rPr>
              <a:t> (Accessed: 8 March 2022).</a:t>
            </a:r>
            <a:endParaRPr lang="en-GB" sz="1050">
              <a:latin typeface="Arial"/>
              <a:ea typeface="Calibri"/>
              <a:cs typeface="Calibri"/>
            </a:endParaRPr>
          </a:p>
          <a:p>
            <a:pPr marL="228600" indent="-228600">
              <a:buFont typeface="Arial"/>
              <a:buChar char="•"/>
            </a:pPr>
            <a:r>
              <a:rPr lang="en-GB" sz="1050">
                <a:latin typeface="Arial"/>
                <a:ea typeface="+mn-lt"/>
                <a:cs typeface="+mn-lt"/>
              </a:rPr>
              <a:t>Cambridge Core (no date). </a:t>
            </a:r>
            <a:r>
              <a:rPr lang="en-GB" sz="1050" i="1">
                <a:latin typeface="Arial"/>
                <a:ea typeface="+mn-lt"/>
                <a:cs typeface="+mn-lt"/>
              </a:rPr>
              <a:t>Do people with early-stage dementia experience Prescribed Disengagement? A systematic review of qualitative studies | International Psychogeriatrics | Cambridge Core.</a:t>
            </a:r>
            <a:r>
              <a:rPr lang="en-GB" sz="1050">
                <a:latin typeface="Arial"/>
                <a:ea typeface="+mn-lt"/>
                <a:cs typeface="+mn-lt"/>
              </a:rPr>
              <a:t> Available at: </a:t>
            </a:r>
            <a:r>
              <a:rPr lang="en-GB" sz="1050">
                <a:latin typeface="Arial"/>
                <a:ea typeface="+mn-lt"/>
                <a:cs typeface="+mn-lt"/>
                <a:hlinkClick r:id="rId9"/>
              </a:rPr>
              <a:t>https://www.cambridge.org/core/journals/international-psychogeriatrics/article/abs/do-people-with-early-stage-dementia-experience-prescribed-disengagement-a-systematic-review-of-qualitative-studies/2A807413DFFF23045EAB9697E71BD350</a:t>
            </a:r>
            <a:r>
              <a:rPr lang="en-GB" sz="1050">
                <a:latin typeface="Arial"/>
                <a:ea typeface="+mn-lt"/>
                <a:cs typeface="+mn-lt"/>
              </a:rPr>
              <a:t># (Accessed: 11 March 2022).</a:t>
            </a:r>
            <a:endParaRPr lang="en-GB" sz="1050">
              <a:latin typeface="Arial"/>
              <a:ea typeface="Calibri"/>
              <a:cs typeface="Calibri"/>
            </a:endParaRPr>
          </a:p>
          <a:p>
            <a:pPr marL="228600" indent="-228600">
              <a:buFont typeface="Arial"/>
              <a:buChar char="•"/>
            </a:pPr>
            <a:endParaRPr lang="en-GB" sz="1050" b="1">
              <a:latin typeface="Arial"/>
              <a:cs typeface="Calibri"/>
            </a:endParaRPr>
          </a:p>
          <a:p>
            <a:pPr marL="228600" indent="-228600">
              <a:buFont typeface="Arial"/>
              <a:buChar char="•"/>
            </a:pPr>
            <a:r>
              <a:rPr lang="en-GB" sz="1050">
                <a:ea typeface="+mn-lt"/>
                <a:cs typeface="+mn-lt"/>
              </a:rPr>
              <a:t>Care home, (no date)</a:t>
            </a:r>
            <a:r>
              <a:rPr lang="en-GB" sz="1050" i="1">
                <a:ea typeface="+mn-lt"/>
                <a:cs typeface="+mn-lt"/>
              </a:rPr>
              <a:t> Types of Dementia: Common and Rare Forms</a:t>
            </a:r>
            <a:r>
              <a:rPr lang="en-GB" sz="1050">
                <a:ea typeface="+mn-lt"/>
                <a:cs typeface="+mn-lt"/>
              </a:rPr>
              <a:t>. Available at: </a:t>
            </a:r>
            <a:r>
              <a:rPr lang="en-GB" sz="1050">
                <a:ea typeface="+mn-lt"/>
                <a:cs typeface="+mn-lt"/>
                <a:hlinkClick r:id="rId10"/>
              </a:rPr>
              <a:t>https://www.carehome.co.uk/advice/types-of-dementia-common-and-rare-forms</a:t>
            </a:r>
            <a:r>
              <a:rPr lang="en-GB" sz="1050">
                <a:ea typeface="+mn-lt"/>
                <a:cs typeface="+mn-lt"/>
              </a:rPr>
              <a:t> (Accessed: 11 March 2022).</a:t>
            </a:r>
            <a:endParaRPr lang="en-GB" sz="1050" b="1">
              <a:latin typeface="Arial"/>
              <a:cs typeface="Calibri"/>
            </a:endParaRPr>
          </a:p>
          <a:p>
            <a:pPr marL="228600" indent="-228600">
              <a:buFont typeface="Arial"/>
              <a:buChar char="•"/>
            </a:pPr>
            <a:r>
              <a:rPr lang="en-GB" sz="1050" err="1">
                <a:ea typeface="+mn-lt"/>
                <a:cs typeface="+mn-lt"/>
              </a:rPr>
              <a:t>Caregiverdave</a:t>
            </a:r>
            <a:r>
              <a:rPr lang="en-GB" sz="1050">
                <a:ea typeface="+mn-lt"/>
                <a:cs typeface="+mn-lt"/>
              </a:rPr>
              <a:t>, (no date)</a:t>
            </a:r>
            <a:r>
              <a:rPr lang="en-GB" sz="1050" i="1">
                <a:ea typeface="+mn-lt"/>
                <a:cs typeface="+mn-lt"/>
              </a:rPr>
              <a:t>. List of 10 Assistive Technology Devices to Help Seniors</a:t>
            </a:r>
            <a:r>
              <a:rPr lang="en-GB" sz="1050">
                <a:ea typeface="+mn-lt"/>
                <a:cs typeface="+mn-lt"/>
              </a:rPr>
              <a:t>. Available at: </a:t>
            </a:r>
            <a:r>
              <a:rPr lang="en-GB" sz="1050">
                <a:ea typeface="+mn-lt"/>
                <a:cs typeface="+mn-lt"/>
                <a:hlinkClick r:id="rId11"/>
              </a:rPr>
              <a:t>https://caregiverdave.com/list-of-10-assistive-technology-devices-to-help-seniors/</a:t>
            </a:r>
            <a:r>
              <a:rPr lang="en-GB" sz="1050">
                <a:ea typeface="+mn-lt"/>
                <a:cs typeface="+mn-lt"/>
              </a:rPr>
              <a:t> (Accessed: 12 March 2022).</a:t>
            </a:r>
            <a:endParaRPr lang="en-GB" sz="1050">
              <a:ea typeface="Calibri" panose="020F0502020204030204"/>
              <a:cs typeface="Calibri" panose="020F0502020204030204"/>
            </a:endParaRPr>
          </a:p>
          <a:p>
            <a:pPr marL="228600" indent="-228600">
              <a:buFont typeface="Arial"/>
              <a:buChar char="•"/>
            </a:pPr>
            <a:r>
              <a:rPr lang="en-GB" sz="1050" i="1">
                <a:ea typeface="+mn-lt"/>
                <a:cs typeface="+mn-lt"/>
              </a:rPr>
              <a:t>Dementia and Prescribed Disengagement - Kate Swaffer, 2015</a:t>
            </a:r>
            <a:r>
              <a:rPr lang="en-GB" sz="1050">
                <a:ea typeface="+mn-lt"/>
                <a:cs typeface="+mn-lt"/>
              </a:rPr>
              <a:t> (no date). Available at: </a:t>
            </a:r>
            <a:r>
              <a:rPr lang="en-GB" sz="1050">
                <a:ea typeface="+mn-lt"/>
                <a:cs typeface="+mn-lt"/>
                <a:hlinkClick r:id="rId12"/>
              </a:rPr>
              <a:t>https://journals.sagepub.com/doi/10.1177/1471301214548136</a:t>
            </a:r>
            <a:r>
              <a:rPr lang="en-GB" sz="1050">
                <a:ea typeface="+mn-lt"/>
                <a:cs typeface="+mn-lt"/>
              </a:rPr>
              <a:t> (Accessed: 11 March 2022).</a:t>
            </a:r>
            <a:endParaRPr lang="en-GB" sz="1050">
              <a:ea typeface="Calibri" panose="020F0502020204030204"/>
              <a:cs typeface="Calibri" panose="020F0502020204030204"/>
            </a:endParaRPr>
          </a:p>
          <a:p>
            <a:pPr marL="228600" indent="-228600">
              <a:buFont typeface="Arial"/>
              <a:buChar char="•"/>
            </a:pPr>
            <a:r>
              <a:rPr lang="en-GB" sz="1050">
                <a:ea typeface="+mn-lt"/>
                <a:cs typeface="+mn-lt"/>
              </a:rPr>
              <a:t>Dementia UK, (no date). ‘Types of dementia’. Available at: </a:t>
            </a:r>
            <a:r>
              <a:rPr lang="en-GB" sz="1050">
                <a:ea typeface="+mn-lt"/>
                <a:cs typeface="+mn-lt"/>
                <a:hlinkClick r:id="rId13"/>
              </a:rPr>
              <a:t>https://www.dementiauk.org/about-dementia/types-of-dementia/</a:t>
            </a:r>
            <a:r>
              <a:rPr lang="en-GB" sz="1050">
                <a:ea typeface="+mn-lt"/>
                <a:cs typeface="+mn-lt"/>
              </a:rPr>
              <a:t> (Accessed: 12 March 2022).</a:t>
            </a:r>
            <a:endParaRPr lang="en-GB" sz="1050">
              <a:ea typeface="Calibri" panose="020F0502020204030204"/>
              <a:cs typeface="Calibri" panose="020F0502020204030204"/>
            </a:endParaRPr>
          </a:p>
          <a:p>
            <a:pPr marL="228600" indent="-228600">
              <a:buFont typeface="Arial"/>
              <a:buChar char="•"/>
            </a:pPr>
            <a:r>
              <a:rPr lang="en-GB" sz="1050" i="1">
                <a:ea typeface="+mn-lt"/>
                <a:cs typeface="+mn-lt"/>
              </a:rPr>
              <a:t>Dementia: Assistive Technology | SCIE</a:t>
            </a:r>
            <a:r>
              <a:rPr lang="en-GB" sz="1050">
                <a:ea typeface="+mn-lt"/>
                <a:cs typeface="+mn-lt"/>
              </a:rPr>
              <a:t> (no date) </a:t>
            </a:r>
            <a:r>
              <a:rPr lang="en-GB" sz="1050" i="1">
                <a:ea typeface="+mn-lt"/>
                <a:cs typeface="+mn-lt"/>
              </a:rPr>
              <a:t>Social Care Institute for Excellence (SCIE)</a:t>
            </a:r>
            <a:r>
              <a:rPr lang="en-GB" sz="1050">
                <a:ea typeface="+mn-lt"/>
                <a:cs typeface="+mn-lt"/>
              </a:rPr>
              <a:t>. Available at: </a:t>
            </a:r>
            <a:r>
              <a:rPr lang="en-GB" sz="1050">
                <a:ea typeface="+mn-lt"/>
                <a:cs typeface="+mn-lt"/>
                <a:hlinkClick r:id="rId14"/>
              </a:rPr>
              <a:t>https://www.scie.org.uk/dementia/support/housing/assistive-technology?gclid=cjwkcaiavagrbhbleiwaiy-yml3omaqjlrex5gbsdritxzu_5pj0bpgbw0gyw60ie53g4lewfwynrxocvlsqavd_bwe</a:t>
            </a:r>
            <a:r>
              <a:rPr lang="en-GB" sz="1050">
                <a:ea typeface="+mn-lt"/>
                <a:cs typeface="+mn-lt"/>
              </a:rPr>
              <a:t> (Accessed: 9 March 2022).</a:t>
            </a:r>
            <a:endParaRPr lang="en-GB" sz="1050">
              <a:ea typeface="Calibri" panose="020F0502020204030204"/>
              <a:cs typeface="Calibri" panose="020F0502020204030204"/>
            </a:endParaRPr>
          </a:p>
          <a:p>
            <a:pPr marL="228600" indent="-228600">
              <a:buFont typeface="Arial"/>
              <a:buChar char="•"/>
            </a:pPr>
            <a:r>
              <a:rPr lang="en-GB" sz="1050">
                <a:ea typeface="+mn-lt"/>
                <a:cs typeface="+mn-lt"/>
              </a:rPr>
              <a:t>GOV.UK, (no date)</a:t>
            </a:r>
            <a:r>
              <a:rPr lang="en-GB" sz="1050" i="1">
                <a:ea typeface="+mn-lt"/>
                <a:cs typeface="+mn-lt"/>
              </a:rPr>
              <a:t> National service framework: older people</a:t>
            </a:r>
            <a:r>
              <a:rPr lang="en-GB" sz="1050">
                <a:ea typeface="+mn-lt"/>
                <a:cs typeface="+mn-lt"/>
              </a:rPr>
              <a:t>. Available at: </a:t>
            </a:r>
            <a:r>
              <a:rPr lang="en-GB" sz="1050">
                <a:ea typeface="+mn-lt"/>
                <a:cs typeface="+mn-lt"/>
                <a:hlinkClick r:id="rId15"/>
              </a:rPr>
              <a:t>https://www.gov.uk/government/publications/quality-standards-for-care-services-for-older-people</a:t>
            </a:r>
            <a:r>
              <a:rPr lang="en-GB" sz="1050">
                <a:ea typeface="+mn-lt"/>
                <a:cs typeface="+mn-lt"/>
              </a:rPr>
              <a:t> (Accessed: 9 March 2022).</a:t>
            </a:r>
            <a:endParaRPr lang="en-GB" sz="1050">
              <a:ea typeface="Calibri" panose="020F0502020204030204"/>
              <a:cs typeface="Calibri" panose="020F0502020204030204"/>
            </a:endParaRPr>
          </a:p>
          <a:p>
            <a:pPr marL="228600" indent="-228600">
              <a:buFont typeface="Arial"/>
              <a:buChar char="•"/>
            </a:pPr>
            <a:r>
              <a:rPr lang="en-GB" sz="1050">
                <a:ea typeface="+mn-lt"/>
                <a:cs typeface="+mn-lt"/>
              </a:rPr>
              <a:t>Health central, (no date).</a:t>
            </a:r>
            <a:r>
              <a:rPr lang="en-GB" sz="1050" i="1">
                <a:ea typeface="+mn-lt"/>
                <a:cs typeface="+mn-lt"/>
              </a:rPr>
              <a:t> These Lifestyle Changed and Meds for Dementia-Related Psychosis Can Make a Difference</a:t>
            </a:r>
            <a:r>
              <a:rPr lang="en-GB" sz="1050">
                <a:ea typeface="+mn-lt"/>
                <a:cs typeface="+mn-lt"/>
              </a:rPr>
              <a:t>. Available at: </a:t>
            </a:r>
            <a:r>
              <a:rPr lang="en-GB" sz="1050">
                <a:ea typeface="+mn-lt"/>
                <a:cs typeface="+mn-lt"/>
                <a:hlinkClick r:id="rId16"/>
              </a:rPr>
              <a:t>https://www.healthcentral.com/slideshow/dementia-related-psychosis-lifestyle-changes</a:t>
            </a:r>
            <a:r>
              <a:rPr lang="en-GB" sz="1050">
                <a:ea typeface="+mn-lt"/>
                <a:cs typeface="+mn-lt"/>
              </a:rPr>
              <a:t> (Accessed: 11 March 2022).</a:t>
            </a:r>
            <a:endParaRPr lang="en-GB" sz="1050">
              <a:ea typeface="Calibri" panose="020F0502020204030204"/>
              <a:cs typeface="Calibri" panose="020F0502020204030204"/>
            </a:endParaRPr>
          </a:p>
          <a:p>
            <a:pPr marL="228600" indent="-228600">
              <a:buFont typeface="Arial"/>
              <a:buChar char="•"/>
            </a:pPr>
            <a:r>
              <a:rPr lang="en-GB" sz="1050" err="1">
                <a:ea typeface="+mn-lt"/>
                <a:cs typeface="+mn-lt"/>
              </a:rPr>
              <a:t>Lanscashire.Constabulary</a:t>
            </a:r>
            <a:r>
              <a:rPr lang="en-GB" sz="1050">
                <a:ea typeface="+mn-lt"/>
                <a:cs typeface="+mn-lt"/>
              </a:rPr>
              <a:t>, (no date) </a:t>
            </a:r>
            <a:r>
              <a:rPr lang="en-GB" sz="1050" i="1">
                <a:ea typeface="+mn-lt"/>
                <a:cs typeface="+mn-lt"/>
              </a:rPr>
              <a:t>Lancashire Constabulary - My relative has dementia, how can I help to find them if they go missing?</a:t>
            </a:r>
            <a:r>
              <a:rPr lang="en-GB" sz="1050">
                <a:ea typeface="+mn-lt"/>
                <a:cs typeface="+mn-lt"/>
              </a:rPr>
              <a:t> Available at: </a:t>
            </a:r>
            <a:r>
              <a:rPr lang="en-GB" sz="1050">
                <a:ea typeface="+mn-lt"/>
                <a:cs typeface="+mn-lt"/>
                <a:hlinkClick r:id="rId17"/>
              </a:rPr>
              <a:t>https://www.lancashire.police.uk/faqs/missing-people/my-relative-has-dementia-how-can-i-help-to-find-them-if-they-go-missing/https%3a%2f%2fwww.lancashire.police.uk%2ffaqs%2fmissing-people%2fmy-relative-has-dementia-how-can-i-help-to-find-them-if-they-go-missing%2f</a:t>
            </a:r>
            <a:r>
              <a:rPr lang="en-GB" sz="1050">
                <a:ea typeface="+mn-lt"/>
                <a:cs typeface="+mn-lt"/>
              </a:rPr>
              <a:t> (Accessed: 16 March 2022).</a:t>
            </a:r>
            <a:endParaRPr lang="en-GB" sz="1050">
              <a:ea typeface="Calibri" panose="020F0502020204030204"/>
              <a:cs typeface="Calibri" panose="020F0502020204030204"/>
            </a:endParaRPr>
          </a:p>
          <a:p>
            <a:pPr marL="228600" indent="-228600">
              <a:buFont typeface="Arial"/>
              <a:buChar char="•"/>
            </a:pPr>
            <a:r>
              <a:rPr lang="en-GB" sz="1050">
                <a:ea typeface="+mn-lt"/>
                <a:cs typeface="+mn-lt"/>
              </a:rPr>
              <a:t>Lee, C. (no date) ‘Independent Advocacy for People Living with Dementia and Unpaid Carers’, p. 64.</a:t>
            </a:r>
            <a:endParaRPr lang="en-GB" sz="1050">
              <a:ea typeface="Calibri" panose="020F0502020204030204"/>
              <a:cs typeface="Calibri" panose="020F0502020204030204"/>
            </a:endParaRPr>
          </a:p>
          <a:p>
            <a:pPr marL="228600" indent="-228600">
              <a:buFont typeface="Arial"/>
              <a:buChar char="•"/>
            </a:pPr>
            <a:r>
              <a:rPr lang="en-GB" sz="1050">
                <a:ea typeface="+mn-lt"/>
                <a:cs typeface="+mn-lt"/>
              </a:rPr>
              <a:t>Legislation, (2010). Available at: </a:t>
            </a:r>
            <a:r>
              <a:rPr lang="en-GB" sz="1050">
                <a:ea typeface="+mn-lt"/>
                <a:cs typeface="+mn-lt"/>
                <a:hlinkClick r:id="rId18"/>
              </a:rPr>
              <a:t>https://www.legislation.gov.uk/ukpga/2010/15/pdfs/ukpga_20100015_en.pdf</a:t>
            </a:r>
            <a:r>
              <a:rPr lang="en-GB" sz="1050">
                <a:ea typeface="+mn-lt"/>
                <a:cs typeface="+mn-lt"/>
              </a:rPr>
              <a:t> (Accessed: 16 March 2022).</a:t>
            </a:r>
            <a:endParaRPr lang="en-GB" sz="1050">
              <a:ea typeface="Calibri" panose="020F0502020204030204"/>
              <a:cs typeface="Calibri" panose="020F0502020204030204"/>
            </a:endParaRPr>
          </a:p>
          <a:p>
            <a:pPr marL="228600" indent="-228600">
              <a:buFont typeface="Arial"/>
              <a:buChar char="•"/>
            </a:pPr>
            <a:endParaRPr lang="en-GB" sz="1050" b="1">
              <a:latin typeface="Arial"/>
              <a:cs typeface="Calibri"/>
            </a:endParaRPr>
          </a:p>
          <a:p>
            <a:pPr marL="228600" indent="-228600">
              <a:buFont typeface="Arial"/>
              <a:buChar char="•"/>
            </a:pPr>
            <a:endParaRPr lang="en-GB" sz="1050" b="1">
              <a:latin typeface="Arial"/>
              <a:ea typeface="Calibri" panose="020F0502020204030204"/>
              <a:cs typeface="Calibri"/>
            </a:endParaRPr>
          </a:p>
          <a:p>
            <a:endParaRPr lang="en-US" sz="1000">
              <a:latin typeface="Arial"/>
              <a:ea typeface="Calibri" panose="020F0502020204030204"/>
              <a:cs typeface="Calibri"/>
            </a:endParaRPr>
          </a:p>
          <a:p>
            <a:endParaRPr lang="en-US" sz="1000">
              <a:latin typeface="Arial"/>
              <a:ea typeface="Calibri" panose="020F0502020204030204"/>
              <a:cs typeface="Calibri"/>
            </a:endParaRPr>
          </a:p>
          <a:p>
            <a:endParaRPr lang="en-US" sz="1000">
              <a:latin typeface="Arial"/>
              <a:ea typeface="Calibri" panose="020F0502020204030204"/>
              <a:cs typeface="Calibri"/>
            </a:endParaRPr>
          </a:p>
          <a:p>
            <a:endParaRPr lang="en-US" sz="1000">
              <a:latin typeface="Arial"/>
              <a:ea typeface="Calibri" panose="020F0502020204030204"/>
              <a:cs typeface="Calibri"/>
            </a:endParaRPr>
          </a:p>
          <a:p>
            <a:endParaRPr lang="en-US" sz="1000">
              <a:latin typeface="Arial"/>
              <a:ea typeface="Calibri" panose="020F0502020204030204"/>
              <a:cs typeface="Calibri"/>
            </a:endParaRPr>
          </a:p>
          <a:p>
            <a:endParaRPr lang="en-GB" sz="1000" b="1">
              <a:latin typeface="Arial"/>
              <a:cs typeface="Calibri"/>
            </a:endParaRPr>
          </a:p>
          <a:p>
            <a:endParaRPr lang="en-GB" sz="1000" b="1">
              <a:latin typeface="Arial"/>
              <a:cs typeface="Calibri"/>
            </a:endParaRPr>
          </a:p>
          <a:p>
            <a:endParaRPr lang="en-GB" sz="1000" b="1">
              <a:latin typeface="Arial"/>
              <a:cs typeface="Calibri"/>
            </a:endParaRPr>
          </a:p>
          <a:p>
            <a:endParaRPr lang="en-GB" sz="1000" b="1">
              <a:latin typeface="Arial"/>
              <a:cs typeface="Calibri"/>
            </a:endParaRPr>
          </a:p>
          <a:p>
            <a:endParaRPr lang="en-GB" b="1">
              <a:latin typeface="Arial"/>
              <a:cs typeface="Calibri"/>
            </a:endParaRPr>
          </a:p>
          <a:p>
            <a:endParaRPr lang="en-GB" b="1">
              <a:latin typeface="Arial"/>
              <a:cs typeface="Calibri"/>
            </a:endParaRPr>
          </a:p>
          <a:p>
            <a:endParaRPr lang="en-GB" b="1">
              <a:latin typeface="Arial"/>
              <a:cs typeface="Calibri"/>
            </a:endParaRPr>
          </a:p>
        </p:txBody>
      </p:sp>
    </p:spTree>
    <p:extLst>
      <p:ext uri="{BB962C8B-B14F-4D97-AF65-F5344CB8AC3E}">
        <p14:creationId xmlns:p14="http://schemas.microsoft.com/office/powerpoint/2010/main" val="4062665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9F6D33-5432-473B-83AE-BB4EFF8D0DE7}"/>
              </a:ext>
            </a:extLst>
          </p:cNvPr>
          <p:cNvSpPr txBox="1"/>
          <p:nvPr/>
        </p:nvSpPr>
        <p:spPr>
          <a:xfrm>
            <a:off x="592429" y="141668"/>
            <a:ext cx="11511565"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000">
                <a:latin typeface="Arial"/>
                <a:ea typeface="+mn-lt"/>
                <a:cs typeface="+mn-lt"/>
              </a:rPr>
              <a:t>  </a:t>
            </a:r>
            <a:r>
              <a:rPr lang="en-GB" sz="1200">
                <a:latin typeface="Arial"/>
                <a:ea typeface="+mn-lt"/>
                <a:cs typeface="+mn-lt"/>
              </a:rPr>
              <a:t> Mayo clinic, (no date)</a:t>
            </a:r>
            <a:r>
              <a:rPr lang="en-GB" sz="1200" i="1">
                <a:latin typeface="Arial"/>
                <a:ea typeface="+mn-lt"/>
                <a:cs typeface="+mn-lt"/>
              </a:rPr>
              <a:t> Dementia - Symptoms and causes</a:t>
            </a:r>
            <a:r>
              <a:rPr lang="en-GB" sz="1200">
                <a:latin typeface="Arial"/>
                <a:ea typeface="+mn-lt"/>
                <a:cs typeface="+mn-lt"/>
              </a:rPr>
              <a:t>. Available at: </a:t>
            </a:r>
            <a:r>
              <a:rPr lang="en-GB" sz="1200">
                <a:latin typeface="Arial"/>
                <a:ea typeface="+mn-lt"/>
                <a:cs typeface="+mn-lt"/>
                <a:hlinkClick r:id="rId2"/>
              </a:rPr>
              <a:t>https://www.mayoclinic.org/diseases-conditions/dementia/symptoms-causes/syc-20352013</a:t>
            </a:r>
            <a:r>
              <a:rPr lang="en-GB" sz="1200">
                <a:latin typeface="Arial"/>
                <a:ea typeface="+mn-lt"/>
                <a:cs typeface="+mn-lt"/>
              </a:rPr>
              <a:t> (Accessed: 11 March 2022).</a:t>
            </a:r>
            <a:endParaRPr lang="en-US" sz="1200">
              <a:ea typeface="Calibri" panose="020F0502020204030204"/>
              <a:cs typeface="Calibri" panose="020F0502020204030204"/>
            </a:endParaRPr>
          </a:p>
          <a:p>
            <a:pPr marL="228600" indent="-228600">
              <a:buFont typeface="Arial"/>
              <a:buChar char="•"/>
            </a:pPr>
            <a:r>
              <a:rPr lang="en-GB" sz="1200">
                <a:latin typeface="Arial"/>
                <a:ea typeface="+mn-lt"/>
                <a:cs typeface="+mn-lt"/>
              </a:rPr>
              <a:t>Mental health, (2015). [online] Available at: &lt;https://www.mentalhealth.org.uk/sites/default/files/dementia-rights-policy-discussion.pdf&gt; (Accessed 16 March 2022).</a:t>
            </a:r>
            <a:endParaRPr lang="en-GB" sz="1200">
              <a:latin typeface="Arial"/>
              <a:ea typeface="Calibri"/>
              <a:cs typeface="Calibri"/>
            </a:endParaRPr>
          </a:p>
          <a:p>
            <a:pPr marL="228600" indent="-228600">
              <a:buFont typeface="Arial"/>
              <a:buChar char="•"/>
            </a:pPr>
            <a:r>
              <a:rPr lang="en-GB" sz="1200">
                <a:latin typeface="Arial"/>
                <a:ea typeface="+mn-lt"/>
                <a:cs typeface="+mn-lt"/>
              </a:rPr>
              <a:t>Mileski, M. et al. (2019) ‘Preventing The Abuse Of Residents With Dementia Or Alzheimer’s Disease In The Long-Term Care Setting: A Systematic Review’, Clinical Interventions in Aging, 14, pp. 1797–1815. doi:10.2147/CIA.S216678.</a:t>
            </a:r>
            <a:endParaRPr lang="en-GB" sz="1200">
              <a:latin typeface="Arial"/>
              <a:ea typeface="Calibri"/>
              <a:cs typeface="Calibri"/>
            </a:endParaRPr>
          </a:p>
          <a:p>
            <a:pPr marL="228600" indent="-228600">
              <a:buFont typeface="Arial"/>
              <a:buChar char="•"/>
            </a:pPr>
            <a:endParaRPr lang="en-GB" sz="1200">
              <a:latin typeface="Arial"/>
              <a:ea typeface="Calibri"/>
              <a:cs typeface="Calibri"/>
            </a:endParaRPr>
          </a:p>
          <a:p>
            <a:pPr marL="228600" indent="-228600">
              <a:buFont typeface="Arial"/>
              <a:buChar char="•"/>
            </a:pPr>
            <a:r>
              <a:rPr lang="en-GB" sz="1200">
                <a:latin typeface="Arial"/>
                <a:ea typeface="+mn-lt"/>
                <a:cs typeface="+mn-lt"/>
              </a:rPr>
              <a:t>NHS (2017) About</a:t>
            </a:r>
            <a:r>
              <a:rPr lang="en-GB" sz="1200" i="1">
                <a:latin typeface="Arial"/>
                <a:ea typeface="+mn-lt"/>
                <a:cs typeface="+mn-lt"/>
              </a:rPr>
              <a:t> dementia</a:t>
            </a:r>
            <a:r>
              <a:rPr lang="en-GB" sz="1200">
                <a:latin typeface="Arial"/>
                <a:ea typeface="+mn-lt"/>
                <a:cs typeface="+mn-lt"/>
              </a:rPr>
              <a:t>. Available at: </a:t>
            </a:r>
            <a:r>
              <a:rPr lang="en-GB" sz="1200">
                <a:latin typeface="Arial"/>
                <a:ea typeface="+mn-lt"/>
                <a:cs typeface="+mn-lt"/>
                <a:hlinkClick r:id="rId3"/>
              </a:rPr>
              <a:t>https://www.nhs.uk/conditions/dementia/about/</a:t>
            </a:r>
            <a:r>
              <a:rPr lang="en-GB" sz="1200">
                <a:latin typeface="Arial"/>
                <a:ea typeface="+mn-lt"/>
                <a:cs typeface="+mn-lt"/>
              </a:rPr>
              <a:t> (Accessed: 11 March 2022).</a:t>
            </a:r>
            <a:endParaRPr lang="en-GB" sz="1200">
              <a:latin typeface="Arial"/>
              <a:ea typeface="Calibri"/>
              <a:cs typeface="Calibri"/>
            </a:endParaRPr>
          </a:p>
          <a:p>
            <a:pPr marL="228600" indent="-228600">
              <a:buFont typeface="Arial"/>
              <a:buChar char="•"/>
            </a:pPr>
            <a:r>
              <a:rPr lang="en-GB" sz="1200">
                <a:latin typeface="Arial"/>
                <a:ea typeface="+mn-lt"/>
                <a:cs typeface="+mn-lt"/>
              </a:rPr>
              <a:t>NHS, (2018).</a:t>
            </a:r>
            <a:r>
              <a:rPr lang="en-GB" sz="1200" i="1">
                <a:latin typeface="Arial"/>
                <a:ea typeface="+mn-lt"/>
                <a:cs typeface="+mn-lt"/>
              </a:rPr>
              <a:t> Dementia and relationships</a:t>
            </a:r>
            <a:r>
              <a:rPr lang="en-GB" sz="1200">
                <a:latin typeface="Arial"/>
                <a:ea typeface="+mn-lt"/>
                <a:cs typeface="+mn-lt"/>
              </a:rPr>
              <a:t> (2018) </a:t>
            </a:r>
            <a:r>
              <a:rPr lang="en-GB" sz="1200" i="1">
                <a:latin typeface="Arial"/>
                <a:ea typeface="+mn-lt"/>
                <a:cs typeface="+mn-lt"/>
              </a:rPr>
              <a:t>nhs.uk</a:t>
            </a:r>
            <a:r>
              <a:rPr lang="en-GB" sz="1200">
                <a:latin typeface="Arial"/>
                <a:ea typeface="+mn-lt"/>
                <a:cs typeface="+mn-lt"/>
              </a:rPr>
              <a:t>. Available at: </a:t>
            </a:r>
            <a:r>
              <a:rPr lang="en-GB" sz="1200">
                <a:latin typeface="Arial"/>
                <a:ea typeface="+mn-lt"/>
                <a:cs typeface="+mn-lt"/>
                <a:hlinkClick r:id="rId4"/>
              </a:rPr>
              <a:t>https://www.nhs.uk/conditions/dementia/relationships-and-dementia/</a:t>
            </a:r>
            <a:r>
              <a:rPr lang="en-GB" sz="1200">
                <a:latin typeface="Arial"/>
                <a:ea typeface="+mn-lt"/>
                <a:cs typeface="+mn-lt"/>
              </a:rPr>
              <a:t> (Accessed: 8 March 2022).</a:t>
            </a:r>
            <a:endParaRPr lang="en-GB" sz="1200">
              <a:latin typeface="Arial"/>
              <a:ea typeface="Calibri"/>
              <a:cs typeface="Calibri"/>
            </a:endParaRPr>
          </a:p>
          <a:p>
            <a:pPr marL="228600" indent="-228600">
              <a:buFont typeface="Arial"/>
              <a:buChar char="•"/>
            </a:pPr>
            <a:r>
              <a:rPr lang="en-GB" sz="1200">
                <a:latin typeface="Arial"/>
                <a:ea typeface="+mn-lt"/>
                <a:cs typeface="+mn-lt"/>
              </a:rPr>
              <a:t>NIA, (no date).</a:t>
            </a:r>
            <a:r>
              <a:rPr lang="en-GB" sz="1200" i="1">
                <a:latin typeface="Arial"/>
                <a:ea typeface="+mn-lt"/>
                <a:cs typeface="+mn-lt"/>
              </a:rPr>
              <a:t> What Is Dementia? Symptoms, Types, and Diagnosis</a:t>
            </a:r>
            <a:r>
              <a:rPr lang="en-GB" sz="1200">
                <a:latin typeface="Arial"/>
                <a:ea typeface="+mn-lt"/>
                <a:cs typeface="+mn-lt"/>
              </a:rPr>
              <a:t>. Available at: </a:t>
            </a:r>
            <a:r>
              <a:rPr lang="en-GB" sz="1200">
                <a:latin typeface="Arial"/>
                <a:ea typeface="+mn-lt"/>
                <a:cs typeface="+mn-lt"/>
                <a:hlinkClick r:id="rId5"/>
              </a:rPr>
              <a:t>http://www.nia.nih.gov/health/what-is-dementia</a:t>
            </a:r>
            <a:r>
              <a:rPr lang="en-GB" sz="1200">
                <a:latin typeface="Arial"/>
                <a:ea typeface="+mn-lt"/>
                <a:cs typeface="+mn-lt"/>
              </a:rPr>
              <a:t> (Accessed: 9 March 2022).</a:t>
            </a:r>
            <a:endParaRPr lang="en-GB" sz="1200">
              <a:latin typeface="Arial"/>
              <a:ea typeface="Calibri"/>
              <a:cs typeface="Calibri"/>
            </a:endParaRPr>
          </a:p>
          <a:p>
            <a:pPr marL="228600" indent="-228600">
              <a:buFont typeface="Arial"/>
              <a:buChar char="•"/>
            </a:pPr>
            <a:endParaRPr lang="en-GB" sz="1200">
              <a:latin typeface="Arial"/>
              <a:ea typeface="Calibri"/>
              <a:cs typeface="Calibri"/>
            </a:endParaRPr>
          </a:p>
          <a:p>
            <a:pPr marL="228600" indent="-228600">
              <a:buFont typeface="Arial"/>
              <a:buChar char="•"/>
            </a:pPr>
            <a:r>
              <a:rPr lang="en-GB" sz="1200">
                <a:latin typeface="Arial"/>
                <a:ea typeface="+mn-lt"/>
                <a:cs typeface="+mn-lt"/>
              </a:rPr>
              <a:t>NICE, (no date). Legislation, (2010). Available at: </a:t>
            </a:r>
            <a:r>
              <a:rPr lang="en-GB" sz="1200">
                <a:latin typeface="Arial"/>
                <a:ea typeface="+mn-lt"/>
                <a:cs typeface="+mn-lt"/>
                <a:hlinkClick r:id="rId6"/>
              </a:rPr>
              <a:t>https://www.legislation.gov.uk/ukpga/2010/15/pdfs/ukpga_20100015_en.pdf</a:t>
            </a:r>
            <a:r>
              <a:rPr lang="en-GB" sz="1200">
                <a:latin typeface="Arial"/>
                <a:ea typeface="+mn-lt"/>
                <a:cs typeface="+mn-lt"/>
              </a:rPr>
              <a:t> (Accessed: 16 March 2022).</a:t>
            </a:r>
            <a:endParaRPr lang="en-GB" sz="1200">
              <a:latin typeface="Arial"/>
              <a:ea typeface="Calibri"/>
              <a:cs typeface="Calibri"/>
            </a:endParaRPr>
          </a:p>
          <a:p>
            <a:pPr marL="228600" indent="-228600">
              <a:buFont typeface="Arial"/>
              <a:buChar char="•"/>
            </a:pPr>
            <a:endParaRPr lang="en-GB" sz="1200">
              <a:latin typeface="Arial"/>
              <a:ea typeface="Calibri"/>
              <a:cs typeface="Calibri"/>
            </a:endParaRPr>
          </a:p>
          <a:p>
            <a:pPr marL="228600" indent="-228600">
              <a:buFont typeface="Arial"/>
              <a:buChar char="•"/>
            </a:pPr>
            <a:r>
              <a:rPr lang="en-GB" sz="1200" err="1">
                <a:latin typeface="Arial"/>
                <a:ea typeface="+mn-lt"/>
                <a:cs typeface="+mn-lt"/>
              </a:rPr>
              <a:t>Peartreemedicalcentre</a:t>
            </a:r>
            <a:r>
              <a:rPr lang="en-GB" sz="1200">
                <a:latin typeface="Arial"/>
                <a:ea typeface="+mn-lt"/>
                <a:cs typeface="+mn-lt"/>
              </a:rPr>
              <a:t>, (no date)</a:t>
            </a:r>
            <a:r>
              <a:rPr lang="en-GB" sz="1200" i="1">
                <a:latin typeface="Arial"/>
                <a:ea typeface="+mn-lt"/>
                <a:cs typeface="+mn-lt"/>
              </a:rPr>
              <a:t> Our News Archive | Peartree Medical Centre</a:t>
            </a:r>
            <a:r>
              <a:rPr lang="en-GB" sz="1200">
                <a:latin typeface="Arial"/>
                <a:ea typeface="+mn-lt"/>
                <a:cs typeface="+mn-lt"/>
              </a:rPr>
              <a:t>. Available at: </a:t>
            </a:r>
            <a:r>
              <a:rPr lang="en-GB" sz="1200">
                <a:latin typeface="Arial"/>
                <a:ea typeface="+mn-lt"/>
                <a:cs typeface="+mn-lt"/>
                <a:hlinkClick r:id="rId7"/>
              </a:rPr>
              <a:t>https://www.peartreemedicalcentre.nhs.uk/practice-information/our-news-archive/</a:t>
            </a:r>
            <a:r>
              <a:rPr lang="en-GB" sz="1200">
                <a:latin typeface="Arial"/>
                <a:ea typeface="+mn-lt"/>
                <a:cs typeface="+mn-lt"/>
              </a:rPr>
              <a:t> (Accessed: 9 March 2022).</a:t>
            </a:r>
            <a:endParaRPr lang="en-GB" sz="1200">
              <a:latin typeface="Arial"/>
              <a:ea typeface="Calibri"/>
              <a:cs typeface="Calibri"/>
            </a:endParaRPr>
          </a:p>
          <a:p>
            <a:pPr marL="228600" indent="-228600">
              <a:buFont typeface="Arial"/>
              <a:buChar char="•"/>
            </a:pPr>
            <a:r>
              <a:rPr lang="en-GB" sz="1200" err="1">
                <a:latin typeface="Arial"/>
                <a:ea typeface="+mn-lt"/>
                <a:cs typeface="+mn-lt"/>
              </a:rPr>
              <a:t>Qbi</a:t>
            </a:r>
            <a:r>
              <a:rPr lang="en-GB" sz="1200">
                <a:latin typeface="Arial"/>
                <a:ea typeface="+mn-lt"/>
                <a:cs typeface="+mn-lt"/>
              </a:rPr>
              <a:t>, (no date)</a:t>
            </a:r>
            <a:r>
              <a:rPr lang="en-GB" sz="1200" i="1">
                <a:latin typeface="Arial"/>
                <a:ea typeface="+mn-lt"/>
                <a:cs typeface="+mn-lt"/>
              </a:rPr>
              <a:t>. What causes dementia? - Queensland Brain Institute - University of Queensland</a:t>
            </a:r>
            <a:r>
              <a:rPr lang="en-GB" sz="1200">
                <a:latin typeface="Arial"/>
                <a:ea typeface="+mn-lt"/>
                <a:cs typeface="+mn-lt"/>
              </a:rPr>
              <a:t>. Available at: </a:t>
            </a:r>
            <a:r>
              <a:rPr lang="en-GB" sz="1200">
                <a:latin typeface="Arial"/>
                <a:ea typeface="+mn-lt"/>
                <a:cs typeface="+mn-lt"/>
                <a:hlinkClick r:id="rId8"/>
              </a:rPr>
              <a:t>https://qbi.uq.edu.au/dementia/dementia-causes-and-treatment</a:t>
            </a:r>
            <a:r>
              <a:rPr lang="en-GB" sz="1200">
                <a:latin typeface="Arial"/>
                <a:ea typeface="+mn-lt"/>
                <a:cs typeface="+mn-lt"/>
              </a:rPr>
              <a:t> (Accessed: 11 March 2022).</a:t>
            </a:r>
            <a:endParaRPr lang="en-GB" sz="1200">
              <a:latin typeface="Arial"/>
              <a:ea typeface="Calibri"/>
              <a:cs typeface="Calibri"/>
            </a:endParaRPr>
          </a:p>
          <a:p>
            <a:pPr marL="228600" indent="-228600">
              <a:buFont typeface="Arial"/>
              <a:buChar char="•"/>
            </a:pPr>
            <a:r>
              <a:rPr lang="en-GB" sz="1200">
                <a:latin typeface="Arial"/>
                <a:ea typeface="+mn-lt"/>
                <a:cs typeface="+mn-lt"/>
              </a:rPr>
              <a:t>Ramos H, Moreno L, Gil M, García-Lluch G, Sendra-Lillo J, </a:t>
            </a:r>
            <a:r>
              <a:rPr lang="en-GB" sz="1200" err="1">
                <a:latin typeface="Arial"/>
                <a:ea typeface="+mn-lt"/>
                <a:cs typeface="+mn-lt"/>
              </a:rPr>
              <a:t>Alacreu</a:t>
            </a:r>
            <a:r>
              <a:rPr lang="en-GB" sz="1200">
                <a:latin typeface="Arial"/>
                <a:ea typeface="+mn-lt"/>
                <a:cs typeface="+mn-lt"/>
              </a:rPr>
              <a:t> M.  (2021) ‘Pharmacists’ Knowledge of Factors Associated with Dementia: The </a:t>
            </a:r>
            <a:r>
              <a:rPr lang="en-GB" sz="1200" err="1">
                <a:latin typeface="Arial"/>
                <a:ea typeface="+mn-lt"/>
                <a:cs typeface="+mn-lt"/>
              </a:rPr>
              <a:t>A-to</a:t>
            </a:r>
            <a:r>
              <a:rPr lang="en-GB" sz="1200">
                <a:latin typeface="Arial"/>
                <a:ea typeface="+mn-lt"/>
                <a:cs typeface="+mn-lt"/>
              </a:rPr>
              <a:t>-Z Dementia Knowledge List’, </a:t>
            </a:r>
            <a:r>
              <a:rPr lang="en-GB" sz="1200" i="1">
                <a:latin typeface="Arial"/>
                <a:ea typeface="+mn-lt"/>
                <a:cs typeface="+mn-lt"/>
              </a:rPr>
              <a:t>International Journal of Environmental Research and Public Health</a:t>
            </a:r>
            <a:r>
              <a:rPr lang="en-GB" sz="1200">
                <a:latin typeface="Arial"/>
                <a:ea typeface="+mn-lt"/>
                <a:cs typeface="+mn-lt"/>
              </a:rPr>
              <a:t>, 18(19), p. 9934. doi:10.3390/ijerph18199934.</a:t>
            </a:r>
            <a:endParaRPr lang="en-GB" sz="1200">
              <a:latin typeface="Arial"/>
              <a:ea typeface="Calibri"/>
              <a:cs typeface="Calibri"/>
            </a:endParaRPr>
          </a:p>
          <a:p>
            <a:pPr marL="228600" indent="-228600">
              <a:buFont typeface="Arial"/>
              <a:buChar char="•"/>
            </a:pPr>
            <a:r>
              <a:rPr lang="en-GB" sz="1200" i="1">
                <a:latin typeface="Arial"/>
                <a:ea typeface="+mn-lt"/>
                <a:cs typeface="+mn-lt"/>
              </a:rPr>
              <a:t> </a:t>
            </a:r>
            <a:r>
              <a:rPr lang="en-GB" sz="1200">
                <a:latin typeface="Arial"/>
                <a:ea typeface="+mn-lt"/>
                <a:cs typeface="+mn-lt"/>
              </a:rPr>
              <a:t>SCIE (no date)</a:t>
            </a:r>
            <a:r>
              <a:rPr lang="en-GB" sz="1200" i="1">
                <a:latin typeface="Arial"/>
                <a:ea typeface="+mn-lt"/>
                <a:cs typeface="+mn-lt"/>
              </a:rPr>
              <a:t> When people with dementia become withdrawn</a:t>
            </a:r>
            <a:r>
              <a:rPr lang="en-GB" sz="1200">
                <a:latin typeface="Arial"/>
                <a:ea typeface="+mn-lt"/>
                <a:cs typeface="+mn-lt"/>
              </a:rPr>
              <a:t>). Available at: </a:t>
            </a:r>
            <a:r>
              <a:rPr lang="en-GB" sz="1200">
                <a:latin typeface="Arial"/>
                <a:ea typeface="+mn-lt"/>
                <a:cs typeface="+mn-lt"/>
                <a:hlinkClick r:id="rId9"/>
              </a:rPr>
              <a:t>https://www.scie.org.uk/dementia/living-with-dementia/difficult-situations/being-withdrawn.asp</a:t>
            </a:r>
            <a:r>
              <a:rPr lang="en-GB" sz="1200">
                <a:latin typeface="Arial"/>
                <a:ea typeface="+mn-lt"/>
                <a:cs typeface="+mn-lt"/>
              </a:rPr>
              <a:t> (Accessed: 11 March 2022).</a:t>
            </a:r>
            <a:endParaRPr lang="en-GB" sz="1200">
              <a:latin typeface="Arial"/>
              <a:ea typeface="Calibri"/>
              <a:cs typeface="Calibri"/>
            </a:endParaRPr>
          </a:p>
          <a:p>
            <a:pPr marL="228600" indent="-228600">
              <a:buFont typeface="Arial"/>
              <a:buChar char="•"/>
            </a:pPr>
            <a:r>
              <a:rPr lang="en-GB" sz="1200" err="1">
                <a:latin typeface="Arial"/>
                <a:ea typeface="+mn-lt"/>
                <a:cs typeface="+mn-lt"/>
              </a:rPr>
              <a:t>Seniorsaloud</a:t>
            </a:r>
            <a:r>
              <a:rPr lang="en-GB" sz="1200">
                <a:latin typeface="Arial"/>
                <a:ea typeface="+mn-lt"/>
                <a:cs typeface="+mn-lt"/>
              </a:rPr>
              <a:t> (2021). ‘</a:t>
            </a:r>
            <a:r>
              <a:rPr lang="en-GB" sz="1200" i="1" err="1">
                <a:latin typeface="Arial"/>
                <a:ea typeface="+mn-lt"/>
                <a:cs typeface="+mn-lt"/>
              </a:rPr>
              <a:t>SeniorsAloud</a:t>
            </a:r>
            <a:r>
              <a:rPr lang="en-GB" sz="1200">
                <a:latin typeface="Arial"/>
                <a:ea typeface="+mn-lt"/>
                <a:cs typeface="+mn-lt"/>
              </a:rPr>
              <a:t>’. Available at: </a:t>
            </a:r>
            <a:r>
              <a:rPr lang="en-GB" sz="1200">
                <a:latin typeface="Arial"/>
                <a:ea typeface="+mn-lt"/>
                <a:cs typeface="+mn-lt"/>
                <a:hlinkClick r:id="rId10"/>
              </a:rPr>
              <a:t>https://www.seniorsaloud.com/2021/05/</a:t>
            </a:r>
            <a:r>
              <a:rPr lang="en-GB" sz="1200">
                <a:latin typeface="Arial"/>
                <a:ea typeface="+mn-lt"/>
                <a:cs typeface="+mn-lt"/>
              </a:rPr>
              <a:t> (Accessed: 9 March 2022).</a:t>
            </a:r>
            <a:endParaRPr lang="en-GB" sz="1200">
              <a:latin typeface="Arial"/>
              <a:ea typeface="Calibri"/>
              <a:cs typeface="Calibri"/>
            </a:endParaRPr>
          </a:p>
          <a:p>
            <a:pPr marL="228600" indent="-228600">
              <a:buFont typeface="Arial"/>
              <a:buChar char="•"/>
            </a:pPr>
            <a:r>
              <a:rPr lang="en-GB" sz="1200">
                <a:latin typeface="Arial"/>
                <a:ea typeface="+mn-lt"/>
                <a:cs typeface="+mn-lt"/>
              </a:rPr>
              <a:t>Shropshire.gov (2017) </a:t>
            </a:r>
            <a:r>
              <a:rPr lang="en-GB" sz="1200" i="1">
                <a:latin typeface="Arial"/>
                <a:ea typeface="+mn-lt"/>
                <a:cs typeface="+mn-lt"/>
              </a:rPr>
              <a:t>‘8. b Dementia Strategy 2017-20 HWB.pdf’</a:t>
            </a:r>
            <a:r>
              <a:rPr lang="en-GB" sz="1200">
                <a:latin typeface="Arial"/>
                <a:ea typeface="+mn-lt"/>
                <a:cs typeface="+mn-lt"/>
              </a:rPr>
              <a:t>. Available at: </a:t>
            </a:r>
            <a:r>
              <a:rPr lang="en-GB" sz="1200">
                <a:latin typeface="Arial"/>
                <a:ea typeface="+mn-lt"/>
                <a:cs typeface="+mn-lt"/>
                <a:hlinkClick r:id="rId11"/>
              </a:rPr>
              <a:t>https://shropshire.gov.uk/committee-services/documents/s13912/8.%20b%20Dementia%20Strategy%202017-20%20HWB.pdf</a:t>
            </a:r>
            <a:r>
              <a:rPr lang="en-GB" sz="1200">
                <a:latin typeface="Arial"/>
                <a:ea typeface="+mn-lt"/>
                <a:cs typeface="+mn-lt"/>
              </a:rPr>
              <a:t> (Accessed: 9 March 2022).</a:t>
            </a:r>
            <a:endParaRPr lang="en-GB" sz="1200">
              <a:latin typeface="Arial"/>
              <a:ea typeface="Calibri"/>
              <a:cs typeface="Calibri"/>
            </a:endParaRPr>
          </a:p>
          <a:p>
            <a:pPr marL="228600" indent="-228600">
              <a:buFont typeface="Arial"/>
              <a:buChar char="•"/>
            </a:pPr>
            <a:r>
              <a:rPr lang="en-GB" sz="1200">
                <a:latin typeface="Arial"/>
                <a:ea typeface="+mn-lt"/>
                <a:cs typeface="+mn-lt"/>
              </a:rPr>
              <a:t>Smith, M.M. (no date) ‘Social Model of Dementia Care’, p. 9.</a:t>
            </a:r>
            <a:endParaRPr lang="en-GB" sz="1200">
              <a:latin typeface="Arial"/>
              <a:ea typeface="Calibri"/>
              <a:cs typeface="Calibri"/>
            </a:endParaRPr>
          </a:p>
          <a:p>
            <a:pPr marL="228600" indent="-228600">
              <a:buFont typeface="Arial"/>
              <a:buChar char="•"/>
            </a:pPr>
            <a:endParaRPr lang="en-GB" sz="1200">
              <a:latin typeface="Arial"/>
              <a:ea typeface="Calibri"/>
              <a:cs typeface="Calibri"/>
            </a:endParaRPr>
          </a:p>
          <a:p>
            <a:pPr marL="228600" indent="-228600">
              <a:buFont typeface="Arial"/>
              <a:buChar char="•"/>
            </a:pPr>
            <a:r>
              <a:rPr lang="en-GB" sz="1200">
                <a:latin typeface="Arial"/>
                <a:ea typeface="+mn-lt"/>
                <a:cs typeface="+mn-lt"/>
              </a:rPr>
              <a:t>WHO, (no date)?</a:t>
            </a:r>
            <a:r>
              <a:rPr lang="en-GB" sz="1200" i="1">
                <a:latin typeface="Arial"/>
                <a:ea typeface="+mn-lt"/>
                <a:cs typeface="+mn-lt"/>
              </a:rPr>
              <a:t> Dementia</a:t>
            </a:r>
            <a:r>
              <a:rPr lang="en-GB" sz="1200">
                <a:latin typeface="Arial"/>
                <a:ea typeface="+mn-lt"/>
                <a:cs typeface="+mn-lt"/>
              </a:rPr>
              <a:t>. Available at: </a:t>
            </a:r>
            <a:r>
              <a:rPr lang="en-GB" sz="1200">
                <a:latin typeface="Arial"/>
                <a:ea typeface="+mn-lt"/>
                <a:cs typeface="+mn-lt"/>
                <a:hlinkClick r:id="rId12"/>
              </a:rPr>
              <a:t>https://www.who.int/westernpacific/health-topics/dementia</a:t>
            </a:r>
            <a:r>
              <a:rPr lang="en-GB" sz="1200">
                <a:latin typeface="Arial"/>
                <a:ea typeface="+mn-lt"/>
                <a:cs typeface="+mn-lt"/>
              </a:rPr>
              <a:t> (Accessed: 9 March 2022).</a:t>
            </a:r>
            <a:endParaRPr lang="en-GB" sz="1200">
              <a:latin typeface="Arial"/>
              <a:ea typeface="Calibri"/>
              <a:cs typeface="Calibri"/>
            </a:endParaRPr>
          </a:p>
          <a:p>
            <a:pPr marL="228600" indent="-228600">
              <a:buFont typeface="Arial"/>
              <a:buChar char="•"/>
            </a:pPr>
            <a:r>
              <a:rPr lang="en-GB" sz="1200">
                <a:latin typeface="Arial"/>
                <a:ea typeface="+mn-lt"/>
                <a:cs typeface="+mn-lt"/>
              </a:rPr>
              <a:t>Woods B, Philbin L, Farrell EM, Spector AE, Orrell M.  (2018). ‘Reminiscence therapy for dementia’, </a:t>
            </a:r>
            <a:r>
              <a:rPr lang="en-GB" sz="1200" i="1">
                <a:latin typeface="Arial"/>
                <a:ea typeface="+mn-lt"/>
                <a:cs typeface="+mn-lt"/>
              </a:rPr>
              <a:t>The Cochrane Database of Systematic Reviews</a:t>
            </a:r>
            <a:r>
              <a:rPr lang="en-GB" sz="1200">
                <a:latin typeface="Arial"/>
                <a:ea typeface="+mn-lt"/>
                <a:cs typeface="+mn-lt"/>
              </a:rPr>
              <a:t>, 2018(3), p. CD001120. </a:t>
            </a:r>
            <a:r>
              <a:rPr lang="en-GB" sz="1200" err="1">
                <a:latin typeface="Arial"/>
                <a:ea typeface="+mn-lt"/>
                <a:cs typeface="+mn-lt"/>
              </a:rPr>
              <a:t>doi</a:t>
            </a:r>
            <a:r>
              <a:rPr lang="en-GB" sz="1200">
                <a:latin typeface="Arial"/>
                <a:ea typeface="+mn-lt"/>
                <a:cs typeface="+mn-lt"/>
              </a:rPr>
              <a:t>: 10.1002/14651858.CD001120.pub3.</a:t>
            </a:r>
            <a:endParaRPr lang="en-GB" sz="1200">
              <a:latin typeface="Arial"/>
              <a:ea typeface="Calibri"/>
              <a:cs typeface="Calibri"/>
            </a:endParaRPr>
          </a:p>
          <a:p>
            <a:pPr marL="228600" indent="-228600">
              <a:buFont typeface="Arial"/>
              <a:buChar char="•"/>
            </a:pPr>
            <a:endParaRPr lang="en-GB" sz="1200">
              <a:latin typeface="Arial"/>
              <a:ea typeface="Calibri"/>
              <a:cs typeface="Calibri"/>
            </a:endParaRPr>
          </a:p>
          <a:p>
            <a:pPr marL="285750" indent="-285750">
              <a:buFont typeface="Arial"/>
              <a:buChar char="•"/>
            </a:pPr>
            <a:endParaRPr lang="en-GB" sz="1200">
              <a:latin typeface="Arial"/>
              <a:ea typeface="+mn-lt"/>
              <a:cs typeface="+mn-lt"/>
            </a:endParaRPr>
          </a:p>
          <a:p>
            <a:pPr marL="285750" indent="-285750">
              <a:buFont typeface="Arial"/>
              <a:buChar char="•"/>
            </a:pPr>
            <a:endParaRPr lang="en-US" sz="1200">
              <a:latin typeface="Arial"/>
              <a:ea typeface="+mn-lt"/>
              <a:cs typeface="+mn-lt"/>
            </a:endParaRPr>
          </a:p>
          <a:p>
            <a:pPr marL="285750" indent="-285750">
              <a:buAutoNum type="arabicPeriod"/>
            </a:pPr>
            <a:endParaRPr lang="en-US" sz="1200">
              <a:latin typeface="Arial"/>
              <a:ea typeface="+mn-lt"/>
              <a:cs typeface="+mn-lt"/>
            </a:endParaRPr>
          </a:p>
          <a:p>
            <a:pPr marL="285750" indent="-285750">
              <a:buFont typeface="Arial,Sans-Serif"/>
              <a:buChar char="•"/>
            </a:pPr>
            <a:endParaRPr lang="en-US" sz="1200">
              <a:latin typeface="Arial"/>
              <a:ea typeface="+mn-lt"/>
              <a:cs typeface="+mn-lt"/>
            </a:endParaRPr>
          </a:p>
          <a:p>
            <a:pPr algn="l"/>
            <a:endParaRPr lang="en-GB" sz="1000">
              <a:latin typeface="Arial"/>
              <a:ea typeface="Calibri"/>
              <a:cs typeface="Calibri"/>
            </a:endParaRPr>
          </a:p>
        </p:txBody>
      </p:sp>
    </p:spTree>
    <p:extLst>
      <p:ext uri="{BB962C8B-B14F-4D97-AF65-F5344CB8AC3E}">
        <p14:creationId xmlns:p14="http://schemas.microsoft.com/office/powerpoint/2010/main" val="40024096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Component 1: Individual Poster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Joanne Davies (Yr Athrofa)</dc:creator>
  <cp:revision>1</cp:revision>
  <dcterms:created xsi:type="dcterms:W3CDTF">2022-03-14T13:27:04Z</dcterms:created>
  <dcterms:modified xsi:type="dcterms:W3CDTF">2022-03-18T13:17:18Z</dcterms:modified>
</cp:coreProperties>
</file>