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iNCQdLrYocl9xrvJMoTv1+rLm4p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v.uk/government/publications/making-every-contact-count-mecc-practical-resources"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sdgs.un.org/goals" TargetMode="External"/><Relationship Id="rId4" Type="http://schemas.openxmlformats.org/officeDocument/2006/relationships/hyperlink" Target="https://www.england.nhs.uk/diabetes/diabetes-preven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Introduction</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Health and social care systems have become more complex with older populations, more chronic diseases and greater social inequities, and increased pressures and demands on systems and services have remained constant (World Health Organisation, 2023). The linkage between health, wellbeing and sustainable development (SD) is not just essential, but is also required to achieve efficient, equitable and enduring health care outcomes. Modern policies place prevention, a multi-sector approach and population wellbeing as key priorities, including nested United Nations Sustainable Development Goals (SDGs) and the WHO's Health in All Policies (HiAP) approach. These changes represent a shift from antiquated, piecemeal approaches to care to coordinated or comprehensive, sustainable solutions. This report analyses the critical implications of such integration in light of theories, policy frameworks, practice, and with a focus on equity and access, within the context of the UK.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93" name="Google Shape;9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Definitions and Key Concepts</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The World Health Organisation's definition of health goes beyond biomedical constructs, identifying it as a state of physical, mental and social well-being and not only the absence of disease (Schramme, 2023). This concept was closer to the broader definition of wellbeing, which is defined by subjective aspects (life satisfaction, emotional resilience) and objective characteristics (income, housing, health status) (Bagherianziarat, 2025). According to the United Nations, sustainable development is about meeting the needs of the present without sacrificing the needs of future generations, with a particular focus on one that is efficient in its use of natural resources and resilient in the face of shocks and stresses (UN, 2025). These ideas intersect to illustrate the interdependence of individual health trajectory on broader social, economic, and environmental factors, underscoring the importance of inter-sectoral, preventative, and sustainability-driven models in health and social care systems.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02" name="Google Shape;10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 name="Google Shape;110;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Theoretical Perspectives</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Health has shifted from a basic biomedical perspective, which centres on disease and pathology, to a more complex conception that considers multiple biological, psychological and social variables. It is Engel's Biopsychosocial Model that posits that these three factors are interconnected and that health cannot be viewed, understood, or explained without considering them (Mahapatra and Sharma, 2024). Jiakponna et al. (2024) found improved patient outcomes when psychosocial factors are integrated into care. Likewise, the Holistic Model focused on the care of patients, consistent with evidence that suggests patient participation improves satisfaction and adherence (Chinyandura et al., 2022). The Ecological Model has further extended this with the concept of multi-level influences; individual behaviours through to social determinants (Ruddock et al., 2025). Unfortunately, Khatri et al. (2023) challenge these models by pointing to the entrenched system fragmentation and finance issues that constrain the ability to coordinate health and social care effectively.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11" name="Google Shape;111;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 name="Google Shape;11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Integration of Health, Wellbeing and Sustainable Development in Practice</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In real-world terms, integration means the co-ordinated delivery of person-centred health, social care and public health services with an emphasis on prevention and health promotion instead of reactive intervention. This is supported by the WHO's Health in All Policies (HiAP), which states that health outcomes are substantially affected by policies across different sectors (including housing, education, and employment), and that action must be taken to collaborate across these sectors (Cain et al., 2022). This is supported by the findings of Amdam (2024), which show that multilevel strategies can mobilise broader determinants and contribute to better population health outcomes. </a:t>
            </a:r>
            <a:endParaRPr/>
          </a:p>
        </p:txBody>
      </p:sp>
      <p:sp>
        <p:nvSpPr>
          <p:cNvPr id="120" name="Google Shape;12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Integration of Health, Wellbeing and Sustainable Development in Practice</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Furthermore, Lim et al. (2023) note that ICSs have helped to lower rates of emergency admissions to hospitals, suggesting a potential economic benefit and increased efficiency. However, van der Heijden et al. (2026) point out how people can be hampered by organised silos and money is dispersed across funding mechanisms before they can begin to coordinate services. Additionally, Obuseh et al. (2025) argue the need for policy ambition and implementation, and that integration is not always applied at the local level. Applicants' application process varies, with workforce shortages and differing professional cultures interfering with collaboration (Campbell-Perry, 2022). Integration brings substantial advantages for sustainability and for delivering an improved service, but it is limited by health and social care structural and systemic barriers.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28" name="Google Shape;12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Sustainable Development Goals and UK Application</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The United Nations Sustainable Development Goals (SDGs) offer a holistic world vision for bettering health and wellbeing, including SDG 3, which focuses on delivering healthy lives and wellbeing for all people of all ages (Monaco, 2024). In the UK, this objective is integrated into national plans, including the NHS Prevention Programme, which prioritises prevention strategies aimed at minimising diseases caused by lifestyle. The NHS Diabetes Prevention Programme (NDPP) is an example of this; it identifies those who are at risk of type 2 diabetes using behavioural and lifestyle change approaches. The NHS England (2023) report also found that there were substantial decreases in body weight and haemoglobin A1c measurements among participants in NDPP, thereby indicating the effectiveness of prevention-focused strategies in line with SDG 3. </a:t>
            </a:r>
            <a:endParaRPr/>
          </a:p>
          <a:p>
            <a:pPr marL="0" lvl="0" indent="0" algn="l" rtl="0">
              <a:spcBef>
                <a:spcPts val="0"/>
              </a:spcBef>
              <a:spcAft>
                <a:spcPts val="0"/>
              </a:spcAft>
              <a:buNone/>
            </a:pPr>
            <a:endParaRPr/>
          </a:p>
        </p:txBody>
      </p:sp>
      <p:sp>
        <p:nvSpPr>
          <p:cNvPr id="137" name="Google Shape;13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Sustainable Development Goals and UK Application</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As argued by Muir et al. (2024), however, implementation of such programmes is not uniform and is lower in socioeconomically deprived populations. This concerns the increasingly deepening disparities in health. Moreover, Ojha et al. (2025) recommend that the sustainability of these efforts is questioned due to continued funding pressures and workforce challenges that negatively impact long-term outcomes. The SDG framework provides a vision for integrated and preventative care, and this is a challenge for the implementation of such care in the UK owing to structural inequalities and limited resources.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45" name="Google Shape;14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Policy and Governance</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The integration of health, wellbeing and SD within health and social care systems is embedded in policy and governance frameworks. The WHO HiAP approach calls for multi-sector policies to influence the broader determinants of health (WHO 2023), and the NHS Long Term Plan focuses on the importance of preventative care and mental health investment, as well as the establishment of ICSs for more coordinated policies at a service level (England 2023). In the UK, there is further underpinning of responsibilities for health promotion and population well-being by public health legislation. The findings of Muir et al. (2024) agree with this and argue that these policies as a whole could facilitate a move towards proactive, person-centred care. </a:t>
            </a:r>
            <a:endParaRPr/>
          </a:p>
          <a:p>
            <a:pPr marL="0" lvl="0" indent="0" algn="l" rtl="0">
              <a:spcBef>
                <a:spcPts val="0"/>
              </a:spcBef>
              <a:spcAft>
                <a:spcPts val="0"/>
              </a:spcAft>
              <a:buNone/>
            </a:pPr>
            <a:endParaRPr/>
          </a:p>
        </p:txBody>
      </p:sp>
      <p:sp>
        <p:nvSpPr>
          <p:cNvPr id="154" name="Google Shape;15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Policy and Governance</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Ojha et al. (2025) posit, however, that ongoing budget constraints undermine the potential for comprehensive implementation of preventative strategies, as acute care needs tend to take precedence. Regulatory complexity is a barrier to collaboration across sectors (Li, 2026), and political and ideological forces play a role in determining priorities and policy direction. While governance structures are necessary, they are not enough without appropriate resources and implementation processes; as Amakiri and Arugu (2025) argue, there is a gap between national policy ambition and local delivery.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63" name="Google Shape;16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Examples and Case Study</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Making Every Contact Count (MECC) is a national public health campaign in England, which aims to improve adherence to normal health care and social care contacts as a way to deliver positive behaviour change messages, such as stopping smoking, eating well and exercising and promoting mental wellbeing. PHE expects MECC interventions to be a very short conversation to raise awareness of the health issues and promote self-care. It is designed to be explained by the Health Belief Model (HBM). They aim to influence perceived susceptibility by communicating health risks to increase awareness, whilst discussing possible advantages of healthy living and disease prevention promotes perceived benefits. Confidence, motivation and service awareness barriers are dealt with through personalised support and sign-posting, and healthcare professionals are considered to be essential cues to action.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71" name="Google Shape;17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Examples and Case Study</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There appears to be evidence that MECC has an impact on practitioner behaviour along with the outcomes of treatment. Sustained implementation effects were observed with 148 trained practitioners, who in a study by Lawrence et al. (2016) showed significantly greater implementation of behaviour-change skills than the untrained practitioners for up to 1 year post-training. Also, quantitatively, 75% of service users in the alcohol intervention group who received an MECC-style intervention indicated high confidence and willingness to change after 12 months (Parchment et al., 2023). These outcomes are supported by qualitative findings from Nelson et al. (2013), who reported increased staff engagement and a health promotion culture emerging in MECC. However, Haighton et al. (2021) take issue with the poor implementation through MECC, stating that the company only implemented 21% of behaviour changes relevant to critical barriers to implementation across the entire country. Despite these efforts towards prevention and behaviour change, inequalities in uptake and capacity in organisations mean that their impact is still limited.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80" name="Google Shape;18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Equity and Access</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Despite the UK's universal healthcare, inequalities in health are large and continue to be a significant impediment to service delivery. Socioeconomic deprivation has a significant impact on morbidity and mortality, with Muir et al. 2024) showing a clear gradation in life expectancy, with people in most deprived areas reporting poor health outcomes compared to those in richer regions. Ethnic differences are also apparent: Ethnic minorities are more likely to have chronic diseases and less likely to receive preventive health care services, due to structural and cultural barriers within the health care system, according to the World Health Organisation (2023). Digital exclusion also worsens inequities, especially as telehealth becomes more ubiquitous, as older adults and lower-income people may not have access to digital tools or have good digital literacy. </a:t>
            </a:r>
            <a:endParaRPr sz="1200">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These inequalities lead to unequal service provisioning; indeed, it remains possible for at-risk populations to be inadequately covered by integrated care systems. According to the World Health Organisation (2025), this is because prevention strategies are frequently more favourable to the more well-off populations, potentially contributing to a deepening of existing inequities. Targeted interventions in the form of community outreach programmes and culturally tailored interventions aim to enhance engagement. However, Ojha et al. (2025) criticise that such efforts are still fragmented and underfunded. Proposed solutions are more integrated culturally competent care, better digital inclusion via infrastructure and training and the redirecting of resources to deprived regions to better correct structural inequities.</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88" name="Google Shape;188;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a:solidFill>
                  <a:schemeClr val="dk1"/>
                </a:solidFill>
                <a:latin typeface="Calibri"/>
                <a:ea typeface="Calibri"/>
                <a:cs typeface="Calibri"/>
                <a:sym typeface="Calibri"/>
              </a:rPr>
              <a:t>Conclusion</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Health, wellbeing, and sustainable development integration within services improves the efficiency of services through increased prevention, coordinated care, and outcomes for the health of populations. The analysis identifies the potential benefits of holistic models and cross-sector approaches for the delivery of more responsive and person-centred health and social care. Health equity and sustainability of systems must be at the core of delivering these improvements, and the SDG framework offers a sturdy international platform by directing these actions through SDG 3. However, progress is hindered by persisting inequalities, the split service structures and the continued impact of resource constraints that impede progress across regions and populations consistently. However, future health and social care systems should put a greater focus on minimising inequalities, improving the ability of preventative approaches and fostering inter-sectoral working. Continued transition to equitable, integrated, and sustainable models will be crucial to provide services resilient enough to address the current and future population health needs.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97" name="Google Shape;197;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1" u="sng">
                <a:solidFill>
                  <a:schemeClr val="dk1"/>
                </a:solidFill>
                <a:latin typeface="Calibri"/>
                <a:ea typeface="Calibri"/>
                <a:cs typeface="Calibri"/>
                <a:sym typeface="Calibri"/>
              </a:rPr>
              <a:t>References</a:t>
            </a:r>
            <a:endParaRPr sz="1200" b="1" i="1">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Amakiri, J. and Arugu, L.O. (2025). Policy Implementation and Local Government Administration in Nigeria: Bridging the Gap between Policy and Practice. </a:t>
            </a:r>
            <a:r>
              <a:rPr lang="en-GB" sz="1200" i="1">
                <a:solidFill>
                  <a:schemeClr val="dk1"/>
                </a:solidFill>
                <a:latin typeface="Calibri"/>
                <a:ea typeface="Calibri"/>
                <a:cs typeface="Calibri"/>
                <a:sym typeface="Calibri"/>
              </a:rPr>
              <a:t>UKR Journal of Education and Literature (UKRJEL)</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1</a:t>
            </a:r>
            <a:r>
              <a:rPr lang="en-GB" sz="1200">
                <a:solidFill>
                  <a:schemeClr val="dk1"/>
                </a:solidFill>
                <a:latin typeface="Calibri"/>
                <a:ea typeface="Calibri"/>
                <a:cs typeface="Calibri"/>
                <a:sym typeface="Calibri"/>
              </a:rPr>
              <a:t>(1), pp.51-60.</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Amdam, R. (2024). </a:t>
            </a:r>
            <a:r>
              <a:rPr lang="en-GB" sz="1200" i="1">
                <a:solidFill>
                  <a:schemeClr val="dk1"/>
                </a:solidFill>
                <a:latin typeface="Calibri"/>
                <a:ea typeface="Calibri"/>
                <a:cs typeface="Calibri"/>
                <a:sym typeface="Calibri"/>
              </a:rPr>
              <a:t>New Perspectives in Health Promotion: Health in All Policies (HiAP)</a:t>
            </a:r>
            <a:r>
              <a:rPr lang="en-GB" sz="1200">
                <a:solidFill>
                  <a:schemeClr val="dk1"/>
                </a:solidFill>
                <a:latin typeface="Calibri"/>
                <a:ea typeface="Calibri"/>
                <a:cs typeface="Calibri"/>
                <a:sym typeface="Calibri"/>
              </a:rPr>
              <a:t>. Routledge.</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Bagherianziarat, A. (2025). Exploring Subjective Well-Being: Interrelations of Objective and Subjective Factors within Societal Contexts.</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Cain, R., Greece, J.A., Galea, S., Knight, E.K., Manco, A., Parikh, A. and Jones, D.K. (2022). Improving health across sectors: Best practices for the implementation of health in all policies approaches. </a:t>
            </a:r>
            <a:r>
              <a:rPr lang="en-GB" sz="1200" i="1">
                <a:solidFill>
                  <a:schemeClr val="dk1"/>
                </a:solidFill>
                <a:latin typeface="Calibri"/>
                <a:ea typeface="Calibri"/>
                <a:cs typeface="Calibri"/>
                <a:sym typeface="Calibri"/>
              </a:rPr>
              <a:t>Preventive Medicine Reports</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29</a:t>
            </a:r>
            <a:r>
              <a:rPr lang="en-GB" sz="1200">
                <a:solidFill>
                  <a:schemeClr val="dk1"/>
                </a:solidFill>
                <a:latin typeface="Calibri"/>
                <a:ea typeface="Calibri"/>
                <a:cs typeface="Calibri"/>
                <a:sym typeface="Calibri"/>
              </a:rPr>
              <a:t>, p.101961.</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Campbell-Perry, S. (2022). The blended professional: Barriers and boundaries to collaborative institutional cultures. In </a:t>
            </a:r>
            <a:r>
              <a:rPr lang="en-GB" sz="1200" i="1">
                <a:solidFill>
                  <a:schemeClr val="dk1"/>
                </a:solidFill>
                <a:latin typeface="Calibri"/>
                <a:ea typeface="Calibri"/>
                <a:cs typeface="Calibri"/>
                <a:sym typeface="Calibri"/>
              </a:rPr>
              <a:t>the Impact of the Integrated Practitioner in Higher Education</a:t>
            </a:r>
            <a:r>
              <a:rPr lang="en-GB" sz="1200">
                <a:solidFill>
                  <a:schemeClr val="dk1"/>
                </a:solidFill>
                <a:latin typeface="Calibri"/>
                <a:ea typeface="Calibri"/>
                <a:cs typeface="Calibri"/>
                <a:sym typeface="Calibri"/>
              </a:rPr>
              <a:t> (pp. 115-125). Routledge.</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Chinyandura, C., Jiyane, A., Tsalong, X., Struthers, H.E., McIntyre, J.A. and Rees, K. (2022). Supporting retention in HIV care through a holistic, patient-centred approach: a qualitative evaluation. </a:t>
            </a:r>
            <a:r>
              <a:rPr lang="en-GB" sz="1200" i="1">
                <a:solidFill>
                  <a:schemeClr val="dk1"/>
                </a:solidFill>
                <a:latin typeface="Calibri"/>
                <a:ea typeface="Calibri"/>
                <a:cs typeface="Calibri"/>
                <a:sym typeface="Calibri"/>
              </a:rPr>
              <a:t>BMC psychology</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10</a:t>
            </a:r>
            <a:r>
              <a:rPr lang="en-GB" sz="1200">
                <a:solidFill>
                  <a:schemeClr val="dk1"/>
                </a:solidFill>
                <a:latin typeface="Calibri"/>
                <a:ea typeface="Calibri"/>
                <a:cs typeface="Calibri"/>
                <a:sym typeface="Calibri"/>
              </a:rPr>
              <a:t>(1), p.17.</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England, N.H.S., (2023). </a:t>
            </a:r>
            <a:r>
              <a:rPr lang="en-GB" sz="1200" i="1">
                <a:solidFill>
                  <a:schemeClr val="dk1"/>
                </a:solidFill>
                <a:latin typeface="Calibri"/>
                <a:ea typeface="Calibri"/>
                <a:cs typeface="Calibri"/>
                <a:sym typeface="Calibri"/>
              </a:rPr>
              <a:t>NHS long term workforce plan</a:t>
            </a:r>
            <a:r>
              <a:rPr lang="en-GB" sz="1200">
                <a:solidFill>
                  <a:schemeClr val="dk1"/>
                </a:solidFill>
                <a:latin typeface="Calibri"/>
                <a:ea typeface="Calibri"/>
                <a:cs typeface="Calibri"/>
                <a:sym typeface="Calibri"/>
              </a:rPr>
              <a:t> [online]</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GOV.UK. (2020). Making every contact count (MECC): Practical Resources - gov.uk. </a:t>
            </a:r>
            <a:r>
              <a:rPr lang="en-GB" sz="1200" u="sng">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https://www.gov.uk/government/publications/making-every-contact-count-mecc-practical-resources</a:t>
            </a:r>
            <a:r>
              <a:rPr lang="en-GB" sz="1200">
                <a:solidFill>
                  <a:schemeClr val="dk1"/>
                </a:solidFill>
                <a:latin typeface="Calibri"/>
                <a:ea typeface="Calibri"/>
                <a:cs typeface="Calibri"/>
                <a:sym typeface="Calibri"/>
              </a:rPr>
              <a:t> [Accessed 19 Jun. 2026].</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Haighton, C., Newbury-Birch, D., Durlik, C., Sallis, A., Chadborn, T., Porter, L., Harling, M. and Rodrigues, A. (2021). Optimising making every contact count (MECC) interventions: A strategic behavioral analysis. </a:t>
            </a:r>
            <a:r>
              <a:rPr lang="en-GB" sz="1200" i="1">
                <a:solidFill>
                  <a:schemeClr val="dk1"/>
                </a:solidFill>
                <a:latin typeface="Calibri"/>
                <a:ea typeface="Calibri"/>
                <a:cs typeface="Calibri"/>
                <a:sym typeface="Calibri"/>
              </a:rPr>
              <a:t>Health Psychology</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40</a:t>
            </a:r>
            <a:r>
              <a:rPr lang="en-GB" sz="1200">
                <a:solidFill>
                  <a:schemeClr val="dk1"/>
                </a:solidFill>
                <a:latin typeface="Calibri"/>
                <a:ea typeface="Calibri"/>
                <a:cs typeface="Calibri"/>
                <a:sym typeface="Calibri"/>
              </a:rPr>
              <a:t>(12), p.960.</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Jiakponna, E.C., Agbomola, J.O., Ipede, O., Karakitie, L., Ogunsina, A.J., Adebayo, K.T. and Tinuoye, M.O. (2024). Psychosocial factors in chronic disease management: Implications for health psychology. </a:t>
            </a:r>
            <a:r>
              <a:rPr lang="en-GB" sz="1200" i="1">
                <a:solidFill>
                  <a:schemeClr val="dk1"/>
                </a:solidFill>
                <a:latin typeface="Calibri"/>
                <a:ea typeface="Calibri"/>
                <a:cs typeface="Calibri"/>
                <a:sym typeface="Calibri"/>
              </a:rPr>
              <a:t>International Journal of Science and Research Archive</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12</a:t>
            </a:r>
            <a:r>
              <a:rPr lang="en-GB" sz="1200">
                <a:solidFill>
                  <a:schemeClr val="dk1"/>
                </a:solidFill>
                <a:latin typeface="Calibri"/>
                <a:ea typeface="Calibri"/>
                <a:cs typeface="Calibri"/>
                <a:sym typeface="Calibri"/>
              </a:rPr>
              <a:t>(02), pp.117-128.</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Khatri, R., Endalamaw, A., Erku, D., Wolka, E., Nigatu, F., Zewdie, A. and Assefa, Y. (2023). Continuity and care coordination of primary health care: a scoping review. </a:t>
            </a:r>
            <a:r>
              <a:rPr lang="en-GB" sz="1200" i="1">
                <a:solidFill>
                  <a:schemeClr val="dk1"/>
                </a:solidFill>
                <a:latin typeface="Calibri"/>
                <a:ea typeface="Calibri"/>
                <a:cs typeface="Calibri"/>
                <a:sym typeface="Calibri"/>
              </a:rPr>
              <a:t>BMC Health Services Research</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23</a:t>
            </a:r>
            <a:r>
              <a:rPr lang="en-GB" sz="1200">
                <a:solidFill>
                  <a:schemeClr val="dk1"/>
                </a:solidFill>
                <a:latin typeface="Calibri"/>
                <a:ea typeface="Calibri"/>
                <a:cs typeface="Calibri"/>
                <a:sym typeface="Calibri"/>
              </a:rPr>
              <a:t>(1), p.750.</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Lawrence, W., Black, C., Tinati, T., Cradock, S., Begum, R., Jarman, M., Pease, A., Margetts, B., Davies, J., Inskip, H. and Cooper, C. (2016). ‘Making every contact count’: evaluation of the impact of an intervention to train health and social care practitioners in skills to support health behaviour change. </a:t>
            </a:r>
            <a:r>
              <a:rPr lang="en-GB" sz="1200" i="1">
                <a:solidFill>
                  <a:schemeClr val="dk1"/>
                </a:solidFill>
                <a:latin typeface="Calibri"/>
                <a:ea typeface="Calibri"/>
                <a:cs typeface="Calibri"/>
                <a:sym typeface="Calibri"/>
              </a:rPr>
              <a:t>Journal of health psychology</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21</a:t>
            </a:r>
            <a:r>
              <a:rPr lang="en-GB" sz="1200">
                <a:solidFill>
                  <a:schemeClr val="dk1"/>
                </a:solidFill>
                <a:latin typeface="Calibri"/>
                <a:ea typeface="Calibri"/>
                <a:cs typeface="Calibri"/>
                <a:sym typeface="Calibri"/>
              </a:rPr>
              <a:t>(2), pp.138-151.</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Li, J. (2026). Governing high-risk technologies in a fragmented world: Geopolitical tensions, regulatory gaps, and institutional barriers to global cooperation. </a:t>
            </a:r>
            <a:r>
              <a:rPr lang="en-GB" sz="1200" i="1">
                <a:solidFill>
                  <a:schemeClr val="dk1"/>
                </a:solidFill>
                <a:latin typeface="Calibri"/>
                <a:ea typeface="Calibri"/>
                <a:cs typeface="Calibri"/>
                <a:sym typeface="Calibri"/>
              </a:rPr>
              <a:t>Fudan Journal of the Humanities and Social Sciences</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19</a:t>
            </a:r>
            <a:r>
              <a:rPr lang="en-GB" sz="1200">
                <a:solidFill>
                  <a:schemeClr val="dk1"/>
                </a:solidFill>
                <a:latin typeface="Calibri"/>
                <a:ea typeface="Calibri"/>
                <a:cs typeface="Calibri"/>
                <a:sym typeface="Calibri"/>
              </a:rPr>
              <a:t>(1), pp.113-137.</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Lim, S.H.C., Ong, C.E.C., Ang, A.S.H., Lee, K.P., Lee, J.M.H. and Anantharaman, V. (2023). Integrated care at the emergency department: an investment for better health. </a:t>
            </a:r>
            <a:r>
              <a:rPr lang="en-GB" sz="1200" i="1">
                <a:solidFill>
                  <a:schemeClr val="dk1"/>
                </a:solidFill>
                <a:latin typeface="Calibri"/>
                <a:ea typeface="Calibri"/>
                <a:cs typeface="Calibri"/>
                <a:sym typeface="Calibri"/>
              </a:rPr>
              <a:t>Singapore Medical Journal</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66</a:t>
            </a:r>
            <a:r>
              <a:rPr lang="en-GB" sz="1200">
                <a:solidFill>
                  <a:schemeClr val="dk1"/>
                </a:solidFill>
                <a:latin typeface="Calibri"/>
                <a:ea typeface="Calibri"/>
                <a:cs typeface="Calibri"/>
                <a:sym typeface="Calibri"/>
              </a:rPr>
              <a:t>(2), p.102.</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Mahapatra, A. and Sharma, P. (2024). Biopsychosocial approach to mental health. In </a:t>
            </a:r>
            <a:r>
              <a:rPr lang="en-GB" sz="1200" i="1">
                <a:solidFill>
                  <a:schemeClr val="dk1"/>
                </a:solidFill>
                <a:latin typeface="Calibri"/>
                <a:ea typeface="Calibri"/>
                <a:cs typeface="Calibri"/>
                <a:sym typeface="Calibri"/>
              </a:rPr>
              <a:t>Mental health care resource book: Concepts and praxis for social workers and mental health professionals</a:t>
            </a:r>
            <a:r>
              <a:rPr lang="en-GB" sz="1200">
                <a:solidFill>
                  <a:schemeClr val="dk1"/>
                </a:solidFill>
                <a:latin typeface="Calibri"/>
                <a:ea typeface="Calibri"/>
                <a:cs typeface="Calibri"/>
                <a:sym typeface="Calibri"/>
              </a:rPr>
              <a:t> (pp. 87-100). Singapore: Springer Nature Singapore.</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Monaco, S. (2024). SDG 3. Ensure healthy lives and promote well-being for all at all ages. In </a:t>
            </a:r>
            <a:r>
              <a:rPr lang="en-GB" sz="1200" i="1">
                <a:solidFill>
                  <a:schemeClr val="dk1"/>
                </a:solidFill>
                <a:latin typeface="Calibri"/>
                <a:ea typeface="Calibri"/>
                <a:cs typeface="Calibri"/>
                <a:sym typeface="Calibri"/>
              </a:rPr>
              <a:t>Identity, territories, and sustainability: challenges and opportunities for achieving the UN sustainable development goals</a:t>
            </a:r>
            <a:r>
              <a:rPr lang="en-GB" sz="1200">
                <a:solidFill>
                  <a:schemeClr val="dk1"/>
                </a:solidFill>
                <a:latin typeface="Calibri"/>
                <a:ea typeface="Calibri"/>
                <a:cs typeface="Calibri"/>
                <a:sym typeface="Calibri"/>
              </a:rPr>
              <a:t> (pp. 33-41). Emerald Publishing Limited. </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Muir, D., Orlando, C. and Newton, B. (2024). Impact of summer programmes on the outcomes of disadvantaged or ‘at risk’young people: A systematic review. </a:t>
            </a:r>
            <a:r>
              <a:rPr lang="en-GB" sz="1200" i="1">
                <a:solidFill>
                  <a:schemeClr val="dk1"/>
                </a:solidFill>
                <a:latin typeface="Calibri"/>
                <a:ea typeface="Calibri"/>
                <a:cs typeface="Calibri"/>
                <a:sym typeface="Calibri"/>
              </a:rPr>
              <a:t>Campbell systematic reviews</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20</a:t>
            </a:r>
            <a:r>
              <a:rPr lang="en-GB" sz="1200">
                <a:solidFill>
                  <a:schemeClr val="dk1"/>
                </a:solidFill>
                <a:latin typeface="Calibri"/>
                <a:ea typeface="Calibri"/>
                <a:cs typeface="Calibri"/>
                <a:sym typeface="Calibri"/>
              </a:rPr>
              <a:t>(2), p.e1406.</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NHS England (2023). </a:t>
            </a:r>
            <a:r>
              <a:rPr lang="en-GB" sz="1200" i="1">
                <a:solidFill>
                  <a:schemeClr val="dk1"/>
                </a:solidFill>
                <a:latin typeface="Calibri"/>
                <a:ea typeface="Calibri"/>
                <a:cs typeface="Calibri"/>
                <a:sym typeface="Calibri"/>
              </a:rPr>
              <a:t>NHS Diabetes Prevention Programme (NHS DPP)</a:t>
            </a:r>
            <a:r>
              <a:rPr lang="en-GB" sz="1200">
                <a:solidFill>
                  <a:schemeClr val="dk1"/>
                </a:solidFill>
                <a:latin typeface="Calibri"/>
                <a:ea typeface="Calibri"/>
                <a:cs typeface="Calibri"/>
                <a:sym typeface="Calibri"/>
              </a:rPr>
              <a:t>. [online] NHS England. Available at: </a:t>
            </a:r>
            <a:r>
              <a:rPr lang="en-GB" sz="1200" u="sng">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https://www.england.nhs.uk/diabetes/diabetes-prevention/</a:t>
            </a:r>
            <a:r>
              <a:rPr lang="en-GB" sz="1200">
                <a:solidFill>
                  <a:schemeClr val="dk1"/>
                </a:solidFill>
                <a:latin typeface="Calibri"/>
                <a:ea typeface="Calibri"/>
                <a:cs typeface="Calibri"/>
                <a:sym typeface="Calibri"/>
              </a:rPr>
              <a:t> [Accessed 19 Jun. 2026].</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Obuseh, E., EBISINE, E.E., OKIEKE, U.J., ALOAMAKA, C.A. and ANAMONYE, G.U. (2025). Sustainability of Decarbonisation: A Systematic Review of Policy Integration and Regional Realities. </a:t>
            </a:r>
            <a:r>
              <a:rPr lang="en-GB" sz="1200" i="1">
                <a:solidFill>
                  <a:schemeClr val="dk1"/>
                </a:solidFill>
                <a:latin typeface="Calibri"/>
                <a:ea typeface="Calibri"/>
                <a:cs typeface="Calibri"/>
                <a:sym typeface="Calibri"/>
              </a:rPr>
              <a:t>Nigerian Journal of Sustainability Research</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3</a:t>
            </a:r>
            <a:r>
              <a:rPr lang="en-GB" sz="1200">
                <a:solidFill>
                  <a:schemeClr val="dk1"/>
                </a:solidFill>
                <a:latin typeface="Calibri"/>
                <a:ea typeface="Calibri"/>
                <a:cs typeface="Calibri"/>
                <a:sym typeface="Calibri"/>
              </a:rPr>
              <a:t>(2), pp.77-95.</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Ojha, M., Kandpal, V., Singh, A. and Juyal, D. (2025). The Impact of Sustainability Initiatives on the Modern Workforce in Organisation Growth. In </a:t>
            </a:r>
            <a:r>
              <a:rPr lang="en-GB" sz="1200" i="1">
                <a:solidFill>
                  <a:schemeClr val="dk1"/>
                </a:solidFill>
                <a:latin typeface="Calibri"/>
                <a:ea typeface="Calibri"/>
                <a:cs typeface="Calibri"/>
                <a:sym typeface="Calibri"/>
              </a:rPr>
              <a:t>Sustainable Healthcare Systems in Africa</a:t>
            </a:r>
            <a:r>
              <a:rPr lang="en-GB" sz="1200">
                <a:solidFill>
                  <a:schemeClr val="dk1"/>
                </a:solidFill>
                <a:latin typeface="Calibri"/>
                <a:ea typeface="Calibri"/>
                <a:cs typeface="Calibri"/>
                <a:sym typeface="Calibri"/>
              </a:rPr>
              <a:t> (pp. 459-465). CRC Press.</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Parchment, A., Lawrence, W., Perry, R., Rahman, E., Townsend, N., Wainwright, E. and Wainwright, D. (2023). Making Every Contact Count and Healthy Conversation Skills as very brief or brief behaviour change interventions: a scoping review. </a:t>
            </a:r>
            <a:r>
              <a:rPr lang="en-GB" sz="1200" i="1">
                <a:solidFill>
                  <a:schemeClr val="dk1"/>
                </a:solidFill>
                <a:latin typeface="Calibri"/>
                <a:ea typeface="Calibri"/>
                <a:cs typeface="Calibri"/>
                <a:sym typeface="Calibri"/>
              </a:rPr>
              <a:t>Journal of Public Health</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31</a:t>
            </a:r>
            <a:r>
              <a:rPr lang="en-GB" sz="1200">
                <a:solidFill>
                  <a:schemeClr val="dk1"/>
                </a:solidFill>
                <a:latin typeface="Calibri"/>
                <a:ea typeface="Calibri"/>
                <a:cs typeface="Calibri"/>
                <a:sym typeface="Calibri"/>
              </a:rPr>
              <a:t>(7), pp.1017-1034.</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Ruddock, N., Rees, S., Young, H.M., Pepper, C. and Thomas, N. (2025). Person-centred care in the context of non-medical prescribing in long-term conditions: a scoping review. </a:t>
            </a:r>
            <a:r>
              <a:rPr lang="en-GB" sz="1200" i="1">
                <a:solidFill>
                  <a:schemeClr val="dk1"/>
                </a:solidFill>
                <a:latin typeface="Calibri"/>
                <a:ea typeface="Calibri"/>
                <a:cs typeface="Calibri"/>
                <a:sym typeface="Calibri"/>
              </a:rPr>
              <a:t>Journal of Prescribing Practice</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7</a:t>
            </a:r>
            <a:r>
              <a:rPr lang="en-GB" sz="1200">
                <a:solidFill>
                  <a:schemeClr val="dk1"/>
                </a:solidFill>
                <a:latin typeface="Calibri"/>
                <a:ea typeface="Calibri"/>
                <a:cs typeface="Calibri"/>
                <a:sym typeface="Calibri"/>
              </a:rPr>
              <a:t>(12), pp.512-524.</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Schramme, T. (2023. Health as complete well-being: The WHO definition and beyond. </a:t>
            </a:r>
            <a:r>
              <a:rPr lang="en-GB" sz="1200" i="1">
                <a:solidFill>
                  <a:schemeClr val="dk1"/>
                </a:solidFill>
                <a:latin typeface="Calibri"/>
                <a:ea typeface="Calibri"/>
                <a:cs typeface="Calibri"/>
                <a:sym typeface="Calibri"/>
              </a:rPr>
              <a:t>Public health ethics</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16</a:t>
            </a:r>
            <a:r>
              <a:rPr lang="en-GB" sz="1200">
                <a:solidFill>
                  <a:schemeClr val="dk1"/>
                </a:solidFill>
                <a:latin typeface="Calibri"/>
                <a:ea typeface="Calibri"/>
                <a:cs typeface="Calibri"/>
                <a:sym typeface="Calibri"/>
              </a:rPr>
              <a:t>(3), pp.210-218.</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UN. (2025). </a:t>
            </a:r>
            <a:r>
              <a:rPr lang="en-GB" sz="1200" i="1">
                <a:solidFill>
                  <a:schemeClr val="dk1"/>
                </a:solidFill>
                <a:latin typeface="Calibri"/>
                <a:ea typeface="Calibri"/>
                <a:cs typeface="Calibri"/>
                <a:sym typeface="Calibri"/>
              </a:rPr>
              <a:t>The 17 goals | sustainable development</a:t>
            </a:r>
            <a:r>
              <a:rPr lang="en-GB" sz="1200">
                <a:solidFill>
                  <a:schemeClr val="dk1"/>
                </a:solidFill>
                <a:latin typeface="Calibri"/>
                <a:ea typeface="Calibri"/>
                <a:cs typeface="Calibri"/>
                <a:sym typeface="Calibri"/>
              </a:rPr>
              <a:t>. United Nations. </a:t>
            </a:r>
            <a:r>
              <a:rPr lang="en-GB" sz="1200" u="sng">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https://sdgs.un.org/goals</a:t>
            </a:r>
            <a:r>
              <a:rPr lang="en-GB" sz="1200">
                <a:solidFill>
                  <a:schemeClr val="dk1"/>
                </a:solidFill>
                <a:latin typeface="Calibri"/>
                <a:ea typeface="Calibri"/>
                <a:cs typeface="Calibri"/>
                <a:sym typeface="Calibri"/>
              </a:rPr>
              <a:t> [Accessed 19 Jun. 2026].</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van der Heijden, M., Spaai, B. and Douglas, S. (2026). From silos to synergy: how the institutional work of local government officials facilitates integrated service delivery. </a:t>
            </a:r>
            <a:r>
              <a:rPr lang="en-GB" sz="1200" i="1">
                <a:solidFill>
                  <a:schemeClr val="dk1"/>
                </a:solidFill>
                <a:latin typeface="Calibri"/>
                <a:ea typeface="Calibri"/>
                <a:cs typeface="Calibri"/>
                <a:sym typeface="Calibri"/>
              </a:rPr>
              <a:t>International Journal of Public Sector Management</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39</a:t>
            </a:r>
            <a:r>
              <a:rPr lang="en-GB" sz="1200">
                <a:solidFill>
                  <a:schemeClr val="dk1"/>
                </a:solidFill>
                <a:latin typeface="Calibri"/>
                <a:ea typeface="Calibri"/>
                <a:cs typeface="Calibri"/>
                <a:sym typeface="Calibri"/>
              </a:rPr>
              <a:t>(2), pp.208-226.</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World Health Organisation (2023). </a:t>
            </a:r>
            <a:r>
              <a:rPr lang="en-GB" sz="1200" i="1">
                <a:solidFill>
                  <a:schemeClr val="dk1"/>
                </a:solidFill>
                <a:latin typeface="Calibri"/>
                <a:ea typeface="Calibri"/>
                <a:cs typeface="Calibri"/>
                <a:sym typeface="Calibri"/>
              </a:rPr>
              <a:t>Population health management in primary health care: a proactive approach to improve health and well-being: primary health care policy paper series</a:t>
            </a:r>
            <a:r>
              <a:rPr lang="en-GB" sz="1200">
                <a:solidFill>
                  <a:schemeClr val="dk1"/>
                </a:solidFill>
                <a:latin typeface="Calibri"/>
                <a:ea typeface="Calibri"/>
                <a:cs typeface="Calibri"/>
                <a:sym typeface="Calibri"/>
              </a:rPr>
              <a:t> (No. WHO/EURO: 2023-7497-47264-69316). World Health Organisation. Regional Office for Europe.</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World Health Organisation (2023). </a:t>
            </a:r>
            <a:r>
              <a:rPr lang="en-GB" sz="1200" i="1">
                <a:solidFill>
                  <a:schemeClr val="dk1"/>
                </a:solidFill>
                <a:latin typeface="Calibri"/>
                <a:ea typeface="Calibri"/>
                <a:cs typeface="Calibri"/>
                <a:sym typeface="Calibri"/>
              </a:rPr>
              <a:t>Working together for equity and healthier populations: sustainable multisectoral collaboration based on health in all policies approaches</a:t>
            </a:r>
            <a:r>
              <a:rPr lang="en-GB" sz="1200">
                <a:solidFill>
                  <a:schemeClr val="dk1"/>
                </a:solidFill>
                <a:latin typeface="Calibri"/>
                <a:ea typeface="Calibri"/>
                <a:cs typeface="Calibri"/>
                <a:sym typeface="Calibri"/>
              </a:rPr>
              <a:t>. World Health Organisation.</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World Health Organisation (2025). </a:t>
            </a:r>
            <a:r>
              <a:rPr lang="en-GB" sz="1200" i="1">
                <a:solidFill>
                  <a:schemeClr val="dk1"/>
                </a:solidFill>
                <a:latin typeface="Calibri"/>
                <a:ea typeface="Calibri"/>
                <a:cs typeface="Calibri"/>
                <a:sym typeface="Calibri"/>
              </a:rPr>
              <a:t>Implementing the global framework on well-being at country level: Policy pathways</a:t>
            </a:r>
            <a:r>
              <a:rPr lang="en-GB" sz="1200">
                <a:solidFill>
                  <a:schemeClr val="dk1"/>
                </a:solidFill>
                <a:latin typeface="Calibri"/>
                <a:ea typeface="Calibri"/>
                <a:cs typeface="Calibri"/>
                <a:sym typeface="Calibri"/>
              </a:rPr>
              <a:t>. World Health Organisation.</a:t>
            </a:r>
            <a:endParaRPr/>
          </a:p>
          <a:p>
            <a:pPr marL="0" lvl="0" indent="0" algn="l" rtl="0">
              <a:spcBef>
                <a:spcPts val="0"/>
              </a:spcBef>
              <a:spcAft>
                <a:spcPts val="0"/>
              </a:spcAft>
              <a:buNone/>
            </a:pPr>
            <a:endParaRPr/>
          </a:p>
        </p:txBody>
      </p:sp>
      <p:sp>
        <p:nvSpPr>
          <p:cNvPr id="204" name="Google Shape;204;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5"/>
          <p:cNvSpPr>
            <a:spLocks noGrp="1"/>
          </p:cNvSpPr>
          <p:nvPr>
            <p:ph type="pic" idx="2"/>
          </p:nvPr>
        </p:nvSpPr>
        <p:spPr>
          <a:xfrm>
            <a:off x="5183188" y="987425"/>
            <a:ext cx="6172200" cy="4873625"/>
          </a:xfrm>
          <a:prstGeom prst="rect">
            <a:avLst/>
          </a:prstGeom>
          <a:noFill/>
          <a:ln>
            <a:noFill/>
          </a:ln>
        </p:spPr>
      </p:sp>
      <p:sp>
        <p:nvSpPr>
          <p:cNvPr id="68" name="Google Shape;68;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mt="70000"/>
          </a:blip>
          <a:stretch>
            <a:fillRect/>
          </a:stretch>
        </a:blipFill>
        <a:effectLst/>
      </p:bgPr>
    </p:bg>
    <p:spTree>
      <p:nvGrpSpPr>
        <p:cNvPr id="1" name="Shape 9"/>
        <p:cNvGrpSpPr/>
        <p:nvPr/>
      </p:nvGrpSpPr>
      <p:grpSpPr>
        <a:xfrm>
          <a:off x="0" y="0"/>
          <a:ext cx="0" cy="0"/>
          <a:chOff x="0" y="0"/>
          <a:chExt cx="0" cy="0"/>
        </a:xfrm>
      </p:grpSpPr>
      <p:sp>
        <p:nvSpPr>
          <p:cNvPr id="10" name="Google Shape;10;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making-every-contact-count-mecc-practical-resource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sdgs.un.org/goals" TargetMode="External"/><Relationship Id="rId4" Type="http://schemas.openxmlformats.org/officeDocument/2006/relationships/hyperlink" Target="https://www.england.nhs.uk/diabetes/diabetes-prev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ctrTitle"/>
          </p:nvPr>
        </p:nvSpPr>
        <p:spPr>
          <a:xfrm>
            <a:off x="723900" y="525780"/>
            <a:ext cx="10858500" cy="2984183"/>
          </a:xfrm>
          <a:prstGeom prst="rect">
            <a:avLst/>
          </a:prstGeom>
          <a:solidFill>
            <a:srgbClr val="E096A6"/>
          </a:solid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dk1"/>
              </a:buClr>
              <a:buSzPts val="4000"/>
              <a:buFont typeface="Times New Roman"/>
              <a:buNone/>
            </a:pPr>
            <a:r>
              <a:rPr lang="en-GB" sz="4000" b="1">
                <a:latin typeface="Times New Roman"/>
                <a:ea typeface="Times New Roman"/>
                <a:cs typeface="Times New Roman"/>
                <a:sym typeface="Times New Roman"/>
              </a:rPr>
              <a:t>HEALTH, WELLBEING AND SUSTAINABLE DEVELOPMENT</a:t>
            </a:r>
            <a:br>
              <a:rPr lang="en-GB" sz="4000" b="1">
                <a:latin typeface="Times New Roman"/>
                <a:ea typeface="Times New Roman"/>
                <a:cs typeface="Times New Roman"/>
                <a:sym typeface="Times New Roman"/>
              </a:rPr>
            </a:br>
            <a:r>
              <a:rPr lang="en-GB" sz="4000">
                <a:latin typeface="Times New Roman"/>
                <a:ea typeface="Times New Roman"/>
                <a:cs typeface="Times New Roman"/>
                <a:sym typeface="Times New Roman"/>
              </a:rPr>
              <a:t>Component 1: Presentation</a:t>
            </a:r>
            <a:endParaRPr/>
          </a:p>
        </p:txBody>
      </p:sp>
      <p:sp>
        <p:nvSpPr>
          <p:cNvPr id="89" name="Google Shape;89;p1"/>
          <p:cNvSpPr txBox="1">
            <a:spLocks noGrp="1"/>
          </p:cNvSpPr>
          <p:nvPr>
            <p:ph type="subTitle" idx="1"/>
          </p:nvPr>
        </p:nvSpPr>
        <p:spPr>
          <a:xfrm>
            <a:off x="1524000" y="3840480"/>
            <a:ext cx="9144000" cy="1655762"/>
          </a:xfrm>
          <a:prstGeom prst="rect">
            <a:avLst/>
          </a:prstGeom>
          <a:solidFill>
            <a:srgbClr val="508784"/>
          </a:solidFill>
          <a:ln>
            <a:noFill/>
          </a:ln>
        </p:spPr>
        <p:txBody>
          <a:bodyPr spcFirstLastPara="1" wrap="square" lIns="91425" tIns="45700" rIns="91425" bIns="45700" anchor="t" anchorCtr="0">
            <a:normAutofit fontScale="77500" lnSpcReduction="20000"/>
          </a:bodyPr>
          <a:lstStyle/>
          <a:p>
            <a:pPr marL="0" lvl="0" indent="0" algn="ctr" rtl="0">
              <a:lnSpc>
                <a:spcPct val="90000"/>
              </a:lnSpc>
              <a:spcBef>
                <a:spcPts val="0"/>
              </a:spcBef>
              <a:spcAft>
                <a:spcPts val="0"/>
              </a:spcAft>
              <a:buClr>
                <a:schemeClr val="dk1"/>
              </a:buClr>
              <a:buSzPct val="100000"/>
              <a:buNone/>
            </a:pPr>
            <a:r>
              <a:rPr lang="en-GB" b="1">
                <a:latin typeface="Times New Roman"/>
                <a:ea typeface="Times New Roman"/>
                <a:cs typeface="Times New Roman"/>
                <a:sym typeface="Times New Roman"/>
              </a:rPr>
              <a:t>Module Code: BMHP6030</a:t>
            </a:r>
            <a:endParaRPr/>
          </a:p>
          <a:p>
            <a:pPr marL="0" lvl="0" indent="0" algn="ctr" rtl="0">
              <a:lnSpc>
                <a:spcPct val="90000"/>
              </a:lnSpc>
              <a:spcBef>
                <a:spcPts val="1000"/>
              </a:spcBef>
              <a:spcAft>
                <a:spcPts val="0"/>
              </a:spcAft>
              <a:buClr>
                <a:schemeClr val="dk1"/>
              </a:buClr>
              <a:buSzPct val="100000"/>
              <a:buNone/>
            </a:pPr>
            <a:r>
              <a:rPr lang="en-GB" b="1">
                <a:latin typeface="Times New Roman"/>
                <a:ea typeface="Times New Roman"/>
                <a:cs typeface="Times New Roman"/>
                <a:sym typeface="Times New Roman"/>
              </a:rPr>
              <a:t>[Sobia kauser]</a:t>
            </a:r>
            <a:endParaRPr>
              <a:latin typeface="Times New Roman"/>
              <a:ea typeface="Times New Roman"/>
              <a:cs typeface="Times New Roman"/>
              <a:sym typeface="Times New Roman"/>
            </a:endParaRPr>
          </a:p>
          <a:p>
            <a:pPr marL="0" lvl="0" indent="0" algn="ctr" rtl="0">
              <a:lnSpc>
                <a:spcPct val="90000"/>
              </a:lnSpc>
              <a:spcBef>
                <a:spcPts val="1000"/>
              </a:spcBef>
              <a:spcAft>
                <a:spcPts val="0"/>
              </a:spcAft>
              <a:buClr>
                <a:schemeClr val="dk1"/>
              </a:buClr>
              <a:buSzPct val="100000"/>
              <a:buNone/>
            </a:pPr>
            <a:r>
              <a:rPr lang="en-GB" b="1">
                <a:latin typeface="Times New Roman"/>
                <a:ea typeface="Times New Roman"/>
                <a:cs typeface="Times New Roman"/>
                <a:sym typeface="Times New Roman"/>
              </a:rPr>
              <a:t>[20/06/2026</a:t>
            </a:r>
            <a:endParaRPr b="1">
              <a:latin typeface="Times New Roman"/>
              <a:ea typeface="Times New Roman"/>
              <a:cs typeface="Times New Roman"/>
              <a:sym typeface="Times New Roman"/>
            </a:endParaRPr>
          </a:p>
          <a:p>
            <a:pPr marL="0" lvl="0" indent="0" algn="ctr" rtl="0">
              <a:lnSpc>
                <a:spcPct val="90000"/>
              </a:lnSpc>
              <a:spcBef>
                <a:spcPts val="1000"/>
              </a:spcBef>
              <a:spcAft>
                <a:spcPts val="0"/>
              </a:spcAft>
              <a:buClr>
                <a:schemeClr val="dk1"/>
              </a:buClr>
              <a:buSzPct val="100000"/>
              <a:buNone/>
            </a:pPr>
            <a:r>
              <a:rPr lang="en-GB" b="1">
                <a:latin typeface="Times New Roman"/>
                <a:ea typeface="Times New Roman"/>
                <a:cs typeface="Times New Roman"/>
                <a:sym typeface="Times New Roman"/>
              </a:rPr>
              <a:t>[Philip jones]</a:t>
            </a:r>
            <a:endParaRPr>
              <a:latin typeface="Times New Roman"/>
              <a:ea typeface="Times New Roman"/>
              <a:cs typeface="Times New Roman"/>
              <a:sym typeface="Times New Roman"/>
            </a:endParaRPr>
          </a:p>
          <a:p>
            <a:pPr marL="0" lvl="0" indent="0" algn="ctr" rtl="0">
              <a:lnSpc>
                <a:spcPct val="90000"/>
              </a:lnSpc>
              <a:spcBef>
                <a:spcPts val="1000"/>
              </a:spcBef>
              <a:spcAft>
                <a:spcPts val="0"/>
              </a:spcAft>
              <a:buClr>
                <a:schemeClr val="dk1"/>
              </a:buClr>
              <a:buSzPct val="100000"/>
              <a:buNone/>
            </a:pPr>
            <a:endParaRPr b="1">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INTRODUCTION</a:t>
            </a:r>
            <a:endParaRPr/>
          </a:p>
        </p:txBody>
      </p:sp>
      <p:sp>
        <p:nvSpPr>
          <p:cNvPr id="96" name="Google Shape;96;p2"/>
          <p:cNvSpPr txBox="1">
            <a:spLocks noGrp="1"/>
          </p:cNvSpPr>
          <p:nvPr>
            <p:ph type="body" idx="1"/>
          </p:nvPr>
        </p:nvSpPr>
        <p:spPr>
          <a:xfrm>
            <a:off x="228600" y="1825625"/>
            <a:ext cx="7863840" cy="4876800"/>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Health and social care systems face growing pressure from ageing populations and chronic diseases (World Health Organization, 2023).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Health, wellbeing and sustainable development are essential for long-term care outcomes.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Modern healthcare emphasises prevention and population wellbeing.</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SDGs and Health in All Policies promote collaboration across sectors (World Health Organization, 2025).</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focus is shifting from reactive care to holistic and sustainable healthcare models.</a:t>
            </a:r>
            <a:endParaRPr/>
          </a:p>
        </p:txBody>
      </p:sp>
      <p:pic>
        <p:nvPicPr>
          <p:cNvPr id="97" name="Google Shape;97;p2"/>
          <p:cNvPicPr preferRelativeResize="0"/>
          <p:nvPr/>
        </p:nvPicPr>
        <p:blipFill rotWithShape="1">
          <a:blip r:embed="rId3">
            <a:alphaModFix/>
          </a:blip>
          <a:srcRect t="9931" b="5667"/>
          <a:stretch/>
        </p:blipFill>
        <p:spPr>
          <a:xfrm>
            <a:off x="8252460" y="1825625"/>
            <a:ext cx="3451860" cy="2312035"/>
          </a:xfrm>
          <a:prstGeom prst="rect">
            <a:avLst/>
          </a:prstGeom>
          <a:noFill/>
          <a:ln>
            <a:noFill/>
          </a:ln>
        </p:spPr>
      </p:pic>
      <p:pic>
        <p:nvPicPr>
          <p:cNvPr id="98" name="Google Shape;98;p2"/>
          <p:cNvPicPr preferRelativeResize="0"/>
          <p:nvPr/>
        </p:nvPicPr>
        <p:blipFill rotWithShape="1">
          <a:blip r:embed="rId4">
            <a:alphaModFix/>
          </a:blip>
          <a:srcRect/>
          <a:stretch/>
        </p:blipFill>
        <p:spPr>
          <a:xfrm>
            <a:off x="8252460" y="4137660"/>
            <a:ext cx="3451860" cy="256476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3"/>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DEFINITIONS AND KEY CONCEPTS</a:t>
            </a:r>
            <a:endParaRPr/>
          </a:p>
        </p:txBody>
      </p:sp>
      <p:sp>
        <p:nvSpPr>
          <p:cNvPr id="105" name="Google Shape;105;p3"/>
          <p:cNvSpPr txBox="1">
            <a:spLocks noGrp="1"/>
          </p:cNvSpPr>
          <p:nvPr>
            <p:ph type="body" idx="1"/>
          </p:nvPr>
        </p:nvSpPr>
        <p:spPr>
          <a:xfrm>
            <a:off x="228600" y="1825625"/>
            <a:ext cx="7360920" cy="4876800"/>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Health includes physical, mental and social wellbeing, not just the absence of disease (Schramme, 2023).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Wellbeing includes life satisfaction, emotional resilience and quality of life.</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Objective wellbeing is influenced by factors such as income, housing and health status (Bagherianziarat, 2025).</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Sustainable development meets present needs without harming future generations (UN, 2025).</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These concepts support integrated, preventive and sustainable health and social care approaches.</a:t>
            </a:r>
            <a:endParaRPr/>
          </a:p>
        </p:txBody>
      </p:sp>
      <p:pic>
        <p:nvPicPr>
          <p:cNvPr id="106" name="Google Shape;106;p3"/>
          <p:cNvPicPr preferRelativeResize="0"/>
          <p:nvPr/>
        </p:nvPicPr>
        <p:blipFill rotWithShape="1">
          <a:blip r:embed="rId3">
            <a:alphaModFix/>
          </a:blip>
          <a:srcRect/>
          <a:stretch/>
        </p:blipFill>
        <p:spPr>
          <a:xfrm>
            <a:off x="7749540" y="1825625"/>
            <a:ext cx="4091940" cy="1956411"/>
          </a:xfrm>
          <a:prstGeom prst="rect">
            <a:avLst/>
          </a:prstGeom>
          <a:noFill/>
          <a:ln>
            <a:noFill/>
          </a:ln>
        </p:spPr>
      </p:pic>
      <p:pic>
        <p:nvPicPr>
          <p:cNvPr id="107" name="Google Shape;107;p3"/>
          <p:cNvPicPr preferRelativeResize="0"/>
          <p:nvPr/>
        </p:nvPicPr>
        <p:blipFill rotWithShape="1">
          <a:blip r:embed="rId4">
            <a:alphaModFix/>
          </a:blip>
          <a:srcRect l="9497" r="12849"/>
          <a:stretch/>
        </p:blipFill>
        <p:spPr>
          <a:xfrm>
            <a:off x="7749540" y="3818415"/>
            <a:ext cx="4091940" cy="288401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4"/>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THEORETICAL PERSPECTIVES</a:t>
            </a:r>
            <a:endParaRPr/>
          </a:p>
        </p:txBody>
      </p:sp>
      <p:sp>
        <p:nvSpPr>
          <p:cNvPr id="114" name="Google Shape;114;p4"/>
          <p:cNvSpPr txBox="1">
            <a:spLocks noGrp="1"/>
          </p:cNvSpPr>
          <p:nvPr>
            <p:ph type="body" idx="1"/>
          </p:nvPr>
        </p:nvSpPr>
        <p:spPr>
          <a:xfrm>
            <a:off x="388620" y="1642745"/>
            <a:ext cx="8275320" cy="5059680"/>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Biopsychosocial Model links biological, psychological and social factors in health (Mahapatra and Sharma, 2024).</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Integrating psychosocial factors can improve patient outcomes (Jiakponna et al., 2024).</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Holistic Model promotes person-centred care and patient involvement.</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Patient involvement improves satisfaction and treatment adherence (Chinyandura et al., 2022).</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Ecological Model highlights the impact of social and environmental factors, but implementation is challenged by fragmentation and funding constraints (Ruddock et al., 2025; Khatri et al., 2023).</a:t>
            </a:r>
            <a:endParaRPr/>
          </a:p>
        </p:txBody>
      </p:sp>
      <p:pic>
        <p:nvPicPr>
          <p:cNvPr id="115" name="Google Shape;115;p4"/>
          <p:cNvPicPr preferRelativeResize="0"/>
          <p:nvPr/>
        </p:nvPicPr>
        <p:blipFill rotWithShape="1">
          <a:blip r:embed="rId3">
            <a:alphaModFix/>
          </a:blip>
          <a:srcRect/>
          <a:stretch/>
        </p:blipFill>
        <p:spPr>
          <a:xfrm>
            <a:off x="8700672" y="1642745"/>
            <a:ext cx="3331308" cy="2814955"/>
          </a:xfrm>
          <a:prstGeom prst="rect">
            <a:avLst/>
          </a:prstGeom>
          <a:noFill/>
          <a:ln>
            <a:noFill/>
          </a:ln>
        </p:spPr>
      </p:pic>
      <p:pic>
        <p:nvPicPr>
          <p:cNvPr id="116" name="Google Shape;116;p4"/>
          <p:cNvPicPr preferRelativeResize="0"/>
          <p:nvPr/>
        </p:nvPicPr>
        <p:blipFill rotWithShape="1">
          <a:blip r:embed="rId4">
            <a:alphaModFix/>
          </a:blip>
          <a:srcRect/>
          <a:stretch/>
        </p:blipFill>
        <p:spPr>
          <a:xfrm>
            <a:off x="8700672" y="4457700"/>
            <a:ext cx="3483708" cy="22447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5"/>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INTEGRATION OF HEALTH, WELLBEING AND SUSTAINABLE DEVELOPMENT IN PRACTICE</a:t>
            </a:r>
            <a:endParaRPr/>
          </a:p>
        </p:txBody>
      </p:sp>
      <p:sp>
        <p:nvSpPr>
          <p:cNvPr id="123" name="Google Shape;123;p5"/>
          <p:cNvSpPr txBox="1">
            <a:spLocks noGrp="1"/>
          </p:cNvSpPr>
          <p:nvPr>
            <p:ph type="body" idx="1"/>
          </p:nvPr>
        </p:nvSpPr>
        <p:spPr>
          <a:xfrm>
            <a:off x="182880" y="1871021"/>
            <a:ext cx="7315200" cy="4831404"/>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Integration delivers coordinated, person-centred health and social care services.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It prioritises prevention and health promotion over reactive treatment.</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WHO’s Health in All Policies approach links health with housing, education and employment (Cain et al., 2022).</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Cross-sector collaboration is essential for improving health outcomes.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Multi-level strategies can address wider determinants and improve population health (Amdam, 2024).</a:t>
            </a:r>
            <a:endParaRPr/>
          </a:p>
        </p:txBody>
      </p:sp>
      <p:pic>
        <p:nvPicPr>
          <p:cNvPr id="124" name="Google Shape;124;p5"/>
          <p:cNvPicPr preferRelativeResize="0"/>
          <p:nvPr/>
        </p:nvPicPr>
        <p:blipFill rotWithShape="1">
          <a:blip r:embed="rId3">
            <a:alphaModFix/>
          </a:blip>
          <a:srcRect/>
          <a:stretch/>
        </p:blipFill>
        <p:spPr>
          <a:xfrm>
            <a:off x="7589519" y="1871021"/>
            <a:ext cx="4326255" cy="483140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6"/>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INTEGRATION OF HEALTH, WELLBEING AND SUSTAINABLE DEVELOPMENT IN PRACTICE</a:t>
            </a:r>
            <a:endParaRPr/>
          </a:p>
        </p:txBody>
      </p:sp>
      <p:sp>
        <p:nvSpPr>
          <p:cNvPr id="131" name="Google Shape;131;p6"/>
          <p:cNvSpPr txBox="1">
            <a:spLocks noGrp="1"/>
          </p:cNvSpPr>
          <p:nvPr>
            <p:ph type="body" idx="1"/>
          </p:nvPr>
        </p:nvSpPr>
        <p:spPr>
          <a:xfrm>
            <a:off x="182880" y="1871021"/>
            <a:ext cx="7315200" cy="4831404"/>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Integrated Care Systems (ICSs) can reduce emergency hospital admissions (Lim et al., 2023).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Integration may improve efficiency and generate cost savings.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Organisational silos and fragmented funding can hinder service coordination (van der Heijden et al., 2026).</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Workforce shortages and differing professional cultures create barriers to collaboration (Campbell-Perry, 2022).</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Integration supports sustainability but remains limited by structural and systemic challenges (Obuseh et al., 2025).</a:t>
            </a:r>
            <a:endParaRPr/>
          </a:p>
        </p:txBody>
      </p:sp>
      <p:pic>
        <p:nvPicPr>
          <p:cNvPr id="132" name="Google Shape;132;p6"/>
          <p:cNvPicPr preferRelativeResize="0"/>
          <p:nvPr/>
        </p:nvPicPr>
        <p:blipFill rotWithShape="1">
          <a:blip r:embed="rId3">
            <a:alphaModFix/>
          </a:blip>
          <a:srcRect/>
          <a:stretch/>
        </p:blipFill>
        <p:spPr>
          <a:xfrm>
            <a:off x="7726807" y="1871021"/>
            <a:ext cx="3794633" cy="2060899"/>
          </a:xfrm>
          <a:prstGeom prst="rect">
            <a:avLst/>
          </a:prstGeom>
          <a:noFill/>
          <a:ln>
            <a:noFill/>
          </a:ln>
        </p:spPr>
      </p:pic>
      <p:pic>
        <p:nvPicPr>
          <p:cNvPr id="133" name="Google Shape;133;p6"/>
          <p:cNvPicPr preferRelativeResize="0"/>
          <p:nvPr/>
        </p:nvPicPr>
        <p:blipFill rotWithShape="1">
          <a:blip r:embed="rId4">
            <a:alphaModFix/>
          </a:blip>
          <a:srcRect/>
          <a:stretch/>
        </p:blipFill>
        <p:spPr>
          <a:xfrm>
            <a:off x="7726806" y="4021969"/>
            <a:ext cx="3794633" cy="268045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7"/>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SUSTAINABLE DEVELOPMENT GOALS AND UK APPLICATION</a:t>
            </a:r>
            <a:endParaRPr/>
          </a:p>
        </p:txBody>
      </p:sp>
      <p:sp>
        <p:nvSpPr>
          <p:cNvPr id="140" name="Google Shape;140;p7"/>
          <p:cNvSpPr txBox="1">
            <a:spLocks noGrp="1"/>
          </p:cNvSpPr>
          <p:nvPr>
            <p:ph type="body" idx="1"/>
          </p:nvPr>
        </p:nvSpPr>
        <p:spPr>
          <a:xfrm>
            <a:off x="228600" y="1825624"/>
            <a:ext cx="7543800" cy="4876801"/>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SDG 3 aims to ensure healthy lives and wellbeing for all ages (Monaco, 2024).</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UK applies SDG 3 through national prevention-focused health strategies.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NHS Prevention Programme targets lifestyle-related diseases.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NHS Diabetes Prevention Programme supports behavioural and lifestyle changes.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NDPP participants achieved significant reductions in weight and HbA1c levels (NHS England, 2023).</a:t>
            </a:r>
            <a:endParaRPr/>
          </a:p>
        </p:txBody>
      </p:sp>
      <p:pic>
        <p:nvPicPr>
          <p:cNvPr id="141" name="Google Shape;141;p7"/>
          <p:cNvPicPr preferRelativeResize="0"/>
          <p:nvPr/>
        </p:nvPicPr>
        <p:blipFill rotWithShape="1">
          <a:blip r:embed="rId3">
            <a:alphaModFix/>
          </a:blip>
          <a:srcRect b="6666"/>
          <a:stretch/>
        </p:blipFill>
        <p:spPr>
          <a:xfrm>
            <a:off x="7955280" y="1825623"/>
            <a:ext cx="3771900" cy="48768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8"/>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SUSTAINABLE DEVELOPMENT GOALS AND UK APPLICATION</a:t>
            </a:r>
            <a:endParaRPr/>
          </a:p>
        </p:txBody>
      </p:sp>
      <p:sp>
        <p:nvSpPr>
          <p:cNvPr id="148" name="Google Shape;148;p8"/>
          <p:cNvSpPr txBox="1">
            <a:spLocks noGrp="1"/>
          </p:cNvSpPr>
          <p:nvPr>
            <p:ph type="body" idx="1"/>
          </p:nvPr>
        </p:nvSpPr>
        <p:spPr>
          <a:xfrm>
            <a:off x="251460" y="1711324"/>
            <a:ext cx="7543800" cy="4876801"/>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Engagement with prevention programmes is often lower in deprived communities (Muir et al., 2024).</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Uneven participation can contribute to widening health inequalities.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Funding pressures threaten the long-term sustainability of these initiatives (Ojha et al., 2025).</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Workforce shortages can limit programme effectiveness and reach (Ojha et al., 2025).</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Structural inequalities and limited resources remain key barriers to achieving SDG goals in the UK.</a:t>
            </a:r>
            <a:endParaRPr/>
          </a:p>
          <a:p>
            <a:pPr marL="228600" lvl="0" indent="-101600" algn="l" rtl="0">
              <a:lnSpc>
                <a:spcPct val="150000"/>
              </a:lnSpc>
              <a:spcBef>
                <a:spcPts val="0"/>
              </a:spcBef>
              <a:spcAft>
                <a:spcPts val="0"/>
              </a:spcAft>
              <a:buClr>
                <a:schemeClr val="dk1"/>
              </a:buClr>
              <a:buSzPts val="2000"/>
              <a:buNone/>
            </a:pPr>
            <a:endParaRPr sz="2000">
              <a:latin typeface="Times New Roman"/>
              <a:ea typeface="Times New Roman"/>
              <a:cs typeface="Times New Roman"/>
              <a:sym typeface="Times New Roman"/>
            </a:endParaRPr>
          </a:p>
        </p:txBody>
      </p:sp>
      <p:pic>
        <p:nvPicPr>
          <p:cNvPr id="149" name="Google Shape;149;p8"/>
          <p:cNvPicPr preferRelativeResize="0"/>
          <p:nvPr/>
        </p:nvPicPr>
        <p:blipFill rotWithShape="1">
          <a:blip r:embed="rId3">
            <a:alphaModFix/>
          </a:blip>
          <a:srcRect/>
          <a:stretch/>
        </p:blipFill>
        <p:spPr>
          <a:xfrm>
            <a:off x="8001000" y="1711325"/>
            <a:ext cx="3661410" cy="2517776"/>
          </a:xfrm>
          <a:prstGeom prst="rect">
            <a:avLst/>
          </a:prstGeom>
          <a:noFill/>
          <a:ln>
            <a:noFill/>
          </a:ln>
        </p:spPr>
      </p:pic>
      <p:pic>
        <p:nvPicPr>
          <p:cNvPr id="150" name="Google Shape;150;p8"/>
          <p:cNvPicPr preferRelativeResize="0"/>
          <p:nvPr/>
        </p:nvPicPr>
        <p:blipFill rotWithShape="1">
          <a:blip r:embed="rId4">
            <a:alphaModFix/>
          </a:blip>
          <a:srcRect/>
          <a:stretch/>
        </p:blipFill>
        <p:spPr>
          <a:xfrm>
            <a:off x="8001000" y="4320542"/>
            <a:ext cx="3661410" cy="226758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9"/>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POLICY AND GOVERNANCE</a:t>
            </a:r>
            <a:endParaRPr/>
          </a:p>
        </p:txBody>
      </p:sp>
      <p:sp>
        <p:nvSpPr>
          <p:cNvPr id="157" name="Google Shape;157;p9"/>
          <p:cNvSpPr txBox="1">
            <a:spLocks noGrp="1"/>
          </p:cNvSpPr>
          <p:nvPr>
            <p:ph type="body" idx="1"/>
          </p:nvPr>
        </p:nvSpPr>
        <p:spPr>
          <a:xfrm>
            <a:off x="228600" y="1825624"/>
            <a:ext cx="7772400" cy="4876801"/>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Policy frameworks support the integration of health, wellbeing and sustainable development.</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WHO’s Health in All Policies approach addresses wider determinants of health (WHO, 2023).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NHS Long Term Plan promotes prevention, mental health investment and Integrated Care Systems (NHS England, 2023).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Public health legislation strengthens responsibilities for health promotion and wellbeing.</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These policies encourage a shift towards proactive, person-centred care (Muir et al., 2024).</a:t>
            </a:r>
            <a:endParaRPr/>
          </a:p>
        </p:txBody>
      </p:sp>
      <p:pic>
        <p:nvPicPr>
          <p:cNvPr id="158" name="Google Shape;158;p9"/>
          <p:cNvPicPr preferRelativeResize="0"/>
          <p:nvPr/>
        </p:nvPicPr>
        <p:blipFill rotWithShape="1">
          <a:blip r:embed="rId3">
            <a:alphaModFix/>
          </a:blip>
          <a:srcRect t="2260"/>
          <a:stretch/>
        </p:blipFill>
        <p:spPr>
          <a:xfrm>
            <a:off x="8161020" y="1825624"/>
            <a:ext cx="3604260" cy="2197736"/>
          </a:xfrm>
          <a:prstGeom prst="rect">
            <a:avLst/>
          </a:prstGeom>
          <a:noFill/>
          <a:ln>
            <a:noFill/>
          </a:ln>
        </p:spPr>
      </p:pic>
      <p:pic>
        <p:nvPicPr>
          <p:cNvPr id="159" name="Google Shape;159;p9"/>
          <p:cNvPicPr preferRelativeResize="0"/>
          <p:nvPr/>
        </p:nvPicPr>
        <p:blipFill rotWithShape="1">
          <a:blip r:embed="rId4">
            <a:alphaModFix/>
          </a:blip>
          <a:srcRect/>
          <a:stretch/>
        </p:blipFill>
        <p:spPr>
          <a:xfrm>
            <a:off x="8161020" y="4101781"/>
            <a:ext cx="3604260" cy="260064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0"/>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POLICY AND GOVERNANCE</a:t>
            </a:r>
            <a:endParaRPr/>
          </a:p>
        </p:txBody>
      </p:sp>
      <p:sp>
        <p:nvSpPr>
          <p:cNvPr id="166" name="Google Shape;166;p10"/>
          <p:cNvSpPr txBox="1">
            <a:spLocks noGrp="1"/>
          </p:cNvSpPr>
          <p:nvPr>
            <p:ph type="body" idx="1"/>
          </p:nvPr>
        </p:nvSpPr>
        <p:spPr>
          <a:xfrm>
            <a:off x="228600" y="1711324"/>
            <a:ext cx="7178040" cy="4876801"/>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Budget constraints can limit the implementation of preventative strategies (Ojha et al., 2025).</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Acute care demands often take priority over prevention initiatives.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Regulatory complexity can hinder collaboration across sectors (Li, 2026).</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Political and ideological factors influence healthcare priorities and funding.</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Gaps between national policy goals and local delivery remain a key challenge (Amakiri and Arugu, 2025).</a:t>
            </a:r>
            <a:endParaRPr/>
          </a:p>
        </p:txBody>
      </p:sp>
      <p:pic>
        <p:nvPicPr>
          <p:cNvPr id="167" name="Google Shape;167;p10"/>
          <p:cNvPicPr preferRelativeResize="0"/>
          <p:nvPr/>
        </p:nvPicPr>
        <p:blipFill rotWithShape="1">
          <a:blip r:embed="rId3">
            <a:alphaModFix/>
          </a:blip>
          <a:srcRect/>
          <a:stretch/>
        </p:blipFill>
        <p:spPr>
          <a:xfrm>
            <a:off x="7566660" y="1711324"/>
            <a:ext cx="4396740" cy="487680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11"/>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EXAMPLES AND CASE STUDY</a:t>
            </a:r>
            <a:endParaRPr/>
          </a:p>
        </p:txBody>
      </p:sp>
      <p:sp>
        <p:nvSpPr>
          <p:cNvPr id="174" name="Google Shape;174;p11"/>
          <p:cNvSpPr txBox="1">
            <a:spLocks noGrp="1"/>
          </p:cNvSpPr>
          <p:nvPr>
            <p:ph type="body" idx="1"/>
          </p:nvPr>
        </p:nvSpPr>
        <p:spPr>
          <a:xfrm>
            <a:off x="228600" y="1825625"/>
            <a:ext cx="6789420" cy="4876800"/>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Making Every Contact Count (MECC) promotes healthy behaviour through routine health and social care interactions.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The campaign encourages smoking cessation, healthy eating, physical activity and mental wellbeing.</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MECC uses brief conversations to raise health awareness and support self-care.</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It is based on the Health Belief Model, focusing on health risks and benefits of behaviour change.</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Personalised support and healthcare professionals act as key motivators for action.</a:t>
            </a:r>
            <a:endParaRPr/>
          </a:p>
        </p:txBody>
      </p:sp>
      <p:pic>
        <p:nvPicPr>
          <p:cNvPr id="175" name="Google Shape;175;p11"/>
          <p:cNvPicPr preferRelativeResize="0"/>
          <p:nvPr/>
        </p:nvPicPr>
        <p:blipFill rotWithShape="1">
          <a:blip r:embed="rId3">
            <a:alphaModFix/>
          </a:blip>
          <a:srcRect/>
          <a:stretch/>
        </p:blipFill>
        <p:spPr>
          <a:xfrm>
            <a:off x="7322554" y="1825625"/>
            <a:ext cx="4061726" cy="2505425"/>
          </a:xfrm>
          <a:prstGeom prst="rect">
            <a:avLst/>
          </a:prstGeom>
          <a:noFill/>
          <a:ln>
            <a:noFill/>
          </a:ln>
        </p:spPr>
      </p:pic>
      <p:pic>
        <p:nvPicPr>
          <p:cNvPr id="176" name="Google Shape;176;p11"/>
          <p:cNvPicPr preferRelativeResize="0"/>
          <p:nvPr/>
        </p:nvPicPr>
        <p:blipFill rotWithShape="1">
          <a:blip r:embed="rId4">
            <a:alphaModFix/>
          </a:blip>
          <a:srcRect/>
          <a:stretch/>
        </p:blipFill>
        <p:spPr>
          <a:xfrm>
            <a:off x="7322554" y="4429705"/>
            <a:ext cx="4061726" cy="227271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2"/>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EXAMPLES AND CASE STUDY</a:t>
            </a:r>
            <a:endParaRPr/>
          </a:p>
        </p:txBody>
      </p:sp>
      <p:sp>
        <p:nvSpPr>
          <p:cNvPr id="183" name="Google Shape;183;p12"/>
          <p:cNvSpPr txBox="1">
            <a:spLocks noGrp="1"/>
          </p:cNvSpPr>
          <p:nvPr>
            <p:ph type="body" idx="1"/>
          </p:nvPr>
        </p:nvSpPr>
        <p:spPr>
          <a:xfrm>
            <a:off x="228600" y="1825625"/>
            <a:ext cx="6800850" cy="4552315"/>
          </a:xfrm>
          <a:prstGeom prst="rect">
            <a:avLst/>
          </a:prstGeom>
          <a:solidFill>
            <a:srgbClr val="508784"/>
          </a:solidFill>
          <a:ln>
            <a:noFill/>
          </a:ln>
        </p:spPr>
        <p:txBody>
          <a:bodyPr spcFirstLastPara="1" wrap="square" lIns="91425" tIns="45700" rIns="91425" bIns="45700" anchor="ctr" anchorCtr="0">
            <a:normAutofit lnSpcReduction="10000"/>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MECC has improved practitioners’ use of behaviour-change skills (Lawrence et al., 2016).</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Trained practitioners maintained these skills for up to one year after training.</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75% of service users reported confidence and willingness to change behaviour after 12 months (Parchment et al., 2023).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MECC has encouraged greater staff engagement and a health promotion culture (Nelson et al., 2013).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Limited implementation and inequalities in uptake continue to reduce its overall impact (Haighton et al., 2021).</a:t>
            </a:r>
            <a:endParaRPr/>
          </a:p>
        </p:txBody>
      </p:sp>
      <p:pic>
        <p:nvPicPr>
          <p:cNvPr id="184" name="Google Shape;184;p12"/>
          <p:cNvPicPr preferRelativeResize="0"/>
          <p:nvPr/>
        </p:nvPicPr>
        <p:blipFill rotWithShape="1">
          <a:blip r:embed="rId3">
            <a:alphaModFix/>
          </a:blip>
          <a:srcRect t="6800" r="2585" b="11200"/>
          <a:stretch/>
        </p:blipFill>
        <p:spPr>
          <a:xfrm>
            <a:off x="7246620" y="1825625"/>
            <a:ext cx="4716780" cy="455231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3"/>
          <p:cNvSpPr txBox="1">
            <a:spLocks noGrp="1"/>
          </p:cNvSpPr>
          <p:nvPr>
            <p:ph type="title"/>
          </p:nvPr>
        </p:nvSpPr>
        <p:spPr>
          <a:xfrm>
            <a:off x="0" y="1555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EQUITY AND ACCESS</a:t>
            </a:r>
            <a:endParaRPr/>
          </a:p>
        </p:txBody>
      </p:sp>
      <p:sp>
        <p:nvSpPr>
          <p:cNvPr id="191" name="Google Shape;191;p13"/>
          <p:cNvSpPr txBox="1">
            <a:spLocks noGrp="1"/>
          </p:cNvSpPr>
          <p:nvPr>
            <p:ph type="body" idx="1"/>
          </p:nvPr>
        </p:nvSpPr>
        <p:spPr>
          <a:xfrm>
            <a:off x="228600" y="1825625"/>
            <a:ext cx="6800850" cy="4876800"/>
          </a:xfrm>
          <a:prstGeom prst="rect">
            <a:avLst/>
          </a:prstGeom>
          <a:solidFill>
            <a:srgbClr val="508784"/>
          </a:solidFill>
          <a:ln>
            <a:noFill/>
          </a:ln>
        </p:spPr>
        <p:txBody>
          <a:bodyPr spcFirstLastPara="1" wrap="square" lIns="91425" tIns="45700" rIns="91425" bIns="45700" anchor="ctr" anchorCtr="0">
            <a:normAutofit lnSpcReduction="10000"/>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Health inequalities continue to affect equitable access to healthcare services.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People in deprived areas experience poorer health outcomes and lower life expectancy (Muir et al., 2024).</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Minority ethnic groups face higher rates of chronic disease and barriers to care (World Health Organization, 2023).</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Digital exclusion limits access to telehealth for older adults and low-income populations.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Greater investment in culturally competent care, digital inclusion and deprived communities is needed (Ojha et al., 2025).</a:t>
            </a:r>
            <a:endParaRPr/>
          </a:p>
        </p:txBody>
      </p:sp>
      <p:pic>
        <p:nvPicPr>
          <p:cNvPr id="192" name="Google Shape;192;p13"/>
          <p:cNvPicPr preferRelativeResize="0"/>
          <p:nvPr/>
        </p:nvPicPr>
        <p:blipFill rotWithShape="1">
          <a:blip r:embed="rId3">
            <a:alphaModFix/>
          </a:blip>
          <a:srcRect b="9931"/>
          <a:stretch/>
        </p:blipFill>
        <p:spPr>
          <a:xfrm>
            <a:off x="7223760" y="1825625"/>
            <a:ext cx="4739640" cy="2289175"/>
          </a:xfrm>
          <a:prstGeom prst="rect">
            <a:avLst/>
          </a:prstGeom>
          <a:noFill/>
          <a:ln>
            <a:noFill/>
          </a:ln>
        </p:spPr>
      </p:pic>
      <p:pic>
        <p:nvPicPr>
          <p:cNvPr id="193" name="Google Shape;193;p13"/>
          <p:cNvPicPr preferRelativeResize="0"/>
          <p:nvPr/>
        </p:nvPicPr>
        <p:blipFill rotWithShape="1">
          <a:blip r:embed="rId4">
            <a:alphaModFix/>
          </a:blip>
          <a:srcRect/>
          <a:stretch/>
        </p:blipFill>
        <p:spPr>
          <a:xfrm>
            <a:off x="7257524" y="4114800"/>
            <a:ext cx="4705876" cy="25876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14"/>
          <p:cNvSpPr txBox="1">
            <a:spLocks noGrp="1"/>
          </p:cNvSpPr>
          <p:nvPr>
            <p:ph type="title"/>
          </p:nvPr>
        </p:nvSpPr>
        <p:spPr>
          <a:xfrm>
            <a:off x="0" y="193675"/>
            <a:ext cx="12192000" cy="1325563"/>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CONCLUSION</a:t>
            </a:r>
            <a:endParaRPr/>
          </a:p>
        </p:txBody>
      </p:sp>
      <p:sp>
        <p:nvSpPr>
          <p:cNvPr id="200" name="Google Shape;200;p14"/>
          <p:cNvSpPr txBox="1">
            <a:spLocks noGrp="1"/>
          </p:cNvSpPr>
          <p:nvPr>
            <p:ph type="body" idx="1"/>
          </p:nvPr>
        </p:nvSpPr>
        <p:spPr>
          <a:xfrm>
            <a:off x="2324100" y="1743741"/>
            <a:ext cx="7543800" cy="4920584"/>
          </a:xfrm>
          <a:prstGeom prst="rect">
            <a:avLst/>
          </a:prstGeom>
          <a:solidFill>
            <a:srgbClr val="508784"/>
          </a:solidFill>
          <a:ln>
            <a:noFill/>
          </a:ln>
        </p:spPr>
        <p:txBody>
          <a:bodyPr spcFirstLastPara="1" wrap="square" lIns="91425" tIns="45700" rIns="91425" bIns="45700" anchor="ctr" anchorCtr="0">
            <a:normAutofit/>
          </a:bodyPr>
          <a:lstStyle/>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Integration improves service efficiency through prevention and coordinated care.</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Holistic and cross-sector approaches support person-centred healthcare delivery.</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SDG 3 provides a framework for health equity and long-term sustainability.</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Inequalities, fragmented services and resource pressures continue to hinder progress.</a:t>
            </a:r>
            <a:endParaRPr/>
          </a:p>
          <a:p>
            <a:pPr marL="228600" lvl="0" indent="-228600" algn="l" rtl="0">
              <a:lnSpc>
                <a:spcPct val="15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Future systems should prioritise prevention, collaboration and equitable access to care.</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5"/>
          <p:cNvSpPr txBox="1">
            <a:spLocks noGrp="1"/>
          </p:cNvSpPr>
          <p:nvPr>
            <p:ph type="title"/>
          </p:nvPr>
        </p:nvSpPr>
        <p:spPr>
          <a:xfrm>
            <a:off x="0" y="63975"/>
            <a:ext cx="12192000" cy="667545"/>
          </a:xfrm>
          <a:prstGeom prst="rect">
            <a:avLst/>
          </a:prstGeom>
          <a:solidFill>
            <a:srgbClr val="E096A6"/>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Times New Roman"/>
              <a:buNone/>
            </a:pPr>
            <a:r>
              <a:rPr lang="en-GB" sz="3200" b="1">
                <a:latin typeface="Times New Roman"/>
                <a:ea typeface="Times New Roman"/>
                <a:cs typeface="Times New Roman"/>
                <a:sym typeface="Times New Roman"/>
              </a:rPr>
              <a:t>REFERENCES </a:t>
            </a:r>
            <a:endParaRPr/>
          </a:p>
        </p:txBody>
      </p:sp>
      <p:sp>
        <p:nvSpPr>
          <p:cNvPr id="207" name="Google Shape;207;p15"/>
          <p:cNvSpPr txBox="1">
            <a:spLocks noGrp="1"/>
          </p:cNvSpPr>
          <p:nvPr>
            <p:ph type="body" idx="1"/>
          </p:nvPr>
        </p:nvSpPr>
        <p:spPr>
          <a:xfrm>
            <a:off x="152400" y="943895"/>
            <a:ext cx="11906250" cy="5732141"/>
          </a:xfrm>
          <a:prstGeom prst="rect">
            <a:avLst/>
          </a:prstGeom>
          <a:solidFill>
            <a:srgbClr val="508784"/>
          </a:solidFill>
          <a:ln>
            <a:noFill/>
          </a:ln>
        </p:spPr>
        <p:txBody>
          <a:bodyPr spcFirstLastPara="1" wrap="square" lIns="91425" tIns="45700" rIns="91425" bIns="45700" anchor="t" anchorCtr="0">
            <a:normAutofit fontScale="77500" lnSpcReduction="20000"/>
          </a:bodyPr>
          <a:lstStyle/>
          <a:p>
            <a:pPr marL="457200" marR="0" lvl="0" indent="-457200" algn="l" rtl="0">
              <a:lnSpc>
                <a:spcPct val="100000"/>
              </a:lnSpc>
              <a:spcBef>
                <a:spcPts val="0"/>
              </a:spcBef>
              <a:spcAft>
                <a:spcPts val="0"/>
              </a:spcAft>
              <a:buClr>
                <a:schemeClr val="dk1"/>
              </a:buClr>
              <a:buSzPct val="100000"/>
              <a:buChar char="•"/>
            </a:pPr>
            <a:r>
              <a:rPr lang="en-GB" sz="1000">
                <a:latin typeface="Times New Roman"/>
                <a:ea typeface="Times New Roman"/>
                <a:cs typeface="Times New Roman"/>
                <a:sym typeface="Times New Roman"/>
              </a:rPr>
              <a:t>Amakiri, J. and Arugu, L.O. (2025). Policy Implementation and Local Government Administration in Nigeria: Bridging the Gap between Policy and Practice. </a:t>
            </a:r>
            <a:r>
              <a:rPr lang="en-GB" sz="1000" i="1">
                <a:latin typeface="Times New Roman"/>
                <a:ea typeface="Times New Roman"/>
                <a:cs typeface="Times New Roman"/>
                <a:sym typeface="Times New Roman"/>
              </a:rPr>
              <a:t>UKR Journal of Education and Literature (UKRJEL)</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1</a:t>
            </a:r>
            <a:r>
              <a:rPr lang="en-GB" sz="1000">
                <a:latin typeface="Times New Roman"/>
                <a:ea typeface="Times New Roman"/>
                <a:cs typeface="Times New Roman"/>
                <a:sym typeface="Times New Roman"/>
              </a:rPr>
              <a:t>(1), pp.51-60.</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Amdam, R. (2024). </a:t>
            </a:r>
            <a:r>
              <a:rPr lang="en-GB" sz="1000" i="1">
                <a:latin typeface="Times New Roman"/>
                <a:ea typeface="Times New Roman"/>
                <a:cs typeface="Times New Roman"/>
                <a:sym typeface="Times New Roman"/>
              </a:rPr>
              <a:t>New Perspectives in Health Promotion: Health in All Policies (HiAP)</a:t>
            </a:r>
            <a:r>
              <a:rPr lang="en-GB" sz="1000">
                <a:latin typeface="Times New Roman"/>
                <a:ea typeface="Times New Roman"/>
                <a:cs typeface="Times New Roman"/>
                <a:sym typeface="Times New Roman"/>
              </a:rPr>
              <a:t>. Routledge.</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Bagherianziarat, A. (2025). Exploring Subjective Well-Being: Interrelations of Objective and Subjective Factors within Societal Contexts.</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Cain, R., Greece, J.A., Galea, S., Knight, E.K., Manco, A., Parikh, A. and Jones, D.K. (2022). Improving health across sectors: Best practices for the implementation of health in all policies approaches. </a:t>
            </a:r>
            <a:r>
              <a:rPr lang="en-GB" sz="1000" i="1">
                <a:latin typeface="Times New Roman"/>
                <a:ea typeface="Times New Roman"/>
                <a:cs typeface="Times New Roman"/>
                <a:sym typeface="Times New Roman"/>
              </a:rPr>
              <a:t>Preventive Medicine Reports</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29</a:t>
            </a:r>
            <a:r>
              <a:rPr lang="en-GB" sz="1000">
                <a:latin typeface="Times New Roman"/>
                <a:ea typeface="Times New Roman"/>
                <a:cs typeface="Times New Roman"/>
                <a:sym typeface="Times New Roman"/>
              </a:rPr>
              <a:t>, p.101961.</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Campbell-Perry, S. (2022). The blended professional: Barriers and boundaries to collaborative institutional cultures. In </a:t>
            </a:r>
            <a:r>
              <a:rPr lang="en-GB" sz="1000" i="1">
                <a:latin typeface="Times New Roman"/>
                <a:ea typeface="Times New Roman"/>
                <a:cs typeface="Times New Roman"/>
                <a:sym typeface="Times New Roman"/>
              </a:rPr>
              <a:t>the Impact of the Integrated Practitioner in Higher Education</a:t>
            </a:r>
            <a:r>
              <a:rPr lang="en-GB" sz="1000">
                <a:latin typeface="Times New Roman"/>
                <a:ea typeface="Times New Roman"/>
                <a:cs typeface="Times New Roman"/>
                <a:sym typeface="Times New Roman"/>
              </a:rPr>
              <a:t> (pp. 115-125). Routledge.</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Chinyandura, C., Jiyane, A., Tsalong, X., Struthers, H.E., McIntyre, J.A. and Rees, K. (2022). Supporting retention in HIV care through a holistic, patient-centred approach: a qualitative evaluation. </a:t>
            </a:r>
            <a:r>
              <a:rPr lang="en-GB" sz="1000" i="1">
                <a:latin typeface="Times New Roman"/>
                <a:ea typeface="Times New Roman"/>
                <a:cs typeface="Times New Roman"/>
                <a:sym typeface="Times New Roman"/>
              </a:rPr>
              <a:t>BMC psychology</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10</a:t>
            </a:r>
            <a:r>
              <a:rPr lang="en-GB" sz="1000">
                <a:latin typeface="Times New Roman"/>
                <a:ea typeface="Times New Roman"/>
                <a:cs typeface="Times New Roman"/>
                <a:sym typeface="Times New Roman"/>
              </a:rPr>
              <a:t>(1), p.17.</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England, N.H.S., (2023). </a:t>
            </a:r>
            <a:r>
              <a:rPr lang="en-GB" sz="1000" i="1">
                <a:latin typeface="Times New Roman"/>
                <a:ea typeface="Times New Roman"/>
                <a:cs typeface="Times New Roman"/>
                <a:sym typeface="Times New Roman"/>
              </a:rPr>
              <a:t>NHS long term workforce plan</a:t>
            </a:r>
            <a:r>
              <a:rPr lang="en-GB" sz="1000">
                <a:latin typeface="Times New Roman"/>
                <a:ea typeface="Times New Roman"/>
                <a:cs typeface="Times New Roman"/>
                <a:sym typeface="Times New Roman"/>
              </a:rPr>
              <a:t> [online]</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GOV.UK. (2020). Making every contact count (MECC): Practical Resources - gov.uk. </a:t>
            </a:r>
            <a:r>
              <a:rPr lang="en-GB" sz="1000" u="sng">
                <a:solidFill>
                  <a:srgbClr val="0563C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https://www.gov.uk/government/publications/making-every-contact-count-mecc-practical-resources</a:t>
            </a:r>
            <a:r>
              <a:rPr lang="en-GB" sz="1000">
                <a:latin typeface="Times New Roman"/>
                <a:ea typeface="Times New Roman"/>
                <a:cs typeface="Times New Roman"/>
                <a:sym typeface="Times New Roman"/>
              </a:rPr>
              <a:t> [Accessed 19 Jun. 2026].</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Haighton, C., Newbury-Birch, D., Durlik, C., Sallis, A., Chadborn, T., Porter, L., Harling, M. and Rodrigues, A. (2021). Optimising making every contact count (MECC) interventions: A strategic behavioral analysis. </a:t>
            </a:r>
            <a:r>
              <a:rPr lang="en-GB" sz="1000" i="1">
                <a:latin typeface="Times New Roman"/>
                <a:ea typeface="Times New Roman"/>
                <a:cs typeface="Times New Roman"/>
                <a:sym typeface="Times New Roman"/>
              </a:rPr>
              <a:t>Health Psychology</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40</a:t>
            </a:r>
            <a:r>
              <a:rPr lang="en-GB" sz="1000">
                <a:latin typeface="Times New Roman"/>
                <a:ea typeface="Times New Roman"/>
                <a:cs typeface="Times New Roman"/>
                <a:sym typeface="Times New Roman"/>
              </a:rPr>
              <a:t>(12), p.960.</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Jiakponna, E.C., Agbomola, J.O., Ipede, O., Karakitie, L., Ogunsina, A.J., Adebayo, K.T. and Tinuoye, M.O. (2024). Psychosocial factors in chronic disease management: Implications for health psychology. </a:t>
            </a:r>
            <a:r>
              <a:rPr lang="en-GB" sz="1000" i="1">
                <a:latin typeface="Times New Roman"/>
                <a:ea typeface="Times New Roman"/>
                <a:cs typeface="Times New Roman"/>
                <a:sym typeface="Times New Roman"/>
              </a:rPr>
              <a:t>International Journal of Science and Research Archive</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12</a:t>
            </a:r>
            <a:r>
              <a:rPr lang="en-GB" sz="1000">
                <a:latin typeface="Times New Roman"/>
                <a:ea typeface="Times New Roman"/>
                <a:cs typeface="Times New Roman"/>
                <a:sym typeface="Times New Roman"/>
              </a:rPr>
              <a:t>(02), pp.117-128.</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Khatri, R., Endalamaw, A., Erku, D., Wolka, E., Nigatu, F., Zewdie, A. and Assefa, Y. (2023). Continuity and care coordination of primary health care: a scoping review. </a:t>
            </a:r>
            <a:r>
              <a:rPr lang="en-GB" sz="1000" i="1">
                <a:latin typeface="Times New Roman"/>
                <a:ea typeface="Times New Roman"/>
                <a:cs typeface="Times New Roman"/>
                <a:sym typeface="Times New Roman"/>
              </a:rPr>
              <a:t>BMC Health Services Research</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23</a:t>
            </a:r>
            <a:r>
              <a:rPr lang="en-GB" sz="1000">
                <a:latin typeface="Times New Roman"/>
                <a:ea typeface="Times New Roman"/>
                <a:cs typeface="Times New Roman"/>
                <a:sym typeface="Times New Roman"/>
              </a:rPr>
              <a:t>(1), p.750.</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Lawrence, W., Black, C., Tinati, T., Cradock, S., Begum, R., Jarman, M., Pease, A., Margetts, B., Davies, J., Inskip, H. and Cooper, C. (2016). ‘Making every contact count’: evaluation of the impact of an intervention to train health and social care practitioners in skills to support health behaviour change. </a:t>
            </a:r>
            <a:r>
              <a:rPr lang="en-GB" sz="1000" i="1">
                <a:latin typeface="Times New Roman"/>
                <a:ea typeface="Times New Roman"/>
                <a:cs typeface="Times New Roman"/>
                <a:sym typeface="Times New Roman"/>
              </a:rPr>
              <a:t>Journal of health psychology</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21</a:t>
            </a:r>
            <a:r>
              <a:rPr lang="en-GB" sz="1000">
                <a:latin typeface="Times New Roman"/>
                <a:ea typeface="Times New Roman"/>
                <a:cs typeface="Times New Roman"/>
                <a:sym typeface="Times New Roman"/>
              </a:rPr>
              <a:t>(2), pp.138-151.</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Li, J. (2026). Governing high-risk technologies in a fragmented world: Geopolitical tensions, regulatory gaps, and institutional barriers to global cooperation. </a:t>
            </a:r>
            <a:r>
              <a:rPr lang="en-GB" sz="1000" i="1">
                <a:latin typeface="Times New Roman"/>
                <a:ea typeface="Times New Roman"/>
                <a:cs typeface="Times New Roman"/>
                <a:sym typeface="Times New Roman"/>
              </a:rPr>
              <a:t>Fudan Journal of the Humanities and Social Sciences</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19</a:t>
            </a:r>
            <a:r>
              <a:rPr lang="en-GB" sz="1000">
                <a:latin typeface="Times New Roman"/>
                <a:ea typeface="Times New Roman"/>
                <a:cs typeface="Times New Roman"/>
                <a:sym typeface="Times New Roman"/>
              </a:rPr>
              <a:t>(1), pp.113-137.</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Lim, S.H.C., Ong, C.E.C., Ang, A.S.H., Lee, K.P., Lee, J.M.H. and Anantharaman, V. (2023). Integrated care at the emergency department: an investment for better health. </a:t>
            </a:r>
            <a:r>
              <a:rPr lang="en-GB" sz="1000" i="1">
                <a:latin typeface="Times New Roman"/>
                <a:ea typeface="Times New Roman"/>
                <a:cs typeface="Times New Roman"/>
                <a:sym typeface="Times New Roman"/>
              </a:rPr>
              <a:t>Singapore Medical Journal</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66</a:t>
            </a:r>
            <a:r>
              <a:rPr lang="en-GB" sz="1000">
                <a:latin typeface="Times New Roman"/>
                <a:ea typeface="Times New Roman"/>
                <a:cs typeface="Times New Roman"/>
                <a:sym typeface="Times New Roman"/>
              </a:rPr>
              <a:t>(2), p.102.</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Mahapatra, A. and Sharma, P. (2024). Biopsychosocial approach to mental health. In </a:t>
            </a:r>
            <a:r>
              <a:rPr lang="en-GB" sz="1000" i="1">
                <a:latin typeface="Times New Roman"/>
                <a:ea typeface="Times New Roman"/>
                <a:cs typeface="Times New Roman"/>
                <a:sym typeface="Times New Roman"/>
              </a:rPr>
              <a:t>Mental health care resource book: Concepts and praxis for social workers and mental health professionals</a:t>
            </a:r>
            <a:r>
              <a:rPr lang="en-GB" sz="1000">
                <a:latin typeface="Times New Roman"/>
                <a:ea typeface="Times New Roman"/>
                <a:cs typeface="Times New Roman"/>
                <a:sym typeface="Times New Roman"/>
              </a:rPr>
              <a:t> (pp. 87-100). Singapore: Springer Nature Singapore.</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Monaco, S. (2024). SDG 3. Ensure healthy lives and promote well-being for all at all ages. In </a:t>
            </a:r>
            <a:r>
              <a:rPr lang="en-GB" sz="1000" i="1">
                <a:latin typeface="Times New Roman"/>
                <a:ea typeface="Times New Roman"/>
                <a:cs typeface="Times New Roman"/>
                <a:sym typeface="Times New Roman"/>
              </a:rPr>
              <a:t>Identity, territories, and sustainability: challenges and opportunities for achieving the UN sustainable development goals</a:t>
            </a:r>
            <a:r>
              <a:rPr lang="en-GB" sz="1000">
                <a:latin typeface="Times New Roman"/>
                <a:ea typeface="Times New Roman"/>
                <a:cs typeface="Times New Roman"/>
                <a:sym typeface="Times New Roman"/>
              </a:rPr>
              <a:t> (pp. 33-41). Emerald Publishing Limited. </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Muir, D., Orlando, C. and Newton, B. (2024). Impact of summer programmes on the outcomes of disadvantaged or ‘at risk’young people: A systematic review. </a:t>
            </a:r>
            <a:r>
              <a:rPr lang="en-GB" sz="1000" i="1">
                <a:latin typeface="Times New Roman"/>
                <a:ea typeface="Times New Roman"/>
                <a:cs typeface="Times New Roman"/>
                <a:sym typeface="Times New Roman"/>
              </a:rPr>
              <a:t>Campbell systematic reviews</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20</a:t>
            </a:r>
            <a:r>
              <a:rPr lang="en-GB" sz="1000">
                <a:latin typeface="Times New Roman"/>
                <a:ea typeface="Times New Roman"/>
                <a:cs typeface="Times New Roman"/>
                <a:sym typeface="Times New Roman"/>
              </a:rPr>
              <a:t>(2), p.e1406.</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NHS England (2023). </a:t>
            </a:r>
            <a:r>
              <a:rPr lang="en-GB" sz="1000" i="1">
                <a:latin typeface="Times New Roman"/>
                <a:ea typeface="Times New Roman"/>
                <a:cs typeface="Times New Roman"/>
                <a:sym typeface="Times New Roman"/>
              </a:rPr>
              <a:t>NHS Diabetes Prevention Programme (NHS DPP)</a:t>
            </a:r>
            <a:r>
              <a:rPr lang="en-GB" sz="1000">
                <a:latin typeface="Times New Roman"/>
                <a:ea typeface="Times New Roman"/>
                <a:cs typeface="Times New Roman"/>
                <a:sym typeface="Times New Roman"/>
              </a:rPr>
              <a:t>. [online] NHS England. Available at: </a:t>
            </a:r>
            <a:r>
              <a:rPr lang="en-GB" sz="1000" u="sng">
                <a:solidFill>
                  <a:srgbClr val="0563C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https://www.england.nhs.uk/diabetes/diabetes-prevention/</a:t>
            </a:r>
            <a:r>
              <a:rPr lang="en-GB" sz="1000">
                <a:latin typeface="Times New Roman"/>
                <a:ea typeface="Times New Roman"/>
                <a:cs typeface="Times New Roman"/>
                <a:sym typeface="Times New Roman"/>
              </a:rPr>
              <a:t> [Accessed 19 Jun. 2026].</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Obuseh, E., EBISINE, E.E., OKIEKE, U.J., ALOAMAKA, C.A. and ANAMONYE, G.U. (2025). Sustainability of Decarbonisation: A Systematic Review of Policy Integration and Regional Realities. </a:t>
            </a:r>
            <a:r>
              <a:rPr lang="en-GB" sz="1000" i="1">
                <a:latin typeface="Times New Roman"/>
                <a:ea typeface="Times New Roman"/>
                <a:cs typeface="Times New Roman"/>
                <a:sym typeface="Times New Roman"/>
              </a:rPr>
              <a:t>Nigerian Journal of Sustainability Research</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3</a:t>
            </a:r>
            <a:r>
              <a:rPr lang="en-GB" sz="1000">
                <a:latin typeface="Times New Roman"/>
                <a:ea typeface="Times New Roman"/>
                <a:cs typeface="Times New Roman"/>
                <a:sym typeface="Times New Roman"/>
              </a:rPr>
              <a:t>(2), pp.77-95.</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Ojha, M., Kandpal, V., Singh, A. and Juyal, D. (2025). The Impact of Sustainability Initiatives on the Modern Workforce in Organisation Growth. In </a:t>
            </a:r>
            <a:r>
              <a:rPr lang="en-GB" sz="1000" i="1">
                <a:latin typeface="Times New Roman"/>
                <a:ea typeface="Times New Roman"/>
                <a:cs typeface="Times New Roman"/>
                <a:sym typeface="Times New Roman"/>
              </a:rPr>
              <a:t>Sustainable Healthcare Systems in Africa</a:t>
            </a:r>
            <a:r>
              <a:rPr lang="en-GB" sz="1000">
                <a:latin typeface="Times New Roman"/>
                <a:ea typeface="Times New Roman"/>
                <a:cs typeface="Times New Roman"/>
                <a:sym typeface="Times New Roman"/>
              </a:rPr>
              <a:t> (pp. 459-465). CRC Press.</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Parchment, A., Lawrence, W., Perry, R., Rahman, E., Townsend, N., Wainwright, E. and Wainwright, D. (2023). Making Every Contact Count and Healthy Conversation Skills as very brief or brief behaviour change interventions: a scoping review. </a:t>
            </a:r>
            <a:r>
              <a:rPr lang="en-GB" sz="1000" i="1">
                <a:latin typeface="Times New Roman"/>
                <a:ea typeface="Times New Roman"/>
                <a:cs typeface="Times New Roman"/>
                <a:sym typeface="Times New Roman"/>
              </a:rPr>
              <a:t>Journal of Public Health</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31</a:t>
            </a:r>
            <a:r>
              <a:rPr lang="en-GB" sz="1000">
                <a:latin typeface="Times New Roman"/>
                <a:ea typeface="Times New Roman"/>
                <a:cs typeface="Times New Roman"/>
                <a:sym typeface="Times New Roman"/>
              </a:rPr>
              <a:t>(7), pp.1017-1034.</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Ruddock, N., Rees, S., Young, H.M., Pepper, C. and Thomas, N. (2025). Person-centred care in the context of non-medical prescribing in long-term conditions: a scoping review. </a:t>
            </a:r>
            <a:r>
              <a:rPr lang="en-GB" sz="1000" i="1">
                <a:latin typeface="Times New Roman"/>
                <a:ea typeface="Times New Roman"/>
                <a:cs typeface="Times New Roman"/>
                <a:sym typeface="Times New Roman"/>
              </a:rPr>
              <a:t>Journal of Prescribing Practice</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7</a:t>
            </a:r>
            <a:r>
              <a:rPr lang="en-GB" sz="1000">
                <a:latin typeface="Times New Roman"/>
                <a:ea typeface="Times New Roman"/>
                <a:cs typeface="Times New Roman"/>
                <a:sym typeface="Times New Roman"/>
              </a:rPr>
              <a:t>(12), pp.512-524.</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Schramme, T. (2023. Health as complete well-being: The WHO definition and beyond. </a:t>
            </a:r>
            <a:r>
              <a:rPr lang="en-GB" sz="1000" i="1">
                <a:latin typeface="Times New Roman"/>
                <a:ea typeface="Times New Roman"/>
                <a:cs typeface="Times New Roman"/>
                <a:sym typeface="Times New Roman"/>
              </a:rPr>
              <a:t>Public health ethics</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16</a:t>
            </a:r>
            <a:r>
              <a:rPr lang="en-GB" sz="1000">
                <a:latin typeface="Times New Roman"/>
                <a:ea typeface="Times New Roman"/>
                <a:cs typeface="Times New Roman"/>
                <a:sym typeface="Times New Roman"/>
              </a:rPr>
              <a:t>(3), pp.210-218.</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UN. (2025). </a:t>
            </a:r>
            <a:r>
              <a:rPr lang="en-GB" sz="1000" i="1">
                <a:latin typeface="Times New Roman"/>
                <a:ea typeface="Times New Roman"/>
                <a:cs typeface="Times New Roman"/>
                <a:sym typeface="Times New Roman"/>
              </a:rPr>
              <a:t>The 17 goals | sustainable development</a:t>
            </a:r>
            <a:r>
              <a:rPr lang="en-GB" sz="1000">
                <a:latin typeface="Times New Roman"/>
                <a:ea typeface="Times New Roman"/>
                <a:cs typeface="Times New Roman"/>
                <a:sym typeface="Times New Roman"/>
              </a:rPr>
              <a:t>. United Nations. </a:t>
            </a:r>
            <a:r>
              <a:rPr lang="en-GB" sz="1000" u="sng">
                <a:solidFill>
                  <a:srgbClr val="0563C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https://sdgs.un.org/goals</a:t>
            </a:r>
            <a:r>
              <a:rPr lang="en-GB" sz="1000">
                <a:latin typeface="Times New Roman"/>
                <a:ea typeface="Times New Roman"/>
                <a:cs typeface="Times New Roman"/>
                <a:sym typeface="Times New Roman"/>
              </a:rPr>
              <a:t> [Accessed 19 Jun. 2026].</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van der Heijden, M., Spaai, B. and Douglas, S. (2026). From silos to synergy: how the institutional work of local government officials facilitates integrated service delivery. </a:t>
            </a:r>
            <a:r>
              <a:rPr lang="en-GB" sz="1000" i="1">
                <a:latin typeface="Times New Roman"/>
                <a:ea typeface="Times New Roman"/>
                <a:cs typeface="Times New Roman"/>
                <a:sym typeface="Times New Roman"/>
              </a:rPr>
              <a:t>International Journal of Public Sector Management</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39</a:t>
            </a:r>
            <a:r>
              <a:rPr lang="en-GB" sz="1000">
                <a:latin typeface="Times New Roman"/>
                <a:ea typeface="Times New Roman"/>
                <a:cs typeface="Times New Roman"/>
                <a:sym typeface="Times New Roman"/>
              </a:rPr>
              <a:t>(2), pp.208-226.</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World Health Organisation (2023). </a:t>
            </a:r>
            <a:r>
              <a:rPr lang="en-GB" sz="1000" i="1">
                <a:latin typeface="Times New Roman"/>
                <a:ea typeface="Times New Roman"/>
                <a:cs typeface="Times New Roman"/>
                <a:sym typeface="Times New Roman"/>
              </a:rPr>
              <a:t>Population health management in primary health care: a proactive approach to improve health and well-being: primary health care policy paper series</a:t>
            </a:r>
            <a:r>
              <a:rPr lang="en-GB" sz="1000">
                <a:latin typeface="Times New Roman"/>
                <a:ea typeface="Times New Roman"/>
                <a:cs typeface="Times New Roman"/>
                <a:sym typeface="Times New Roman"/>
              </a:rPr>
              <a:t> (No. WHO/EURO: 2023-7497-47264-69316). World Health Organisation. Regional Office for Europe.</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World Health Organisation (2023). </a:t>
            </a:r>
            <a:r>
              <a:rPr lang="en-GB" sz="1000" i="1">
                <a:latin typeface="Times New Roman"/>
                <a:ea typeface="Times New Roman"/>
                <a:cs typeface="Times New Roman"/>
                <a:sym typeface="Times New Roman"/>
              </a:rPr>
              <a:t>Working together for equity and healthier populations: sustainable multisectoral collaboration based on health in all policies approaches</a:t>
            </a:r>
            <a:r>
              <a:rPr lang="en-GB" sz="1000">
                <a:latin typeface="Times New Roman"/>
                <a:ea typeface="Times New Roman"/>
                <a:cs typeface="Times New Roman"/>
                <a:sym typeface="Times New Roman"/>
              </a:rPr>
              <a:t>. World Health Organisation.</a:t>
            </a:r>
            <a:endParaRPr/>
          </a:p>
          <a:p>
            <a:pPr marL="457200" marR="0" lvl="0" indent="-457200" algn="l" rtl="0">
              <a:lnSpc>
                <a:spcPct val="100000"/>
              </a:lnSpc>
              <a:spcBef>
                <a:spcPts val="600"/>
              </a:spcBef>
              <a:spcAft>
                <a:spcPts val="0"/>
              </a:spcAft>
              <a:buClr>
                <a:schemeClr val="dk1"/>
              </a:buClr>
              <a:buSzPct val="100000"/>
              <a:buChar char="•"/>
            </a:pPr>
            <a:r>
              <a:rPr lang="en-GB" sz="1000">
                <a:latin typeface="Times New Roman"/>
                <a:ea typeface="Times New Roman"/>
                <a:cs typeface="Times New Roman"/>
                <a:sym typeface="Times New Roman"/>
              </a:rPr>
              <a:t>World Health Organisation (2025). </a:t>
            </a:r>
            <a:r>
              <a:rPr lang="en-GB" sz="1000" i="1">
                <a:latin typeface="Times New Roman"/>
                <a:ea typeface="Times New Roman"/>
                <a:cs typeface="Times New Roman"/>
                <a:sym typeface="Times New Roman"/>
              </a:rPr>
              <a:t>Implementing the global framework on well-being at country level: Policy pathways</a:t>
            </a:r>
            <a:r>
              <a:rPr lang="en-GB" sz="1000">
                <a:latin typeface="Times New Roman"/>
                <a:ea typeface="Times New Roman"/>
                <a:cs typeface="Times New Roman"/>
                <a:sym typeface="Times New Roman"/>
              </a:rPr>
              <a:t>. World Health Organisation.</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5750</Words>
  <Application>Microsoft Office PowerPoint</Application>
  <PresentationFormat>Widescreen</PresentationFormat>
  <Paragraphs>182</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HEALTH, WELLBEING AND SUSTAINABLE DEVELOPMENT Component 1: Presentation</vt:lpstr>
      <vt:lpstr>INTRODUCTION</vt:lpstr>
      <vt:lpstr>DEFINITIONS AND KEY CONCEPTS</vt:lpstr>
      <vt:lpstr>THEORETICAL PERSPECTIVES</vt:lpstr>
      <vt:lpstr>INTEGRATION OF HEALTH, WELLBEING AND SUSTAINABLE DEVELOPMENT IN PRACTICE</vt:lpstr>
      <vt:lpstr>INTEGRATION OF HEALTH, WELLBEING AND SUSTAINABLE DEVELOPMENT IN PRACTICE</vt:lpstr>
      <vt:lpstr>SUSTAINABLE DEVELOPMENT GOALS AND UK APPLICATION</vt:lpstr>
      <vt:lpstr>SUSTAINABLE DEVELOPMENT GOALS AND UK APPLICATION</vt:lpstr>
      <vt:lpstr>POLICY AND GOVERNANCE</vt:lpstr>
      <vt:lpstr>POLICY AND GOVERNANCE</vt:lpstr>
      <vt:lpstr>EXAMPLES AND CASE STUDY</vt:lpstr>
      <vt:lpstr>EXAMPLES AND CASE STUDY</vt:lpstr>
      <vt:lpstr>EQUITY AND ACCESS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sobia kauser</dc:creator>
  <cp:lastModifiedBy>sobia kauser</cp:lastModifiedBy>
  <cp:revision>1</cp:revision>
  <dcterms:created xsi:type="dcterms:W3CDTF">2026-01-15T10:42:47Z</dcterms:created>
  <dcterms:modified xsi:type="dcterms:W3CDTF">2026-06-20T22:11:18Z</dcterms:modified>
</cp:coreProperties>
</file>