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6" r:id="rId4"/>
    <p:sldId id="258" r:id="rId5"/>
    <p:sldId id="260" r:id="rId6"/>
    <p:sldId id="261" r:id="rId7"/>
    <p:sldId id="263"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FFDEBF3-87CB-456D-B38A-144EEB444CA0}">
          <p14:sldIdLst>
            <p14:sldId id="256"/>
            <p14:sldId id="257"/>
            <p14:sldId id="266"/>
            <p14:sldId id="258"/>
            <p14:sldId id="260"/>
            <p14:sldId id="261"/>
            <p14:sldId id="263"/>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1"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9296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84529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61326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659740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61560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200805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80275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32434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477316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098906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12/14/2021</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26671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12/14/2021</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815393698"/>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researchgate.net/profile/Dian-Balta/publication/280314557_E-Government_Stakeholder_Analysis_and_Management_Based_on_Stakeholder_Interactions_and_Resource_Dependencies/links/55b20a5508ae9289a084f9a1/E-Government-Stakeholder-Analysis-and-Management-Based-on-Stakeholder-Interactions-and-Resource-Dependencies.pdf" TargetMode="External"/><Relationship Id="rId2" Type="http://schemas.openxmlformats.org/officeDocument/2006/relationships/hyperlink" Target="https://www.researchgate.net/profile/Adebayo-Fashina/publication/341785191_Exploring_the_extent_to_which_project_scope_management_processes_inf" TargetMode="Externa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hyperlink" Target="https://corporatefinanceinstitute.com/resources/knowledge/finance/stakeholder/" TargetMode="External"/><Relationship Id="rId4" Type="http://schemas.openxmlformats.org/officeDocument/2006/relationships/hyperlink" Target="https://www.ijcams.com/wp-content/uploads/2018/11/WBS-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962847" y="171676"/>
            <a:ext cx="5869357" cy="2640622"/>
          </a:xfrm>
        </p:spPr>
        <p:txBody>
          <a:bodyPr>
            <a:normAutofit/>
          </a:bodyPr>
          <a:lstStyle/>
          <a:p>
            <a:br>
              <a:rPr lang="en-GB" sz="1800" dirty="0">
                <a:latin typeface="Corbel" panose="020B0503020204020204" pitchFamily="34" charset="0"/>
              </a:rPr>
            </a:br>
            <a:endParaRPr lang="en-GB" sz="1800" dirty="0">
              <a:latin typeface="Corbel" panose="020B0503020204020204" pitchFamily="34" charset="0"/>
            </a:endParaRPr>
          </a:p>
        </p:txBody>
      </p:sp>
      <p:sp>
        <p:nvSpPr>
          <p:cNvPr id="3" name="Subtitle 2">
            <a:extLst>
              <a:ext uri="{FF2B5EF4-FFF2-40B4-BE49-F238E27FC236}">
                <a16:creationId xmlns:a16="http://schemas.microsoft.com/office/drawing/2014/main" id="{DC1D0173-AE79-4908-9AFC-E630C3F7E80A}"/>
              </a:ext>
            </a:extLst>
          </p:cNvPr>
          <p:cNvSpPr>
            <a:spLocks noGrp="1"/>
          </p:cNvSpPr>
          <p:nvPr>
            <p:ph type="subTitle" idx="1"/>
          </p:nvPr>
        </p:nvSpPr>
        <p:spPr>
          <a:xfrm>
            <a:off x="763091" y="2076491"/>
            <a:ext cx="2597190" cy="1814946"/>
          </a:xfrm>
        </p:spPr>
        <p:txBody>
          <a:bodyPr anchor="b">
            <a:normAutofit/>
          </a:bodyPr>
          <a:lstStyle/>
          <a:p>
            <a:r>
              <a:rPr lang="en-GB" sz="1200" dirty="0">
                <a:latin typeface="Corbel" panose="020B0503020204020204" pitchFamily="34" charset="0"/>
              </a:rPr>
              <a:t>Assignment: project management plan for an extension seating plan dining  area for an extra eighty seats at Taj Mahal Indian Restaurant</a:t>
            </a:r>
          </a:p>
          <a:p>
            <a:endParaRPr lang="en-GB" dirty="0"/>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2"/>
          <a:srcRect r="11439" b="-1"/>
          <a:stretch/>
        </p:blipFill>
        <p:spPr>
          <a:xfrm>
            <a:off x="646176" y="10"/>
            <a:ext cx="11413894"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D2EBF8F1-172F-4306-A647-139E7DB2FE1C}"/>
              </a:ext>
            </a:extLst>
          </p:cNvPr>
          <p:cNvSpPr txBox="1"/>
          <p:nvPr/>
        </p:nvSpPr>
        <p:spPr>
          <a:xfrm>
            <a:off x="763091" y="707157"/>
            <a:ext cx="6102096" cy="1569660"/>
          </a:xfrm>
          <a:prstGeom prst="rect">
            <a:avLst/>
          </a:prstGeom>
          <a:noFill/>
        </p:spPr>
        <p:txBody>
          <a:bodyPr wrap="square">
            <a:spAutoFit/>
          </a:bodyPr>
          <a:lstStyle/>
          <a:p>
            <a: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t>Student name: Nurjahan begum </a:t>
            </a:r>
            <a:b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br>
            <a: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t>Student id: 1912210</a:t>
            </a:r>
            <a:b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br>
            <a: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t>Programme: BA (HONS) Leadership and management skills in the workplace</a:t>
            </a:r>
            <a:b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br>
            <a: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t>Module: Managing projects in the workplace</a:t>
            </a:r>
            <a:b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br>
            <a: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t>Module code: Bmsw5104</a:t>
            </a:r>
            <a:b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br>
            <a: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t>Lecturer: Isaiah oino</a:t>
            </a:r>
            <a:br>
              <a:rPr kumimoji="0" lang="en-GB" sz="1200" b="0" i="0" u="none" strike="noStrike" kern="1200" cap="all" spc="300" normalizeH="0" baseline="0" noProof="0" dirty="0">
                <a:ln>
                  <a:noFill/>
                </a:ln>
                <a:solidFill>
                  <a:srgbClr val="FFFFFF"/>
                </a:solidFill>
                <a:effectLst/>
                <a:uLnTx/>
                <a:uFillTx/>
                <a:latin typeface="Corbel" panose="020B0503020204020204" pitchFamily="34" charset="0"/>
                <a:ea typeface="+mj-ea"/>
                <a:cs typeface="+mj-cs"/>
              </a:rPr>
            </a:br>
            <a:endParaRPr lang="en-GB" sz="1200" dirty="0"/>
          </a:p>
        </p:txBody>
      </p:sp>
    </p:spTree>
    <p:extLst>
      <p:ext uri="{BB962C8B-B14F-4D97-AF65-F5344CB8AC3E}">
        <p14:creationId xmlns:p14="http://schemas.microsoft.com/office/powerpoint/2010/main" val="1873331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984504" y="1364177"/>
            <a:ext cx="5202381" cy="3021555"/>
          </a:xfrm>
        </p:spPr>
        <p:txBody>
          <a:bodyPr>
            <a:normAutofit fontScale="90000"/>
          </a:bodyPr>
          <a:lstStyle/>
          <a:p>
            <a:br>
              <a:rPr lang="en-GB" sz="1800" dirty="0">
                <a:latin typeface="Corbel" panose="020B0503020204020204" pitchFamily="34" charset="0"/>
              </a:rPr>
            </a:br>
            <a:r>
              <a:rPr lang="en-GB" sz="1300" b="1" u="sng" dirty="0">
                <a:latin typeface="Corbel" panose="020B0503020204020204" pitchFamily="34" charset="0"/>
              </a:rPr>
              <a:t>Project management plan outline</a:t>
            </a:r>
            <a:br>
              <a:rPr lang="en-GB" sz="1300" b="1" u="sng" dirty="0">
                <a:latin typeface="Corbel" panose="020B0503020204020204" pitchFamily="34" charset="0"/>
              </a:rPr>
            </a:br>
            <a:br>
              <a:rPr lang="en-GB" sz="1300" b="1" u="sng" dirty="0">
                <a:latin typeface="Corbel" panose="020B0503020204020204" pitchFamily="34" charset="0"/>
              </a:rPr>
            </a:br>
            <a:r>
              <a:rPr lang="en-GB" sz="1300" b="1" dirty="0">
                <a:latin typeface="Corbel" panose="020B0503020204020204" pitchFamily="34" charset="0"/>
              </a:rPr>
              <a:t>project plan for taj mahal Indian restaurant for an extension of an extra eighty seating dining area in backyard</a:t>
            </a:r>
            <a:br>
              <a:rPr lang="en-GB" sz="1300" b="1" dirty="0">
                <a:latin typeface="Corbel" panose="020B0503020204020204" pitchFamily="34" charset="0"/>
              </a:rPr>
            </a:br>
            <a:br>
              <a:rPr lang="en-GB" sz="1300" b="1" dirty="0">
                <a:latin typeface="Corbel" panose="020B0503020204020204" pitchFamily="34" charset="0"/>
              </a:rPr>
            </a:br>
            <a:r>
              <a:rPr lang="en-GB" sz="1300" b="1" dirty="0">
                <a:latin typeface="Corbel" panose="020B0503020204020204" pitchFamily="34" charset="0"/>
              </a:rPr>
              <a:t>Area measurement of extension-</a:t>
            </a:r>
            <a:br>
              <a:rPr lang="en-GB" sz="1300" b="1" dirty="0">
                <a:latin typeface="Corbel" panose="020B0503020204020204" pitchFamily="34" charset="0"/>
              </a:rPr>
            </a:br>
            <a:r>
              <a:rPr lang="en-GB" sz="1300" b="1" dirty="0">
                <a:latin typeface="Corbel" panose="020B0503020204020204" pitchFamily="34" charset="0"/>
              </a:rPr>
              <a:t> </a:t>
            </a:r>
            <a:br>
              <a:rPr lang="en-GB" sz="1300" b="1" i="1" dirty="0">
                <a:latin typeface="Corbel" panose="020B0503020204020204" pitchFamily="34" charset="0"/>
              </a:rPr>
            </a:br>
            <a:r>
              <a:rPr lang="en-GB" sz="1300" b="1" dirty="0">
                <a:latin typeface="Corbel" panose="020B0503020204020204" pitchFamily="34" charset="0"/>
              </a:rPr>
              <a:t>Budget-£70,000</a:t>
            </a:r>
            <a:br>
              <a:rPr lang="en-GB" sz="1300" b="1" dirty="0">
                <a:latin typeface="Corbel" panose="020B0503020204020204" pitchFamily="34" charset="0"/>
              </a:rPr>
            </a:br>
            <a:br>
              <a:rPr lang="en-GB" sz="1300" b="1" dirty="0">
                <a:latin typeface="Corbel" panose="020B0503020204020204" pitchFamily="34" charset="0"/>
              </a:rPr>
            </a:br>
            <a:br>
              <a:rPr lang="en-GB" sz="1300" b="1" dirty="0">
                <a:latin typeface="Corbel" panose="020B0503020204020204" pitchFamily="34" charset="0"/>
              </a:rPr>
            </a:br>
            <a:r>
              <a:rPr lang="en-GB" sz="1300" b="1" dirty="0">
                <a:latin typeface="Corbel" panose="020B0503020204020204" pitchFamily="34" charset="0"/>
              </a:rPr>
              <a:t>Start date-January 1</a:t>
            </a:r>
            <a:r>
              <a:rPr lang="en-GB" sz="1300" b="1" baseline="30000" dirty="0">
                <a:latin typeface="Corbel" panose="020B0503020204020204" pitchFamily="34" charset="0"/>
              </a:rPr>
              <a:t>st</a:t>
            </a:r>
            <a:r>
              <a:rPr lang="en-GB" sz="1300" b="1" dirty="0">
                <a:latin typeface="Corbel" panose="020B0503020204020204" pitchFamily="34" charset="0"/>
              </a:rPr>
              <a:t> 2022</a:t>
            </a:r>
            <a:br>
              <a:rPr lang="en-GB" sz="1300" b="1" dirty="0">
                <a:latin typeface="Corbel" panose="020B0503020204020204" pitchFamily="34" charset="0"/>
              </a:rPr>
            </a:br>
            <a:r>
              <a:rPr lang="en-GB" sz="1300" b="1" dirty="0">
                <a:latin typeface="Corbel" panose="020B0503020204020204" pitchFamily="34" charset="0"/>
              </a:rPr>
              <a:t>Completion date- may 28</a:t>
            </a:r>
            <a:r>
              <a:rPr lang="en-GB" sz="1300" b="1" baseline="30000" dirty="0">
                <a:latin typeface="Corbel" panose="020B0503020204020204" pitchFamily="34" charset="0"/>
              </a:rPr>
              <a:t>th</a:t>
            </a:r>
            <a:r>
              <a:rPr lang="en-GB" sz="1300" b="1" dirty="0">
                <a:latin typeface="Corbel" panose="020B0503020204020204" pitchFamily="34" charset="0"/>
              </a:rPr>
              <a:t> 2022</a:t>
            </a:r>
            <a:br>
              <a:rPr lang="en-GB" sz="1300" b="1" dirty="0">
                <a:latin typeface="Corbel" panose="020B0503020204020204" pitchFamily="34" charset="0"/>
              </a:rPr>
            </a:br>
            <a:br>
              <a:rPr lang="en-GB" sz="1300" b="1" dirty="0">
                <a:latin typeface="Corbel" panose="020B0503020204020204" pitchFamily="34" charset="0"/>
              </a:rPr>
            </a:br>
            <a:br>
              <a:rPr lang="en-GB" sz="1300" b="1" i="1" dirty="0">
                <a:latin typeface="Corbel" panose="020B0503020204020204" pitchFamily="34" charset="0"/>
              </a:rPr>
            </a:br>
            <a:r>
              <a:rPr lang="en-GB" sz="1300" b="1" i="1" dirty="0">
                <a:latin typeface="Corbel" panose="020B0503020204020204" pitchFamily="34" charset="0"/>
              </a:rPr>
              <a:t>.</a:t>
            </a:r>
            <a:br>
              <a:rPr lang="en-GB" sz="1300" b="1" i="1" dirty="0">
                <a:latin typeface="Corbel" panose="020B0503020204020204" pitchFamily="34" charset="0"/>
              </a:rPr>
            </a:br>
            <a:br>
              <a:rPr lang="en-GB" sz="3200" b="1" i="1" dirty="0">
                <a:latin typeface="Corbel" panose="020B0503020204020204" pitchFamily="34" charset="0"/>
              </a:rPr>
            </a:br>
            <a:br>
              <a:rPr lang="en-GB" sz="3200" b="1" i="1" dirty="0">
                <a:latin typeface="Corbel" panose="020B0503020204020204" pitchFamily="34" charset="0"/>
              </a:rPr>
            </a:br>
            <a:br>
              <a:rPr lang="en-GB" sz="3200" b="1" i="1" dirty="0">
                <a:latin typeface="Corbel" panose="020B0503020204020204" pitchFamily="34" charset="0"/>
              </a:rPr>
            </a:br>
            <a:endParaRPr lang="en-GB" sz="3200" b="1" i="1" dirty="0">
              <a:latin typeface="Corbel" panose="020B0503020204020204" pitchFamily="34" charset="0"/>
            </a:endParaRPr>
          </a:p>
        </p:txBody>
      </p:sp>
      <p:sp>
        <p:nvSpPr>
          <p:cNvPr id="3" name="Subtitle 2">
            <a:extLst>
              <a:ext uri="{FF2B5EF4-FFF2-40B4-BE49-F238E27FC236}">
                <a16:creationId xmlns:a16="http://schemas.microsoft.com/office/drawing/2014/main" id="{DC1D0173-AE79-4908-9AFC-E630C3F7E80A}"/>
              </a:ext>
            </a:extLst>
          </p:cNvPr>
          <p:cNvSpPr>
            <a:spLocks noGrp="1"/>
          </p:cNvSpPr>
          <p:nvPr>
            <p:ph type="subTitle" idx="1"/>
          </p:nvPr>
        </p:nvSpPr>
        <p:spPr>
          <a:xfrm>
            <a:off x="698365" y="704273"/>
            <a:ext cx="5397635" cy="4789550"/>
          </a:xfrm>
        </p:spPr>
        <p:txBody>
          <a:bodyPr anchor="b">
            <a:normAutofit/>
          </a:bodyPr>
          <a:lstStyle/>
          <a:p>
            <a:endParaRPr lang="en-GB" dirty="0"/>
          </a:p>
          <a:p>
            <a:endParaRPr lang="en-GB" dirty="0"/>
          </a:p>
          <a:p>
            <a:endParaRPr lang="en-GB" dirty="0"/>
          </a:p>
          <a:p>
            <a:endParaRPr lang="en-GB" dirty="0"/>
          </a:p>
          <a:p>
            <a:endParaRPr lang="en-GB" dirty="0"/>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2"/>
          <a:srcRect r="11439" b="-1"/>
          <a:stretch/>
        </p:blipFill>
        <p:spPr>
          <a:xfrm>
            <a:off x="1802234" y="114299"/>
            <a:ext cx="10389766"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5921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151534" y="89120"/>
            <a:ext cx="5202381" cy="6768880"/>
          </a:xfrm>
        </p:spPr>
        <p:txBody>
          <a:bodyPr>
            <a:normAutofit fontScale="90000"/>
          </a:bodyPr>
          <a:lstStyle/>
          <a:p>
            <a:r>
              <a:rPr lang="en-GB" sz="1300" b="1" u="sng" dirty="0">
                <a:latin typeface="Corbel" panose="020B0503020204020204" pitchFamily="34" charset="0"/>
              </a:rPr>
              <a:t>Project scope</a:t>
            </a:r>
            <a:br>
              <a:rPr lang="en-GB" sz="1300" b="1" u="sng" dirty="0">
                <a:latin typeface="Corbel" panose="020B0503020204020204" pitchFamily="34" charset="0"/>
              </a:rPr>
            </a:br>
            <a:r>
              <a:rPr lang="en-GB" sz="1300" b="1" u="sng" dirty="0">
                <a:latin typeface="Corbel" panose="020B0503020204020204" pitchFamily="34" charset="0"/>
              </a:rPr>
              <a:t>Title: </a:t>
            </a:r>
            <a:r>
              <a:rPr lang="en-GB" sz="1300" b="1" dirty="0">
                <a:latin typeface="Corbel" panose="020B0503020204020204" pitchFamily="34" charset="0"/>
              </a:rPr>
              <a:t>project plan for taj mahal Indian restaurant for an extension of an extra twenty seating dining area in backyard</a:t>
            </a:r>
            <a: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t> </a:t>
            </a:r>
            <a:r>
              <a:rPr kumimoji="0" lang="en-GB" sz="1300" b="1" i="0" u="sng" strike="noStrike" kern="1200" cap="all" spc="300" normalizeH="0" baseline="0" noProof="0" dirty="0">
                <a:ln>
                  <a:noFill/>
                </a:ln>
                <a:solidFill>
                  <a:srgbClr val="FFFFFF"/>
                </a:solidFill>
                <a:effectLst/>
                <a:uLnTx/>
                <a:uFillTx/>
                <a:latin typeface="Corbel" panose="020B0503020204020204" pitchFamily="34" charset="0"/>
              </a:rPr>
              <a:t>Start date</a:t>
            </a:r>
            <a: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t>-January 1</a:t>
            </a:r>
            <a:r>
              <a:rPr kumimoji="0" lang="en-GB" sz="1300" b="1" i="0" u="none" strike="noStrike" kern="1200" cap="all" spc="300" normalizeH="0" baseline="30000" noProof="0" dirty="0">
                <a:ln>
                  <a:noFill/>
                </a:ln>
                <a:solidFill>
                  <a:srgbClr val="FFFFFF"/>
                </a:solidFill>
                <a:effectLst/>
                <a:uLnTx/>
                <a:uFillTx/>
                <a:latin typeface="Corbel" panose="020B0503020204020204" pitchFamily="34" charset="0"/>
              </a:rPr>
              <a:t>st</a:t>
            </a:r>
            <a: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t> 2022</a:t>
            </a:r>
            <a:b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br>
            <a: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t>Completion date- may 28</a:t>
            </a:r>
            <a:r>
              <a:rPr kumimoji="0" lang="en-GB" sz="1300" b="1" i="0" u="none" strike="noStrike" kern="1200" cap="all" spc="300" normalizeH="0" baseline="30000" noProof="0" dirty="0">
                <a:ln>
                  <a:noFill/>
                </a:ln>
                <a:solidFill>
                  <a:srgbClr val="FFFFFF"/>
                </a:solidFill>
                <a:effectLst/>
                <a:uLnTx/>
                <a:uFillTx/>
                <a:latin typeface="Corbel" panose="020B0503020204020204" pitchFamily="34" charset="0"/>
              </a:rPr>
              <a:t>th</a:t>
            </a:r>
            <a: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t> 2022</a:t>
            </a:r>
            <a:b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br>
            <a: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t>Budget-£70,000</a:t>
            </a:r>
            <a:br>
              <a:rPr kumimoji="0" lang="en-GB" sz="1300" b="1" i="0" u="none" strike="noStrike" kern="1200" cap="all" spc="300" normalizeH="0" baseline="0" noProof="0" dirty="0">
                <a:ln>
                  <a:noFill/>
                </a:ln>
                <a:solidFill>
                  <a:srgbClr val="FFFFFF"/>
                </a:solidFill>
                <a:effectLst/>
                <a:uLnTx/>
                <a:uFillTx/>
                <a:latin typeface="Corbel" panose="020B0503020204020204" pitchFamily="34" charset="0"/>
              </a:rPr>
            </a:br>
            <a:r>
              <a:rPr lang="en-GB" sz="1300" b="1" u="sng" dirty="0">
                <a:latin typeface="Corbel" panose="020B0503020204020204" pitchFamily="34" charset="0"/>
              </a:rPr>
              <a:t>Project Manager</a:t>
            </a:r>
            <a:r>
              <a:rPr lang="en-GB" sz="1300" b="1" dirty="0">
                <a:latin typeface="Corbel" panose="020B0503020204020204" pitchFamily="34" charset="0"/>
              </a:rPr>
              <a:t>-Nurjahan Begum</a:t>
            </a:r>
            <a:br>
              <a:rPr lang="en-GB" sz="1300" b="1" dirty="0">
                <a:latin typeface="Corbel" panose="020B0503020204020204" pitchFamily="34" charset="0"/>
              </a:rPr>
            </a:br>
            <a:r>
              <a:rPr lang="en-GB" sz="1300" b="1" u="sng" dirty="0">
                <a:latin typeface="Corbel" panose="020B0503020204020204" pitchFamily="34" charset="0"/>
              </a:rPr>
              <a:t>Project justification</a:t>
            </a:r>
            <a:r>
              <a:rPr lang="en-GB" sz="1300" b="1" dirty="0">
                <a:latin typeface="Corbel" panose="020B0503020204020204" pitchFamily="34" charset="0"/>
              </a:rPr>
              <a:t>-The extension will provide dining seating area for an extra eighty customers.</a:t>
            </a:r>
            <a:br>
              <a:rPr lang="en-GB" sz="1300" b="1" dirty="0">
                <a:latin typeface="Corbel" panose="020B0503020204020204" pitchFamily="34" charset="0"/>
              </a:rPr>
            </a:br>
            <a:r>
              <a:rPr lang="en-GB" sz="1300" b="1" u="sng" dirty="0">
                <a:latin typeface="Corbel" panose="020B0503020204020204" pitchFamily="34" charset="0"/>
              </a:rPr>
              <a:t>Project scope description- </a:t>
            </a:r>
            <a:r>
              <a:rPr lang="en-GB" sz="1300" b="1" dirty="0">
                <a:latin typeface="Corbel" panose="020B0503020204020204" pitchFamily="34" charset="0"/>
              </a:rPr>
              <a:t>The project will produce a plan to extend with new seating and tables a new roof and window, new heated  flooring and finished white matt walls and ceiling, window and electrics and lighting.</a:t>
            </a:r>
            <a:br>
              <a:rPr lang="en-GB" sz="1300" b="1" dirty="0">
                <a:latin typeface="Corbel" panose="020B0503020204020204" pitchFamily="34" charset="0"/>
              </a:rPr>
            </a:br>
            <a:r>
              <a:rPr lang="en-GB" sz="1300" b="1" u="sng" dirty="0">
                <a:latin typeface="Corbel" panose="020B0503020204020204" pitchFamily="34" charset="0"/>
              </a:rPr>
              <a:t>Project objective</a:t>
            </a:r>
            <a:r>
              <a:rPr lang="en-GB" sz="1300" b="1" dirty="0">
                <a:latin typeface="Corbel" panose="020B0503020204020204" pitchFamily="34" charset="0"/>
              </a:rPr>
              <a:t>-To establish a project plan for an extension of eighty extra seating dining area for Taj mahals Indian restaurant and manage project from beginning to end and maintain goals and objectives ,monitor projects progress and schedule.</a:t>
            </a:r>
            <a:br>
              <a:rPr lang="en-GB" sz="1300" b="1" dirty="0">
                <a:latin typeface="Corbel" panose="020B0503020204020204" pitchFamily="34" charset="0"/>
              </a:rPr>
            </a:br>
            <a:r>
              <a:rPr lang="en-GB" sz="1300" b="1" dirty="0">
                <a:latin typeface="Corbel" panose="020B0503020204020204" pitchFamily="34" charset="0"/>
              </a:rPr>
              <a:t>in scope-</a:t>
            </a:r>
            <a:br>
              <a:rPr lang="en-GB" sz="1300" b="1" dirty="0">
                <a:latin typeface="Corbel" panose="020B0503020204020204" pitchFamily="34" charset="0"/>
              </a:rPr>
            </a:br>
            <a:r>
              <a:rPr lang="en-GB" sz="1300" b="1" dirty="0">
                <a:latin typeface="Corbel" panose="020B0503020204020204" pitchFamily="34" charset="0"/>
              </a:rPr>
              <a:t>out of scope-</a:t>
            </a:r>
            <a:br>
              <a:rPr lang="en-GB" sz="1300" b="1" dirty="0">
                <a:latin typeface="Corbel" panose="020B0503020204020204" pitchFamily="34" charset="0"/>
              </a:rPr>
            </a:br>
            <a:r>
              <a:rPr lang="en-GB" sz="1300" b="1" dirty="0">
                <a:latin typeface="Corbel" panose="020B0503020204020204" pitchFamily="34" charset="0"/>
              </a:rPr>
              <a:t>cost estimate-£70,000</a:t>
            </a:r>
            <a:br>
              <a:rPr lang="en-GB" sz="1300" b="1" dirty="0">
                <a:latin typeface="Corbel" panose="020B0503020204020204" pitchFamily="34" charset="0"/>
              </a:rPr>
            </a:br>
            <a:r>
              <a:rPr lang="en-GB" sz="1300" b="1" dirty="0">
                <a:latin typeface="Corbel" panose="020B0503020204020204" pitchFamily="34" charset="0"/>
              </a:rPr>
              <a:t>Assumptions-work could be delayed due to covid -19 pandemic rules and regulations</a:t>
            </a:r>
            <a:br>
              <a:rPr lang="en-GB" sz="1300" b="1" dirty="0">
                <a:latin typeface="Corbel" panose="020B0503020204020204" pitchFamily="34" charset="0"/>
              </a:rPr>
            </a:br>
            <a:r>
              <a:rPr lang="en-GB" sz="1300" b="1" dirty="0">
                <a:latin typeface="Corbel" panose="020B0503020204020204" pitchFamily="34" charset="0"/>
              </a:rPr>
              <a:t>deliverables-</a:t>
            </a:r>
            <a:br>
              <a:rPr lang="en-GB" sz="1300" b="1" dirty="0">
                <a:latin typeface="Corbel" panose="020B0503020204020204" pitchFamily="34" charset="0"/>
              </a:rPr>
            </a:br>
            <a:r>
              <a:rPr lang="en-GB" sz="1300" b="1" dirty="0">
                <a:latin typeface="Corbel" panose="020B0503020204020204" pitchFamily="34" charset="0"/>
              </a:rPr>
              <a:t>constraints-delay in completion if various permits from stakeholders are  not approved ,supplier delay due to </a:t>
            </a:r>
            <a:br>
              <a:rPr lang="en-GB" sz="1300" b="1" dirty="0">
                <a:latin typeface="Corbel" panose="020B0503020204020204" pitchFamily="34" charset="0"/>
              </a:rPr>
            </a:br>
            <a:r>
              <a:rPr lang="en-GB" sz="1300" b="1" dirty="0">
                <a:latin typeface="Corbel" panose="020B0503020204020204" pitchFamily="34" charset="0"/>
              </a:rPr>
              <a:t>Area measurement of extension-</a:t>
            </a:r>
            <a:br>
              <a:rPr lang="en-GB" sz="1300" b="1" dirty="0">
                <a:latin typeface="Corbel" panose="020B0503020204020204" pitchFamily="34" charset="0"/>
              </a:rPr>
            </a:br>
            <a:r>
              <a:rPr lang="en-GB" sz="1300" b="1" dirty="0">
                <a:latin typeface="Corbel" panose="020B0503020204020204" pitchFamily="34" charset="0"/>
              </a:rPr>
              <a:t> </a:t>
            </a:r>
            <a:br>
              <a:rPr lang="en-GB" sz="1300" b="1" dirty="0">
                <a:latin typeface="Corbel" panose="020B0503020204020204" pitchFamily="34" charset="0"/>
              </a:rPr>
            </a:br>
            <a:br>
              <a:rPr lang="en-GB" sz="1300" b="1" dirty="0"/>
            </a:br>
            <a:br>
              <a:rPr lang="en-GB" sz="1300" b="1" dirty="0">
                <a:latin typeface="Corbel" panose="020B0503020204020204" pitchFamily="34" charset="0"/>
              </a:rPr>
            </a:br>
            <a:br>
              <a:rPr lang="en-GB" sz="1300" b="1" i="1" dirty="0">
                <a:latin typeface="Corbel" panose="020B0503020204020204" pitchFamily="34" charset="0"/>
              </a:rPr>
            </a:br>
            <a:r>
              <a:rPr lang="en-GB" sz="1300" b="1" i="1" dirty="0">
                <a:latin typeface="Corbel" panose="020B0503020204020204" pitchFamily="34" charset="0"/>
              </a:rPr>
              <a:t>.</a:t>
            </a:r>
            <a:br>
              <a:rPr lang="en-GB" sz="1300" b="1" i="1" dirty="0">
                <a:latin typeface="Corbel" panose="020B0503020204020204" pitchFamily="34" charset="0"/>
              </a:rPr>
            </a:br>
            <a:br>
              <a:rPr lang="en-GB" sz="3200" b="1" i="1" dirty="0">
                <a:latin typeface="Corbel" panose="020B0503020204020204" pitchFamily="34" charset="0"/>
              </a:rPr>
            </a:br>
            <a:br>
              <a:rPr lang="en-GB" sz="3200" b="1" i="1" dirty="0">
                <a:latin typeface="Corbel" panose="020B0503020204020204" pitchFamily="34" charset="0"/>
              </a:rPr>
            </a:br>
            <a:br>
              <a:rPr lang="en-GB" sz="3200" b="1" i="1" dirty="0">
                <a:latin typeface="Corbel" panose="020B0503020204020204" pitchFamily="34" charset="0"/>
              </a:rPr>
            </a:br>
            <a:endParaRPr lang="en-GB" sz="3200" b="1" i="1" dirty="0">
              <a:latin typeface="Corbel" panose="020B0503020204020204" pitchFamily="34" charset="0"/>
            </a:endParaRPr>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2"/>
          <a:srcRect r="11439" b="-1"/>
          <a:stretch/>
        </p:blipFill>
        <p:spPr>
          <a:xfrm>
            <a:off x="4311346" y="-89110"/>
            <a:ext cx="9113106"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75248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731520" y="1364178"/>
            <a:ext cx="5455365" cy="5073198"/>
          </a:xfrm>
        </p:spPr>
        <p:txBody>
          <a:bodyPr>
            <a:normAutofit/>
          </a:bodyPr>
          <a:lstStyle/>
          <a:p>
            <a:br>
              <a:rPr lang="en-GB" sz="1800" dirty="0">
                <a:latin typeface="Corbel" panose="020B0503020204020204" pitchFamily="34" charset="0"/>
              </a:rPr>
            </a:br>
            <a:r>
              <a:rPr lang="en-GB" sz="1200" u="sng" dirty="0">
                <a:latin typeface="Corbel" panose="020B0503020204020204" pitchFamily="34" charset="0"/>
              </a:rPr>
              <a:t>stake holder involvement and analysis</a:t>
            </a:r>
            <a:br>
              <a:rPr lang="en-GB" sz="1200" u="sng" dirty="0">
                <a:latin typeface="Corbel" panose="020B0503020204020204" pitchFamily="34" charset="0"/>
              </a:rPr>
            </a:br>
            <a:br>
              <a:rPr lang="en-GB" sz="1200" u="sng" dirty="0">
                <a:latin typeface="Corbel" panose="020B0503020204020204" pitchFamily="34" charset="0"/>
              </a:rPr>
            </a:br>
            <a:r>
              <a:rPr lang="en-GB" sz="1200" u="sng" dirty="0">
                <a:latin typeface="Corbel" panose="020B0503020204020204" pitchFamily="34" charset="0"/>
              </a:rPr>
              <a:t>Internal stakeholders; </a:t>
            </a:r>
            <a:br>
              <a:rPr lang="en-GB" sz="1200" u="sng" dirty="0">
                <a:latin typeface="Corbel" panose="020B0503020204020204" pitchFamily="34" charset="0"/>
              </a:rPr>
            </a:br>
            <a:r>
              <a:rPr lang="en-GB" sz="1200" dirty="0">
                <a:latin typeface="Corbel" panose="020B0503020204020204" pitchFamily="34" charset="0"/>
              </a:rPr>
              <a:t>The team</a:t>
            </a:r>
            <a:br>
              <a:rPr lang="en-GB" sz="1200" u="sng" dirty="0">
                <a:latin typeface="Corbel" panose="020B0503020204020204" pitchFamily="34" charset="0"/>
              </a:rPr>
            </a:br>
            <a:r>
              <a:rPr lang="en-GB" sz="1200" dirty="0">
                <a:latin typeface="Corbel" panose="020B0503020204020204" pitchFamily="34" charset="0"/>
              </a:rPr>
              <a:t>my boss</a:t>
            </a:r>
            <a:br>
              <a:rPr lang="en-GB" sz="1200" dirty="0">
                <a:latin typeface="Corbel" panose="020B0503020204020204" pitchFamily="34" charset="0"/>
              </a:rPr>
            </a:br>
            <a:r>
              <a:rPr lang="en-GB" sz="1200" dirty="0">
                <a:latin typeface="Corbel" panose="020B0503020204020204" pitchFamily="34" charset="0"/>
              </a:rPr>
              <a:t>employees</a:t>
            </a:r>
            <a:br>
              <a:rPr lang="en-GB" sz="1200" dirty="0">
                <a:latin typeface="Corbel" panose="020B0503020204020204" pitchFamily="34" charset="0"/>
              </a:rPr>
            </a:br>
            <a:r>
              <a:rPr lang="en-GB" sz="1200" dirty="0">
                <a:latin typeface="Corbel" panose="020B0503020204020204" pitchFamily="34" charset="0"/>
              </a:rPr>
              <a:t>managers</a:t>
            </a:r>
            <a:br>
              <a:rPr lang="en-GB" sz="1200" dirty="0">
                <a:latin typeface="Corbel" panose="020B0503020204020204" pitchFamily="34" charset="0"/>
              </a:rPr>
            </a:br>
            <a:r>
              <a:rPr lang="en-GB" sz="1200" dirty="0">
                <a:latin typeface="Corbel" panose="020B0503020204020204" pitchFamily="34" charset="0"/>
              </a:rPr>
              <a:t>owner</a:t>
            </a:r>
            <a:br>
              <a:rPr lang="en-GB" sz="1200" dirty="0">
                <a:latin typeface="Corbel" panose="020B0503020204020204" pitchFamily="34" charset="0"/>
              </a:rPr>
            </a:br>
            <a:r>
              <a:rPr lang="en-GB" sz="1200" dirty="0">
                <a:latin typeface="Corbel" panose="020B0503020204020204" pitchFamily="34" charset="0"/>
              </a:rPr>
              <a:t>senior executives</a:t>
            </a:r>
            <a:br>
              <a:rPr lang="en-GB" sz="1200" dirty="0">
                <a:latin typeface="Corbel" panose="020B0503020204020204" pitchFamily="34" charset="0"/>
              </a:rPr>
            </a:br>
            <a:br>
              <a:rPr lang="en-GB" sz="1200" dirty="0">
                <a:latin typeface="Corbel" panose="020B0503020204020204" pitchFamily="34" charset="0"/>
              </a:rPr>
            </a:br>
            <a:r>
              <a:rPr lang="en-GB" sz="1200" u="sng" dirty="0">
                <a:latin typeface="Corbel" panose="020B0503020204020204" pitchFamily="34" charset="0"/>
              </a:rPr>
              <a:t>External stakeholders</a:t>
            </a:r>
            <a:r>
              <a:rPr lang="en-GB" sz="1200" dirty="0">
                <a:latin typeface="Corbel" panose="020B0503020204020204" pitchFamily="34" charset="0"/>
              </a:rPr>
              <a:t>:</a:t>
            </a:r>
            <a:br>
              <a:rPr lang="en-GB" sz="1200" dirty="0">
                <a:latin typeface="Corbel" panose="020B0503020204020204" pitchFamily="34" charset="0"/>
              </a:rPr>
            </a:br>
            <a:r>
              <a:rPr lang="en-GB" sz="1200" dirty="0">
                <a:latin typeface="Corbel" panose="020B0503020204020204" pitchFamily="34" charset="0"/>
              </a:rPr>
              <a:t>suppliers </a:t>
            </a:r>
            <a:br>
              <a:rPr lang="en-GB" sz="1200" dirty="0">
                <a:latin typeface="Corbel" panose="020B0503020204020204" pitchFamily="34" charset="0"/>
              </a:rPr>
            </a:br>
            <a:r>
              <a:rPr lang="en-GB" sz="1200" dirty="0">
                <a:latin typeface="Corbel" panose="020B0503020204020204" pitchFamily="34" charset="0"/>
              </a:rPr>
              <a:t>society</a:t>
            </a:r>
            <a:br>
              <a:rPr lang="en-GB" sz="1200" dirty="0">
                <a:latin typeface="Corbel" panose="020B0503020204020204" pitchFamily="34" charset="0"/>
              </a:rPr>
            </a:br>
            <a:r>
              <a:rPr lang="en-GB" sz="1200" dirty="0">
                <a:latin typeface="Corbel" panose="020B0503020204020204" pitchFamily="34" charset="0"/>
              </a:rPr>
              <a:t>customers</a:t>
            </a:r>
            <a:br>
              <a:rPr lang="en-GB" sz="1200" dirty="0">
                <a:latin typeface="Corbel" panose="020B0503020204020204" pitchFamily="34" charset="0"/>
              </a:rPr>
            </a:br>
            <a:r>
              <a:rPr lang="en-GB" sz="1200" dirty="0">
                <a:latin typeface="Corbel" panose="020B0503020204020204" pitchFamily="34" charset="0"/>
              </a:rPr>
              <a:t>government</a:t>
            </a:r>
            <a:br>
              <a:rPr lang="en-GB" sz="1200" dirty="0">
                <a:latin typeface="Corbel" panose="020B0503020204020204" pitchFamily="34" charset="0"/>
              </a:rPr>
            </a:br>
            <a:r>
              <a:rPr lang="en-GB" sz="1200" dirty="0">
                <a:latin typeface="Corbel" panose="020B0503020204020204" pitchFamily="34" charset="0"/>
              </a:rPr>
              <a:t>suppliers</a:t>
            </a:r>
            <a:br>
              <a:rPr lang="en-GB" sz="1200" dirty="0">
                <a:latin typeface="Corbel" panose="020B0503020204020204" pitchFamily="34" charset="0"/>
              </a:rPr>
            </a:br>
            <a:r>
              <a:rPr lang="en-GB" sz="1200" dirty="0">
                <a:latin typeface="Corbel" panose="020B0503020204020204" pitchFamily="34" charset="0"/>
              </a:rPr>
              <a:t>vendor’s</a:t>
            </a:r>
            <a:br>
              <a:rPr lang="en-GB" sz="1200" dirty="0">
                <a:latin typeface="Corbel" panose="020B0503020204020204" pitchFamily="34" charset="0"/>
              </a:rPr>
            </a:br>
            <a:br>
              <a:rPr lang="en-GB" sz="1200" dirty="0">
                <a:latin typeface="Corbel" panose="020B0503020204020204" pitchFamily="34" charset="0"/>
              </a:rPr>
            </a:br>
            <a:r>
              <a:rPr lang="en-GB" sz="1200" dirty="0">
                <a:latin typeface="Corbel" panose="020B0503020204020204" pitchFamily="34" charset="0"/>
              </a:rPr>
              <a:t>. </a:t>
            </a:r>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2"/>
          <a:srcRect r="11439" b="-1"/>
          <a:stretch/>
        </p:blipFill>
        <p:spPr>
          <a:xfrm>
            <a:off x="1670304" y="10"/>
            <a:ext cx="10389766"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54945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113634" y="140798"/>
            <a:ext cx="5202381" cy="5089040"/>
          </a:xfrm>
        </p:spPr>
        <p:txBody>
          <a:bodyPr>
            <a:normAutofit fontScale="90000"/>
          </a:bodyPr>
          <a:lstStyle/>
          <a:p>
            <a:r>
              <a:rPr lang="en-GB" sz="1300" u="sng" dirty="0">
                <a:latin typeface="Corbel" panose="020B0503020204020204" pitchFamily="34" charset="0"/>
              </a:rPr>
              <a:t>work breakdown structure</a:t>
            </a:r>
            <a:br>
              <a:rPr lang="en-GB" sz="1300" u="sng" dirty="0">
                <a:latin typeface="Corbel" panose="020B0503020204020204" pitchFamily="34" charset="0"/>
              </a:rPr>
            </a:br>
            <a:br>
              <a:rPr lang="en-GB" sz="1300" u="sng" dirty="0">
                <a:latin typeface="Corbel" panose="020B0503020204020204" pitchFamily="34" charset="0"/>
              </a:rPr>
            </a:br>
            <a:r>
              <a:rPr lang="en-GB" sz="1300" u="sng" dirty="0">
                <a:latin typeface="Corbel" panose="020B0503020204020204" pitchFamily="34" charset="0"/>
              </a:rPr>
              <a:t>planning- </a:t>
            </a:r>
            <a:r>
              <a:rPr lang="en-GB" sz="1300" dirty="0">
                <a:latin typeface="Corbel" panose="020B0503020204020204" pitchFamily="34" charset="0"/>
              </a:rPr>
              <a:t>hold meetings and brief everyone about the project.</a:t>
            </a:r>
            <a:br>
              <a:rPr lang="en-GB" sz="1300" dirty="0">
                <a:latin typeface="Corbel" panose="020B0503020204020204" pitchFamily="34" charset="0"/>
              </a:rPr>
            </a:br>
            <a:r>
              <a:rPr lang="en-GB" sz="1300" dirty="0">
                <a:latin typeface="Corbel" panose="020B0503020204020204" pitchFamily="34" charset="0"/>
              </a:rPr>
              <a:t>Prepare budget</a:t>
            </a:r>
            <a:br>
              <a:rPr lang="en-GB" sz="1300" dirty="0">
                <a:latin typeface="Corbel" panose="020B0503020204020204" pitchFamily="34" charset="0"/>
              </a:rPr>
            </a:br>
            <a:r>
              <a:rPr lang="en-GB" sz="1300" dirty="0">
                <a:latin typeface="Corbel" panose="020B0503020204020204" pitchFamily="34" charset="0"/>
              </a:rPr>
              <a:t>resource scheduling</a:t>
            </a:r>
            <a:br>
              <a:rPr lang="en-GB" sz="1300" dirty="0">
                <a:latin typeface="Corbel" panose="020B0503020204020204" pitchFamily="34" charset="0"/>
              </a:rPr>
            </a:br>
            <a:r>
              <a:rPr lang="en-GB" sz="1300" dirty="0">
                <a:latin typeface="Corbel" panose="020B0503020204020204" pitchFamily="34" charset="0"/>
              </a:rPr>
              <a:t>project drawings</a:t>
            </a:r>
            <a:br>
              <a:rPr lang="en-GB" sz="1300" dirty="0">
                <a:latin typeface="Corbel" panose="020B0503020204020204" pitchFamily="34" charset="0"/>
              </a:rPr>
            </a:br>
            <a:r>
              <a:rPr lang="en-GB" sz="1300" dirty="0">
                <a:latin typeface="Corbel" panose="020B0503020204020204" pitchFamily="34" charset="0"/>
              </a:rPr>
              <a:t>submit end stage report</a:t>
            </a:r>
            <a:br>
              <a:rPr lang="en-GB" sz="1300" dirty="0">
                <a:latin typeface="Corbel" panose="020B0503020204020204" pitchFamily="34" charset="0"/>
              </a:rPr>
            </a:br>
            <a:r>
              <a:rPr lang="en-GB" sz="1300" dirty="0">
                <a:latin typeface="Corbel" panose="020B0503020204020204" pitchFamily="34" charset="0"/>
              </a:rPr>
              <a:t>get approval to start project</a:t>
            </a:r>
            <a:br>
              <a:rPr lang="en-GB" sz="1300" dirty="0">
                <a:latin typeface="Corbel" panose="020B0503020204020204" pitchFamily="34" charset="0"/>
              </a:rPr>
            </a:br>
            <a:br>
              <a:rPr lang="en-GB" sz="1300" dirty="0">
                <a:latin typeface="Corbel" panose="020B0503020204020204" pitchFamily="34" charset="0"/>
              </a:rPr>
            </a:br>
            <a:r>
              <a:rPr lang="en-GB" sz="1300" u="sng" dirty="0">
                <a:latin typeface="Corbel" panose="020B0503020204020204" pitchFamily="34" charset="0"/>
              </a:rPr>
              <a:t>Instillation</a:t>
            </a:r>
            <a:br>
              <a:rPr lang="en-GB" sz="1300" u="sng" dirty="0">
                <a:latin typeface="Corbel" panose="020B0503020204020204" pitchFamily="34" charset="0"/>
              </a:rPr>
            </a:br>
            <a:r>
              <a:rPr lang="en-GB" sz="1300" dirty="0">
                <a:latin typeface="Corbel" panose="020B0503020204020204" pitchFamily="34" charset="0"/>
              </a:rPr>
              <a:t>interior setup and design</a:t>
            </a:r>
            <a:br>
              <a:rPr lang="en-GB" sz="1300" dirty="0">
                <a:latin typeface="Corbel" panose="020B0503020204020204" pitchFamily="34" charset="0"/>
              </a:rPr>
            </a:br>
            <a:r>
              <a:rPr lang="en-GB" sz="1300" dirty="0">
                <a:latin typeface="Corbel" panose="020B0503020204020204" pitchFamily="34" charset="0"/>
              </a:rPr>
              <a:t>electric instillation /lightning</a:t>
            </a:r>
            <a:br>
              <a:rPr lang="en-GB" sz="1300" dirty="0">
                <a:latin typeface="Corbel" panose="020B0503020204020204" pitchFamily="34" charset="0"/>
              </a:rPr>
            </a:br>
            <a:r>
              <a:rPr lang="en-GB" sz="1300" dirty="0">
                <a:latin typeface="Corbel" panose="020B0503020204020204" pitchFamily="34" charset="0"/>
              </a:rPr>
              <a:t>underfloor heating </a:t>
            </a:r>
            <a:br>
              <a:rPr lang="en-GB" sz="1300" dirty="0">
                <a:latin typeface="Corbel" panose="020B0503020204020204" pitchFamily="34" charset="0"/>
              </a:rPr>
            </a:br>
            <a:br>
              <a:rPr lang="en-GB" sz="1300" dirty="0">
                <a:latin typeface="Corbel" panose="020B0503020204020204" pitchFamily="34" charset="0"/>
              </a:rPr>
            </a:br>
            <a:r>
              <a:rPr lang="en-GB" sz="1300" u="sng" dirty="0">
                <a:latin typeface="Corbel" panose="020B0503020204020204" pitchFamily="34" charset="0"/>
              </a:rPr>
              <a:t>Construction</a:t>
            </a:r>
            <a:br>
              <a:rPr lang="en-GB" sz="1300" u="sng" dirty="0">
                <a:latin typeface="Corbel" panose="020B0503020204020204" pitchFamily="34" charset="0"/>
              </a:rPr>
            </a:br>
            <a:r>
              <a:rPr lang="en-GB" sz="1300" dirty="0">
                <a:latin typeface="Corbel" panose="020B0503020204020204" pitchFamily="34" charset="0"/>
              </a:rPr>
              <a:t>install window</a:t>
            </a:r>
            <a:br>
              <a:rPr lang="en-GB" sz="1300" dirty="0">
                <a:latin typeface="Corbel" panose="020B0503020204020204" pitchFamily="34" charset="0"/>
              </a:rPr>
            </a:br>
            <a:r>
              <a:rPr lang="en-GB" sz="1300" dirty="0">
                <a:latin typeface="Corbel" panose="020B0503020204020204" pitchFamily="34" charset="0"/>
              </a:rPr>
              <a:t>painting and decorating</a:t>
            </a:r>
            <a:br>
              <a:rPr lang="en-GB" sz="1300" dirty="0">
                <a:latin typeface="Corbel" panose="020B0503020204020204" pitchFamily="34" charset="0"/>
              </a:rPr>
            </a:br>
            <a:r>
              <a:rPr lang="en-GB" sz="1300" dirty="0">
                <a:latin typeface="Corbel" panose="020B0503020204020204" pitchFamily="34" charset="0"/>
              </a:rPr>
              <a:t>floor tiling</a:t>
            </a:r>
            <a:br>
              <a:rPr lang="en-GB" sz="1300" dirty="0">
                <a:latin typeface="Corbel" panose="020B0503020204020204" pitchFamily="34" charset="0"/>
              </a:rPr>
            </a:br>
            <a:r>
              <a:rPr lang="en-GB" sz="1300" dirty="0">
                <a:latin typeface="Corbel" panose="020B0503020204020204" pitchFamily="34" charset="0"/>
              </a:rPr>
              <a:t>Roof construction</a:t>
            </a:r>
            <a:br>
              <a:rPr lang="en-GB" sz="1300" dirty="0">
                <a:latin typeface="Corbel" panose="020B0503020204020204" pitchFamily="34" charset="0"/>
              </a:rPr>
            </a:br>
            <a:r>
              <a:rPr lang="en-GB" sz="1300" dirty="0">
                <a:latin typeface="Corbel" panose="020B0503020204020204" pitchFamily="34" charset="0"/>
              </a:rPr>
              <a:t>window</a:t>
            </a:r>
            <a:br>
              <a:rPr lang="en-GB" sz="1300" dirty="0">
                <a:latin typeface="Corbel" panose="020B0503020204020204" pitchFamily="34" charset="0"/>
              </a:rPr>
            </a:br>
            <a:br>
              <a:rPr lang="en-GB" sz="1300" dirty="0">
                <a:latin typeface="Corbel" panose="020B0503020204020204" pitchFamily="34" charset="0"/>
              </a:rPr>
            </a:br>
            <a:r>
              <a:rPr lang="en-GB" sz="1300" u="sng" dirty="0">
                <a:latin typeface="Corbel" panose="020B0503020204020204" pitchFamily="34" charset="0"/>
              </a:rPr>
              <a:t>project closure</a:t>
            </a:r>
            <a:br>
              <a:rPr lang="en-GB" sz="1300" u="sng" dirty="0">
                <a:latin typeface="Corbel" panose="020B0503020204020204" pitchFamily="34" charset="0"/>
              </a:rPr>
            </a:br>
            <a:r>
              <a:rPr lang="en-GB" sz="1300" dirty="0">
                <a:latin typeface="Corbel" panose="020B0503020204020204" pitchFamily="34" charset="0"/>
              </a:rPr>
              <a:t>check deliverables are on line</a:t>
            </a:r>
            <a:br>
              <a:rPr lang="en-GB" sz="1300" dirty="0">
                <a:latin typeface="Corbel" panose="020B0503020204020204" pitchFamily="34" charset="0"/>
              </a:rPr>
            </a:br>
            <a:r>
              <a:rPr lang="en-GB" sz="1300" dirty="0">
                <a:latin typeface="Corbel" panose="020B0503020204020204" pitchFamily="34" charset="0"/>
              </a:rPr>
              <a:t>submit end stage report</a:t>
            </a:r>
            <a:br>
              <a:rPr lang="en-GB" sz="1300" dirty="0">
                <a:latin typeface="Corbel" panose="020B0503020204020204" pitchFamily="34" charset="0"/>
              </a:rPr>
            </a:br>
            <a:r>
              <a:rPr lang="en-GB" sz="1300" dirty="0">
                <a:latin typeface="Corbel" panose="020B0503020204020204" pitchFamily="34" charset="0"/>
              </a:rPr>
              <a:t>approval to close project</a:t>
            </a:r>
          </a:p>
        </p:txBody>
      </p:sp>
      <p:sp>
        <p:nvSpPr>
          <p:cNvPr id="3" name="Subtitle 2">
            <a:extLst>
              <a:ext uri="{FF2B5EF4-FFF2-40B4-BE49-F238E27FC236}">
                <a16:creationId xmlns:a16="http://schemas.microsoft.com/office/drawing/2014/main" id="{DC1D0173-AE79-4908-9AFC-E630C3F7E80A}"/>
              </a:ext>
            </a:extLst>
          </p:cNvPr>
          <p:cNvSpPr>
            <a:spLocks noGrp="1"/>
          </p:cNvSpPr>
          <p:nvPr>
            <p:ph type="subTitle" idx="1"/>
          </p:nvPr>
        </p:nvSpPr>
        <p:spPr>
          <a:xfrm>
            <a:off x="619765" y="982577"/>
            <a:ext cx="4454221" cy="5418221"/>
          </a:xfrm>
        </p:spPr>
        <p:txBody>
          <a:bodyPr anchor="b">
            <a:normAutofit/>
          </a:bodyPr>
          <a:lstStyle/>
          <a:p>
            <a:endParaRPr lang="en-GB" dirty="0"/>
          </a:p>
          <a:p>
            <a:endParaRPr lang="en-GB" dirty="0"/>
          </a:p>
          <a:p>
            <a:endParaRPr lang="en-GB" dirty="0"/>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2"/>
          <a:srcRect r="11439" b="-1"/>
          <a:stretch/>
        </p:blipFill>
        <p:spPr>
          <a:xfrm>
            <a:off x="3079564" y="10"/>
            <a:ext cx="8747697"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66404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277368" y="456704"/>
            <a:ext cx="5202381" cy="3834879"/>
          </a:xfrm>
        </p:spPr>
        <p:txBody>
          <a:bodyPr>
            <a:normAutofit/>
          </a:bodyPr>
          <a:lstStyle/>
          <a:p>
            <a:br>
              <a:rPr lang="en-GB" sz="1800" dirty="0">
                <a:latin typeface="Corbel" panose="020B0503020204020204" pitchFamily="34" charset="0"/>
              </a:rPr>
            </a:br>
            <a:endParaRPr lang="en-GB" sz="1800" dirty="0">
              <a:latin typeface="Corbel" panose="020B0503020204020204" pitchFamily="34" charset="0"/>
            </a:endParaRPr>
          </a:p>
        </p:txBody>
      </p:sp>
      <p:sp>
        <p:nvSpPr>
          <p:cNvPr id="3" name="Subtitle 2">
            <a:extLst>
              <a:ext uri="{FF2B5EF4-FFF2-40B4-BE49-F238E27FC236}">
                <a16:creationId xmlns:a16="http://schemas.microsoft.com/office/drawing/2014/main" id="{DC1D0173-AE79-4908-9AFC-E630C3F7E80A}"/>
              </a:ext>
            </a:extLst>
          </p:cNvPr>
          <p:cNvSpPr>
            <a:spLocks noGrp="1"/>
          </p:cNvSpPr>
          <p:nvPr>
            <p:ph type="subTitle" idx="1"/>
          </p:nvPr>
        </p:nvSpPr>
        <p:spPr>
          <a:xfrm>
            <a:off x="365760" y="329184"/>
            <a:ext cx="4808986" cy="3099816"/>
          </a:xfrm>
        </p:spPr>
        <p:txBody>
          <a:bodyPr anchor="b">
            <a:normAutofit/>
          </a:bodyPr>
          <a:lstStyle/>
          <a:p>
            <a:r>
              <a:rPr lang="en-GB" sz="1200" u="sng" dirty="0">
                <a:latin typeface="Corbel" panose="020B0503020204020204" pitchFamily="34" charset="0"/>
              </a:rPr>
              <a:t>COST AND RESOURCES</a:t>
            </a:r>
          </a:p>
          <a:p>
            <a:endParaRPr lang="en-GB" sz="1200" u="sng" dirty="0">
              <a:latin typeface="Corbel" panose="020B0503020204020204" pitchFamily="34" charset="0"/>
            </a:endParaRPr>
          </a:p>
          <a:p>
            <a:endParaRPr lang="en-GB" sz="1200" u="sng" dirty="0">
              <a:latin typeface="Corbel" panose="020B0503020204020204" pitchFamily="34" charset="0"/>
            </a:endParaRPr>
          </a:p>
          <a:p>
            <a:endParaRPr lang="en-GB" sz="1200" u="sng" dirty="0">
              <a:latin typeface="Corbel" panose="020B0503020204020204" pitchFamily="34" charset="0"/>
            </a:endParaRPr>
          </a:p>
          <a:p>
            <a:endParaRPr lang="en-GB" sz="1200" u="sng" dirty="0">
              <a:latin typeface="Corbel" panose="020B0503020204020204" pitchFamily="34" charset="0"/>
            </a:endParaRPr>
          </a:p>
          <a:p>
            <a:endParaRPr lang="en-GB" sz="1200" u="sng" dirty="0">
              <a:latin typeface="Corbel" panose="020B0503020204020204" pitchFamily="34" charset="0"/>
            </a:endParaRPr>
          </a:p>
          <a:p>
            <a:endParaRPr lang="en-GB" sz="1200" u="sng" dirty="0">
              <a:latin typeface="Corbel" panose="020B0503020204020204" pitchFamily="34" charset="0"/>
            </a:endParaRPr>
          </a:p>
          <a:p>
            <a:endParaRPr lang="en-GB" u="sng" dirty="0"/>
          </a:p>
          <a:p>
            <a:endParaRPr lang="en-GB" u="sng" dirty="0"/>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2"/>
          <a:srcRect r="11439" b="-1"/>
          <a:stretch/>
        </p:blipFill>
        <p:spPr>
          <a:xfrm>
            <a:off x="1670304" y="10"/>
            <a:ext cx="10389766"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9FD8722-BD8C-43CC-8420-4B537DF8C952}"/>
              </a:ext>
            </a:extLst>
          </p:cNvPr>
          <p:cNvGraphicFramePr>
            <a:graphicFrameLocks noGrp="1"/>
          </p:cNvGraphicFramePr>
          <p:nvPr>
            <p:extLst>
              <p:ext uri="{D42A27DB-BD31-4B8C-83A1-F6EECF244321}">
                <p14:modId xmlns:p14="http://schemas.microsoft.com/office/powerpoint/2010/main" val="1494826198"/>
              </p:ext>
            </p:extLst>
          </p:nvPr>
        </p:nvGraphicFramePr>
        <p:xfrm>
          <a:off x="365760" y="985329"/>
          <a:ext cx="4293870" cy="2969895"/>
        </p:xfrm>
        <a:graphic>
          <a:graphicData uri="http://schemas.openxmlformats.org/drawingml/2006/table">
            <a:tbl>
              <a:tblPr firstRow="1" firstCol="1" bandRow="1"/>
              <a:tblGrid>
                <a:gridCol w="1431290">
                  <a:extLst>
                    <a:ext uri="{9D8B030D-6E8A-4147-A177-3AD203B41FA5}">
                      <a16:colId xmlns:a16="http://schemas.microsoft.com/office/drawing/2014/main" val="1826137837"/>
                    </a:ext>
                  </a:extLst>
                </a:gridCol>
                <a:gridCol w="1431290">
                  <a:extLst>
                    <a:ext uri="{9D8B030D-6E8A-4147-A177-3AD203B41FA5}">
                      <a16:colId xmlns:a16="http://schemas.microsoft.com/office/drawing/2014/main" val="1829156274"/>
                    </a:ext>
                  </a:extLst>
                </a:gridCol>
                <a:gridCol w="1431290">
                  <a:extLst>
                    <a:ext uri="{9D8B030D-6E8A-4147-A177-3AD203B41FA5}">
                      <a16:colId xmlns:a16="http://schemas.microsoft.com/office/drawing/2014/main" val="674847185"/>
                    </a:ext>
                  </a:extLst>
                </a:gridCol>
              </a:tblGrid>
              <a:tr h="0">
                <a:tc>
                  <a:txBody>
                    <a:bodyPr/>
                    <a:lstStyle/>
                    <a:p>
                      <a:pPr>
                        <a:lnSpc>
                          <a:spcPct val="115000"/>
                        </a:lnSpc>
                        <a:spcAft>
                          <a:spcPts val="1000"/>
                        </a:spcAft>
                      </a:pPr>
                      <a:r>
                        <a:rPr lang="en-GB" sz="1200" b="1" u="sng" dirty="0">
                          <a:effectLst/>
                          <a:latin typeface="Corbel" panose="020B0503020204020204" pitchFamily="34" charset="0"/>
                          <a:ea typeface="Times New Roman" panose="02020603050405020304" pitchFamily="18" charset="0"/>
                          <a:cs typeface="Times New Roman" panose="02020603050405020304" pitchFamily="18" charset="0"/>
                        </a:rPr>
                        <a:t>DESCRIPTION</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b="1" u="sng">
                          <a:effectLst/>
                          <a:latin typeface="Corbel" panose="020B0503020204020204" pitchFamily="34" charset="0"/>
                          <a:ea typeface="Times New Roman" panose="02020603050405020304" pitchFamily="18" charset="0"/>
                          <a:cs typeface="Times New Roman" panose="02020603050405020304" pitchFamily="18" charset="0"/>
                        </a:rPr>
                        <a:t>PRICE</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b="1" u="sng">
                          <a:effectLst/>
                          <a:latin typeface="Corbel" panose="020B0503020204020204" pitchFamily="34" charset="0"/>
                          <a:ea typeface="Times New Roman" panose="02020603050405020304" pitchFamily="18" charset="0"/>
                          <a:cs typeface="Times New Roman" panose="02020603050405020304" pitchFamily="18" charset="0"/>
                        </a:rPr>
                        <a:t>TOTAL</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78222036"/>
                  </a:ext>
                </a:extLst>
              </a:tr>
              <a:tr h="0">
                <a:tc>
                  <a:txBody>
                    <a:bodyPr/>
                    <a:lstStyle/>
                    <a:p>
                      <a:pPr>
                        <a:lnSpc>
                          <a:spcPct val="115000"/>
                        </a:lnSpc>
                        <a:spcAft>
                          <a:spcPts val="1000"/>
                        </a:spcAft>
                      </a:pPr>
                      <a:r>
                        <a:rPr lang="en-GB" sz="1200" b="1" u="sng" dirty="0">
                          <a:effectLst/>
                          <a:latin typeface="Corbel" panose="020B0503020204020204" pitchFamily="34" charset="0"/>
                          <a:ea typeface="Times New Roman" panose="02020603050405020304" pitchFamily="18" charset="0"/>
                          <a:cs typeface="Arial" panose="020B0604020202020204" pitchFamily="34" charset="0"/>
                        </a:rPr>
                        <a:t>Budget for project</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b="1" u="none" strike="noStrike">
                          <a:effectLst/>
                          <a:latin typeface="Corbel" panose="020B0503020204020204" pitchFamily="34" charset="0"/>
                          <a:ea typeface="Times New Roman" panose="02020603050405020304" pitchFamily="18" charset="0"/>
                          <a:cs typeface="Arial" panose="020B0604020202020204" pitchFamily="34" charset="0"/>
                        </a:rPr>
                        <a:t> </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b="1" u="sng">
                          <a:effectLst/>
                          <a:latin typeface="Corbel" panose="020B0503020204020204" pitchFamily="34" charset="0"/>
                          <a:ea typeface="Times New Roman" panose="02020603050405020304" pitchFamily="18" charset="0"/>
                          <a:cs typeface="Arial" panose="020B0604020202020204" pitchFamily="34" charset="0"/>
                        </a:rPr>
                        <a:t>70,000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1740828"/>
                  </a:ext>
                </a:extLst>
              </a:tr>
              <a:tr h="0">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PLANNING COSTS</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£400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£400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8145471"/>
                  </a:ext>
                </a:extLst>
              </a:tr>
              <a:tr h="0">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Designing costs</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£300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£300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0318725"/>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Main contractor</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£40,000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£40,000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7363962"/>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Design and build</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£12,000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£12,000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5531218"/>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architect</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£700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£700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2040988"/>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Diy</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£700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£700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70274274"/>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Electric/lighting</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£1,000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9682154"/>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Roofing</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£10,000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£10,000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1109744"/>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flooring</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23264534"/>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window</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£500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£500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5866387"/>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Plumber/heating</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£1,000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0114935"/>
                  </a:ext>
                </a:extLst>
              </a:tr>
              <a:tr h="0">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Table and chairs</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a:effectLst/>
                          <a:latin typeface="Corbel" panose="020B0503020204020204" pitchFamily="34" charset="0"/>
                          <a:ea typeface="Times New Roman" panose="02020603050405020304" pitchFamily="18" charset="0"/>
                          <a:cs typeface="Arial" panose="020B0604020202020204" pitchFamily="34" charset="0"/>
                        </a:rPr>
                        <a:t>£2,400</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£2,400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8533844"/>
                  </a:ext>
                </a:extLst>
              </a:tr>
              <a:tr h="0">
                <a:tc>
                  <a:txBody>
                    <a:bodyPr/>
                    <a:lstStyle/>
                    <a:p>
                      <a:pPr>
                        <a:lnSpc>
                          <a:spcPct val="115000"/>
                        </a:lnSpc>
                        <a:spcAft>
                          <a:spcPts val="1000"/>
                        </a:spcAft>
                      </a:pPr>
                      <a:r>
                        <a:rPr lang="en-GB" sz="1200" u="none" strike="noStrike">
                          <a:effectLst/>
                          <a:latin typeface="Corbel" panose="020B0503020204020204" pitchFamily="34" charset="0"/>
                          <a:ea typeface="Times New Roman" panose="02020603050405020304" pitchFamily="18" charset="0"/>
                          <a:cs typeface="Arial" panose="020B0604020202020204" pitchFamily="34" charset="0"/>
                        </a:rPr>
                        <a:t> </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none" strike="noStrike">
                          <a:effectLst/>
                          <a:latin typeface="Corbel" panose="020B0503020204020204" pitchFamily="34" charset="0"/>
                          <a:ea typeface="Times New Roman" panose="02020603050405020304" pitchFamily="18" charset="0"/>
                          <a:cs typeface="Arial" panose="020B0604020202020204" pitchFamily="34" charset="0"/>
                        </a:rPr>
                        <a:t> </a:t>
                      </a:r>
                      <a:endParaRPr lang="en-GB" sz="105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200" u="sng" dirty="0">
                          <a:effectLst/>
                          <a:latin typeface="Corbel" panose="020B0503020204020204" pitchFamily="34" charset="0"/>
                          <a:ea typeface="Times New Roman" panose="02020603050405020304" pitchFamily="18" charset="0"/>
                          <a:cs typeface="Arial" panose="020B0604020202020204" pitchFamily="34" charset="0"/>
                        </a:rPr>
                        <a:t>£70,000</a:t>
                      </a:r>
                      <a:endParaRPr lang="en-GB" sz="1050" dirty="0">
                        <a:effectLst/>
                        <a:latin typeface="Corbel" panose="020B0503020204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4156926"/>
                  </a:ext>
                </a:extLst>
              </a:tr>
            </a:tbl>
          </a:graphicData>
        </a:graphic>
      </p:graphicFrame>
    </p:spTree>
    <p:extLst>
      <p:ext uri="{BB962C8B-B14F-4D97-AF65-F5344CB8AC3E}">
        <p14:creationId xmlns:p14="http://schemas.microsoft.com/office/powerpoint/2010/main" val="3424468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504561" y="238011"/>
            <a:ext cx="5791200" cy="3821920"/>
          </a:xfrm>
        </p:spPr>
        <p:txBody>
          <a:bodyPr>
            <a:normAutofit/>
          </a:bodyPr>
          <a:lstStyle/>
          <a:p>
            <a:br>
              <a:rPr lang="en-GB" sz="1800" dirty="0">
                <a:latin typeface="Corbel" panose="020B0503020204020204" pitchFamily="34" charset="0"/>
              </a:rPr>
            </a:br>
            <a:endParaRPr lang="en-GB" sz="1800" dirty="0">
              <a:latin typeface="Corbel" panose="020B0503020204020204" pitchFamily="34" charset="0"/>
            </a:endParaRPr>
          </a:p>
        </p:txBody>
      </p:sp>
      <p:sp>
        <p:nvSpPr>
          <p:cNvPr id="3" name="Subtitle 2">
            <a:extLst>
              <a:ext uri="{FF2B5EF4-FFF2-40B4-BE49-F238E27FC236}">
                <a16:creationId xmlns:a16="http://schemas.microsoft.com/office/drawing/2014/main" id="{DC1D0173-AE79-4908-9AFC-E630C3F7E80A}"/>
              </a:ext>
            </a:extLst>
          </p:cNvPr>
          <p:cNvSpPr>
            <a:spLocks noGrp="1"/>
          </p:cNvSpPr>
          <p:nvPr>
            <p:ph type="subTitle" idx="1"/>
          </p:nvPr>
        </p:nvSpPr>
        <p:spPr>
          <a:xfrm>
            <a:off x="852575" y="1146047"/>
            <a:ext cx="3317089" cy="3569643"/>
          </a:xfrm>
        </p:spPr>
        <p:txBody>
          <a:bodyPr anchor="b">
            <a:normAutofit fontScale="25000" lnSpcReduction="20000"/>
          </a:bodyPr>
          <a:lstStyle/>
          <a:p>
            <a:r>
              <a:rPr lang="en-GB" sz="4800" u="sng" dirty="0">
                <a:latin typeface="Corbel" panose="020B0503020204020204" pitchFamily="34" charset="0"/>
              </a:rPr>
              <a:t>RISK ASSESSMENT  SWOT ANALYSIS</a:t>
            </a:r>
          </a:p>
          <a:p>
            <a:r>
              <a:rPr lang="en-GB" sz="4800" u="sng" dirty="0">
                <a:latin typeface="Corbel" panose="020B0503020204020204" pitchFamily="34" charset="0"/>
              </a:rPr>
              <a:t>STRENGTHS-</a:t>
            </a:r>
          </a:p>
          <a:p>
            <a:r>
              <a:rPr lang="en-GB" sz="4800" dirty="0">
                <a:latin typeface="Corbel" panose="020B0503020204020204" pitchFamily="34" charset="0"/>
              </a:rPr>
              <a:t>*Highly skilled team members, advanced skills and knowledge</a:t>
            </a:r>
          </a:p>
          <a:p>
            <a:r>
              <a:rPr lang="en-GB" sz="4800" dirty="0">
                <a:latin typeface="Corbel" panose="020B0503020204020204" pitchFamily="34" charset="0"/>
              </a:rPr>
              <a:t>*Availability of resources</a:t>
            </a:r>
          </a:p>
          <a:p>
            <a:r>
              <a:rPr lang="en-GB" sz="4800" u="sng" dirty="0">
                <a:latin typeface="Corbel" panose="020B0503020204020204" pitchFamily="34" charset="0"/>
              </a:rPr>
              <a:t>WEAKNESSES</a:t>
            </a:r>
          </a:p>
          <a:p>
            <a:r>
              <a:rPr lang="en-GB" sz="4800" dirty="0">
                <a:latin typeface="Corbel" panose="020B0503020204020204" pitchFamily="34" charset="0"/>
              </a:rPr>
              <a:t>* Outsourcing challenges</a:t>
            </a:r>
          </a:p>
          <a:p>
            <a:r>
              <a:rPr lang="en-GB" sz="4800" dirty="0">
                <a:latin typeface="Corbel" panose="020B0503020204020204" pitchFamily="34" charset="0"/>
              </a:rPr>
              <a:t>*Deadlines and time management</a:t>
            </a:r>
          </a:p>
          <a:p>
            <a:r>
              <a:rPr lang="en-GB" sz="4800" u="sng" dirty="0">
                <a:latin typeface="Corbel" panose="020B0503020204020204" pitchFamily="34" charset="0"/>
              </a:rPr>
              <a:t>Opportunities</a:t>
            </a:r>
          </a:p>
          <a:p>
            <a:r>
              <a:rPr lang="en-GB" sz="4800" dirty="0">
                <a:latin typeface="Corbel" panose="020B0503020204020204" pitchFamily="34" charset="0"/>
              </a:rPr>
              <a:t>Financial gain</a:t>
            </a:r>
          </a:p>
          <a:p>
            <a:r>
              <a:rPr lang="en-GB" sz="4800" dirty="0">
                <a:latin typeface="Corbel" panose="020B0503020204020204" pitchFamily="34" charset="0"/>
              </a:rPr>
              <a:t>*Step ahead of competitors</a:t>
            </a:r>
          </a:p>
          <a:p>
            <a:r>
              <a:rPr lang="en-GB" sz="4800" u="sng" dirty="0">
                <a:latin typeface="Corbel" panose="020B0503020204020204" pitchFamily="34" charset="0"/>
              </a:rPr>
              <a:t>THREATS</a:t>
            </a:r>
          </a:p>
          <a:p>
            <a:r>
              <a:rPr lang="en-GB" sz="4800" dirty="0">
                <a:latin typeface="Corbel" panose="020B0503020204020204" pitchFamily="34" charset="0"/>
              </a:rPr>
              <a:t>* Covid -19 and rules and regulations could delay work</a:t>
            </a:r>
          </a:p>
          <a:p>
            <a:pPr marL="285750" indent="-285750">
              <a:buFont typeface="Arial" panose="020B0604020202020204" pitchFamily="34" charset="0"/>
              <a:buChar char="•"/>
            </a:pPr>
            <a:endParaRPr lang="en-GB" sz="4800" dirty="0">
              <a:latin typeface="Corbel" panose="020B0503020204020204" pitchFamily="34" charset="0"/>
            </a:endParaRPr>
          </a:p>
          <a:p>
            <a:endParaRPr lang="en-GB" sz="4800" dirty="0">
              <a:latin typeface="Corbel" panose="020B0503020204020204" pitchFamily="34" charset="0"/>
            </a:endParaRPr>
          </a:p>
          <a:p>
            <a:endParaRPr lang="en-GB" u="sng" dirty="0">
              <a:latin typeface="Corbel" panose="020B0503020204020204" pitchFamily="34" charset="0"/>
            </a:endParaRPr>
          </a:p>
          <a:p>
            <a:endParaRPr lang="en-GB" u="sng" dirty="0"/>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2"/>
          <a:srcRect r="11439" b="-1"/>
          <a:stretch/>
        </p:blipFill>
        <p:spPr>
          <a:xfrm>
            <a:off x="1670304" y="10"/>
            <a:ext cx="10389766"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36741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0D5ECB1-AC85-4830-AF8E-3E8C2A1A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9113106" cy="6858000"/>
          </a:xfrm>
          <a:custGeom>
            <a:avLst/>
            <a:gdLst>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6885325 w 9113106"/>
              <a:gd name="connsiteY5" fmla="*/ 1543809 h 6858000"/>
              <a:gd name="connsiteX6" fmla="*/ 8238373 w 9113106"/>
              <a:gd name="connsiteY6" fmla="*/ 0 h 6858000"/>
              <a:gd name="connsiteX7" fmla="*/ 9113106 w 9113106"/>
              <a:gd name="connsiteY7" fmla="*/ 0 h 6858000"/>
              <a:gd name="connsiteX8" fmla="*/ 9113106 w 9113106"/>
              <a:gd name="connsiteY8" fmla="*/ 6857999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6885325 w 9113106"/>
              <a:gd name="connsiteY4" fmla="*/ 0 h 6858000"/>
              <a:gd name="connsiteX5" fmla="*/ 8238373 w 9113106"/>
              <a:gd name="connsiteY5" fmla="*/ 0 h 6858000"/>
              <a:gd name="connsiteX6" fmla="*/ 9113106 w 9113106"/>
              <a:gd name="connsiteY6" fmla="*/ 0 h 6858000"/>
              <a:gd name="connsiteX7" fmla="*/ 9113106 w 9113106"/>
              <a:gd name="connsiteY7" fmla="*/ 6857999 h 6858000"/>
              <a:gd name="connsiteX8" fmla="*/ 2227781 w 9113106"/>
              <a:gd name="connsiteY8"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8238373 w 9113106"/>
              <a:gd name="connsiteY4" fmla="*/ 0 h 6858000"/>
              <a:gd name="connsiteX5" fmla="*/ 9113106 w 9113106"/>
              <a:gd name="connsiteY5" fmla="*/ 0 h 6858000"/>
              <a:gd name="connsiteX6" fmla="*/ 9113106 w 9113106"/>
              <a:gd name="connsiteY6" fmla="*/ 6857999 h 6858000"/>
              <a:gd name="connsiteX7" fmla="*/ 2227781 w 9113106"/>
              <a:gd name="connsiteY7" fmla="*/ 6858000 h 6858000"/>
              <a:gd name="connsiteX0" fmla="*/ 2227781 w 9113106"/>
              <a:gd name="connsiteY0" fmla="*/ 6858000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6" fmla="*/ 2227781 w 9113106"/>
              <a:gd name="connsiteY6" fmla="*/ 6858000 h 6858000"/>
              <a:gd name="connsiteX0" fmla="*/ 9113106 w 9113106"/>
              <a:gd name="connsiteY0" fmla="*/ 6857999 h 6858000"/>
              <a:gd name="connsiteX1" fmla="*/ 2227781 w 9113106"/>
              <a:gd name="connsiteY1" fmla="*/ 6858000 h 6858000"/>
              <a:gd name="connsiteX2" fmla="*/ 0 w 9113106"/>
              <a:gd name="connsiteY2" fmla="*/ 6858000 h 6858000"/>
              <a:gd name="connsiteX3" fmla="*/ 6010592 w 9113106"/>
              <a:gd name="connsiteY3" fmla="*/ 0 h 6858000"/>
              <a:gd name="connsiteX4" fmla="*/ 9113106 w 9113106"/>
              <a:gd name="connsiteY4" fmla="*/ 0 h 6858000"/>
              <a:gd name="connsiteX5" fmla="*/ 9113106 w 9113106"/>
              <a:gd name="connsiteY5" fmla="*/ 6857999 h 6858000"/>
              <a:gd name="connsiteX0" fmla="*/ 9113106 w 9113106"/>
              <a:gd name="connsiteY0" fmla="*/ 6857999 h 6858000"/>
              <a:gd name="connsiteX1" fmla="*/ 0 w 9113106"/>
              <a:gd name="connsiteY1" fmla="*/ 6858000 h 6858000"/>
              <a:gd name="connsiteX2" fmla="*/ 6010592 w 9113106"/>
              <a:gd name="connsiteY2" fmla="*/ 0 h 6858000"/>
              <a:gd name="connsiteX3" fmla="*/ 9113106 w 9113106"/>
              <a:gd name="connsiteY3" fmla="*/ 0 h 6858000"/>
              <a:gd name="connsiteX4" fmla="*/ 9113106 w 9113106"/>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106" h="6858000">
                <a:moveTo>
                  <a:pt x="9113106" y="6857999"/>
                </a:moveTo>
                <a:lnTo>
                  <a:pt x="0" y="6858000"/>
                </a:lnTo>
                <a:lnTo>
                  <a:pt x="6010592" y="0"/>
                </a:lnTo>
                <a:lnTo>
                  <a:pt x="9113106" y="0"/>
                </a:lnTo>
                <a:lnTo>
                  <a:pt x="9113106"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0FEB2-C4FA-4E5A-8127-26D5CF9AC800}"/>
              </a:ext>
            </a:extLst>
          </p:cNvPr>
          <p:cNvSpPr>
            <a:spLocks noGrp="1"/>
          </p:cNvSpPr>
          <p:nvPr>
            <p:ph type="ctrTitle"/>
          </p:nvPr>
        </p:nvSpPr>
        <p:spPr>
          <a:xfrm>
            <a:off x="984504" y="1364178"/>
            <a:ext cx="5202381" cy="2640622"/>
          </a:xfrm>
        </p:spPr>
        <p:txBody>
          <a:bodyPr>
            <a:normAutofit/>
          </a:bodyPr>
          <a:lstStyle/>
          <a:p>
            <a:br>
              <a:rPr lang="en-GB" sz="1800" dirty="0">
                <a:latin typeface="Corbel" panose="020B0503020204020204" pitchFamily="34" charset="0"/>
              </a:rPr>
            </a:br>
            <a:endParaRPr lang="en-GB" sz="1800" dirty="0">
              <a:latin typeface="Corbel" panose="020B0503020204020204" pitchFamily="34" charset="0"/>
            </a:endParaRPr>
          </a:p>
        </p:txBody>
      </p:sp>
      <p:sp>
        <p:nvSpPr>
          <p:cNvPr id="3" name="Subtitle 2">
            <a:extLst>
              <a:ext uri="{FF2B5EF4-FFF2-40B4-BE49-F238E27FC236}">
                <a16:creationId xmlns:a16="http://schemas.microsoft.com/office/drawing/2014/main" id="{DC1D0173-AE79-4908-9AFC-E630C3F7E80A}"/>
              </a:ext>
            </a:extLst>
          </p:cNvPr>
          <p:cNvSpPr>
            <a:spLocks noGrp="1"/>
          </p:cNvSpPr>
          <p:nvPr>
            <p:ph type="subTitle" idx="1"/>
          </p:nvPr>
        </p:nvSpPr>
        <p:spPr>
          <a:xfrm>
            <a:off x="575738" y="683107"/>
            <a:ext cx="10631758" cy="5611676"/>
          </a:xfrm>
        </p:spPr>
        <p:txBody>
          <a:bodyPr anchor="b">
            <a:normAutofit/>
          </a:bodyPr>
          <a:lstStyle/>
          <a:p>
            <a:pPr>
              <a:lnSpc>
                <a:spcPct val="120000"/>
              </a:lnSpc>
              <a:spcAft>
                <a:spcPts val="1000"/>
              </a:spcAft>
            </a:pPr>
            <a:r>
              <a:rPr lang="en-GB" sz="1000" dirty="0">
                <a:effectLst/>
                <a:latin typeface="Corbel" panose="020B0503020204020204" pitchFamily="34" charset="0"/>
                <a:ea typeface="Times New Roman" panose="02020603050405020304" pitchFamily="18" charset="0"/>
                <a:cs typeface="Times New Roman" panose="02020603050405020304" pitchFamily="18" charset="0"/>
              </a:rPr>
              <a:t>References,</a:t>
            </a:r>
          </a:p>
          <a:p>
            <a:pPr>
              <a:lnSpc>
                <a:spcPct val="120000"/>
              </a:lnSpc>
              <a:spcAft>
                <a:spcPts val="1000"/>
              </a:spcAft>
            </a:pPr>
            <a:r>
              <a:rPr lang="en-GB" sz="1000" dirty="0">
                <a:effectLst/>
                <a:latin typeface="Corbel" panose="020B0503020204020204" pitchFamily="34" charset="0"/>
                <a:ea typeface="Times New Roman" panose="02020603050405020304" pitchFamily="18" charset="0"/>
                <a:cs typeface="Times New Roman" panose="02020603050405020304" pitchFamily="18" charset="0"/>
              </a:rPr>
              <a:t>Abdilahi, S.M., Fakunle, F.F. and Fashina, A.A., 2020. Exploring the extent to which project scope management processes influence the implementation of telecommunication projects. </a:t>
            </a:r>
            <a:r>
              <a:rPr lang="en-GB" sz="1000" i="1" dirty="0">
                <a:effectLst/>
                <a:latin typeface="Corbel" panose="020B0503020204020204" pitchFamily="34" charset="0"/>
                <a:ea typeface="Times New Roman" panose="02020603050405020304" pitchFamily="18" charset="0"/>
                <a:cs typeface="Times New Roman" panose="02020603050405020304" pitchFamily="18" charset="0"/>
              </a:rPr>
              <a:t>PM World Journal, IX</a:t>
            </a:r>
            <a:r>
              <a:rPr lang="en-GB" sz="1000" dirty="0">
                <a:effectLst/>
                <a:latin typeface="Corbel" panose="020B0503020204020204" pitchFamily="34" charset="0"/>
                <a:ea typeface="Times New Roman" panose="02020603050405020304" pitchFamily="18" charset="0"/>
                <a:cs typeface="Times New Roman" panose="02020603050405020304" pitchFamily="18" charset="0"/>
              </a:rPr>
              <a:t>, pp.1-17.[Google scholar] Available </a:t>
            </a:r>
            <a:r>
              <a:rPr lang="en-GB" sz="1000" dirty="0" err="1">
                <a:effectLst/>
                <a:latin typeface="Corbel" panose="020B0503020204020204" pitchFamily="34" charset="0"/>
                <a:ea typeface="Times New Roman" panose="02020603050405020304" pitchFamily="18" charset="0"/>
                <a:cs typeface="Times New Roman" panose="02020603050405020304" pitchFamily="18" charset="0"/>
              </a:rPr>
              <a:t>at:</a:t>
            </a:r>
            <a:r>
              <a:rPr lang="en-GB" sz="1000" i="1" u="sng" dirty="0" err="1">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2"/>
              </a:rPr>
              <a:t>https</a:t>
            </a:r>
            <a:r>
              <a:rPr lang="en-GB" sz="1000" i="1" u="sng" dirty="0">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2"/>
              </a:rPr>
              <a:t>://www.researchgate.net/profile/Adebayo-Fashina/publication/341785191_Exploring_the_extent_to_which_project_scope_management_processes_inf</a:t>
            </a:r>
            <a:r>
              <a:rPr lang="en-GB" sz="1000" dirty="0">
                <a:effectLst/>
                <a:latin typeface="Corbel" panose="020B0503020204020204" pitchFamily="34" charset="0"/>
                <a:ea typeface="Times New Roman" panose="02020603050405020304" pitchFamily="18" charset="0"/>
                <a:cs typeface="Times New Roman" panose="02020603050405020304" pitchFamily="18" charset="0"/>
              </a:rPr>
              <a:t> ( Accessed: 9</a:t>
            </a:r>
            <a:r>
              <a:rPr lang="en-GB" sz="1000" baseline="30000" dirty="0">
                <a:effectLst/>
                <a:latin typeface="Corbel" panose="020B0503020204020204" pitchFamily="34" charset="0"/>
                <a:ea typeface="Times New Roman" panose="02020603050405020304" pitchFamily="18" charset="0"/>
                <a:cs typeface="Times New Roman" panose="02020603050405020304" pitchFamily="18" charset="0"/>
              </a:rPr>
              <a:t>th</a:t>
            </a:r>
            <a:r>
              <a:rPr lang="en-GB" sz="1000" dirty="0">
                <a:effectLst/>
                <a:latin typeface="Corbel" panose="020B0503020204020204" pitchFamily="34" charset="0"/>
                <a:ea typeface="Times New Roman" panose="02020603050405020304" pitchFamily="18" charset="0"/>
                <a:cs typeface="Times New Roman" panose="02020603050405020304" pitchFamily="18" charset="0"/>
              </a:rPr>
              <a:t> November 2021) Balta, D., Greger, V., Wolf, P. and Krcmar, H., 2015, January. E-government stakeholder analysis and management based on stakeholder interactions and resource dependencies. In </a:t>
            </a:r>
            <a:r>
              <a:rPr lang="en-GB" sz="1000" i="1" dirty="0">
                <a:effectLst/>
                <a:latin typeface="Corbel" panose="020B0503020204020204" pitchFamily="34" charset="0"/>
                <a:ea typeface="Times New Roman" panose="02020603050405020304" pitchFamily="18" charset="0"/>
                <a:cs typeface="Times New Roman" panose="02020603050405020304" pitchFamily="18" charset="0"/>
              </a:rPr>
              <a:t>2015 48th Hawaii International Conference on System Sciences</a:t>
            </a:r>
            <a:r>
              <a:rPr lang="en-GB" sz="1000" dirty="0">
                <a:effectLst/>
                <a:latin typeface="Corbel" panose="020B0503020204020204" pitchFamily="34" charset="0"/>
                <a:ea typeface="Times New Roman" panose="02020603050405020304" pitchFamily="18" charset="0"/>
                <a:cs typeface="Times New Roman" panose="02020603050405020304" pitchFamily="18" charset="0"/>
              </a:rPr>
              <a:t> (pp. 2456-2465). IEEE.[Google scholar] Available </a:t>
            </a:r>
            <a:r>
              <a:rPr lang="en-GB" sz="1000" b="1" dirty="0" err="1">
                <a:effectLst/>
                <a:latin typeface="Corbel" panose="020B0503020204020204" pitchFamily="34" charset="0"/>
                <a:ea typeface="Times New Roman" panose="02020603050405020304" pitchFamily="18" charset="0"/>
                <a:cs typeface="Times New Roman" panose="02020603050405020304" pitchFamily="18" charset="0"/>
              </a:rPr>
              <a:t>at:</a:t>
            </a:r>
            <a:r>
              <a:rPr lang="en-GB" sz="1000" b="1" i="1" u="sng" dirty="0" err="1">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3"/>
              </a:rPr>
              <a:t>https</a:t>
            </a:r>
            <a:r>
              <a:rPr lang="en-GB" sz="1000" b="1" i="1" u="sng" dirty="0">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3"/>
              </a:rPr>
              <a:t>://www.researchgate.net/profile/Dian-Balta/publication/280314557_E-Government_Stakeholder_Analysis_and_Management_Based_on_Stakeholder_Interactions_and_Resource_Dependencies/links/55b20a5508ae9289a084f9a1/E-Government-Stakeholder-Analysis-and-Management-Based-on-Stakeholder-Interactions-and-Resource-Dependencies</a:t>
            </a:r>
            <a:r>
              <a:rPr lang="en-GB" b="1" i="1" u="sng" dirty="0">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3"/>
              </a:rPr>
              <a:t>.pdf</a:t>
            </a:r>
            <a:r>
              <a:rPr lang="en-GB" b="1" i="1" dirty="0">
                <a:effectLst/>
                <a:latin typeface="Corbel" panose="020B0503020204020204" pitchFamily="34" charset="0"/>
                <a:ea typeface="Times New Roman" panose="02020603050405020304" pitchFamily="18" charset="0"/>
                <a:cs typeface="Times New Roman" panose="02020603050405020304" pitchFamily="18" charset="0"/>
              </a:rPr>
              <a:t> (</a:t>
            </a:r>
            <a:r>
              <a:rPr lang="en-GB" dirty="0">
                <a:effectLst/>
                <a:latin typeface="Corbel" panose="020B0503020204020204" pitchFamily="34" charset="0"/>
                <a:ea typeface="Times New Roman" panose="02020603050405020304" pitchFamily="18" charset="0"/>
                <a:cs typeface="Times New Roman" panose="02020603050405020304" pitchFamily="18" charset="0"/>
              </a:rPr>
              <a:t>Accessed: 12</a:t>
            </a:r>
            <a:r>
              <a:rPr lang="en-GB" baseline="30000" dirty="0">
                <a:effectLst/>
                <a:latin typeface="Corbel" panose="020B0503020204020204" pitchFamily="34" charset="0"/>
                <a:ea typeface="Times New Roman" panose="02020603050405020304" pitchFamily="18" charset="0"/>
                <a:cs typeface="Times New Roman" panose="02020603050405020304" pitchFamily="18" charset="0"/>
              </a:rPr>
              <a:t>th</a:t>
            </a:r>
            <a:r>
              <a:rPr lang="en-GB" dirty="0">
                <a:effectLst/>
                <a:latin typeface="Corbel" panose="020B0503020204020204" pitchFamily="34" charset="0"/>
                <a:ea typeface="Times New Roman" panose="02020603050405020304" pitchFamily="18" charset="0"/>
                <a:cs typeface="Times New Roman" panose="02020603050405020304" pitchFamily="18" charset="0"/>
              </a:rPr>
              <a:t> November 2021)</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Burghate, M., 2018. Work breakdown structure: Simplifying project management. </a:t>
            </a:r>
            <a:r>
              <a:rPr lang="en-GB" sz="1200" i="1" dirty="0">
                <a:effectLst/>
                <a:latin typeface="Corbel" panose="020B0503020204020204" pitchFamily="34" charset="0"/>
                <a:ea typeface="Times New Roman" panose="02020603050405020304" pitchFamily="18" charset="0"/>
                <a:cs typeface="Times New Roman" panose="02020603050405020304" pitchFamily="18" charset="0"/>
              </a:rPr>
              <a:t>International Journal of Commerce and Management</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i="1" dirty="0">
                <a:effectLst/>
                <a:latin typeface="Corbel" panose="020B0503020204020204" pitchFamily="34" charset="0"/>
                <a:ea typeface="Times New Roman" panose="02020603050405020304" pitchFamily="18" charset="0"/>
                <a:cs typeface="Times New Roman" panose="02020603050405020304" pitchFamily="18" charset="0"/>
              </a:rPr>
              <a:t>3</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(2), pp.453-461[Google scholar]. Available at</a:t>
            </a:r>
            <a:r>
              <a:rPr lang="en-GB" sz="1200" b="1"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b="1" i="1" u="sng" dirty="0">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4"/>
              </a:rPr>
              <a:t>https://www.ijcams.com/wp-content/uploads/2018/11/WBS-2.pdf</a:t>
            </a:r>
            <a:r>
              <a:rPr lang="en-GB" sz="1200" b="1" i="1" u="sng"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(Accessed: October 14</a:t>
            </a:r>
            <a:r>
              <a:rPr lang="en-GB" sz="1200" baseline="30000" dirty="0">
                <a:effectLst/>
                <a:latin typeface="Corbel" panose="020B0503020204020204" pitchFamily="34" charset="0"/>
                <a:ea typeface="Times New Roman" panose="02020603050405020304" pitchFamily="18" charset="0"/>
                <a:cs typeface="Times New Roman" panose="02020603050405020304" pitchFamily="18" charset="0"/>
              </a:rPr>
              <a:t>th</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 2021)</a:t>
            </a:r>
          </a:p>
          <a:p>
            <a:pPr>
              <a:lnSpc>
                <a:spcPct val="120000"/>
              </a:lnSpc>
              <a:spcAft>
                <a:spcPts val="1000"/>
              </a:spcAft>
            </a:pPr>
            <a:r>
              <a:rPr lang="en-GB" sz="1200" dirty="0">
                <a:effectLst/>
                <a:latin typeface="Corbel" panose="020B0503020204020204" pitchFamily="34" charset="0"/>
                <a:ea typeface="Times New Roman" panose="02020603050405020304" pitchFamily="18" charset="0"/>
                <a:cs typeface="Times New Roman" panose="02020603050405020304" pitchFamily="18" charset="0"/>
              </a:rPr>
              <a:t>CFI Education, 2021, learn about the different types of stakeholders. [online image] </a:t>
            </a:r>
            <a:r>
              <a:rPr lang="en-GB" sz="1200" dirty="0" err="1">
                <a:effectLst/>
                <a:latin typeface="Corbel" panose="020B0503020204020204" pitchFamily="34" charset="0"/>
                <a:ea typeface="Times New Roman" panose="02020603050405020304" pitchFamily="18" charset="0"/>
                <a:cs typeface="Times New Roman" panose="02020603050405020304" pitchFamily="18" charset="0"/>
              </a:rPr>
              <a:t>Availableat:</a:t>
            </a:r>
            <a:r>
              <a:rPr lang="en-GB" sz="1200" i="1" u="sng" dirty="0" err="1">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5"/>
              </a:rPr>
              <a:t>https</a:t>
            </a:r>
            <a:r>
              <a:rPr lang="en-GB" sz="1200" i="1" u="sng" dirty="0">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5"/>
              </a:rPr>
              <a:t>://corporatefinanceinstitute.com/resources/knowledge/finance/stakeholder/</a:t>
            </a:r>
            <a:r>
              <a:rPr lang="en-GB" sz="1200" i="1"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Accessed</a:t>
            </a:r>
            <a:r>
              <a:rPr lang="en-GB" sz="1200" dirty="0">
                <a:effectLst/>
                <a:latin typeface="Corbel" panose="020B0503020204020204" pitchFamily="34" charset="0"/>
                <a:ea typeface="Segoe UI Emoji" panose="020B0502040204020203" pitchFamily="34" charset="0"/>
                <a:cs typeface="Segoe UI Emoji" panose="020B0502040204020203" pitchFamily="34" charset="0"/>
              </a:rPr>
              <a:t>:17</a:t>
            </a:r>
            <a:r>
              <a:rPr lang="en-GB" sz="1200" baseline="30000" dirty="0">
                <a:effectLst/>
                <a:latin typeface="Corbel" panose="020B0503020204020204" pitchFamily="34" charset="0"/>
                <a:ea typeface="Segoe UI Emoji" panose="020B0502040204020203" pitchFamily="34" charset="0"/>
                <a:cs typeface="Segoe UI Emoji" panose="020B0502040204020203" pitchFamily="34" charset="0"/>
              </a:rPr>
              <a:t>th</a:t>
            </a:r>
            <a:r>
              <a:rPr lang="en-GB" sz="1200" dirty="0">
                <a:effectLst/>
                <a:latin typeface="Corbel" panose="020B0503020204020204" pitchFamily="34" charset="0"/>
                <a:ea typeface="Segoe UI Emoji" panose="020B0502040204020203" pitchFamily="34" charset="0"/>
                <a:cs typeface="Segoe UI Emoji" panose="020B0502040204020203" pitchFamily="34" charset="0"/>
              </a:rPr>
              <a:t> October 2021)</a:t>
            </a:r>
            <a:endParaRPr lang="en-GB" sz="1200" u="sng" dirty="0">
              <a:latin typeface="Corbel" panose="020B0503020204020204" pitchFamily="34" charset="0"/>
            </a:endParaRPr>
          </a:p>
          <a:p>
            <a:pPr>
              <a:lnSpc>
                <a:spcPct val="120000"/>
              </a:lnSpc>
              <a:spcAft>
                <a:spcPts val="1000"/>
              </a:spcAft>
            </a:pPr>
            <a:r>
              <a:rPr lang="en-GB" sz="1200" dirty="0">
                <a:effectLst/>
                <a:latin typeface="Corbel" panose="020B0503020204020204" pitchFamily="34" charset="0"/>
                <a:ea typeface="Times New Roman" panose="02020603050405020304" pitchFamily="18" charset="0"/>
                <a:cs typeface="Times New Roman" panose="02020603050405020304" pitchFamily="18" charset="0"/>
              </a:rPr>
              <a:t>Burghate, M., 2018. Work breakdown structure: Simplifying project management. </a:t>
            </a:r>
            <a:r>
              <a:rPr lang="en-GB" sz="1200" i="1" dirty="0">
                <a:effectLst/>
                <a:latin typeface="Corbel" panose="020B0503020204020204" pitchFamily="34" charset="0"/>
                <a:ea typeface="Times New Roman" panose="02020603050405020304" pitchFamily="18" charset="0"/>
                <a:cs typeface="Times New Roman" panose="02020603050405020304" pitchFamily="18" charset="0"/>
              </a:rPr>
              <a:t>International Journal of Commerce and Management</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i="1" dirty="0">
                <a:effectLst/>
                <a:latin typeface="Corbel" panose="020B0503020204020204" pitchFamily="34" charset="0"/>
                <a:ea typeface="Times New Roman" panose="02020603050405020304" pitchFamily="18" charset="0"/>
                <a:cs typeface="Times New Roman" panose="02020603050405020304" pitchFamily="18" charset="0"/>
              </a:rPr>
              <a:t>3</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(2), pp.453-461[Google scholar]. Available at</a:t>
            </a:r>
            <a:r>
              <a:rPr lang="en-GB" sz="1200" b="1"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b="1" i="1" u="sng" dirty="0">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4"/>
              </a:rPr>
              <a:t>https://www.ijcams.com/wp-content/uploads/2018/11/WBS-2.pdf</a:t>
            </a:r>
            <a:r>
              <a:rPr lang="en-GB" sz="1200" b="1" i="1" u="sng"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(Accessed: October 14</a:t>
            </a:r>
            <a:r>
              <a:rPr lang="en-GB" sz="1200" baseline="30000" dirty="0">
                <a:effectLst/>
                <a:latin typeface="Corbel" panose="020B0503020204020204" pitchFamily="34" charset="0"/>
                <a:ea typeface="Times New Roman" panose="02020603050405020304" pitchFamily="18" charset="0"/>
                <a:cs typeface="Times New Roman" panose="02020603050405020304" pitchFamily="18" charset="0"/>
              </a:rPr>
              <a:t>th</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 2021)</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Aft>
                <a:spcPts val="1000"/>
              </a:spcAft>
            </a:pPr>
            <a:r>
              <a:rPr lang="en-GB" sz="1200" dirty="0">
                <a:effectLst/>
                <a:latin typeface="Corbel" panose="020B0503020204020204" pitchFamily="34" charset="0"/>
                <a:ea typeface="Times New Roman" panose="02020603050405020304" pitchFamily="18" charset="0"/>
                <a:cs typeface="Times New Roman" panose="02020603050405020304" pitchFamily="18" charset="0"/>
              </a:rPr>
              <a:t> </a:t>
            </a:r>
            <a:endParaRPr lang="en-GB" sz="105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20000"/>
              </a:lnSpc>
              <a:spcAft>
                <a:spcPts val="1000"/>
              </a:spcAft>
            </a:pPr>
            <a:r>
              <a:rPr lang="en-GB" sz="1200" dirty="0">
                <a:effectLst/>
                <a:latin typeface="Corbel" panose="020B0503020204020204" pitchFamily="34" charset="0"/>
                <a:ea typeface="Times New Roman" panose="02020603050405020304" pitchFamily="18" charset="0"/>
                <a:cs typeface="Times New Roman" panose="02020603050405020304" pitchFamily="18" charset="0"/>
              </a:rPr>
              <a:t>CFI Education, 2021, learn about the different types of stakeholders. [online image] </a:t>
            </a:r>
            <a:r>
              <a:rPr lang="en-GB" sz="1200" dirty="0" err="1">
                <a:effectLst/>
                <a:latin typeface="Corbel" panose="020B0503020204020204" pitchFamily="34" charset="0"/>
                <a:ea typeface="Times New Roman" panose="02020603050405020304" pitchFamily="18" charset="0"/>
                <a:cs typeface="Times New Roman" panose="02020603050405020304" pitchFamily="18" charset="0"/>
              </a:rPr>
              <a:t>Availableat:</a:t>
            </a:r>
            <a:r>
              <a:rPr lang="en-GB" sz="1200" i="1" u="sng" dirty="0" err="1">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5"/>
              </a:rPr>
              <a:t>https</a:t>
            </a:r>
            <a:r>
              <a:rPr lang="en-GB" sz="1200" i="1" u="sng" dirty="0">
                <a:solidFill>
                  <a:srgbClr val="0000FF"/>
                </a:solidFill>
                <a:effectLst/>
                <a:latin typeface="Corbel" panose="020B0503020204020204" pitchFamily="34" charset="0"/>
                <a:ea typeface="Times New Roman" panose="02020603050405020304" pitchFamily="18" charset="0"/>
                <a:cs typeface="Times New Roman" panose="02020603050405020304" pitchFamily="18" charset="0"/>
                <a:hlinkClick r:id="rId5"/>
              </a:rPr>
              <a:t>://corporatefinanceinstitute.com/resources/knowledge/finance/stakeholder/</a:t>
            </a:r>
            <a:r>
              <a:rPr lang="en-GB" sz="1200" i="1" dirty="0">
                <a:effectLst/>
                <a:latin typeface="Corbel" panose="020B0503020204020204" pitchFamily="34" charset="0"/>
                <a:ea typeface="Times New Roman" panose="02020603050405020304" pitchFamily="18" charset="0"/>
                <a:cs typeface="Times New Roman" panose="02020603050405020304" pitchFamily="18" charset="0"/>
              </a:rPr>
              <a:t> (</a:t>
            </a:r>
            <a:r>
              <a:rPr lang="en-GB" sz="1200" dirty="0">
                <a:effectLst/>
                <a:latin typeface="Corbel" panose="020B0503020204020204" pitchFamily="34" charset="0"/>
                <a:ea typeface="Times New Roman" panose="02020603050405020304" pitchFamily="18" charset="0"/>
                <a:cs typeface="Times New Roman" panose="02020603050405020304" pitchFamily="18" charset="0"/>
              </a:rPr>
              <a:t>Accessed</a:t>
            </a:r>
            <a:r>
              <a:rPr lang="en-GB" sz="1200" dirty="0">
                <a:effectLst/>
                <a:latin typeface="Corbel" panose="020B0503020204020204" pitchFamily="34" charset="0"/>
                <a:ea typeface="Segoe UI Emoji" panose="020B0502040204020203" pitchFamily="34" charset="0"/>
                <a:cs typeface="Segoe UI Emoji" panose="020B0502040204020203" pitchFamily="34" charset="0"/>
              </a:rPr>
              <a:t>:17</a:t>
            </a:r>
            <a:r>
              <a:rPr lang="en-GB" sz="1200" baseline="30000" dirty="0">
                <a:effectLst/>
                <a:latin typeface="Corbel" panose="020B0503020204020204" pitchFamily="34" charset="0"/>
                <a:ea typeface="Segoe UI Emoji" panose="020B0502040204020203" pitchFamily="34" charset="0"/>
                <a:cs typeface="Segoe UI Emoji" panose="020B0502040204020203" pitchFamily="34" charset="0"/>
              </a:rPr>
              <a:t>th</a:t>
            </a:r>
            <a:r>
              <a:rPr lang="en-GB" sz="1200" dirty="0">
                <a:effectLst/>
                <a:latin typeface="Corbel" panose="020B0503020204020204" pitchFamily="34" charset="0"/>
                <a:ea typeface="Segoe UI Emoji" panose="020B0502040204020203" pitchFamily="34" charset="0"/>
                <a:cs typeface="Segoe UI Emoji" panose="020B0502040204020203" pitchFamily="34" charset="0"/>
              </a:rPr>
              <a:t> October 202</a:t>
            </a:r>
            <a:endParaRPr lang="en-GB" sz="1200" u="sng" dirty="0"/>
          </a:p>
          <a:p>
            <a:endParaRPr lang="en-GB" u="sng" dirty="0"/>
          </a:p>
          <a:p>
            <a:endParaRPr lang="en-GB" u="sng" dirty="0"/>
          </a:p>
          <a:p>
            <a:endParaRPr lang="en-GB" u="sng" dirty="0"/>
          </a:p>
        </p:txBody>
      </p:sp>
      <p:pic>
        <p:nvPicPr>
          <p:cNvPr id="4" name="Picture 3" descr="Wave in water">
            <a:extLst>
              <a:ext uri="{FF2B5EF4-FFF2-40B4-BE49-F238E27FC236}">
                <a16:creationId xmlns:a16="http://schemas.microsoft.com/office/drawing/2014/main" id="{A91E02C0-9EB8-4573-8D23-9AC9149B0453}"/>
              </a:ext>
            </a:extLst>
          </p:cNvPr>
          <p:cNvPicPr>
            <a:picLocks noChangeAspect="1"/>
          </p:cNvPicPr>
          <p:nvPr/>
        </p:nvPicPr>
        <p:blipFill rotWithShape="1">
          <a:blip r:embed="rId6"/>
          <a:srcRect r="11439" b="-1"/>
          <a:stretch/>
        </p:blipFill>
        <p:spPr>
          <a:xfrm>
            <a:off x="3038239" y="-1"/>
            <a:ext cx="9223513"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3" name="Freeform: Shape 12">
            <a:extLst>
              <a:ext uri="{FF2B5EF4-FFF2-40B4-BE49-F238E27FC236}">
                <a16:creationId xmlns:a16="http://schemas.microsoft.com/office/drawing/2014/main" id="{FD1C9DFA-A617-4257-95D3-CE862A14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6675"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64010757"/>
      </p:ext>
    </p:extLst>
  </p:cSld>
  <p:clrMapOvr>
    <a:masterClrMapping/>
  </p:clrMapOvr>
</p:sld>
</file>

<file path=ppt/theme/theme1.xml><?xml version="1.0" encoding="utf-8"?>
<a:theme xmlns:a="http://schemas.openxmlformats.org/drawingml/2006/main" name="RegattaVTI">
  <a:themeElements>
    <a:clrScheme name="AnalogousFromDarkSeedLeftStep">
      <a:dk1>
        <a:srgbClr val="000000"/>
      </a:dk1>
      <a:lt1>
        <a:srgbClr val="FFFFFF"/>
      </a:lt1>
      <a:dk2>
        <a:srgbClr val="1E3532"/>
      </a:dk2>
      <a:lt2>
        <a:srgbClr val="E7E8E2"/>
      </a:lt2>
      <a:accent1>
        <a:srgbClr val="5B4DC3"/>
      </a:accent1>
      <a:accent2>
        <a:srgbClr val="3B5EB1"/>
      </a:accent2>
      <a:accent3>
        <a:srgbClr val="4DA1C3"/>
      </a:accent3>
      <a:accent4>
        <a:srgbClr val="3BB1A2"/>
      </a:accent4>
      <a:accent5>
        <a:srgbClr val="48B77A"/>
      </a:accent5>
      <a:accent6>
        <a:srgbClr val="3BB13F"/>
      </a:accent6>
      <a:hlink>
        <a:srgbClr val="31946E"/>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otalTime>928</TotalTime>
  <Words>998</Words>
  <Application>Microsoft Office PowerPoint</Application>
  <PresentationFormat>Widescreen</PresentationFormat>
  <Paragraphs>87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Corbel</vt:lpstr>
      <vt:lpstr>Walbaum Display</vt:lpstr>
      <vt:lpstr>RegattaVTI</vt:lpstr>
      <vt:lpstr> </vt:lpstr>
      <vt:lpstr> Project management plan outline  project plan for taj mahal Indian restaurant for an extension of an extra eighty seating dining area in backyard  Area measurement of extension-   Budget-£70,000   Start date-January 1st 2022 Completion date- may 28th 2022   .    </vt:lpstr>
      <vt:lpstr>Project scope Title: project plan for taj mahal Indian restaurant for an extension of an extra twenty seating dining area in backyard Start date-January 1st 2022 Completion date- may 28th 2022 Budget-£70,000 Project Manager-Nurjahan Begum Project justification-The extension will provide dining seating area for an extra eighty customers. Project scope description- The project will produce a plan to extend with new seating and tables a new roof and window, new heated  flooring and finished white matt walls and ceiling, window and electrics and lighting. Project objective-To establish a project plan for an extension of eighty extra seating dining area for Taj mahals Indian restaurant and manage project from beginning to end and maintain goals and objectives ,monitor projects progress and schedule. in scope- out of scope- cost estimate-£70,000 Assumptions-work could be delayed due to covid -19 pandemic rules and regulations deliverables- constraints-delay in completion if various permits from stakeholders are  not approved ,supplier delay due to  Area measurement of extension-      .    </vt:lpstr>
      <vt:lpstr> stake holder involvement and analysis  Internal stakeholders;  The team my boss employees managers owner senior executives  External stakeholders: suppliers  society customers government suppliers vendor’s  . </vt:lpstr>
      <vt:lpstr>work breakdown structure  planning- hold meetings and brief everyone about the project. Prepare budget resource scheduling project drawings submit end stage report get approval to start project  Instillation interior setup and design electric instillation /lightning underfloor heating   Construction install window painting and decorating floor tiling Roof construction window  project closure check deliverables are on line submit end stage report approval to close project</vt:lpstr>
      <vt:lpstr>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nurjahan Begum</dc:creator>
  <cp:lastModifiedBy>nurjahan Begum</cp:lastModifiedBy>
  <cp:revision>8</cp:revision>
  <dcterms:created xsi:type="dcterms:W3CDTF">2021-12-14T10:24:35Z</dcterms:created>
  <dcterms:modified xsi:type="dcterms:W3CDTF">2021-12-15T01:54:13Z</dcterms:modified>
</cp:coreProperties>
</file>