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6B188D-FA67-47DD-BFBA-E84A5083D0E7}" type="datetimeFigureOut">
              <a:rPr lang="en-GB" smtClean="0"/>
              <a:t>07/11/2025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C5FDB3-9118-45BC-8C65-BC0BB4F9D90B}" type="slidenum">
              <a:rPr lang="en-GB" smtClean="0"/>
              <a:t>‹#›</a:t>
            </a:fld>
            <a:endParaRPr lang="en-GB"/>
          </a:p>
        </p:txBody>
      </p:sp>
    </p:spTree>
    <p:extLst>
      <p:ext uri="{BB962C8B-B14F-4D97-AF65-F5344CB8AC3E}">
        <p14:creationId xmlns:p14="http://schemas.microsoft.com/office/powerpoint/2010/main" val="2745786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Swansea grew rich because it was geographically located where there was coal, limestone and access to the sea. The Agricultural Revolution freed up labor to support </a:t>
            </a:r>
            <a:r>
              <a:rPr lang="en-US" dirty="0" err="1"/>
              <a:t>industrialisation</a:t>
            </a:r>
            <a:r>
              <a:rPr lang="en-US" dirty="0"/>
              <a:t>. These factors, along with investment and entrepreneurship, turned Swansea into an industrial center.</a:t>
            </a:r>
            <a:endParaRPr lang="en-GB" dirty="0"/>
          </a:p>
        </p:txBody>
      </p:sp>
      <p:sp>
        <p:nvSpPr>
          <p:cNvPr id="4" name="Slide Number Placeholder 3"/>
          <p:cNvSpPr>
            <a:spLocks noGrp="1"/>
          </p:cNvSpPr>
          <p:nvPr>
            <p:ph type="sldNum" sz="quarter" idx="5"/>
          </p:nvPr>
        </p:nvSpPr>
        <p:spPr/>
        <p:txBody>
          <a:bodyPr/>
          <a:lstStyle/>
          <a:p>
            <a:fld id="{F2C5FDB3-9118-45BC-8C65-BC0BB4F9D90B}" type="slidenum">
              <a:rPr lang="en-GB" smtClean="0"/>
              <a:t>2</a:t>
            </a:fld>
            <a:endParaRPr lang="en-GB"/>
          </a:p>
        </p:txBody>
      </p:sp>
    </p:spTree>
    <p:extLst>
      <p:ext uri="{BB962C8B-B14F-4D97-AF65-F5344CB8AC3E}">
        <p14:creationId xmlns:p14="http://schemas.microsoft.com/office/powerpoint/2010/main" val="2109924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Like other entrepreneurs, John Vivian replicated smelting by using Welsh coal and importing copper ore. Transport of materials was done using canals and tramroads shaped like railroads. By the mid 19th century, the Swansea area was the preeminent place for sourcing copper worldwide.</a:t>
            </a:r>
            <a:endParaRPr lang="en-GB" dirty="0"/>
          </a:p>
        </p:txBody>
      </p:sp>
      <p:sp>
        <p:nvSpPr>
          <p:cNvPr id="4" name="Slide Number Placeholder 3"/>
          <p:cNvSpPr>
            <a:spLocks noGrp="1"/>
          </p:cNvSpPr>
          <p:nvPr>
            <p:ph type="sldNum" sz="quarter" idx="5"/>
          </p:nvPr>
        </p:nvSpPr>
        <p:spPr/>
        <p:txBody>
          <a:bodyPr/>
          <a:lstStyle/>
          <a:p>
            <a:fld id="{F2C5FDB3-9118-45BC-8C65-BC0BB4F9D90B}" type="slidenum">
              <a:rPr lang="en-GB" smtClean="0"/>
              <a:t>3</a:t>
            </a:fld>
            <a:endParaRPr lang="en-GB"/>
          </a:p>
        </p:txBody>
      </p:sp>
    </p:spTree>
    <p:extLst>
      <p:ext uri="{BB962C8B-B14F-4D97-AF65-F5344CB8AC3E}">
        <p14:creationId xmlns:p14="http://schemas.microsoft.com/office/powerpoint/2010/main" val="32034288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valley was prosperous, but at a price. The hours were long, and children were often employed as workers and that was before you considered the pollution from toxic fumes that poisoned the land and livestock, farms went abandoned, and the rural valley became uninhabitable.</a:t>
            </a:r>
            <a:endParaRPr lang="en-GB" dirty="0"/>
          </a:p>
        </p:txBody>
      </p:sp>
      <p:sp>
        <p:nvSpPr>
          <p:cNvPr id="4" name="Slide Number Placeholder 3"/>
          <p:cNvSpPr>
            <a:spLocks noGrp="1"/>
          </p:cNvSpPr>
          <p:nvPr>
            <p:ph type="sldNum" sz="quarter" idx="5"/>
          </p:nvPr>
        </p:nvSpPr>
        <p:spPr/>
        <p:txBody>
          <a:bodyPr/>
          <a:lstStyle/>
          <a:p>
            <a:fld id="{F2C5FDB3-9118-45BC-8C65-BC0BB4F9D90B}" type="slidenum">
              <a:rPr lang="en-GB" smtClean="0"/>
              <a:t>4</a:t>
            </a:fld>
            <a:endParaRPr lang="en-GB"/>
          </a:p>
        </p:txBody>
      </p:sp>
    </p:spTree>
    <p:extLst>
      <p:ext uri="{BB962C8B-B14F-4D97-AF65-F5344CB8AC3E}">
        <p14:creationId xmlns:p14="http://schemas.microsoft.com/office/powerpoint/2010/main" val="605387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Swansea's copper was used in industries around the world and created local wealth. A middle class developed. However, by the 1920s international competition and the rise in coal prices meant decline, leaving environmental scars and legacies of post-industrial society.</a:t>
            </a:r>
            <a:endParaRPr lang="en-GB" dirty="0"/>
          </a:p>
        </p:txBody>
      </p:sp>
      <p:sp>
        <p:nvSpPr>
          <p:cNvPr id="4" name="Slide Number Placeholder 3"/>
          <p:cNvSpPr>
            <a:spLocks noGrp="1"/>
          </p:cNvSpPr>
          <p:nvPr>
            <p:ph type="sldNum" sz="quarter" idx="5"/>
          </p:nvPr>
        </p:nvSpPr>
        <p:spPr/>
        <p:txBody>
          <a:bodyPr/>
          <a:lstStyle/>
          <a:p>
            <a:fld id="{F2C5FDB3-9118-45BC-8C65-BC0BB4F9D90B}" type="slidenum">
              <a:rPr lang="en-GB" smtClean="0"/>
              <a:t>5</a:t>
            </a:fld>
            <a:endParaRPr lang="en-GB"/>
          </a:p>
        </p:txBody>
      </p:sp>
    </p:spTree>
    <p:extLst>
      <p:ext uri="{BB962C8B-B14F-4D97-AF65-F5344CB8AC3E}">
        <p14:creationId xmlns:p14="http://schemas.microsoft.com/office/powerpoint/2010/main" val="2164096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839F786-0A09-4EFF-B6A6-4712C2D62FA9}"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EC289F-4A16-4AED-9971-DB0D1E1EFAB6}" type="slidenum">
              <a:rPr lang="en-GB" smtClean="0"/>
              <a:t>‹#›</a:t>
            </a:fld>
            <a:endParaRPr lang="en-GB"/>
          </a:p>
        </p:txBody>
      </p:sp>
    </p:spTree>
    <p:extLst>
      <p:ext uri="{BB962C8B-B14F-4D97-AF65-F5344CB8AC3E}">
        <p14:creationId xmlns:p14="http://schemas.microsoft.com/office/powerpoint/2010/main" val="22883509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39F786-0A09-4EFF-B6A6-4712C2D62FA9}"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EC289F-4A16-4AED-9971-DB0D1E1EFAB6}" type="slidenum">
              <a:rPr lang="en-GB" smtClean="0"/>
              <a:t>‹#›</a:t>
            </a:fld>
            <a:endParaRPr lang="en-GB"/>
          </a:p>
        </p:txBody>
      </p:sp>
    </p:spTree>
    <p:extLst>
      <p:ext uri="{BB962C8B-B14F-4D97-AF65-F5344CB8AC3E}">
        <p14:creationId xmlns:p14="http://schemas.microsoft.com/office/powerpoint/2010/main" val="3844062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39F786-0A09-4EFF-B6A6-4712C2D62FA9}"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EC289F-4A16-4AED-9971-DB0D1E1EFAB6}" type="slidenum">
              <a:rPr lang="en-GB" smtClean="0"/>
              <a:t>‹#›</a:t>
            </a:fld>
            <a:endParaRPr lang="en-GB"/>
          </a:p>
        </p:txBody>
      </p:sp>
    </p:spTree>
    <p:extLst>
      <p:ext uri="{BB962C8B-B14F-4D97-AF65-F5344CB8AC3E}">
        <p14:creationId xmlns:p14="http://schemas.microsoft.com/office/powerpoint/2010/main" val="1839272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39F786-0A09-4EFF-B6A6-4712C2D62FA9}"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EC289F-4A16-4AED-9971-DB0D1E1EFAB6}" type="slidenum">
              <a:rPr lang="en-GB" smtClean="0"/>
              <a:t>‹#›</a:t>
            </a:fld>
            <a:endParaRPr lang="en-GB"/>
          </a:p>
        </p:txBody>
      </p:sp>
    </p:spTree>
    <p:extLst>
      <p:ext uri="{BB962C8B-B14F-4D97-AF65-F5344CB8AC3E}">
        <p14:creationId xmlns:p14="http://schemas.microsoft.com/office/powerpoint/2010/main" val="2374215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39F786-0A09-4EFF-B6A6-4712C2D62FA9}" type="datetimeFigureOut">
              <a:rPr lang="en-GB" smtClean="0"/>
              <a:t>07/11/2025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EC289F-4A16-4AED-9971-DB0D1E1EFAB6}" type="slidenum">
              <a:rPr lang="en-GB" smtClean="0"/>
              <a:t>‹#›</a:t>
            </a:fld>
            <a:endParaRPr lang="en-GB"/>
          </a:p>
        </p:txBody>
      </p:sp>
    </p:spTree>
    <p:extLst>
      <p:ext uri="{BB962C8B-B14F-4D97-AF65-F5344CB8AC3E}">
        <p14:creationId xmlns:p14="http://schemas.microsoft.com/office/powerpoint/2010/main" val="564437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39F786-0A09-4EFF-B6A6-4712C2D62FA9}" type="datetimeFigureOut">
              <a:rPr lang="en-GB" smtClean="0"/>
              <a:t>07/11/2025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EC289F-4A16-4AED-9971-DB0D1E1EFAB6}" type="slidenum">
              <a:rPr lang="en-GB" smtClean="0"/>
              <a:t>‹#›</a:t>
            </a:fld>
            <a:endParaRPr lang="en-GB"/>
          </a:p>
        </p:txBody>
      </p:sp>
    </p:spTree>
    <p:extLst>
      <p:ext uri="{BB962C8B-B14F-4D97-AF65-F5344CB8AC3E}">
        <p14:creationId xmlns:p14="http://schemas.microsoft.com/office/powerpoint/2010/main" val="2412882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39F786-0A09-4EFF-B6A6-4712C2D62FA9}" type="datetimeFigureOut">
              <a:rPr lang="en-GB" smtClean="0"/>
              <a:t>07/11/2025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EC289F-4A16-4AED-9971-DB0D1E1EFAB6}" type="slidenum">
              <a:rPr lang="en-GB" smtClean="0"/>
              <a:t>‹#›</a:t>
            </a:fld>
            <a:endParaRPr lang="en-GB"/>
          </a:p>
        </p:txBody>
      </p:sp>
    </p:spTree>
    <p:extLst>
      <p:ext uri="{BB962C8B-B14F-4D97-AF65-F5344CB8AC3E}">
        <p14:creationId xmlns:p14="http://schemas.microsoft.com/office/powerpoint/2010/main" val="231671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39F786-0A09-4EFF-B6A6-4712C2D62FA9}"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EC289F-4A16-4AED-9971-DB0D1E1EFAB6}" type="slidenum">
              <a:rPr lang="en-GB" smtClean="0"/>
              <a:t>‹#›</a:t>
            </a:fld>
            <a:endParaRPr lang="en-GB"/>
          </a:p>
        </p:txBody>
      </p:sp>
    </p:spTree>
    <p:extLst>
      <p:ext uri="{BB962C8B-B14F-4D97-AF65-F5344CB8AC3E}">
        <p14:creationId xmlns:p14="http://schemas.microsoft.com/office/powerpoint/2010/main" val="2192373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39F786-0A09-4EFF-B6A6-4712C2D62FA9}"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EC289F-4A16-4AED-9971-DB0D1E1EFAB6}" type="slidenum">
              <a:rPr lang="en-GB" smtClean="0"/>
              <a:t>‹#›</a:t>
            </a:fld>
            <a:endParaRPr lang="en-GB"/>
          </a:p>
        </p:txBody>
      </p:sp>
    </p:spTree>
    <p:extLst>
      <p:ext uri="{BB962C8B-B14F-4D97-AF65-F5344CB8AC3E}">
        <p14:creationId xmlns:p14="http://schemas.microsoft.com/office/powerpoint/2010/main" val="1786463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39F786-0A09-4EFF-B6A6-4712C2D62FA9}"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EC289F-4A16-4AED-9971-DB0D1E1EFAB6}" type="slidenum">
              <a:rPr lang="en-GB" smtClean="0"/>
              <a:t>‹#›</a:t>
            </a:fld>
            <a:endParaRPr lang="en-GB"/>
          </a:p>
        </p:txBody>
      </p:sp>
    </p:spTree>
    <p:extLst>
      <p:ext uri="{BB962C8B-B14F-4D97-AF65-F5344CB8AC3E}">
        <p14:creationId xmlns:p14="http://schemas.microsoft.com/office/powerpoint/2010/main" val="3000356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39F786-0A09-4EFF-B6A6-4712C2D62FA9}"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EC289F-4A16-4AED-9971-DB0D1E1EFAB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340603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39F786-0A09-4EFF-B6A6-4712C2D62FA9}"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EC289F-4A16-4AED-9971-DB0D1E1EFAB6}" type="slidenum">
              <a:rPr lang="en-GB" smtClean="0"/>
              <a:t>‹#›</a:t>
            </a:fld>
            <a:endParaRPr lang="en-GB"/>
          </a:p>
        </p:txBody>
      </p:sp>
    </p:spTree>
    <p:extLst>
      <p:ext uri="{BB962C8B-B14F-4D97-AF65-F5344CB8AC3E}">
        <p14:creationId xmlns:p14="http://schemas.microsoft.com/office/powerpoint/2010/main" val="1324727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39F786-0A09-4EFF-B6A6-4712C2D62FA9}"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EC289F-4A16-4AED-9971-DB0D1E1EFAB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542517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39F786-0A09-4EFF-B6A6-4712C2D62FA9}"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EC289F-4A16-4AED-9971-DB0D1E1EFAB6}" type="slidenum">
              <a:rPr lang="en-GB" smtClean="0"/>
              <a:t>‹#›</a:t>
            </a:fld>
            <a:endParaRPr lang="en-GB"/>
          </a:p>
        </p:txBody>
      </p:sp>
    </p:spTree>
    <p:extLst>
      <p:ext uri="{BB962C8B-B14F-4D97-AF65-F5344CB8AC3E}">
        <p14:creationId xmlns:p14="http://schemas.microsoft.com/office/powerpoint/2010/main" val="40115963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39F786-0A09-4EFF-B6A6-4712C2D62FA9}"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EC289F-4A16-4AED-9971-DB0D1E1EFAB6}" type="slidenum">
              <a:rPr lang="en-GB" smtClean="0"/>
              <a:t>‹#›</a:t>
            </a:fld>
            <a:endParaRPr lang="en-GB"/>
          </a:p>
        </p:txBody>
      </p:sp>
    </p:spTree>
    <p:extLst>
      <p:ext uri="{BB962C8B-B14F-4D97-AF65-F5344CB8AC3E}">
        <p14:creationId xmlns:p14="http://schemas.microsoft.com/office/powerpoint/2010/main" val="3848744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39F786-0A09-4EFF-B6A6-4712C2D62FA9}"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EC289F-4A16-4AED-9971-DB0D1E1EFAB6}" type="slidenum">
              <a:rPr lang="en-GB" smtClean="0"/>
              <a:t>‹#›</a:t>
            </a:fld>
            <a:endParaRPr lang="en-GB"/>
          </a:p>
        </p:txBody>
      </p:sp>
    </p:spTree>
    <p:extLst>
      <p:ext uri="{BB962C8B-B14F-4D97-AF65-F5344CB8AC3E}">
        <p14:creationId xmlns:p14="http://schemas.microsoft.com/office/powerpoint/2010/main" val="2640622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839F786-0A09-4EFF-B6A6-4712C2D62FA9}" type="datetimeFigureOut">
              <a:rPr lang="en-GB" smtClean="0"/>
              <a:t>07/11/2025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4EC289F-4A16-4AED-9971-DB0D1E1EFAB6}" type="slidenum">
              <a:rPr lang="en-GB" smtClean="0"/>
              <a:t>‹#›</a:t>
            </a:fld>
            <a:endParaRPr lang="en-GB"/>
          </a:p>
        </p:txBody>
      </p:sp>
    </p:spTree>
    <p:extLst>
      <p:ext uri="{BB962C8B-B14F-4D97-AF65-F5344CB8AC3E}">
        <p14:creationId xmlns:p14="http://schemas.microsoft.com/office/powerpoint/2010/main" val="5552563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2718-91BB-E876-4D9A-88DE7EB1DE5E}"/>
              </a:ext>
            </a:extLst>
          </p:cNvPr>
          <p:cNvSpPr>
            <a:spLocks noGrp="1"/>
          </p:cNvSpPr>
          <p:nvPr>
            <p:ph type="ctrTitle"/>
          </p:nvPr>
        </p:nvSpPr>
        <p:spPr/>
        <p:txBody>
          <a:bodyPr/>
          <a:lstStyle/>
          <a:p>
            <a:r>
              <a:rPr lang="en-GB" sz="4000" dirty="0">
                <a:solidFill>
                  <a:srgbClr val="0070C0"/>
                </a:solidFill>
                <a:latin typeface="Arial Black" panose="020B0A04020102020204" pitchFamily="34" charset="0"/>
              </a:rPr>
              <a:t>Presentation on Industrial Revolution/ Swansea case</a:t>
            </a:r>
          </a:p>
        </p:txBody>
      </p:sp>
      <p:sp>
        <p:nvSpPr>
          <p:cNvPr id="3" name="Subtitle 2">
            <a:extLst>
              <a:ext uri="{FF2B5EF4-FFF2-40B4-BE49-F238E27FC236}">
                <a16:creationId xmlns:a16="http://schemas.microsoft.com/office/drawing/2014/main" id="{AAB75BA4-39C6-C4CD-261F-49A9EB4CE514}"/>
              </a:ext>
            </a:extLst>
          </p:cNvPr>
          <p:cNvSpPr>
            <a:spLocks noGrp="1"/>
          </p:cNvSpPr>
          <p:nvPr>
            <p:ph type="subTitle" idx="1"/>
          </p:nvPr>
        </p:nvSpPr>
        <p:spPr>
          <a:xfrm>
            <a:off x="447741" y="5839548"/>
            <a:ext cx="3184634" cy="592783"/>
          </a:xfrm>
        </p:spPr>
        <p:txBody>
          <a:bodyPr>
            <a:noAutofit/>
          </a:bodyPr>
          <a:lstStyle/>
          <a:p>
            <a:r>
              <a:rPr lang="en-GB" sz="3200" dirty="0">
                <a:solidFill>
                  <a:srgbClr val="FFC000"/>
                </a:solidFill>
                <a:latin typeface="Arial Black" panose="020B0A04020102020204" pitchFamily="34" charset="0"/>
              </a:rPr>
              <a:t>Elena Tranca </a:t>
            </a:r>
          </a:p>
        </p:txBody>
      </p:sp>
    </p:spTree>
    <p:extLst>
      <p:ext uri="{BB962C8B-B14F-4D97-AF65-F5344CB8AC3E}">
        <p14:creationId xmlns:p14="http://schemas.microsoft.com/office/powerpoint/2010/main" val="1838636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9971F0A-AB68-AC85-1542-CA40898D2EED}"/>
              </a:ext>
            </a:extLst>
          </p:cNvPr>
          <p:cNvPicPr>
            <a:picLocks noChangeAspect="1"/>
          </p:cNvPicPr>
          <p:nvPr/>
        </p:nvPicPr>
        <p:blipFill>
          <a:blip r:embed="rId3"/>
          <a:srcRect t="2970" r="-1" b="-1"/>
          <a:stretch>
            <a:fillRect/>
          </a:stretch>
        </p:blipFill>
        <p:spPr>
          <a:xfrm>
            <a:off x="322048" y="-1"/>
            <a:ext cx="5145433" cy="3429000"/>
          </a:xfrm>
          <a:custGeom>
            <a:avLst/>
            <a:gdLst/>
            <a:ahLst/>
            <a:cxnLst/>
            <a:rect l="l" t="t" r="r" b="b"/>
            <a:pathLst>
              <a:path w="4551305" h="3429000">
                <a:moveTo>
                  <a:pt x="509916" y="0"/>
                </a:moveTo>
                <a:lnTo>
                  <a:pt x="4551305" y="0"/>
                </a:lnTo>
                <a:lnTo>
                  <a:pt x="4551305" y="1"/>
                </a:lnTo>
                <a:lnTo>
                  <a:pt x="3693885" y="1"/>
                </a:lnTo>
                <a:lnTo>
                  <a:pt x="3181696" y="3429000"/>
                </a:lnTo>
                <a:lnTo>
                  <a:pt x="0" y="3429000"/>
                </a:lnTo>
                <a:close/>
              </a:path>
            </a:pathLst>
          </a:custGeom>
        </p:spPr>
      </p:pic>
      <p:sp>
        <p:nvSpPr>
          <p:cNvPr id="2" name="Title 1">
            <a:extLst>
              <a:ext uri="{FF2B5EF4-FFF2-40B4-BE49-F238E27FC236}">
                <a16:creationId xmlns:a16="http://schemas.microsoft.com/office/drawing/2014/main" id="{A99C3B5E-6728-AF7F-D35A-651E67C15F54}"/>
              </a:ext>
            </a:extLst>
          </p:cNvPr>
          <p:cNvSpPr>
            <a:spLocks noGrp="1"/>
          </p:cNvSpPr>
          <p:nvPr>
            <p:ph type="title"/>
          </p:nvPr>
        </p:nvSpPr>
        <p:spPr>
          <a:xfrm>
            <a:off x="5000821" y="609600"/>
            <a:ext cx="4273179" cy="1320800"/>
          </a:xfrm>
        </p:spPr>
        <p:txBody>
          <a:bodyPr>
            <a:normAutofit/>
          </a:bodyPr>
          <a:lstStyle/>
          <a:p>
            <a:r>
              <a:rPr lang="en-GB" dirty="0">
                <a:solidFill>
                  <a:srgbClr val="0070C0"/>
                </a:solidFill>
                <a:latin typeface="Arial Black" panose="020B0A04020102020204" pitchFamily="34" charset="0"/>
              </a:rPr>
              <a:t>Introduction </a:t>
            </a:r>
          </a:p>
        </p:txBody>
      </p:sp>
      <p:pic>
        <p:nvPicPr>
          <p:cNvPr id="5" name="Picture 4">
            <a:extLst>
              <a:ext uri="{FF2B5EF4-FFF2-40B4-BE49-F238E27FC236}">
                <a16:creationId xmlns:a16="http://schemas.microsoft.com/office/drawing/2014/main" id="{BDFF9B18-CC1B-69A3-992E-CDB530A2A92C}"/>
              </a:ext>
            </a:extLst>
          </p:cNvPr>
          <p:cNvPicPr>
            <a:picLocks noChangeAspect="1"/>
          </p:cNvPicPr>
          <p:nvPr/>
        </p:nvPicPr>
        <p:blipFill>
          <a:blip r:embed="rId4"/>
          <a:srcRect r="-3" b="2427"/>
          <a:stretch>
            <a:fillRect/>
          </a:stretch>
        </p:blipFill>
        <p:spPr>
          <a:xfrm>
            <a:off x="-10633" y="3428999"/>
            <a:ext cx="3945706" cy="3429001"/>
          </a:xfrm>
          <a:custGeom>
            <a:avLst/>
            <a:gdLst/>
            <a:ahLst/>
            <a:cxnLst/>
            <a:rect l="l" t="t" r="r" b="b"/>
            <a:pathLst>
              <a:path w="3514376" h="3429001">
                <a:moveTo>
                  <a:pt x="332680" y="0"/>
                </a:moveTo>
                <a:lnTo>
                  <a:pt x="3514376" y="0"/>
                </a:lnTo>
                <a:lnTo>
                  <a:pt x="3002186" y="3429001"/>
                </a:lnTo>
                <a:lnTo>
                  <a:pt x="0" y="3429001"/>
                </a:lnTo>
                <a:lnTo>
                  <a:pt x="0" y="2237155"/>
                </a:lnTo>
                <a:close/>
              </a:path>
            </a:pathLst>
          </a:custGeom>
        </p:spPr>
      </p:pic>
      <p:cxnSp>
        <p:nvCxnSpPr>
          <p:cNvPr id="10" name="Straight Connector 9">
            <a:extLst>
              <a:ext uri="{FF2B5EF4-FFF2-40B4-BE49-F238E27FC236}">
                <a16:creationId xmlns:a16="http://schemas.microsoft.com/office/drawing/2014/main" id="{B31FD3CE-CE0A-4FD9-967C-4D340CA378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28999"/>
            <a:ext cx="32511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Isosceles Triangle 30">
            <a:extLst>
              <a:ext uri="{FF2B5EF4-FFF2-40B4-BE49-F238E27FC236}">
                <a16:creationId xmlns:a16="http://schemas.microsoft.com/office/drawing/2014/main" id="{0663EB55-934F-42EF-80DE-098647DE7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5CFA839-E833-39B6-FE35-A60B1E0CE7E1}"/>
              </a:ext>
            </a:extLst>
          </p:cNvPr>
          <p:cNvSpPr>
            <a:spLocks noGrp="1"/>
          </p:cNvSpPr>
          <p:nvPr>
            <p:ph idx="1"/>
          </p:nvPr>
        </p:nvSpPr>
        <p:spPr>
          <a:xfrm>
            <a:off x="4020487" y="2607190"/>
            <a:ext cx="5602783" cy="3880773"/>
          </a:xfrm>
        </p:spPr>
        <p:txBody>
          <a:bodyPr>
            <a:normAutofit/>
          </a:bodyPr>
          <a:lstStyle/>
          <a:p>
            <a:r>
              <a:rPr lang="en-US" dirty="0">
                <a:latin typeface="Arial" panose="020B0604020202020204" pitchFamily="34" charset="0"/>
                <a:cs typeface="Arial" panose="020B0604020202020204" pitchFamily="34" charset="0"/>
              </a:rPr>
              <a:t>Swansea called "Copperopolis"</a:t>
            </a:r>
          </a:p>
          <a:p>
            <a:r>
              <a:rPr lang="en-US" dirty="0">
                <a:latin typeface="Arial" panose="020B0604020202020204" pitchFamily="34" charset="0"/>
                <a:cs typeface="Arial" panose="020B0604020202020204" pitchFamily="34" charset="0"/>
              </a:rPr>
              <a:t>Excellent marine location on the River Tawe</a:t>
            </a:r>
          </a:p>
          <a:p>
            <a:r>
              <a:rPr lang="en-US" dirty="0">
                <a:latin typeface="Arial" panose="020B0604020202020204" pitchFamily="34" charset="0"/>
                <a:cs typeface="Arial" panose="020B0604020202020204" pitchFamily="34" charset="0"/>
              </a:rPr>
              <a:t>Near to enormous quantities of coal and limestone</a:t>
            </a:r>
          </a:p>
          <a:p>
            <a:r>
              <a:rPr lang="en-US" dirty="0">
                <a:latin typeface="Arial" panose="020B0604020202020204" pitchFamily="34" charset="0"/>
                <a:cs typeface="Arial" panose="020B0604020202020204" pitchFamily="34" charset="0"/>
              </a:rPr>
              <a:t>The Agricultural Revolution had created surplus labor</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2961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ED71228-400A-FED9-6455-8225A27F9603}"/>
              </a:ext>
            </a:extLst>
          </p:cNvPr>
          <p:cNvPicPr>
            <a:picLocks noChangeAspect="1"/>
          </p:cNvPicPr>
          <p:nvPr/>
        </p:nvPicPr>
        <p:blipFill>
          <a:blip r:embed="rId3"/>
          <a:srcRect t="20005" r="2" b="8895"/>
          <a:stretch>
            <a:fillRect/>
          </a:stretch>
        </p:blipFill>
        <p:spPr>
          <a:xfrm>
            <a:off x="322048" y="-1"/>
            <a:ext cx="4748142" cy="3429000"/>
          </a:xfrm>
          <a:custGeom>
            <a:avLst/>
            <a:gdLst/>
            <a:ahLst/>
            <a:cxnLst/>
            <a:rect l="l" t="t" r="r" b="b"/>
            <a:pathLst>
              <a:path w="4551305" h="3429000">
                <a:moveTo>
                  <a:pt x="509916" y="0"/>
                </a:moveTo>
                <a:lnTo>
                  <a:pt x="4551305" y="0"/>
                </a:lnTo>
                <a:lnTo>
                  <a:pt x="4551305" y="1"/>
                </a:lnTo>
                <a:lnTo>
                  <a:pt x="3693885" y="1"/>
                </a:lnTo>
                <a:lnTo>
                  <a:pt x="3181696" y="3429000"/>
                </a:lnTo>
                <a:lnTo>
                  <a:pt x="0" y="3429000"/>
                </a:lnTo>
                <a:close/>
              </a:path>
            </a:pathLst>
          </a:custGeom>
        </p:spPr>
      </p:pic>
      <p:sp>
        <p:nvSpPr>
          <p:cNvPr id="2" name="Title 1">
            <a:extLst>
              <a:ext uri="{FF2B5EF4-FFF2-40B4-BE49-F238E27FC236}">
                <a16:creationId xmlns:a16="http://schemas.microsoft.com/office/drawing/2014/main" id="{F77C80CA-73CA-BD17-0B10-732E1FD002CC}"/>
              </a:ext>
            </a:extLst>
          </p:cNvPr>
          <p:cNvSpPr>
            <a:spLocks noGrp="1"/>
          </p:cNvSpPr>
          <p:nvPr>
            <p:ph type="title"/>
          </p:nvPr>
        </p:nvSpPr>
        <p:spPr>
          <a:xfrm>
            <a:off x="4159224" y="609600"/>
            <a:ext cx="5609089" cy="1294874"/>
          </a:xfrm>
        </p:spPr>
        <p:txBody>
          <a:bodyPr>
            <a:noAutofit/>
          </a:bodyPr>
          <a:lstStyle/>
          <a:p>
            <a:r>
              <a:rPr lang="en-GB" dirty="0">
                <a:solidFill>
                  <a:srgbClr val="0070C0"/>
                </a:solidFill>
                <a:latin typeface="Arial Black" panose="020B0A04020102020204" pitchFamily="34" charset="0"/>
              </a:rPr>
              <a:t>Key Industrial Processes &amp; Figures</a:t>
            </a:r>
          </a:p>
        </p:txBody>
      </p:sp>
      <p:pic>
        <p:nvPicPr>
          <p:cNvPr id="6" name="Picture 5">
            <a:extLst>
              <a:ext uri="{FF2B5EF4-FFF2-40B4-BE49-F238E27FC236}">
                <a16:creationId xmlns:a16="http://schemas.microsoft.com/office/drawing/2014/main" id="{3251F028-6632-80FB-2D71-D25B363F79A8}"/>
              </a:ext>
            </a:extLst>
          </p:cNvPr>
          <p:cNvPicPr>
            <a:picLocks noChangeAspect="1"/>
          </p:cNvPicPr>
          <p:nvPr/>
        </p:nvPicPr>
        <p:blipFill>
          <a:blip r:embed="rId4"/>
          <a:srcRect r="-2" b="26538"/>
          <a:stretch>
            <a:fillRect/>
          </a:stretch>
        </p:blipFill>
        <p:spPr>
          <a:xfrm>
            <a:off x="-10633" y="3428999"/>
            <a:ext cx="3674540" cy="3429001"/>
          </a:xfrm>
          <a:custGeom>
            <a:avLst/>
            <a:gdLst/>
            <a:ahLst/>
            <a:cxnLst/>
            <a:rect l="l" t="t" r="r" b="b"/>
            <a:pathLst>
              <a:path w="3514376" h="3429001">
                <a:moveTo>
                  <a:pt x="332680" y="0"/>
                </a:moveTo>
                <a:lnTo>
                  <a:pt x="3514376" y="0"/>
                </a:lnTo>
                <a:lnTo>
                  <a:pt x="3002186" y="3429001"/>
                </a:lnTo>
                <a:lnTo>
                  <a:pt x="0" y="3429001"/>
                </a:lnTo>
                <a:lnTo>
                  <a:pt x="0" y="2237155"/>
                </a:lnTo>
                <a:close/>
              </a:path>
            </a:pathLst>
          </a:custGeom>
        </p:spPr>
      </p:pic>
      <p:cxnSp>
        <p:nvCxnSpPr>
          <p:cNvPr id="15" name="Straight Connector 14">
            <a:extLst>
              <a:ext uri="{FF2B5EF4-FFF2-40B4-BE49-F238E27FC236}">
                <a16:creationId xmlns:a16="http://schemas.microsoft.com/office/drawing/2014/main" id="{B31FD3CE-CE0A-4FD9-967C-4D340CA378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28999"/>
            <a:ext cx="32511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Isosceles Triangle 30">
            <a:extLst>
              <a:ext uri="{FF2B5EF4-FFF2-40B4-BE49-F238E27FC236}">
                <a16:creationId xmlns:a16="http://schemas.microsoft.com/office/drawing/2014/main" id="{0663EB55-934F-42EF-80DE-098647DE7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7621367-A259-40C4-097F-A195DD735073}"/>
              </a:ext>
            </a:extLst>
          </p:cNvPr>
          <p:cNvSpPr>
            <a:spLocks noGrp="1"/>
          </p:cNvSpPr>
          <p:nvPr>
            <p:ph idx="1"/>
          </p:nvPr>
        </p:nvSpPr>
        <p:spPr>
          <a:xfrm>
            <a:off x="4159224" y="2806101"/>
            <a:ext cx="5520804" cy="3880773"/>
          </a:xfrm>
        </p:spPr>
        <p:txBody>
          <a:bodyPr>
            <a:normAutofit/>
          </a:bodyPr>
          <a:lstStyle/>
          <a:p>
            <a:r>
              <a:rPr lang="en-US" sz="1600" dirty="0">
                <a:latin typeface="Arial" panose="020B0604020202020204" pitchFamily="34" charset="0"/>
                <a:cs typeface="Arial" panose="020B0604020202020204" pitchFamily="34" charset="0"/>
              </a:rPr>
              <a:t>Copper smelting required coal &amp; limestone (which is referred to as flux)</a:t>
            </a:r>
          </a:p>
          <a:p>
            <a:r>
              <a:rPr lang="en-US" sz="1600" dirty="0">
                <a:latin typeface="Arial" panose="020B0604020202020204" pitchFamily="34" charset="0"/>
                <a:cs typeface="Arial" panose="020B0604020202020204" pitchFamily="34" charset="0"/>
              </a:rPr>
              <a:t>Use of the Swansea Canal and tramroads</a:t>
            </a:r>
          </a:p>
          <a:p>
            <a:r>
              <a:rPr lang="en-US" sz="1600" dirty="0">
                <a:latin typeface="Arial" panose="020B0604020202020204" pitchFamily="34" charset="0"/>
                <a:cs typeface="Arial" panose="020B0604020202020204" pitchFamily="34" charset="0"/>
              </a:rPr>
              <a:t>John Vivian, a key industrialist, operated Hafod Works</a:t>
            </a:r>
          </a:p>
          <a:p>
            <a:r>
              <a:rPr lang="en-US" sz="1600" dirty="0">
                <a:latin typeface="Arial" panose="020B0604020202020204" pitchFamily="34" charset="0"/>
                <a:cs typeface="Arial" panose="020B0604020202020204" pitchFamily="34" charset="0"/>
              </a:rPr>
              <a:t>By the mid 1800, copper was sourced globally</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4108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D911AD7-9806-D2B9-23FB-FA440F67F562}"/>
              </a:ext>
            </a:extLst>
          </p:cNvPr>
          <p:cNvPicPr>
            <a:picLocks noChangeAspect="1"/>
          </p:cNvPicPr>
          <p:nvPr/>
        </p:nvPicPr>
        <p:blipFill>
          <a:blip r:embed="rId3"/>
          <a:srcRect l="28747" r="1238" b="1"/>
          <a:stretch>
            <a:fillRect/>
          </a:stretch>
        </p:blipFill>
        <p:spPr>
          <a:xfrm>
            <a:off x="322047" y="-2"/>
            <a:ext cx="5000391" cy="3444267"/>
          </a:xfrm>
          <a:custGeom>
            <a:avLst/>
            <a:gdLst/>
            <a:ahLst/>
            <a:cxnLst/>
            <a:rect l="l" t="t" r="r" b="b"/>
            <a:pathLst>
              <a:path w="4551305" h="3429000">
                <a:moveTo>
                  <a:pt x="509916" y="0"/>
                </a:moveTo>
                <a:lnTo>
                  <a:pt x="4551305" y="0"/>
                </a:lnTo>
                <a:lnTo>
                  <a:pt x="4551305" y="1"/>
                </a:lnTo>
                <a:lnTo>
                  <a:pt x="3693885" y="1"/>
                </a:lnTo>
                <a:lnTo>
                  <a:pt x="3181696" y="3429000"/>
                </a:lnTo>
                <a:lnTo>
                  <a:pt x="0" y="3429000"/>
                </a:lnTo>
                <a:close/>
              </a:path>
            </a:pathLst>
          </a:custGeom>
        </p:spPr>
      </p:pic>
      <p:sp>
        <p:nvSpPr>
          <p:cNvPr id="2" name="Title 1">
            <a:extLst>
              <a:ext uri="{FF2B5EF4-FFF2-40B4-BE49-F238E27FC236}">
                <a16:creationId xmlns:a16="http://schemas.microsoft.com/office/drawing/2014/main" id="{150294AB-7182-0A5B-409B-E758127D8995}"/>
              </a:ext>
            </a:extLst>
          </p:cNvPr>
          <p:cNvSpPr>
            <a:spLocks noGrp="1"/>
          </p:cNvSpPr>
          <p:nvPr>
            <p:ph type="title"/>
          </p:nvPr>
        </p:nvSpPr>
        <p:spPr>
          <a:xfrm>
            <a:off x="4159225" y="609600"/>
            <a:ext cx="5114776" cy="1320800"/>
          </a:xfrm>
        </p:spPr>
        <p:txBody>
          <a:bodyPr>
            <a:normAutofit/>
          </a:bodyPr>
          <a:lstStyle/>
          <a:p>
            <a:r>
              <a:rPr lang="en-GB" dirty="0">
                <a:solidFill>
                  <a:srgbClr val="0070C0"/>
                </a:solidFill>
                <a:latin typeface="Arial Black" panose="020B0A04020102020204" pitchFamily="34" charset="0"/>
              </a:rPr>
              <a:t>Workforce, Society &amp; Environment</a:t>
            </a:r>
          </a:p>
        </p:txBody>
      </p:sp>
      <p:pic>
        <p:nvPicPr>
          <p:cNvPr id="4" name="Picture 3">
            <a:extLst>
              <a:ext uri="{FF2B5EF4-FFF2-40B4-BE49-F238E27FC236}">
                <a16:creationId xmlns:a16="http://schemas.microsoft.com/office/drawing/2014/main" id="{00DB4117-48CA-10AE-1CE0-7A7176DEB820}"/>
              </a:ext>
            </a:extLst>
          </p:cNvPr>
          <p:cNvPicPr>
            <a:picLocks noChangeAspect="1"/>
          </p:cNvPicPr>
          <p:nvPr/>
        </p:nvPicPr>
        <p:blipFill>
          <a:blip r:embed="rId4"/>
          <a:srcRect l="16246" r="16415" b="2"/>
          <a:stretch>
            <a:fillRect/>
          </a:stretch>
        </p:blipFill>
        <p:spPr>
          <a:xfrm>
            <a:off x="-10633" y="3428999"/>
            <a:ext cx="3825888" cy="3429001"/>
          </a:xfrm>
          <a:custGeom>
            <a:avLst/>
            <a:gdLst/>
            <a:ahLst/>
            <a:cxnLst/>
            <a:rect l="l" t="t" r="r" b="b"/>
            <a:pathLst>
              <a:path w="3514376" h="3429001">
                <a:moveTo>
                  <a:pt x="332680" y="0"/>
                </a:moveTo>
                <a:lnTo>
                  <a:pt x="3514376" y="0"/>
                </a:lnTo>
                <a:lnTo>
                  <a:pt x="3002186" y="3429001"/>
                </a:lnTo>
                <a:lnTo>
                  <a:pt x="0" y="3429001"/>
                </a:lnTo>
                <a:lnTo>
                  <a:pt x="0" y="2237155"/>
                </a:lnTo>
                <a:close/>
              </a:path>
            </a:pathLst>
          </a:custGeom>
        </p:spPr>
      </p:pic>
      <p:cxnSp>
        <p:nvCxnSpPr>
          <p:cNvPr id="10" name="Straight Connector 9">
            <a:extLst>
              <a:ext uri="{FF2B5EF4-FFF2-40B4-BE49-F238E27FC236}">
                <a16:creationId xmlns:a16="http://schemas.microsoft.com/office/drawing/2014/main" id="{B31FD3CE-CE0A-4FD9-967C-4D340CA378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28999"/>
            <a:ext cx="32511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Isosceles Triangle 30">
            <a:extLst>
              <a:ext uri="{FF2B5EF4-FFF2-40B4-BE49-F238E27FC236}">
                <a16:creationId xmlns:a16="http://schemas.microsoft.com/office/drawing/2014/main" id="{0663EB55-934F-42EF-80DE-098647DE7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238950F-69E7-C0FA-208E-9CE258077E9F}"/>
              </a:ext>
            </a:extLst>
          </p:cNvPr>
          <p:cNvSpPr>
            <a:spLocks noGrp="1"/>
          </p:cNvSpPr>
          <p:nvPr>
            <p:ph idx="1"/>
          </p:nvPr>
        </p:nvSpPr>
        <p:spPr>
          <a:xfrm>
            <a:off x="4073810" y="2772291"/>
            <a:ext cx="5820629" cy="3880773"/>
          </a:xfrm>
        </p:spPr>
        <p:txBody>
          <a:bodyPr>
            <a:normAutofit/>
          </a:bodyPr>
          <a:lstStyle/>
          <a:p>
            <a:r>
              <a:rPr lang="en-US" sz="1600" dirty="0">
                <a:latin typeface="Arial" panose="020B0604020202020204" pitchFamily="34" charset="0"/>
                <a:cs typeface="Arial" panose="020B0604020202020204" pitchFamily="34" charset="0"/>
              </a:rPr>
              <a:t>Difficult working conditions prevailed, and many workers worked long hours</a:t>
            </a:r>
          </a:p>
          <a:p>
            <a:r>
              <a:rPr lang="en-US" sz="1600" dirty="0">
                <a:latin typeface="Arial" panose="020B0604020202020204" pitchFamily="34" charset="0"/>
                <a:cs typeface="Arial" panose="020B0604020202020204" pitchFamily="34" charset="0"/>
              </a:rPr>
              <a:t>Child labor was typical</a:t>
            </a:r>
          </a:p>
          <a:p>
            <a:r>
              <a:rPr lang="en-US" sz="1600" dirty="0">
                <a:latin typeface="Arial" panose="020B0604020202020204" pitchFamily="34" charset="0"/>
                <a:cs typeface="Arial" panose="020B0604020202020204" pitchFamily="34" charset="0"/>
              </a:rPr>
              <a:t>The accumulation of pollution caused what was called "smoke disease"</a:t>
            </a:r>
          </a:p>
          <a:p>
            <a:r>
              <a:rPr lang="en-US" sz="1600" dirty="0">
                <a:latin typeface="Arial" panose="020B0604020202020204" pitchFamily="34" charset="0"/>
                <a:cs typeface="Arial" panose="020B0604020202020204" pitchFamily="34" charset="0"/>
              </a:rPr>
              <a:t>Farmland was degraded</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6430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7EA71F1-05FD-7345-7AD0-63AB74047618}"/>
              </a:ext>
            </a:extLst>
          </p:cNvPr>
          <p:cNvPicPr>
            <a:picLocks noChangeAspect="1"/>
          </p:cNvPicPr>
          <p:nvPr/>
        </p:nvPicPr>
        <p:blipFill>
          <a:blip r:embed="rId3"/>
          <a:srcRect r="1" b="44789"/>
          <a:stretch>
            <a:fillRect/>
          </a:stretch>
        </p:blipFill>
        <p:spPr>
          <a:xfrm>
            <a:off x="322048" y="-1"/>
            <a:ext cx="5221108" cy="3429000"/>
          </a:xfrm>
          <a:custGeom>
            <a:avLst/>
            <a:gdLst/>
            <a:ahLst/>
            <a:cxnLst/>
            <a:rect l="l" t="t" r="r" b="b"/>
            <a:pathLst>
              <a:path w="4551305" h="3429000">
                <a:moveTo>
                  <a:pt x="509916" y="0"/>
                </a:moveTo>
                <a:lnTo>
                  <a:pt x="4551305" y="0"/>
                </a:lnTo>
                <a:lnTo>
                  <a:pt x="4551305" y="1"/>
                </a:lnTo>
                <a:lnTo>
                  <a:pt x="3693885" y="1"/>
                </a:lnTo>
                <a:lnTo>
                  <a:pt x="3181696" y="3429000"/>
                </a:lnTo>
                <a:lnTo>
                  <a:pt x="0" y="3429000"/>
                </a:lnTo>
                <a:close/>
              </a:path>
            </a:pathLst>
          </a:custGeom>
        </p:spPr>
      </p:pic>
      <p:sp>
        <p:nvSpPr>
          <p:cNvPr id="2" name="Title 1">
            <a:extLst>
              <a:ext uri="{FF2B5EF4-FFF2-40B4-BE49-F238E27FC236}">
                <a16:creationId xmlns:a16="http://schemas.microsoft.com/office/drawing/2014/main" id="{F07CC5A5-1271-09C1-EFFD-EE1EBD52CBD9}"/>
              </a:ext>
            </a:extLst>
          </p:cNvPr>
          <p:cNvSpPr>
            <a:spLocks noGrp="1"/>
          </p:cNvSpPr>
          <p:nvPr>
            <p:ph type="title"/>
          </p:nvPr>
        </p:nvSpPr>
        <p:spPr>
          <a:xfrm>
            <a:off x="4348411" y="767255"/>
            <a:ext cx="5114776" cy="1320800"/>
          </a:xfrm>
        </p:spPr>
        <p:txBody>
          <a:bodyPr>
            <a:normAutofit/>
          </a:bodyPr>
          <a:lstStyle/>
          <a:p>
            <a:r>
              <a:rPr lang="en-GB" dirty="0">
                <a:solidFill>
                  <a:srgbClr val="0070C0"/>
                </a:solidFill>
                <a:latin typeface="Arial Black" panose="020B0A04020102020204" pitchFamily="34" charset="0"/>
              </a:rPr>
              <a:t>Economic and Social Impact</a:t>
            </a:r>
          </a:p>
        </p:txBody>
      </p:sp>
      <p:pic>
        <p:nvPicPr>
          <p:cNvPr id="4" name="Picture 3">
            <a:extLst>
              <a:ext uri="{FF2B5EF4-FFF2-40B4-BE49-F238E27FC236}">
                <a16:creationId xmlns:a16="http://schemas.microsoft.com/office/drawing/2014/main" id="{C21FD61A-CC18-47AC-3AF6-D9BAB6502178}"/>
              </a:ext>
            </a:extLst>
          </p:cNvPr>
          <p:cNvPicPr>
            <a:picLocks noChangeAspect="1"/>
          </p:cNvPicPr>
          <p:nvPr/>
        </p:nvPicPr>
        <p:blipFill>
          <a:blip r:embed="rId4"/>
          <a:srcRect l="13062" r="24088"/>
          <a:stretch>
            <a:fillRect/>
          </a:stretch>
        </p:blipFill>
        <p:spPr>
          <a:xfrm>
            <a:off x="-10633" y="3428999"/>
            <a:ext cx="3996156" cy="3429001"/>
          </a:xfrm>
          <a:custGeom>
            <a:avLst/>
            <a:gdLst/>
            <a:ahLst/>
            <a:cxnLst/>
            <a:rect l="l" t="t" r="r" b="b"/>
            <a:pathLst>
              <a:path w="3514376" h="3429001">
                <a:moveTo>
                  <a:pt x="332680" y="0"/>
                </a:moveTo>
                <a:lnTo>
                  <a:pt x="3514376" y="0"/>
                </a:lnTo>
                <a:lnTo>
                  <a:pt x="3002186" y="3429001"/>
                </a:lnTo>
                <a:lnTo>
                  <a:pt x="0" y="3429001"/>
                </a:lnTo>
                <a:lnTo>
                  <a:pt x="0" y="2237155"/>
                </a:lnTo>
                <a:close/>
              </a:path>
            </a:pathLst>
          </a:custGeom>
        </p:spPr>
      </p:pic>
      <p:cxnSp>
        <p:nvCxnSpPr>
          <p:cNvPr id="10" name="Straight Connector 9">
            <a:extLst>
              <a:ext uri="{FF2B5EF4-FFF2-40B4-BE49-F238E27FC236}">
                <a16:creationId xmlns:a16="http://schemas.microsoft.com/office/drawing/2014/main" id="{B31FD3CE-CE0A-4FD9-967C-4D340CA378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28999"/>
            <a:ext cx="32511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Isosceles Triangle 30">
            <a:extLst>
              <a:ext uri="{FF2B5EF4-FFF2-40B4-BE49-F238E27FC236}">
                <a16:creationId xmlns:a16="http://schemas.microsoft.com/office/drawing/2014/main" id="{0663EB55-934F-42EF-80DE-098647DE7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89B91F2-63FC-E1F1-C451-D15D0CDCD80C}"/>
              </a:ext>
            </a:extLst>
          </p:cNvPr>
          <p:cNvSpPr>
            <a:spLocks noGrp="1"/>
          </p:cNvSpPr>
          <p:nvPr>
            <p:ph idx="1"/>
          </p:nvPr>
        </p:nvSpPr>
        <p:spPr>
          <a:xfrm>
            <a:off x="4272736" y="2829559"/>
            <a:ext cx="5114776" cy="3880773"/>
          </a:xfrm>
        </p:spPr>
        <p:txBody>
          <a:bodyPr>
            <a:normAutofit/>
          </a:bodyPr>
          <a:lstStyle/>
          <a:p>
            <a:r>
              <a:rPr lang="en-US" sz="1600" dirty="0">
                <a:latin typeface="Arial" panose="020B0604020202020204" pitchFamily="34" charset="0"/>
                <a:cs typeface="Arial" panose="020B0604020202020204" pitchFamily="34" charset="0"/>
              </a:rPr>
              <a:t>Swansea emerged as an international center for copper.</a:t>
            </a:r>
          </a:p>
          <a:p>
            <a:r>
              <a:rPr lang="en-US" sz="1600" dirty="0">
                <a:latin typeface="Arial" panose="020B0604020202020204" pitchFamily="34" charset="0"/>
                <a:cs typeface="Arial" panose="020B0604020202020204" pitchFamily="34" charset="0"/>
              </a:rPr>
              <a:t>Developed a new industrial middle class</a:t>
            </a:r>
          </a:p>
          <a:p>
            <a:r>
              <a:rPr lang="en-US" sz="1600" dirty="0">
                <a:latin typeface="Arial" panose="020B0604020202020204" pitchFamily="34" charset="0"/>
                <a:cs typeface="Arial" panose="020B0604020202020204" pitchFamily="34" charset="0"/>
              </a:rPr>
              <a:t>Drew in international trade and labor</a:t>
            </a:r>
          </a:p>
          <a:p>
            <a:r>
              <a:rPr lang="en-US" sz="1600" dirty="0">
                <a:latin typeface="Arial" panose="020B0604020202020204" pitchFamily="34" charset="0"/>
                <a:cs typeface="Arial" panose="020B0604020202020204" pitchFamily="34" charset="0"/>
              </a:rPr>
              <a:t>Industrial decline after the 1920s</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6360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EF8F6-A674-5794-B84E-7AE301DCADBA}"/>
              </a:ext>
            </a:extLst>
          </p:cNvPr>
          <p:cNvSpPr>
            <a:spLocks noGrp="1"/>
          </p:cNvSpPr>
          <p:nvPr>
            <p:ph type="title"/>
          </p:nvPr>
        </p:nvSpPr>
        <p:spPr>
          <a:xfrm>
            <a:off x="677334" y="937523"/>
            <a:ext cx="8596668" cy="739928"/>
          </a:xfrm>
        </p:spPr>
        <p:txBody>
          <a:bodyPr/>
          <a:lstStyle/>
          <a:p>
            <a:r>
              <a:rPr lang="en-GB" dirty="0">
                <a:solidFill>
                  <a:srgbClr val="0070C0"/>
                </a:solidFill>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3375F33F-31EF-4550-0671-D755E21AB896}"/>
              </a:ext>
            </a:extLst>
          </p:cNvPr>
          <p:cNvSpPr>
            <a:spLocks noGrp="1"/>
          </p:cNvSpPr>
          <p:nvPr>
            <p:ph idx="1"/>
          </p:nvPr>
        </p:nvSpPr>
        <p:spPr>
          <a:xfrm>
            <a:off x="677334" y="2160589"/>
            <a:ext cx="9072062" cy="3880773"/>
          </a:xfrm>
        </p:spPr>
        <p:txBody>
          <a:bodyPr>
            <a:noAutofit/>
          </a:bodyPr>
          <a:lstStyle/>
          <a:p>
            <a:r>
              <a:rPr lang="en-US" sz="1600" dirty="0">
                <a:latin typeface="Arial" panose="020B0604020202020204" pitchFamily="34" charset="0"/>
                <a:cs typeface="Arial" panose="020B0604020202020204" pitchFamily="34" charset="0"/>
              </a:rPr>
              <a:t>Beynon, H., &amp; Hudson, R. (2024). </a:t>
            </a:r>
            <a:r>
              <a:rPr lang="en-US" sz="1600" i="1" dirty="0">
                <a:latin typeface="Arial" panose="020B0604020202020204" pitchFamily="34" charset="0"/>
                <a:cs typeface="Arial" panose="020B0604020202020204" pitchFamily="34" charset="0"/>
              </a:rPr>
              <a:t>The shadow of the mine: Coal and the end of industrial Britain.</a:t>
            </a:r>
            <a:r>
              <a:rPr lang="en-US" sz="1600" dirty="0">
                <a:latin typeface="Arial" panose="020B0604020202020204" pitchFamily="34" charset="0"/>
                <a:cs typeface="Arial" panose="020B0604020202020204" pitchFamily="34" charset="0"/>
              </a:rPr>
              <a:t> Verso Books.</a:t>
            </a:r>
          </a:p>
          <a:p>
            <a:r>
              <a:rPr lang="en-US" sz="1600" dirty="0">
                <a:latin typeface="Arial" panose="020B0604020202020204" pitchFamily="34" charset="0"/>
                <a:cs typeface="Arial" panose="020B0604020202020204" pitchFamily="34" charset="0"/>
              </a:rPr>
              <a:t>Bernasconi, G. (2022). Swansea Copper: A Global History by Chris Evans and Louise Miskell. </a:t>
            </a:r>
            <a:r>
              <a:rPr lang="en-US" sz="1600" i="1" dirty="0">
                <a:latin typeface="Arial" panose="020B0604020202020204" pitchFamily="34" charset="0"/>
                <a:cs typeface="Arial" panose="020B0604020202020204" pitchFamily="34" charset="0"/>
              </a:rPr>
              <a:t>Technology and Culture, 63</a:t>
            </a:r>
            <a:r>
              <a:rPr lang="en-US" sz="1600" dirty="0">
                <a:latin typeface="Arial" panose="020B0604020202020204" pitchFamily="34" charset="0"/>
                <a:cs typeface="Arial" panose="020B0604020202020204" pitchFamily="34" charset="0"/>
              </a:rPr>
              <a:t>(1), 255-257.</a:t>
            </a:r>
          </a:p>
          <a:p>
            <a:r>
              <a:rPr lang="en-US" sz="1600" dirty="0">
                <a:latin typeface="Arial" panose="020B0604020202020204" pitchFamily="34" charset="0"/>
                <a:cs typeface="Arial" panose="020B0604020202020204" pitchFamily="34" charset="0"/>
              </a:rPr>
              <a:t>Chase, D. S., &amp; Wainwright, S. J. (1983). The vertical distribution of copper, zinc and lead in weathered tips of copper smelter waste in the Lower Swansea Valley. </a:t>
            </a:r>
            <a:r>
              <a:rPr lang="en-US" sz="1600" i="1" dirty="0">
                <a:latin typeface="Arial" panose="020B0604020202020204" pitchFamily="34" charset="0"/>
                <a:cs typeface="Arial" panose="020B0604020202020204" pitchFamily="34" charset="0"/>
              </a:rPr>
              <a:t>Environmental Pollution Series B, Chemical and Physical, 5</a:t>
            </a:r>
            <a:r>
              <a:rPr lang="en-US" sz="1600" dirty="0">
                <a:latin typeface="Arial" panose="020B0604020202020204" pitchFamily="34" charset="0"/>
                <a:cs typeface="Arial" panose="020B0604020202020204" pitchFamily="34" charset="0"/>
              </a:rPr>
              <a:t>(2), 133-146.</a:t>
            </a:r>
          </a:p>
          <a:p>
            <a:r>
              <a:rPr lang="en-US" sz="1600" dirty="0" err="1">
                <a:latin typeface="Arial" panose="020B0604020202020204" pitchFamily="34" charset="0"/>
                <a:cs typeface="Arial" panose="020B0604020202020204" pitchFamily="34" charset="0"/>
              </a:rPr>
              <a:t>Daunton</a:t>
            </a:r>
            <a:r>
              <a:rPr lang="en-US" sz="1600" dirty="0">
                <a:latin typeface="Arial" panose="020B0604020202020204" pitchFamily="34" charset="0"/>
                <a:cs typeface="Arial" panose="020B0604020202020204" pitchFamily="34" charset="0"/>
              </a:rPr>
              <a:t>, M. (2021). </a:t>
            </a:r>
            <a:r>
              <a:rPr lang="en-US" sz="1600" i="1" dirty="0">
                <a:latin typeface="Arial" panose="020B0604020202020204" pitchFamily="34" charset="0"/>
                <a:cs typeface="Arial" panose="020B0604020202020204" pitchFamily="34" charset="0"/>
              </a:rPr>
              <a:t>Swansea Copper: A Global History, by Chris Evans and Louise Miskell.</a:t>
            </a:r>
          </a:p>
          <a:p>
            <a:r>
              <a:rPr lang="en-US" sz="1600" dirty="0">
                <a:latin typeface="Arial" panose="020B0604020202020204" pitchFamily="34" charset="0"/>
                <a:cs typeface="Arial" panose="020B0604020202020204" pitchFamily="34" charset="0"/>
              </a:rPr>
              <a:t>Goodwin‐Hawkins, B., &amp; Dafydd Jones, R. (2022). Rethinking lifestyle and middle‐class migration in “left behind” regions. </a:t>
            </a:r>
            <a:r>
              <a:rPr lang="en-US" sz="1600" i="1" dirty="0">
                <a:latin typeface="Arial" panose="020B0604020202020204" pitchFamily="34" charset="0"/>
                <a:cs typeface="Arial" panose="020B0604020202020204" pitchFamily="34" charset="0"/>
              </a:rPr>
              <a:t>Population, Space and Place, 28</a:t>
            </a:r>
            <a:r>
              <a:rPr lang="en-US" sz="1600" dirty="0">
                <a:latin typeface="Arial" panose="020B0604020202020204" pitchFamily="34" charset="0"/>
                <a:cs typeface="Arial" panose="020B0604020202020204" pitchFamily="34" charset="0"/>
              </a:rPr>
              <a:t>(8), e2495.</a:t>
            </a:r>
          </a:p>
          <a:p>
            <a:r>
              <a:rPr lang="en-GB" sz="1600" dirty="0">
                <a:latin typeface="Arial" panose="020B0604020202020204" pitchFamily="34" charset="0"/>
                <a:cs typeface="Arial" panose="020B0604020202020204" pitchFamily="34" charset="0"/>
              </a:rPr>
              <a:t>Morgan, R., Langlands, L., Henderson, T., &amp; Lewis, R. (2024). Rediscovering Copperopolis: The Hafod Plate Rolling Mill, Swansea. </a:t>
            </a:r>
            <a:r>
              <a:rPr lang="en-GB" sz="1600" i="1" dirty="0">
                <a:latin typeface="Arial" panose="020B0604020202020204" pitchFamily="34" charset="0"/>
                <a:cs typeface="Arial" panose="020B0604020202020204" pitchFamily="34" charset="0"/>
              </a:rPr>
              <a:t>Industrial Archaeology Review, 46</a:t>
            </a:r>
            <a:r>
              <a:rPr lang="en-GB" sz="1600" dirty="0">
                <a:latin typeface="Arial" panose="020B0604020202020204" pitchFamily="34" charset="0"/>
                <a:cs typeface="Arial" panose="020B0604020202020204" pitchFamily="34" charset="0"/>
              </a:rPr>
              <a:t>(1), 2-17.</a:t>
            </a:r>
          </a:p>
          <a:p>
            <a:r>
              <a:rPr lang="en-US" sz="1600" dirty="0">
                <a:latin typeface="Arial" panose="020B0604020202020204" pitchFamily="34" charset="0"/>
                <a:cs typeface="Arial" panose="020B0604020202020204" pitchFamily="34" charset="0"/>
              </a:rPr>
              <a:t>Rees, R. (1980). South Wales Copper-Smoke Dispute, The. </a:t>
            </a:r>
            <a:r>
              <a:rPr lang="en-US" sz="1600" i="1" dirty="0">
                <a:latin typeface="Arial" panose="020B0604020202020204" pitchFamily="34" charset="0"/>
                <a:cs typeface="Arial" panose="020B0604020202020204" pitchFamily="34" charset="0"/>
              </a:rPr>
              <a:t>Welsh History Review= </a:t>
            </a:r>
            <a:r>
              <a:rPr lang="en-US" sz="1600" i="1" dirty="0" err="1">
                <a:latin typeface="Arial" panose="020B0604020202020204" pitchFamily="34" charset="0"/>
                <a:cs typeface="Arial" panose="020B0604020202020204" pitchFamily="34" charset="0"/>
              </a:rPr>
              <a:t>Cylchgrawn</a:t>
            </a:r>
            <a:r>
              <a:rPr lang="en-US" sz="1600" i="1" dirty="0">
                <a:latin typeface="Arial" panose="020B0604020202020204" pitchFamily="34" charset="0"/>
                <a:cs typeface="Arial" panose="020B0604020202020204" pitchFamily="34" charset="0"/>
              </a:rPr>
              <a:t> Hanes Cymru</a:t>
            </a:r>
            <a:r>
              <a:rPr lang="en-US" sz="1600" dirty="0">
                <a:latin typeface="Arial" panose="020B0604020202020204" pitchFamily="34" charset="0"/>
                <a:cs typeface="Arial" panose="020B0604020202020204" pitchFamily="34" charset="0"/>
              </a:rPr>
              <a:t>, 10, 480.</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2205914"/>
      </p:ext>
    </p:extLst>
  </p:cSld>
  <p:clrMapOvr>
    <a:masterClrMapping/>
  </p:clrMapOvr>
</p:sld>
</file>

<file path=ppt/theme/theme1.xml><?xml version="1.0" encoding="utf-8"?>
<a:theme xmlns:a="http://schemas.openxmlformats.org/drawingml/2006/main" name="Facet">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47</TotalTime>
  <Words>574</Words>
  <PresentationFormat>Widescreen</PresentationFormat>
  <Paragraphs>38</Paragraphs>
  <Slides>6</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Aptos</vt:lpstr>
      <vt:lpstr>Arial</vt:lpstr>
      <vt:lpstr>Arial Black</vt:lpstr>
      <vt:lpstr>Trebuchet MS</vt:lpstr>
      <vt:lpstr>Wingdings 3</vt:lpstr>
      <vt:lpstr>Facet</vt:lpstr>
      <vt:lpstr>Presentation on Industrial Revolution/ Swansea case</vt:lpstr>
      <vt:lpstr>Introduction </vt:lpstr>
      <vt:lpstr>Key Industrial Processes &amp; Figures</vt:lpstr>
      <vt:lpstr>Workforce, Society &amp; Environment</vt:lpstr>
      <vt:lpstr>Economic and Social Impact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2025-11-07T19:08:21Z</dcterms:created>
  <dcterms:modified xsi:type="dcterms:W3CDTF">2025-11-07T19:55:56Z</dcterms:modified>
</cp:coreProperties>
</file>