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3" r:id="rId2"/>
    <p:sldId id="286" r:id="rId3"/>
    <p:sldId id="274" r:id="rId4"/>
    <p:sldId id="275" r:id="rId5"/>
    <p:sldId id="285" r:id="rId6"/>
    <p:sldId id="276" r:id="rId7"/>
    <p:sldId id="277" r:id="rId8"/>
    <p:sldId id="278" r:id="rId9"/>
    <p:sldId id="279" r:id="rId10"/>
    <p:sldId id="280" r:id="rId11"/>
    <p:sldId id="281" r:id="rId12"/>
    <p:sldId id="283" r:id="rId13"/>
    <p:sldId id="284" r:id="rId14"/>
    <p:sldId id="25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CEC4D4-EDB8-4A55-B526-6B781D9880C4}" v="1" dt="2023-08-09T08:31:27.0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0" d="100"/>
          <a:sy n="70" d="100"/>
        </p:scale>
        <p:origin x="2547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57CEC4D4-EDB8-4A55-B526-6B781D9880C4}"/>
    <pc:docChg chg="undo custSel modSld">
      <pc:chgData name="Glenda Tinney" userId="56b889b2-370d-4cf5-add0-fc776a2ba020" providerId="ADAL" clId="{57CEC4D4-EDB8-4A55-B526-6B781D9880C4}" dt="2023-08-12T13:01:05.053" v="6" actId="20577"/>
      <pc:docMkLst>
        <pc:docMk/>
      </pc:docMkLst>
      <pc:sldChg chg="modSp mod">
        <pc:chgData name="Glenda Tinney" userId="56b889b2-370d-4cf5-add0-fc776a2ba020" providerId="ADAL" clId="{57CEC4D4-EDB8-4A55-B526-6B781D9880C4}" dt="2023-08-12T13:01:05.053" v="6" actId="20577"/>
        <pc:sldMkLst>
          <pc:docMk/>
          <pc:sldMk cId="2253560642" sldId="273"/>
        </pc:sldMkLst>
        <pc:spChg chg="mod">
          <ac:chgData name="Glenda Tinney" userId="56b889b2-370d-4cf5-add0-fc776a2ba020" providerId="ADAL" clId="{57CEC4D4-EDB8-4A55-B526-6B781D9880C4}" dt="2023-08-09T08:33:21.841" v="1" actId="20577"/>
          <ac:spMkLst>
            <pc:docMk/>
            <pc:sldMk cId="2253560642" sldId="273"/>
            <ac:spMk id="4099" creationId="{00000000-0000-0000-0000-000000000000}"/>
          </ac:spMkLst>
        </pc:spChg>
        <pc:spChg chg="mod">
          <ac:chgData name="Glenda Tinney" userId="56b889b2-370d-4cf5-add0-fc776a2ba020" providerId="ADAL" clId="{57CEC4D4-EDB8-4A55-B526-6B781D9880C4}" dt="2023-08-12T13:01:05.053" v="6" actId="20577"/>
          <ac:spMkLst>
            <pc:docMk/>
            <pc:sldMk cId="2253560642" sldId="273"/>
            <ac:spMk id="4100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50F01A-8FCA-4BC6-BED9-3C45A1E9C855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25DACE-2808-4450-9244-5EC826017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45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/>
              <a:t>Notes</a:t>
            </a:r>
            <a:r>
              <a:rPr lang="cy-GB" altLang="cy-GB" baseline="0" dirty="0"/>
              <a:t> for Module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This is a short PP which provides students with an overview of the module.</a:t>
            </a:r>
          </a:p>
          <a:p>
            <a:r>
              <a:rPr lang="cy-GB" altLang="cy-GB" baseline="0" dirty="0"/>
              <a:t>You can open the module handbook on the whiteboard and go over details, such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details – explain that they have to e-mail their lecturer if 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Learning outcomes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A brief look at the content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Both assessments – Panopto guidance can either be watched in their own time or in lectures (sometimes it helps to listen to the guidance together)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79180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discuss the</a:t>
            </a:r>
            <a:r>
              <a:rPr lang="en-GB" baseline="0" dirty="0"/>
              <a:t> benefits of doing a degree and </a:t>
            </a:r>
            <a:r>
              <a:rPr lang="en-GB" dirty="0"/>
              <a:t>share</a:t>
            </a:r>
            <a:r>
              <a:rPr lang="en-GB" baseline="0" dirty="0"/>
              <a:t> why they are doing this degree.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3204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37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13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6342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31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126625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0622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70555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351413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950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463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991544" y="1052736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ECEY4008C </a:t>
            </a:r>
            <a:r>
              <a:rPr lang="en-GB" sz="3600" kern="0" dirty="0" err="1">
                <a:latin typeface="Arial" panose="020B0604020202020204" pitchFamily="34" charset="0"/>
                <a:ea typeface="ＭＳ Ｐゴシック" charset="-128"/>
              </a:rPr>
              <a:t>Datblygu</a:t>
            </a:r>
            <a:r>
              <a:rPr lang="en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sz="3600" kern="0" dirty="0" err="1">
                <a:latin typeface="Arial" panose="020B0604020202020204" pitchFamily="34" charset="0"/>
                <a:ea typeface="ＭＳ Ｐゴシック" charset="-128"/>
              </a:rPr>
              <a:t>SgiliauAstudio</a:t>
            </a:r>
            <a:r>
              <a:rPr lang="en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sz="3600" kern="0" dirty="0" err="1">
                <a:latin typeface="Arial" panose="020B0604020202020204" pitchFamily="34" charset="0"/>
                <a:ea typeface="ＭＳ Ｐゴシック" charset="-128"/>
              </a:rPr>
              <a:t>Effeithiol</a:t>
            </a:r>
            <a:r>
              <a:rPr lang="en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latin typeface="Arial" panose="020B0604020202020204" pitchFamily="34" charset="0"/>
                <a:ea typeface="ＭＳ Ｐゴシック" charset="-128"/>
              </a:rPr>
              <a:t>Cyflwyniad i’r modwl</a:t>
            </a: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067497" y="980728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ECEY4008</a:t>
            </a:r>
            <a:endParaRPr lang="en-GB" sz="3600" b="1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Developing Effective Study Skills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  <a:endParaRPr lang="cy-GB" kern="0" dirty="0">
              <a:solidFill>
                <a:srgbClr val="0000FF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56064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01824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Pam </a:t>
            </a:r>
            <a:r>
              <a:rPr lang="en-GB" sz="3200" dirty="0" err="1">
                <a:latin typeface="Arial" panose="020B0604020202020204" pitchFamily="34" charset="0"/>
              </a:rPr>
              <a:t>ydyn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ni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yma</a:t>
            </a:r>
            <a:r>
              <a:rPr lang="en-GB" sz="3200" dirty="0">
                <a:latin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Why are we here?</a:t>
            </a:r>
          </a:p>
        </p:txBody>
      </p:sp>
      <p:pic>
        <p:nvPicPr>
          <p:cNvPr id="4099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39816" y="1772817"/>
            <a:ext cx="5599534" cy="3672407"/>
          </a:xfrm>
        </p:spPr>
      </p:pic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A7F424-C976-47CD-AE53-DBEDA61CD342}" type="slidenum">
              <a:rPr lang="en-GB" altLang="en-US" smtClean="0"/>
              <a:pPr/>
              <a:t>2</a:t>
            </a:fld>
            <a:endParaRPr lang="en-GB" altLang="en-US"/>
          </a:p>
        </p:txBody>
      </p:sp>
      <p:sp>
        <p:nvSpPr>
          <p:cNvPr id="4101" name="TextBox 5"/>
          <p:cNvSpPr txBox="1">
            <a:spLocks noChangeArrowheads="1"/>
          </p:cNvSpPr>
          <p:nvPr/>
        </p:nvSpPr>
        <p:spPr bwMode="auto">
          <a:xfrm>
            <a:off x="1919536" y="1383370"/>
            <a:ext cx="2376264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Beth </a:t>
            </a:r>
            <a:r>
              <a:rPr lang="en-GB" altLang="en-US" dirty="0" err="1">
                <a:latin typeface="Arial" panose="020B0604020202020204" pitchFamily="34" charset="0"/>
              </a:rPr>
              <a:t>yw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ystyr</a:t>
            </a:r>
            <a:r>
              <a:rPr lang="en-GB" altLang="en-US" dirty="0">
                <a:latin typeface="Arial" panose="020B0604020202020204" pitchFamily="34" charset="0"/>
              </a:rPr>
              <a:t> ‘</a:t>
            </a:r>
            <a:r>
              <a:rPr lang="en-GB" altLang="en-US" dirty="0" err="1">
                <a:latin typeface="Arial" panose="020B0604020202020204" pitchFamily="34" charset="0"/>
              </a:rPr>
              <a:t>cael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gradd</a:t>
            </a:r>
            <a:r>
              <a:rPr lang="en-GB" altLang="en-US" dirty="0">
                <a:latin typeface="Arial" panose="020B0604020202020204" pitchFamily="34" charset="0"/>
              </a:rPr>
              <a:t>’?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What does ‘having a degree’ stand for?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Beth </a:t>
            </a:r>
            <a:r>
              <a:rPr lang="en-GB" altLang="en-US" dirty="0" err="1">
                <a:latin typeface="Arial" panose="020B0604020202020204" pitchFamily="34" charset="0"/>
              </a:rPr>
              <a:t>mae’n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ei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olygu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</a:rPr>
              <a:t> chi?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What does it mean to you?</a:t>
            </a:r>
          </a:p>
        </p:txBody>
      </p:sp>
    </p:spTree>
    <p:extLst>
      <p:ext uri="{BB962C8B-B14F-4D97-AF65-F5344CB8AC3E}">
        <p14:creationId xmlns:p14="http://schemas.microsoft.com/office/powerpoint/2010/main" val="99426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208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</a:t>
            </a:r>
            <a:endParaRPr lang="en-GB" altLang="cy-GB" sz="3200" dirty="0">
              <a:latin typeface="Arial" panose="020B0604020202020204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279650" y="1772816"/>
            <a:ext cx="3810000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Cyflwyniad i’r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Trosolwg y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Rheoli amser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</a:t>
            </a:r>
          </a:p>
          <a:p>
            <a:endParaRPr lang="cy-GB" altLang="cy-GB" sz="2000" dirty="0">
              <a:latin typeface="Arial" panose="020B0604020202020204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67438" y="1700808"/>
            <a:ext cx="3810000" cy="4042767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Overview of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Time management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Task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5154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Sgiliau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Cyflogadwyedd</a:t>
            </a:r>
            <a:r>
              <a:rPr lang="en-GB" sz="3600" dirty="0">
                <a:latin typeface="Arial" panose="020B0604020202020204" pitchFamily="34" charset="0"/>
              </a:rPr>
              <a:t>/</a:t>
            </a:r>
            <a:r>
              <a:rPr lang="en-GB" sz="3600" dirty="0" err="1">
                <a:latin typeface="Arial" panose="020B0604020202020204" pitchFamily="34" charset="0"/>
              </a:rPr>
              <a:t>Trosglwyddadwy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Trefniadaeth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Time management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526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Adnoddau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Gwefannau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Gweithgaredd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Websites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Time management activity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0958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65127"/>
            <a:ext cx="8496944" cy="132556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Rhaglen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</a:rPr>
              <a:t>Statws</a:t>
            </a:r>
            <a:r>
              <a:rPr lang="en-GB" sz="3200" b="1" dirty="0">
                <a:latin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</a:rPr>
              <a:t>Ymarferydd</a:t>
            </a:r>
            <a:r>
              <a:rPr lang="en-GB" sz="3200" b="1" dirty="0">
                <a:latin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</a:rPr>
              <a:t>Blynyddoedd</a:t>
            </a:r>
            <a:r>
              <a:rPr lang="en-GB" sz="3200" b="1" dirty="0">
                <a:latin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</a:rPr>
              <a:t>Cynnar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b="1" dirty="0">
                <a:solidFill>
                  <a:srgbClr val="0000FF"/>
                </a:solidFill>
                <a:latin typeface="Arial" panose="020B0604020202020204" pitchFamily="34" charset="0"/>
              </a:rPr>
              <a:t>Early Years Practitioner Status </a:t>
            </a: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Meini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</a:rPr>
              <a:t> y NOS a </a:t>
            </a:r>
            <a:r>
              <a:rPr lang="en-GB" dirty="0" err="1">
                <a:latin typeface="Arial" panose="020B0604020202020204" pitchFamily="34" charset="0"/>
              </a:rPr>
              <a:t>gyflawnwyd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ddarlith</a:t>
            </a:r>
            <a:r>
              <a:rPr lang="en-GB" dirty="0">
                <a:latin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Craidd</a:t>
            </a:r>
            <a:r>
              <a:rPr lang="en-GB" dirty="0">
                <a:latin typeface="Arial" panose="020B0604020202020204" pitchFamily="34" charset="0"/>
              </a:rPr>
              <a:t> – K28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SCH32 – K1, K2, K3, K4, K5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Core – K28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SCH32 – K1, K2, K3, K4, K5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936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2135560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altLang="en-US" dirty="0">
                <a:latin typeface="Arial" panose="020B0604020202020204" pitchFamily="34" charset="0"/>
              </a:rPr>
              <a:t>Beth yw sgiliau astudio?</a:t>
            </a:r>
            <a:br>
              <a:rPr lang="en-GB" altLang="en-US" dirty="0">
                <a:latin typeface="Arial" panose="020B0604020202020204" pitchFamily="34" charset="0"/>
              </a:rPr>
            </a:b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What are study skills?</a:t>
            </a:r>
          </a:p>
        </p:txBody>
      </p:sp>
    </p:spTree>
    <p:extLst>
      <p:ext uri="{BB962C8B-B14F-4D97-AF65-F5344CB8AC3E}">
        <p14:creationId xmlns:p14="http://schemas.microsoft.com/office/powerpoint/2010/main" val="4113425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Rheoli amser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Time management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Byddwch yn realistig!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Gweithio’n annibynnol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Cadwch dyddiadur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Dyddiadau cau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Trefn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Gwrthdyniadau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Bywyd cytbwys</a:t>
            </a:r>
          </a:p>
          <a:p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realistic!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Work independently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a diary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Deadlines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Organisation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Distractions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Life balance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49677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759618"/>
          </a:xfrm>
        </p:spPr>
        <p:txBody>
          <a:bodyPr>
            <a:normAutofit fontScale="90000"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cam at rheoli amser da  </a:t>
            </a:r>
            <a:r>
              <a:rPr lang="cy-GB" altLang="cy-GB" sz="1800" kern="0" dirty="0">
                <a:latin typeface="Arial" panose="020B0604020202020204" pitchFamily="34" charset="0"/>
                <a:ea typeface="ＭＳ Ｐゴシック" charset="-128"/>
              </a:rPr>
              <a:t>(</a:t>
            </a:r>
            <a:r>
              <a:rPr lang="cy-GB" altLang="cy-GB" sz="1800" kern="0" dirty="0" err="1">
                <a:latin typeface="Arial" panose="020B0604020202020204" pitchFamily="34" charset="0"/>
                <a:ea typeface="ＭＳ Ｐゴシック" charset="-128"/>
              </a:rPr>
              <a:t>Cottrell</a:t>
            </a:r>
            <a:r>
              <a:rPr lang="cy-GB" altLang="cy-GB" sz="1800" kern="0" dirty="0">
                <a:latin typeface="Arial" panose="020B0604020202020204" pitchFamily="34" charset="0"/>
                <a:ea typeface="ＭＳ Ｐゴシック" charset="-128"/>
              </a:rPr>
              <a:t>, 2013: 125)</a:t>
            </a:r>
            <a:br>
              <a:rPr lang="en-GB" altLang="cy-GB" sz="2800" kern="0" dirty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10 steps to good time management 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152650" y="1268761"/>
            <a:ext cx="3886200" cy="4908203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Byddwch yn drefnus wrth reoli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Beth yw’r gofynion ar eich amser?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Eglurwch sut rydych yn defnyddio eich amser ar hyn o bryd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Penderfynwch sut i dreulio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Blaenoriaethwch beth sydd fwyaf pwysig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Cynlluniwch beth fyddwch </a:t>
            </a:r>
            <a:r>
              <a:rPr lang="cy-GB" altLang="cy-GB" sz="1500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chi’n</a:t>
            </a: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ei wneud a phryd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Gwnewch, gan gadw at eich cynllun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Defnyddiwch dechnegau rheoli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Rheolwch gwrthdyniadau ac oedi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Monitrwch, gan wirio bod eich cynllun yn gweithio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196753"/>
            <a:ext cx="3886200" cy="4980211"/>
          </a:xfrm>
        </p:spPr>
        <p:txBody>
          <a:bodyPr/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Be systematic in your time management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Find out your time requirements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Clarify how to use your time currently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Decide how you want to spend your time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Prioritise what is most important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Plan what you will do when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Do it, keeping to your plan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Manage distractions and procrastination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Monitor, keep checking it is all working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68253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Amserlen gweithgareddau</a:t>
            </a:r>
            <a:br>
              <a:rPr lang="en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Activity timetable  </a:t>
            </a:r>
            <a:r>
              <a:rPr lang="en-GB" altLang="cy-GB" sz="1800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charset="-128"/>
              </a:rPr>
              <a:t>(www.timethoughts.com)</a:t>
            </a:r>
            <a:endParaRPr lang="cy-GB" altLang="cy-GB" sz="4000" dirty="0">
              <a:latin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7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9342" y="1391005"/>
            <a:ext cx="8699439" cy="468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677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Adnoddau defnyddiol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 resources</a:t>
            </a: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53150" y="1825626"/>
            <a:ext cx="3886200" cy="3403575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E-books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Articles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Journals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Documentation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Legislation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Websites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Documentaries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Conferences/Courses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E-lyfrau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Erthyglau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Cyfnodolion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Dogfennaeth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Deddfwriaeth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Gwefannau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Rhaglenni ddogfen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Cynadleddau/Cyrsiau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274292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Macmillan.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42253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</a:rPr>
              <a:t>Cwestiynau?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Questions?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1337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7E254-67BD-A69B-F215-8604BFC89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C1079-7C10-1178-234D-94E668CFD8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1A8B1-5FFE-F356-6105-BBCCC02F17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83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554</Words>
  <Application>Microsoft Office PowerPoint</Application>
  <PresentationFormat>Widescreen</PresentationFormat>
  <Paragraphs>130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Verdana</vt:lpstr>
      <vt:lpstr>Office Theme</vt:lpstr>
      <vt:lpstr>PowerPoint Presentation</vt:lpstr>
      <vt:lpstr>Pam ydyn ni yma? Why are we here?</vt:lpstr>
      <vt:lpstr>Cynnwys Contents</vt:lpstr>
      <vt:lpstr>Sgiliau Cyflogadwyedd/Trosglwyddadwy Employability/Transferable Skills</vt:lpstr>
      <vt:lpstr>Adnoddau Resources</vt:lpstr>
      <vt:lpstr>Rhaglen Statws Ymarferydd Blynyddoedd Cynnar Early Years Practitioner Status programme</vt:lpstr>
      <vt:lpstr>Beth yw sgiliau astudio? What are study skills?</vt:lpstr>
      <vt:lpstr>Rheoli amser Time management</vt:lpstr>
      <vt:lpstr>10 cam at rheoli amser da  (Cottrell, 2013: 125) 10 steps to good time management </vt:lpstr>
      <vt:lpstr>Amserlen gweithgareddau Activity timetable  (www.timethoughts.com)</vt:lpstr>
      <vt:lpstr>Adnoddau defnyddiol Useful resources</vt:lpstr>
      <vt:lpstr>Cyfeiriadau 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5</cp:revision>
  <dcterms:created xsi:type="dcterms:W3CDTF">2022-07-11T13:19:46Z</dcterms:created>
  <dcterms:modified xsi:type="dcterms:W3CDTF">2023-08-12T13:01:07Z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