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  <p:sldMasterId id="2147483761" r:id="rId2"/>
  </p:sldMasterIdLst>
  <p:notesMasterIdLst>
    <p:notesMasterId r:id="rId18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6" r:id="rId13"/>
    <p:sldId id="265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7AA3CD-E554-4987-A8BD-6C1D676D2048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D47FBE-E74B-48DE-B788-85D5BFED22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402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363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42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705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248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78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36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79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800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286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68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857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769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344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055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396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622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642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467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3.xml"/><Relationship Id="rId16" Type="http://schemas.openxmlformats.org/officeDocument/2006/relationships/slideLayout" Target="../slideLayouts/slideLayout17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86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89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2009.igem.org/Team:Freiburg_bioware/Human_Practice/Ethics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2012books.lardbucket.org/books/job-searching-in-six-steps/s12-04-different-types-of-question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Apple-book.sv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izzbangbuzz.blogspot.com/2007/12/six-stages-of-project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sunshinereflections.wordpress.com/2013/06/12/attitudes-are-contagious" TargetMode="External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alityengineersguide.com/5-tips-to-minimize-the-occurrence-of-non-conformance-ncr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nd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eb, rain&#10;&#10;Description automatically generated">
            <a:extLst>
              <a:ext uri="{FF2B5EF4-FFF2-40B4-BE49-F238E27FC236}">
                <a16:creationId xmlns:a16="http://schemas.microsoft.com/office/drawing/2014/main" id="{25AE6697-EAAA-400A-9899-2341962F43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338" r="-1" b="774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8" name="Freeform: Shape 8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23E38-D1C2-42E9-A44B-B0BBA5DBEF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>
                <a:solidFill>
                  <a:srgbClr val="EBEBEB"/>
                </a:solidFill>
              </a:rPr>
              <a:t>Interview </a:t>
            </a:r>
            <a:r>
              <a:rPr lang="en-GB" sz="4400" dirty="0" err="1">
                <a:solidFill>
                  <a:srgbClr val="EBEBEB"/>
                </a:solidFill>
              </a:rPr>
              <a:t>Preperation</a:t>
            </a:r>
            <a:br>
              <a:rPr lang="en-GB" sz="4400" dirty="0">
                <a:solidFill>
                  <a:srgbClr val="EBEBEB"/>
                </a:solidFill>
              </a:rPr>
            </a:br>
            <a:r>
              <a:rPr lang="en-GB" sz="4400" dirty="0" err="1">
                <a:solidFill>
                  <a:srgbClr val="EBEBEB"/>
                </a:solidFill>
              </a:rPr>
              <a:t>Paratoi</a:t>
            </a:r>
            <a:r>
              <a:rPr lang="en-GB" sz="4400" dirty="0">
                <a:solidFill>
                  <a:srgbClr val="EBEBEB"/>
                </a:solidFill>
              </a:rPr>
              <a:t> am </a:t>
            </a:r>
            <a:r>
              <a:rPr lang="en-GB" sz="4400" dirty="0" err="1">
                <a:solidFill>
                  <a:srgbClr val="EBEBEB"/>
                </a:solidFill>
              </a:rPr>
              <a:t>Cyfweliad</a:t>
            </a:r>
            <a:endParaRPr lang="en-GB" sz="4400" dirty="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9C630F-22F8-4BE9-A336-F22623366B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199" y="5722374"/>
            <a:ext cx="10407602" cy="487924"/>
          </a:xfrm>
        </p:spPr>
        <p:txBody>
          <a:bodyPr>
            <a:normAutofit/>
          </a:bodyPr>
          <a:lstStyle/>
          <a:p>
            <a:pPr algn="ctr"/>
            <a:endParaRPr lang="en-GB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748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5F72ECA3-2A46-4A5A-8330-12F7E2210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2A4A5C4D-76C1-47EA-A0B6-CF294A5F4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29BC618C-AD3C-444D-B8CB-6FB6920D4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07FE7F-4578-4726-A166-97764B659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37141" y="1449324"/>
            <a:ext cx="7169398" cy="166439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200" dirty="0">
                <a:solidFill>
                  <a:schemeClr val="tx1"/>
                </a:solidFill>
              </a:rPr>
            </a:br>
            <a:r>
              <a:rPr lang="en-GB" sz="3100" b="1" dirty="0">
                <a:solidFill>
                  <a:schemeClr val="tx1"/>
                </a:solidFill>
              </a:rPr>
              <a:t>Moule et al (2017) declares that an interview is a technique designed to gather data and information. </a:t>
            </a:r>
            <a:br>
              <a:rPr lang="en-GB" sz="2700" b="1" dirty="0">
                <a:solidFill>
                  <a:schemeClr val="tx1"/>
                </a:solidFill>
              </a:rPr>
            </a:br>
            <a:br>
              <a:rPr lang="en-GB" sz="2700" b="1" dirty="0">
                <a:solidFill>
                  <a:schemeClr val="tx1"/>
                </a:solidFill>
              </a:rPr>
            </a:br>
            <a:br>
              <a:rPr lang="en-GB" sz="2200" dirty="0">
                <a:solidFill>
                  <a:schemeClr val="tx1"/>
                </a:solidFill>
              </a:rPr>
            </a:b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0E03BF-9A91-41A4-A6B0-253E736F8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388" y="1143000"/>
            <a:ext cx="2434571" cy="166439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What is an Interview?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29C0D00-401D-42B7-94D8-008C7DAA8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AAB199-B30C-446B-BD7C-6A3759870E50}"/>
              </a:ext>
            </a:extLst>
          </p:cNvPr>
          <p:cNvSpPr txBox="1"/>
          <p:nvPr/>
        </p:nvSpPr>
        <p:spPr>
          <a:xfrm>
            <a:off x="3589554" y="3279940"/>
            <a:ext cx="62435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Information can include: 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92C89F-F47C-440E-99A4-EF84E5D64DA9}"/>
              </a:ext>
            </a:extLst>
          </p:cNvPr>
          <p:cNvSpPr txBox="1"/>
          <p:nvPr/>
        </p:nvSpPr>
        <p:spPr>
          <a:xfrm>
            <a:off x="3589554" y="4018604"/>
            <a:ext cx="62435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Personal-</a:t>
            </a:r>
            <a:r>
              <a:rPr lang="en-GB" sz="2400" b="1" dirty="0" err="1"/>
              <a:t>Personol</a:t>
            </a:r>
            <a:br>
              <a:rPr lang="en-GB" b="1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400B8A-2795-463F-A070-831B8F37AB8A}"/>
              </a:ext>
            </a:extLst>
          </p:cNvPr>
          <p:cNvSpPr txBox="1"/>
          <p:nvPr/>
        </p:nvSpPr>
        <p:spPr>
          <a:xfrm>
            <a:off x="3589554" y="4749113"/>
            <a:ext cx="42557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Experience - </a:t>
            </a:r>
            <a:r>
              <a:rPr lang="en-GB" sz="2400" b="1" dirty="0" err="1"/>
              <a:t>Profiad</a:t>
            </a:r>
            <a:br>
              <a:rPr lang="en-GB" b="1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51E0D0-D4C8-4C87-94F0-E111A88996F5}"/>
              </a:ext>
            </a:extLst>
          </p:cNvPr>
          <p:cNvSpPr txBox="1"/>
          <p:nvPr/>
        </p:nvSpPr>
        <p:spPr>
          <a:xfrm>
            <a:off x="3589555" y="5454133"/>
            <a:ext cx="4693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Qualifications- </a:t>
            </a:r>
            <a:r>
              <a:rPr lang="en-GB" sz="2400" b="1" dirty="0" err="1"/>
              <a:t>Cymwysterau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433585-E29A-4257-9E73-2C5E1D91E794}"/>
              </a:ext>
            </a:extLst>
          </p:cNvPr>
          <p:cNvSpPr txBox="1"/>
          <p:nvPr/>
        </p:nvSpPr>
        <p:spPr>
          <a:xfrm>
            <a:off x="1166191" y="3697357"/>
            <a:ext cx="2336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Beth </a:t>
            </a:r>
            <a:r>
              <a:rPr lang="en-GB" sz="3200" b="1" dirty="0" err="1"/>
              <a:t>yw</a:t>
            </a:r>
            <a:r>
              <a:rPr lang="en-GB" sz="3200" b="1" dirty="0"/>
              <a:t> </a:t>
            </a:r>
            <a:r>
              <a:rPr lang="en-GB" sz="3200" b="1" dirty="0" err="1"/>
              <a:t>Cyfweliad</a:t>
            </a:r>
            <a:r>
              <a:rPr lang="en-GB" sz="32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47164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90017-9222-428D-9408-8F3E10D0D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Types of interview are there?</a:t>
            </a:r>
            <a:br>
              <a:rPr lang="en-GB" dirty="0"/>
            </a:b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cyfweliadau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I </a:t>
            </a:r>
            <a:r>
              <a:rPr lang="en-GB" dirty="0" err="1"/>
              <a:t>gael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7615E-18A1-4D41-9190-D7B5C6923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143" y="2758244"/>
            <a:ext cx="4401784" cy="96969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</a:rPr>
              <a:t>Face to Face – </a:t>
            </a:r>
          </a:p>
          <a:p>
            <a:pPr marL="0" indent="0">
              <a:buNone/>
            </a:pPr>
            <a:r>
              <a:rPr lang="en-GB" sz="2800" b="1" dirty="0" err="1">
                <a:solidFill>
                  <a:schemeClr val="tx1"/>
                </a:solidFill>
              </a:rPr>
              <a:t>Gwyneb</a:t>
            </a:r>
            <a:r>
              <a:rPr lang="en-GB" sz="2800" b="1" dirty="0">
                <a:solidFill>
                  <a:schemeClr val="tx1"/>
                </a:solidFill>
              </a:rPr>
              <a:t> I </a:t>
            </a:r>
            <a:r>
              <a:rPr lang="en-GB" sz="2800" b="1" dirty="0" err="1">
                <a:solidFill>
                  <a:schemeClr val="tx1"/>
                </a:solidFill>
              </a:rPr>
              <a:t>wyneb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030FAA-68CB-41FB-BFE2-8C9CDDB3782A}"/>
              </a:ext>
            </a:extLst>
          </p:cNvPr>
          <p:cNvSpPr txBox="1"/>
          <p:nvPr/>
        </p:nvSpPr>
        <p:spPr>
          <a:xfrm>
            <a:off x="986143" y="3995959"/>
            <a:ext cx="41063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Telephone - </a:t>
            </a:r>
            <a:r>
              <a:rPr lang="en-GB" sz="2800" b="1" dirty="0" err="1"/>
              <a:t>Ffôn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A921FE-7A54-43BB-9A93-44ADF8C6BCC1}"/>
              </a:ext>
            </a:extLst>
          </p:cNvPr>
          <p:cNvSpPr txBox="1"/>
          <p:nvPr/>
        </p:nvSpPr>
        <p:spPr>
          <a:xfrm>
            <a:off x="986143" y="4832566"/>
            <a:ext cx="2980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Video - </a:t>
            </a:r>
            <a:r>
              <a:rPr lang="en-GB" sz="2800" b="1" dirty="0" err="1"/>
              <a:t>Fideo</a:t>
            </a:r>
            <a:endParaRPr lang="en-GB" sz="2800" b="1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1C793156-9243-4727-96F7-2F55EBD0A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87927" y="2630280"/>
            <a:ext cx="6223000" cy="3797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E84497C-1B59-4004-B887-0C8745F806CA}"/>
              </a:ext>
            </a:extLst>
          </p:cNvPr>
          <p:cNvSpPr txBox="1"/>
          <p:nvPr/>
        </p:nvSpPr>
        <p:spPr>
          <a:xfrm>
            <a:off x="5387927" y="6427580"/>
            <a:ext cx="6223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2009.igem.org/Team:Freiburg_bioware/Human_Practice/Ethic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7069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F343B-63BD-4F92-ABF0-70729F232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Types. </a:t>
            </a:r>
            <a:r>
              <a:rPr lang="en-GB" dirty="0" err="1"/>
              <a:t>Cyfweliadau</a:t>
            </a:r>
            <a:r>
              <a:rPr lang="en-GB" dirty="0"/>
              <a:t> </a:t>
            </a:r>
            <a:r>
              <a:rPr lang="en-GB" dirty="0" err="1"/>
              <a:t>wahanol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8DE68-A762-4249-A51E-60D0E67C7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520478"/>
            <a:ext cx="8825659" cy="18068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chemeClr val="tx1"/>
                </a:solidFill>
              </a:rPr>
              <a:t>Larger graduate employers compare performance of several candidates in different situations. </a:t>
            </a:r>
          </a:p>
          <a:p>
            <a:pPr marL="0" indent="0">
              <a:buNone/>
            </a:pPr>
            <a:r>
              <a:rPr lang="en-GB" sz="3000" b="1" dirty="0" err="1">
                <a:solidFill>
                  <a:schemeClr val="tx1"/>
                </a:solidFill>
              </a:rPr>
              <a:t>Cyflogwyr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mawr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yn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edrych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ar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sawl</a:t>
            </a:r>
            <a:r>
              <a:rPr lang="en-GB" sz="3000" b="1" dirty="0">
                <a:solidFill>
                  <a:schemeClr val="tx1"/>
                </a:solidFill>
              </a:rPr>
              <a:t> </a:t>
            </a:r>
            <a:r>
              <a:rPr lang="en-GB" sz="3000" b="1" dirty="0" err="1">
                <a:solidFill>
                  <a:schemeClr val="tx1"/>
                </a:solidFill>
              </a:rPr>
              <a:t>ymgeisydd</a:t>
            </a:r>
            <a:endParaRPr lang="en-GB" sz="3000" b="1" dirty="0">
              <a:solidFill>
                <a:schemeClr val="tx1"/>
              </a:solidFill>
            </a:endParaRPr>
          </a:p>
          <a:p>
            <a:endParaRPr lang="en-GB" dirty="0"/>
          </a:p>
          <a:p>
            <a:pPr marL="0" indent="0" algn="r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2F1C05-74CA-4A5C-90E0-FCD161C58679}"/>
              </a:ext>
            </a:extLst>
          </p:cNvPr>
          <p:cNvSpPr txBox="1"/>
          <p:nvPr/>
        </p:nvSpPr>
        <p:spPr>
          <a:xfrm>
            <a:off x="1154954" y="2566371"/>
            <a:ext cx="8189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Day assessments – </a:t>
            </a:r>
            <a:r>
              <a:rPr lang="en-GB" sz="3200" b="1" dirty="0" err="1"/>
              <a:t>Asesiadau</a:t>
            </a:r>
            <a:r>
              <a:rPr lang="en-GB" sz="3200" b="1" dirty="0"/>
              <a:t> </a:t>
            </a:r>
            <a:r>
              <a:rPr lang="en-GB" sz="3200" b="1" dirty="0" err="1"/>
              <a:t>diwrnod</a:t>
            </a:r>
            <a:endParaRPr lang="en-GB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6A528-BDDF-4FFF-949C-F489F7C5DA4F}"/>
              </a:ext>
            </a:extLst>
          </p:cNvPr>
          <p:cNvSpPr txBox="1"/>
          <p:nvPr/>
        </p:nvSpPr>
        <p:spPr>
          <a:xfrm>
            <a:off x="1154954" y="5327374"/>
            <a:ext cx="76047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They usually last for one full working day</a:t>
            </a:r>
            <a:r>
              <a:rPr lang="en-GB" dirty="0"/>
              <a:t>. </a:t>
            </a:r>
            <a:r>
              <a:rPr lang="en-GB" sz="2800" b="1" dirty="0" err="1"/>
              <a:t>Parhau</a:t>
            </a:r>
            <a:r>
              <a:rPr lang="en-GB" sz="2800" b="1" dirty="0"/>
              <a:t> am </a:t>
            </a:r>
            <a:r>
              <a:rPr lang="en-GB" sz="2800" b="1" dirty="0" err="1"/>
              <a:t>diwrnod</a:t>
            </a:r>
            <a:r>
              <a:rPr lang="en-GB" sz="2800" b="1" dirty="0"/>
              <a:t> </a:t>
            </a:r>
            <a:r>
              <a:rPr lang="en-GB" sz="2800" b="1" dirty="0" err="1"/>
              <a:t>gyfan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9623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D1877-7861-4F1E-AC29-8F41D756C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8761413" cy="894889"/>
          </a:xfrm>
        </p:spPr>
        <p:txBody>
          <a:bodyPr/>
          <a:lstStyle/>
          <a:p>
            <a:r>
              <a:rPr lang="en-GB" dirty="0"/>
              <a:t>What do you think is important in an Interview? Beth I chin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syn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cyfweliad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41AF6-DB05-47A8-86F4-DA9985246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11897"/>
            <a:ext cx="8825659" cy="1264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>
                <a:solidFill>
                  <a:schemeClr val="tx1"/>
                </a:solidFill>
              </a:rPr>
              <a:t>Personal appearance.		 </a:t>
            </a:r>
            <a:r>
              <a:rPr lang="en-GB" sz="3500" b="1" dirty="0" err="1">
                <a:solidFill>
                  <a:schemeClr val="tx1"/>
                </a:solidFill>
              </a:rPr>
              <a:t>Ymddangosiad</a:t>
            </a:r>
            <a:r>
              <a:rPr lang="en-GB" sz="3500" b="1" dirty="0">
                <a:solidFill>
                  <a:schemeClr val="tx1"/>
                </a:solidFill>
              </a:rPr>
              <a:t> </a:t>
            </a:r>
            <a:r>
              <a:rPr lang="en-GB" sz="3500" b="1" dirty="0" err="1">
                <a:solidFill>
                  <a:schemeClr val="tx1"/>
                </a:solidFill>
              </a:rPr>
              <a:t>personol</a:t>
            </a:r>
            <a:endParaRPr lang="en-GB" sz="35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3200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080AFB-70CD-40B1-8578-7C22C96C3776}"/>
              </a:ext>
            </a:extLst>
          </p:cNvPr>
          <p:cNvSpPr txBox="1"/>
          <p:nvPr/>
        </p:nvSpPr>
        <p:spPr>
          <a:xfrm>
            <a:off x="1154954" y="3676086"/>
            <a:ext cx="54466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What to wear</a:t>
            </a:r>
          </a:p>
          <a:p>
            <a:r>
              <a:rPr lang="en-GB" sz="3200" b="1" dirty="0"/>
              <a:t>Beth I </a:t>
            </a:r>
            <a:r>
              <a:rPr lang="en-GB" sz="3200" b="1" dirty="0" err="1"/>
              <a:t>wisgo</a:t>
            </a:r>
            <a:endParaRPr lang="en-GB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2F3140-2575-4531-BE19-94EE6734B970}"/>
              </a:ext>
            </a:extLst>
          </p:cNvPr>
          <p:cNvSpPr txBox="1"/>
          <p:nvPr/>
        </p:nvSpPr>
        <p:spPr>
          <a:xfrm>
            <a:off x="1154954" y="4753304"/>
            <a:ext cx="37350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What to take</a:t>
            </a:r>
          </a:p>
          <a:p>
            <a:r>
              <a:rPr lang="en-GB" sz="3200" b="1" dirty="0"/>
              <a:t>Beth I </a:t>
            </a:r>
            <a:r>
              <a:rPr lang="en-GB" sz="3200" b="1" dirty="0" err="1"/>
              <a:t>fynd</a:t>
            </a:r>
            <a:r>
              <a:rPr lang="en-GB" sz="3200" b="1" dirty="0"/>
              <a:t> </a:t>
            </a:r>
            <a:r>
              <a:rPr lang="en-GB" sz="3200" b="1" dirty="0" err="1"/>
              <a:t>gyda</a:t>
            </a:r>
            <a:endParaRPr lang="en-GB" sz="3200" b="1" dirty="0"/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5C3300B8-65D1-4477-A64F-4B84925BA3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6501" y="3429000"/>
            <a:ext cx="3985482" cy="2989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4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38503-1CE2-418E-9560-98C0B0DA4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GB"/>
              <a:t>Before the Interview. Cyn y cyfweliad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A2A57-0F09-450A-AC07-01A89FAA4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5171330"/>
            <a:ext cx="8825659" cy="7130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tx1"/>
                </a:solidFill>
              </a:rPr>
              <a:t>Morning of your interview, eat healthy. Bwytwch yn iachus</a:t>
            </a:r>
          </a:p>
          <a:p>
            <a:pPr marL="0" indent="0">
              <a:buNone/>
            </a:pPr>
            <a:r>
              <a:rPr lang="en-GB" sz="1200" b="1"/>
              <a:t> </a:t>
            </a:r>
            <a:endParaRPr lang="en-GB" sz="1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75EB6D-E427-4984-A912-583E97F89532}"/>
              </a:ext>
            </a:extLst>
          </p:cNvPr>
          <p:cNvSpPr txBox="1"/>
          <p:nvPr/>
        </p:nvSpPr>
        <p:spPr>
          <a:xfrm>
            <a:off x="1154954" y="2477725"/>
            <a:ext cx="7898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Identify the skills, interests and experiences that the organisation is looking for. Beth maent yn chwilio amdano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D78190-0538-41DF-AC9D-26FE3C9A5E01}"/>
              </a:ext>
            </a:extLst>
          </p:cNvPr>
          <p:cNvSpPr txBox="1"/>
          <p:nvPr/>
        </p:nvSpPr>
        <p:spPr>
          <a:xfrm>
            <a:off x="1154954" y="3644150"/>
            <a:ext cx="6984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Plan your journey in advance. Cynlluniwch eich taith</a:t>
            </a:r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F09022-5290-46F8-8691-8620404E59BA}"/>
              </a:ext>
            </a:extLst>
          </p:cNvPr>
          <p:cNvSpPr txBox="1"/>
          <p:nvPr/>
        </p:nvSpPr>
        <p:spPr>
          <a:xfrm>
            <a:off x="1154954" y="4551033"/>
            <a:ext cx="7779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Company’s contact details. Manylion y cwmni </a:t>
            </a:r>
            <a:endParaRPr lang="en-GB" sz="2400" b="1" dirty="0"/>
          </a:p>
        </p:txBody>
      </p:sp>
      <p:pic>
        <p:nvPicPr>
          <p:cNvPr id="13" name="Picture 12" descr="A picture containing room&#10;&#10;Description automatically generated">
            <a:extLst>
              <a:ext uri="{FF2B5EF4-FFF2-40B4-BE49-F238E27FC236}">
                <a16:creationId xmlns:a16="http://schemas.microsoft.com/office/drawing/2014/main" id="{E008A213-D275-4359-A384-E4789AAFF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17674" y="2734908"/>
            <a:ext cx="2341392" cy="235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1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06202-B476-4BC1-8E1B-1288869D2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Interview. </a:t>
            </a: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Cyfweliad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3030A-F16A-46BE-837B-5483DFDAF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830" y="3341795"/>
            <a:ext cx="10313796" cy="8950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/>
                </a:solidFill>
              </a:rPr>
              <a:t>Issues, trends and opportunities – </a:t>
            </a:r>
            <a:r>
              <a:rPr lang="en-GB" sz="2800" b="1" dirty="0" err="1">
                <a:solidFill>
                  <a:schemeClr val="tx1"/>
                </a:solidFill>
              </a:rPr>
              <a:t>Materion</a:t>
            </a:r>
            <a:r>
              <a:rPr lang="en-GB" sz="2800" b="1" dirty="0">
                <a:solidFill>
                  <a:schemeClr val="tx1"/>
                </a:solidFill>
              </a:rPr>
              <a:t>, </a:t>
            </a:r>
            <a:r>
              <a:rPr lang="en-GB" sz="2800" b="1" dirty="0" err="1">
                <a:solidFill>
                  <a:schemeClr val="tx1"/>
                </a:solidFill>
              </a:rPr>
              <a:t>Tueddiadau</a:t>
            </a:r>
            <a:r>
              <a:rPr lang="en-GB" sz="2800" b="1" dirty="0">
                <a:solidFill>
                  <a:schemeClr val="tx1"/>
                </a:solidFill>
              </a:rPr>
              <a:t> a </a:t>
            </a:r>
            <a:r>
              <a:rPr lang="en-GB" sz="2800" b="1" dirty="0" err="1">
                <a:solidFill>
                  <a:schemeClr val="tx1"/>
                </a:solidFill>
              </a:rPr>
              <a:t>cyfleoedd</a:t>
            </a:r>
            <a:endParaRPr lang="en-GB" sz="28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9E1CC2-28B7-417D-9671-AEE93D52B578}"/>
              </a:ext>
            </a:extLst>
          </p:cNvPr>
          <p:cNvSpPr txBox="1"/>
          <p:nvPr/>
        </p:nvSpPr>
        <p:spPr>
          <a:xfrm>
            <a:off x="1154955" y="2782669"/>
            <a:ext cx="5775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Organisation – </a:t>
            </a:r>
            <a:r>
              <a:rPr lang="en-GB" sz="2800" b="1" dirty="0" err="1"/>
              <a:t>Sefydliad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1E8336-DB00-4F13-836A-F4C1239518C2}"/>
              </a:ext>
            </a:extLst>
          </p:cNvPr>
          <p:cNvSpPr txBox="1"/>
          <p:nvPr/>
        </p:nvSpPr>
        <p:spPr>
          <a:xfrm>
            <a:off x="1154954" y="2329902"/>
            <a:ext cx="6266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Research – </a:t>
            </a:r>
            <a:r>
              <a:rPr lang="en-GB" sz="2800" b="1" dirty="0" err="1"/>
              <a:t>Ymchwiliwch</a:t>
            </a:r>
            <a:r>
              <a:rPr lang="en-GB" sz="2800" b="1" dirty="0"/>
              <a:t>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1203C-7E9E-4736-88A8-2CE1061B3868}"/>
              </a:ext>
            </a:extLst>
          </p:cNvPr>
          <p:cNvSpPr txBox="1"/>
          <p:nvPr/>
        </p:nvSpPr>
        <p:spPr>
          <a:xfrm>
            <a:off x="1073638" y="4265565"/>
            <a:ext cx="104955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People who will interview you – </a:t>
            </a:r>
            <a:r>
              <a:rPr lang="en-GB" sz="2800" b="1" dirty="0" err="1"/>
              <a:t>Pwy</a:t>
            </a:r>
            <a:r>
              <a:rPr lang="en-GB" sz="2800" b="1" dirty="0"/>
              <a:t> </a:t>
            </a:r>
            <a:r>
              <a:rPr lang="en-GB" sz="2800" b="1" dirty="0" err="1"/>
              <a:t>fydd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eich</a:t>
            </a:r>
            <a:r>
              <a:rPr lang="en-GB" sz="2800" b="1" dirty="0"/>
              <a:t> </a:t>
            </a:r>
            <a:r>
              <a:rPr lang="en-GB" sz="2800" b="1" dirty="0" err="1"/>
              <a:t>cyfweliad</a:t>
            </a:r>
            <a:endParaRPr lang="en-GB" sz="2800" b="1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28F285-A816-4247-A95B-015D9C41AC8F}"/>
              </a:ext>
            </a:extLst>
          </p:cNvPr>
          <p:cNvSpPr txBox="1"/>
          <p:nvPr/>
        </p:nvSpPr>
        <p:spPr>
          <a:xfrm>
            <a:off x="1154954" y="4905497"/>
            <a:ext cx="8848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Prepare answers and questions- </a:t>
            </a:r>
            <a:r>
              <a:rPr lang="en-GB" sz="2800" b="1" dirty="0" err="1"/>
              <a:t>Paratowch</a:t>
            </a:r>
            <a:r>
              <a:rPr lang="en-GB" sz="2800" b="1" dirty="0"/>
              <a:t> </a:t>
            </a:r>
            <a:r>
              <a:rPr lang="en-GB" sz="2800" b="1" dirty="0" err="1"/>
              <a:t>atebion</a:t>
            </a:r>
            <a:r>
              <a:rPr lang="en-GB" sz="2800" b="1" dirty="0"/>
              <a:t> a </a:t>
            </a:r>
            <a:r>
              <a:rPr lang="en-GB" sz="2800" b="1" dirty="0" err="1"/>
              <a:t>cwestiynnau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69CC36-1A36-4660-89F0-6848B5CF2A5E}"/>
              </a:ext>
            </a:extLst>
          </p:cNvPr>
          <p:cNvSpPr txBox="1"/>
          <p:nvPr/>
        </p:nvSpPr>
        <p:spPr>
          <a:xfrm>
            <a:off x="1154954" y="5884332"/>
            <a:ext cx="8761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Consider how you will explain problematic aspects – </a:t>
            </a:r>
            <a:r>
              <a:rPr lang="en-GB" sz="2400" b="1" dirty="0" err="1"/>
              <a:t>Shwt</a:t>
            </a:r>
            <a:r>
              <a:rPr lang="en-GB" sz="2400" b="1" dirty="0"/>
              <a:t> I chi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fynd</a:t>
            </a:r>
            <a:r>
              <a:rPr lang="en-GB" sz="2400" b="1" dirty="0"/>
              <a:t> I </a:t>
            </a:r>
            <a:r>
              <a:rPr lang="en-GB" sz="2400" b="1" dirty="0" err="1"/>
              <a:t>esbonio</a:t>
            </a:r>
            <a:r>
              <a:rPr lang="en-GB" sz="2400" b="1" dirty="0"/>
              <a:t> </a:t>
            </a:r>
            <a:r>
              <a:rPr lang="en-GB" sz="2400" b="1" dirty="0" err="1"/>
              <a:t>materion</a:t>
            </a:r>
            <a:r>
              <a:rPr lang="en-GB" sz="2400" b="1" dirty="0"/>
              <a:t> </a:t>
            </a:r>
            <a:r>
              <a:rPr lang="en-GB" sz="2400" b="1" dirty="0" err="1"/>
              <a:t>gymledd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579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2BED5-8C79-429C-86BE-C13DEE2BA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318958"/>
          </a:xfrm>
        </p:spPr>
        <p:txBody>
          <a:bodyPr/>
          <a:lstStyle/>
          <a:p>
            <a:pPr algn="ctr"/>
            <a:r>
              <a:rPr lang="en-GB" sz="4400" b="1" dirty="0"/>
              <a:t>Practice makes Perfect- </a:t>
            </a:r>
            <a:br>
              <a:rPr lang="en-GB" sz="4400" b="1" dirty="0"/>
            </a:br>
            <a:r>
              <a:rPr lang="en-GB" sz="4400" b="1" dirty="0" err="1"/>
              <a:t>Ymarfer</a:t>
            </a:r>
            <a:r>
              <a:rPr lang="en-GB" sz="4400" b="1" dirty="0"/>
              <a:t> </a:t>
            </a:r>
            <a:r>
              <a:rPr lang="en-GB" sz="4400" b="1" dirty="0" err="1"/>
              <a:t>yn</a:t>
            </a:r>
            <a:r>
              <a:rPr lang="en-GB" sz="4400" b="1" dirty="0"/>
              <a:t> </a:t>
            </a:r>
            <a:r>
              <a:rPr lang="en-GB" sz="4400" b="1" dirty="0" err="1"/>
              <a:t>helpu</a:t>
            </a:r>
            <a:endParaRPr lang="en-GB" sz="4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DE306-5C53-4ECC-8DBC-EBC6EE454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4935503"/>
            <a:ext cx="9743952" cy="112889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600" b="1" dirty="0">
                <a:solidFill>
                  <a:schemeClr val="tx1"/>
                </a:solidFill>
              </a:rPr>
              <a:t>Essay or Dissertation discussions – </a:t>
            </a:r>
            <a:r>
              <a:rPr lang="en-GB" sz="2600" b="1" dirty="0" err="1">
                <a:solidFill>
                  <a:schemeClr val="tx1"/>
                </a:solidFill>
              </a:rPr>
              <a:t>Traethodau</a:t>
            </a:r>
            <a:r>
              <a:rPr lang="en-GB" sz="2600" b="1" dirty="0">
                <a:solidFill>
                  <a:schemeClr val="tx1"/>
                </a:solidFill>
              </a:rPr>
              <a:t> /</a:t>
            </a:r>
            <a:r>
              <a:rPr lang="en-GB" sz="2600" b="1" dirty="0" err="1">
                <a:solidFill>
                  <a:schemeClr val="tx1"/>
                </a:solidFill>
              </a:rPr>
              <a:t>hir</a:t>
            </a:r>
            <a:r>
              <a:rPr lang="en-GB" sz="2600" b="1" dirty="0">
                <a:solidFill>
                  <a:schemeClr val="tx1"/>
                </a:solidFill>
              </a:rPr>
              <a:t> I </a:t>
            </a:r>
            <a:r>
              <a:rPr lang="en-GB" sz="2600" b="1" dirty="0" err="1">
                <a:solidFill>
                  <a:schemeClr val="tx1"/>
                </a:solidFill>
              </a:rPr>
              <a:t>drafod</a:t>
            </a:r>
            <a:endParaRPr lang="en-GB" sz="26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421D86-4919-4C2D-9CE6-6DFE87FD3FED}"/>
              </a:ext>
            </a:extLst>
          </p:cNvPr>
          <p:cNvSpPr txBox="1"/>
          <p:nvPr/>
        </p:nvSpPr>
        <p:spPr>
          <a:xfrm>
            <a:off x="1007165" y="2862470"/>
            <a:ext cx="9541565" cy="1128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University careers and employability services - </a:t>
            </a:r>
            <a:r>
              <a:rPr lang="en-GB" sz="2400" b="1" dirty="0" err="1"/>
              <a:t>Gyrfaeodd</a:t>
            </a:r>
            <a:r>
              <a:rPr lang="en-GB" sz="2400" b="1" dirty="0"/>
              <a:t> </a:t>
            </a:r>
            <a:r>
              <a:rPr lang="en-GB" sz="2400" b="1" dirty="0" err="1"/>
              <a:t>Brifysgol</a:t>
            </a:r>
            <a:r>
              <a:rPr lang="en-GB" sz="2400" b="1" dirty="0"/>
              <a:t> neu </a:t>
            </a:r>
            <a:r>
              <a:rPr lang="en-GB" sz="2400" b="1" dirty="0" err="1"/>
              <a:t>gwasanaethau</a:t>
            </a:r>
            <a:r>
              <a:rPr lang="en-GB" sz="2400" b="1" dirty="0"/>
              <a:t> </a:t>
            </a:r>
            <a:r>
              <a:rPr lang="en-GB" sz="2400" b="1" dirty="0" err="1"/>
              <a:t>cyflogadwynedd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05C2A0-06A2-4AAD-8D3C-2DFA914AB2E8}"/>
              </a:ext>
            </a:extLst>
          </p:cNvPr>
          <p:cNvSpPr txBox="1"/>
          <p:nvPr/>
        </p:nvSpPr>
        <p:spPr>
          <a:xfrm>
            <a:off x="821634" y="4176846"/>
            <a:ext cx="8415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Alternative methods –</a:t>
            </a:r>
            <a:r>
              <a:rPr lang="en-GB" sz="2800" b="1" dirty="0" err="1"/>
              <a:t>Dulliau</a:t>
            </a:r>
            <a:r>
              <a:rPr lang="en-GB" sz="2800" b="1" dirty="0"/>
              <a:t> </a:t>
            </a:r>
            <a:r>
              <a:rPr lang="en-GB" sz="2800" b="1" dirty="0" err="1"/>
              <a:t>wahanol</a:t>
            </a:r>
            <a:r>
              <a:rPr lang="en-GB" sz="2000" dirty="0"/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4386E8-161D-4351-8A0B-8F220D045634}"/>
              </a:ext>
            </a:extLst>
          </p:cNvPr>
          <p:cNvSpPr txBox="1"/>
          <p:nvPr/>
        </p:nvSpPr>
        <p:spPr>
          <a:xfrm>
            <a:off x="821634" y="2292626"/>
            <a:ext cx="5565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Who and Where? – </a:t>
            </a:r>
            <a:r>
              <a:rPr lang="en-GB" sz="2400" b="1" dirty="0" err="1"/>
              <a:t>Ble</a:t>
            </a:r>
            <a:r>
              <a:rPr lang="en-GB" sz="2400" b="1" dirty="0"/>
              <a:t> a </a:t>
            </a:r>
            <a:r>
              <a:rPr lang="en-GB" sz="2400" b="1" dirty="0" err="1"/>
              <a:t>Phwy</a:t>
            </a:r>
            <a:r>
              <a:rPr lang="en-GB" sz="24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18A54F-3A9E-4482-9AB2-0E82CEEBA27A}"/>
              </a:ext>
            </a:extLst>
          </p:cNvPr>
          <p:cNvSpPr txBox="1"/>
          <p:nvPr/>
        </p:nvSpPr>
        <p:spPr>
          <a:xfrm>
            <a:off x="1154954" y="5529487"/>
            <a:ext cx="8687518" cy="1128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Scripting and practising to common interview questions - </a:t>
            </a:r>
            <a:r>
              <a:rPr lang="en-GB" sz="2400" b="1" dirty="0" err="1"/>
              <a:t>Practeiso</a:t>
            </a:r>
            <a:r>
              <a:rPr lang="en-GB" sz="2400" b="1" dirty="0"/>
              <a:t> </a:t>
            </a:r>
            <a:r>
              <a:rPr lang="en-GB" sz="2400" b="1" dirty="0" err="1"/>
              <a:t>cwestiynnau</a:t>
            </a:r>
            <a:r>
              <a:rPr lang="en-GB" sz="2400" b="1" dirty="0"/>
              <a:t> </a:t>
            </a:r>
            <a:r>
              <a:rPr lang="en-GB" sz="2400" b="1" dirty="0" err="1"/>
              <a:t>cyffredin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75017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2C6E0B7-C37D-4D54-8F3E-8D9F9097F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7B653ED-BC47-4D34-B612-473D6AFAD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93D812D-BB26-4FDD-A218-F6F71E737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EEA99C6C-BC37-4408-9F74-3DDB1060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DD04A0-9680-4E0E-BEC5-C9221611C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E"/>
                </a:solidFill>
              </a:rPr>
              <a:t>Impression - Argraff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4C0032-B592-45AB-AD23-5A4BD369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9BF1F84-E7C7-42A7-911D-8E48AF671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0C3CFCFE-6522-4333-8CB1-16DB80E7E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B1FB8-C3B8-4A8E-8E81-AFAA0F84A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E"/>
                </a:solidFill>
              </a:rPr>
              <a:t>Positive - </a:t>
            </a:r>
            <a:r>
              <a:rPr lang="en-GB" sz="2400" b="1" dirty="0" err="1">
                <a:solidFill>
                  <a:srgbClr val="FFFFFE"/>
                </a:solidFill>
              </a:rPr>
              <a:t>Cadarnhaol</a:t>
            </a:r>
            <a:endParaRPr lang="en-GB" sz="2400" b="1" dirty="0">
              <a:solidFill>
                <a:srgbClr val="FFFFFE"/>
              </a:solidFill>
            </a:endParaRPr>
          </a:p>
        </p:txBody>
      </p:sp>
      <p:pic>
        <p:nvPicPr>
          <p:cNvPr id="11" name="Picture 10" descr="A close up of a boy&#10;&#10;Description automatically generated">
            <a:extLst>
              <a:ext uri="{FF2B5EF4-FFF2-40B4-BE49-F238E27FC236}">
                <a16:creationId xmlns:a16="http://schemas.microsoft.com/office/drawing/2014/main" id="{74C6AC25-49D2-42E7-8654-590F8DCD89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86892" y="645107"/>
            <a:ext cx="3387985" cy="2710388"/>
          </a:xfrm>
          <a:prstGeom prst="rect">
            <a:avLst/>
          </a:prstGeom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B5156916-EAEB-4315-BA8B-1A10992D29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43333" y="3520086"/>
            <a:ext cx="3675103" cy="27103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C7641A-548E-4CB4-8C4D-96C828BCAFE8}"/>
              </a:ext>
            </a:extLst>
          </p:cNvPr>
          <p:cNvSpPr txBox="1"/>
          <p:nvPr/>
        </p:nvSpPr>
        <p:spPr>
          <a:xfrm>
            <a:off x="638512" y="2550468"/>
            <a:ext cx="6285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Body language – </a:t>
            </a:r>
            <a:r>
              <a:rPr lang="en-GB" sz="2400" b="1" dirty="0" err="1"/>
              <a:t>Iaith</a:t>
            </a:r>
            <a:r>
              <a:rPr lang="en-GB" sz="2400" b="1" dirty="0"/>
              <a:t> </a:t>
            </a:r>
            <a:r>
              <a:rPr lang="en-GB" sz="2400" b="1" dirty="0" err="1"/>
              <a:t>corfforol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CB20A-9D48-4D52-83A5-1B767ECDEB06}"/>
              </a:ext>
            </a:extLst>
          </p:cNvPr>
          <p:cNvSpPr txBox="1"/>
          <p:nvPr/>
        </p:nvSpPr>
        <p:spPr>
          <a:xfrm>
            <a:off x="638513" y="3350567"/>
            <a:ext cx="3392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Clarity - </a:t>
            </a:r>
            <a:r>
              <a:rPr lang="en-GB" sz="2400" b="1" dirty="0" err="1"/>
              <a:t>Eglurder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E86458-03BE-429D-B3F4-3C40ACCF7609}"/>
              </a:ext>
            </a:extLst>
          </p:cNvPr>
          <p:cNvSpPr txBox="1"/>
          <p:nvPr/>
        </p:nvSpPr>
        <p:spPr>
          <a:xfrm>
            <a:off x="638512" y="4918861"/>
            <a:ext cx="4026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Enthusiasm - </a:t>
            </a:r>
            <a:r>
              <a:rPr lang="en-GB" sz="2400" b="1" dirty="0" err="1"/>
              <a:t>Brwdfrydedd</a:t>
            </a:r>
            <a:r>
              <a:rPr lang="en-GB" sz="2400" b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D448B2-BA77-46BD-98F2-8818BB803A3C}"/>
              </a:ext>
            </a:extLst>
          </p:cNvPr>
          <p:cNvSpPr txBox="1"/>
          <p:nvPr/>
        </p:nvSpPr>
        <p:spPr>
          <a:xfrm>
            <a:off x="8635400" y="3155440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bizzbangbuzz.blogspot.com/2007/12/six-stages-of-projec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342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E521C-C2B4-420C-B9BB-EFE1C913B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solidFill>
                  <a:schemeClr val="tx1"/>
                </a:solidFill>
              </a:rPr>
              <a:t>Common Questions? </a:t>
            </a:r>
            <a:r>
              <a:rPr lang="en-GB" sz="2800" b="1" dirty="0" err="1">
                <a:solidFill>
                  <a:schemeClr val="tx1"/>
                </a:solidFill>
              </a:rPr>
              <a:t>Cwestiynnau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Cyffredin</a:t>
            </a:r>
            <a:r>
              <a:rPr lang="en-GB" sz="28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5" name="Picture 4" descr="A picture containing drawing, food, room&#10;&#10;Description automatically generated">
            <a:extLst>
              <a:ext uri="{FF2B5EF4-FFF2-40B4-BE49-F238E27FC236}">
                <a16:creationId xmlns:a16="http://schemas.microsoft.com/office/drawing/2014/main" id="{2118F124-EA20-484B-AD89-5ABFB8AF1F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228" r="8517" b="1"/>
          <a:stretch/>
        </p:blipFill>
        <p:spPr>
          <a:xfrm>
            <a:off x="6450603" y="1388700"/>
            <a:ext cx="5192118" cy="426520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423EE-0872-48A1-A9A1-6A7C539ED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544417"/>
            <a:ext cx="3133726" cy="391141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 groups write a list of the most common questions asked at an interview.</a:t>
            </a:r>
          </a:p>
          <a:p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I will ask for feedback</a:t>
            </a: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D417BB-B4B1-4670-8BC5-6329AB841D8E}"/>
              </a:ext>
            </a:extLst>
          </p:cNvPr>
          <p:cNvSpPr txBox="1"/>
          <p:nvPr/>
        </p:nvSpPr>
        <p:spPr>
          <a:xfrm>
            <a:off x="4200120" y="2814658"/>
            <a:ext cx="26792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2"/>
                </a:solidFill>
              </a:rPr>
              <a:t>Mewn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grwpiau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ysgrifennwch</a:t>
            </a:r>
            <a:r>
              <a:rPr lang="en-GB" sz="2400" b="1" dirty="0">
                <a:solidFill>
                  <a:schemeClr val="bg2"/>
                </a:solidFill>
              </a:rPr>
              <a:t> y </a:t>
            </a:r>
            <a:r>
              <a:rPr lang="en-GB" sz="2400" b="1" dirty="0" err="1">
                <a:solidFill>
                  <a:schemeClr val="bg2"/>
                </a:solidFill>
              </a:rPr>
              <a:t>cwestiynnau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mwyaf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cyffredin</a:t>
            </a:r>
            <a:endParaRPr lang="en-GB" sz="2400" b="1" dirty="0">
              <a:solidFill>
                <a:schemeClr val="bg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AF2168-4828-41A8-9D61-1EEE6C4FEADE}"/>
              </a:ext>
            </a:extLst>
          </p:cNvPr>
          <p:cNvSpPr txBox="1"/>
          <p:nvPr/>
        </p:nvSpPr>
        <p:spPr>
          <a:xfrm>
            <a:off x="4387509" y="4938547"/>
            <a:ext cx="19988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2"/>
                </a:solidFill>
              </a:rPr>
              <a:t>Byddaf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yn</a:t>
            </a:r>
            <a:r>
              <a:rPr lang="en-GB" sz="2400" b="1" dirty="0">
                <a:solidFill>
                  <a:schemeClr val="bg2"/>
                </a:solidFill>
              </a:rPr>
              <a:t> </a:t>
            </a:r>
            <a:r>
              <a:rPr lang="en-GB" sz="2400" b="1" dirty="0" err="1">
                <a:solidFill>
                  <a:schemeClr val="bg2"/>
                </a:solidFill>
              </a:rPr>
              <a:t>gofyn</a:t>
            </a:r>
            <a:r>
              <a:rPr lang="en-GB" sz="2400" b="1" dirty="0">
                <a:solidFill>
                  <a:schemeClr val="bg2"/>
                </a:solidFill>
              </a:rPr>
              <a:t> am </a:t>
            </a:r>
            <a:r>
              <a:rPr lang="en-GB" sz="2400" b="1" dirty="0" err="1">
                <a:solidFill>
                  <a:schemeClr val="bg2"/>
                </a:solidFill>
              </a:rPr>
              <a:t>adborth</a:t>
            </a:r>
            <a:endParaRPr lang="en-GB" sz="24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2549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58C77-CA5E-439A-8B03-37FE9FC03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8761413" cy="894889"/>
          </a:xfrm>
        </p:spPr>
        <p:txBody>
          <a:bodyPr/>
          <a:lstStyle/>
          <a:p>
            <a:r>
              <a:rPr lang="en-GB" dirty="0"/>
              <a:t>Common Questions? </a:t>
            </a:r>
            <a:r>
              <a:rPr lang="en-GB" dirty="0" err="1"/>
              <a:t>Cwestiynnau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66530-4D39-41F7-9A7C-EB9016392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514" y="2176081"/>
            <a:ext cx="5685329" cy="8948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300" b="1" dirty="0">
                <a:solidFill>
                  <a:schemeClr val="tx1"/>
                </a:solidFill>
              </a:rPr>
              <a:t>Can you tell me a bit about yourself?</a:t>
            </a:r>
          </a:p>
          <a:p>
            <a:pPr marL="0" indent="0">
              <a:buNone/>
            </a:pPr>
            <a:r>
              <a:rPr lang="en-GB" sz="2300" b="1" dirty="0">
                <a:solidFill>
                  <a:schemeClr val="tx1"/>
                </a:solidFill>
              </a:rPr>
              <a:t>Beth </a:t>
            </a:r>
            <a:r>
              <a:rPr lang="en-GB" sz="2300" b="1" dirty="0" err="1">
                <a:solidFill>
                  <a:schemeClr val="tx1"/>
                </a:solidFill>
              </a:rPr>
              <a:t>allwch</a:t>
            </a:r>
            <a:r>
              <a:rPr lang="en-GB" sz="2300" b="1" dirty="0">
                <a:solidFill>
                  <a:schemeClr val="tx1"/>
                </a:solidFill>
              </a:rPr>
              <a:t> chi </a:t>
            </a:r>
            <a:r>
              <a:rPr lang="en-GB" sz="2300" b="1" dirty="0" err="1">
                <a:solidFill>
                  <a:schemeClr val="tx1"/>
                </a:solidFill>
              </a:rPr>
              <a:t>ddweud</a:t>
            </a:r>
            <a:r>
              <a:rPr lang="en-GB" sz="2300" b="1" dirty="0">
                <a:solidFill>
                  <a:schemeClr val="tx1"/>
                </a:solidFill>
              </a:rPr>
              <a:t> </a:t>
            </a:r>
            <a:r>
              <a:rPr lang="en-GB" sz="2300" b="1" dirty="0" err="1">
                <a:solidFill>
                  <a:schemeClr val="tx1"/>
                </a:solidFill>
              </a:rPr>
              <a:t>amdanoch</a:t>
            </a:r>
            <a:r>
              <a:rPr lang="en-GB" sz="2300" b="1" dirty="0">
                <a:solidFill>
                  <a:schemeClr val="tx1"/>
                </a:solidFill>
              </a:rPr>
              <a:t> </a:t>
            </a:r>
            <a:r>
              <a:rPr lang="en-GB" sz="2300" b="1" dirty="0" err="1">
                <a:solidFill>
                  <a:schemeClr val="tx1"/>
                </a:solidFill>
              </a:rPr>
              <a:t>eich</a:t>
            </a:r>
            <a:r>
              <a:rPr lang="en-GB" sz="2300" b="1" dirty="0">
                <a:solidFill>
                  <a:schemeClr val="tx1"/>
                </a:solidFill>
              </a:rPr>
              <a:t> </a:t>
            </a:r>
            <a:r>
              <a:rPr lang="en-GB" sz="2300" b="1" dirty="0" err="1">
                <a:solidFill>
                  <a:schemeClr val="tx1"/>
                </a:solidFill>
              </a:rPr>
              <a:t>hunan</a:t>
            </a:r>
            <a:r>
              <a:rPr lang="en-GB" sz="2300" b="1" dirty="0">
                <a:solidFill>
                  <a:schemeClr val="tx1"/>
                </a:solidFill>
              </a:rPr>
              <a:t>?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D73F74-636C-4436-B137-057F03EF42A6}"/>
              </a:ext>
            </a:extLst>
          </p:cNvPr>
          <p:cNvSpPr txBox="1"/>
          <p:nvPr/>
        </p:nvSpPr>
        <p:spPr>
          <a:xfrm>
            <a:off x="1020416" y="2972832"/>
            <a:ext cx="46515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do you want to work here?</a:t>
            </a:r>
          </a:p>
          <a:p>
            <a:r>
              <a:rPr lang="en-GB" sz="2000" b="1" dirty="0"/>
              <a:t>Pam </a:t>
            </a:r>
            <a:r>
              <a:rPr lang="en-GB" sz="2000" b="1" dirty="0" err="1"/>
              <a:t>yr</a:t>
            </a:r>
            <a:r>
              <a:rPr lang="en-GB" sz="2000" b="1" dirty="0"/>
              <a:t> </a:t>
            </a:r>
            <a:r>
              <a:rPr lang="en-GB" sz="2000" b="1" dirty="0" err="1"/>
              <a:t>ydych</a:t>
            </a:r>
            <a:r>
              <a:rPr lang="en-GB" sz="2000" b="1" dirty="0"/>
              <a:t> am </a:t>
            </a:r>
            <a:r>
              <a:rPr lang="en-GB" sz="2000" b="1" dirty="0" err="1"/>
              <a:t>gweitho</a:t>
            </a:r>
            <a:r>
              <a:rPr lang="en-GB" sz="2000" b="1" dirty="0"/>
              <a:t> fan </a:t>
            </a:r>
            <a:r>
              <a:rPr lang="en-GB" sz="2000" b="1" dirty="0" err="1"/>
              <a:t>hyn</a:t>
            </a:r>
            <a:r>
              <a:rPr lang="en-GB" sz="20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D93F9D-F734-476C-9D73-965D48398BA1}"/>
              </a:ext>
            </a:extLst>
          </p:cNvPr>
          <p:cNvSpPr txBox="1"/>
          <p:nvPr/>
        </p:nvSpPr>
        <p:spPr>
          <a:xfrm>
            <a:off x="1020416" y="3663480"/>
            <a:ext cx="3405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are your strengths? Beth </a:t>
            </a:r>
            <a:r>
              <a:rPr lang="en-GB" sz="2000" b="1" dirty="0" err="1"/>
              <a:t>yw</a:t>
            </a:r>
            <a:r>
              <a:rPr lang="en-GB" sz="2000" b="1" dirty="0"/>
              <a:t> </a:t>
            </a:r>
            <a:r>
              <a:rPr lang="en-GB" sz="2000" b="1" dirty="0" err="1"/>
              <a:t>eich</a:t>
            </a:r>
            <a:r>
              <a:rPr lang="en-GB" sz="2000" b="1" dirty="0"/>
              <a:t> </a:t>
            </a:r>
            <a:r>
              <a:rPr lang="en-GB" sz="2000" b="1" dirty="0" err="1"/>
              <a:t>cryfderau</a:t>
            </a:r>
            <a:r>
              <a:rPr lang="en-GB" sz="20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153ADC-8C38-4929-8D41-FB8BEBBA58CC}"/>
              </a:ext>
            </a:extLst>
          </p:cNvPr>
          <p:cNvSpPr txBox="1"/>
          <p:nvPr/>
        </p:nvSpPr>
        <p:spPr>
          <a:xfrm>
            <a:off x="1020416" y="4534632"/>
            <a:ext cx="37636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are your weaknesses? Beth </a:t>
            </a:r>
            <a:r>
              <a:rPr lang="en-GB" sz="2000" b="1" dirty="0" err="1"/>
              <a:t>yw</a:t>
            </a:r>
            <a:r>
              <a:rPr lang="en-GB" sz="2000" b="1" dirty="0"/>
              <a:t> </a:t>
            </a:r>
            <a:r>
              <a:rPr lang="en-GB" sz="2000" b="1" dirty="0" err="1"/>
              <a:t>eich</a:t>
            </a:r>
            <a:r>
              <a:rPr lang="en-GB" sz="2000" b="1" dirty="0"/>
              <a:t> </a:t>
            </a:r>
            <a:r>
              <a:rPr lang="en-GB" sz="2000" b="1" dirty="0" err="1"/>
              <a:t>gwendidau</a:t>
            </a:r>
            <a:r>
              <a:rPr lang="en-GB" sz="20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733397-AAC2-44D5-B162-EAB6AA9E9E9B}"/>
              </a:ext>
            </a:extLst>
          </p:cNvPr>
          <p:cNvSpPr txBox="1"/>
          <p:nvPr/>
        </p:nvSpPr>
        <p:spPr>
          <a:xfrm>
            <a:off x="980514" y="5376501"/>
            <a:ext cx="44527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Give an example of a time when you had to cope with a difficult situation.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D51B1F-1793-4CE5-9F80-DCB3E61DA5F3}"/>
              </a:ext>
            </a:extLst>
          </p:cNvPr>
          <p:cNvSpPr txBox="1"/>
          <p:nvPr/>
        </p:nvSpPr>
        <p:spPr>
          <a:xfrm>
            <a:off x="7699222" y="2465001"/>
            <a:ext cx="42937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has been your greatest achievement? Beth </a:t>
            </a:r>
            <a:r>
              <a:rPr lang="en-GB" sz="2000" b="1" dirty="0" err="1"/>
              <a:t>yw</a:t>
            </a:r>
            <a:r>
              <a:rPr lang="en-GB" sz="2000" b="1" dirty="0"/>
              <a:t> </a:t>
            </a:r>
            <a:r>
              <a:rPr lang="en-GB" sz="2000" b="1" dirty="0" err="1"/>
              <a:t>eich</a:t>
            </a:r>
            <a:r>
              <a:rPr lang="en-GB" sz="2000" b="1" dirty="0"/>
              <a:t> </a:t>
            </a:r>
            <a:r>
              <a:rPr lang="en-GB" sz="2000" b="1" dirty="0" err="1"/>
              <a:t>cyflawniad</a:t>
            </a:r>
            <a:r>
              <a:rPr lang="en-GB" sz="2000" b="1" dirty="0"/>
              <a:t> </a:t>
            </a:r>
            <a:r>
              <a:rPr lang="en-GB" sz="2000" b="1" dirty="0" err="1"/>
              <a:t>mwyaf</a:t>
            </a:r>
            <a:r>
              <a:rPr lang="en-GB" sz="20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45D8BB-A5C9-4922-9F87-64883BFE48D8}"/>
              </a:ext>
            </a:extLst>
          </p:cNvPr>
          <p:cNvSpPr txBox="1"/>
          <p:nvPr/>
        </p:nvSpPr>
        <p:spPr>
          <a:xfrm>
            <a:off x="7765777" y="3414504"/>
            <a:ext cx="36841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are your goals? Beth </a:t>
            </a:r>
            <a:r>
              <a:rPr lang="en-GB" sz="2000" b="1" dirty="0" err="1"/>
              <a:t>yw</a:t>
            </a:r>
            <a:r>
              <a:rPr lang="en-GB" sz="2000" b="1" dirty="0"/>
              <a:t> </a:t>
            </a:r>
            <a:r>
              <a:rPr lang="en-GB" sz="2000" b="1" dirty="0" err="1"/>
              <a:t>eich</a:t>
            </a:r>
            <a:r>
              <a:rPr lang="en-GB" sz="2000" b="1" dirty="0"/>
              <a:t> </a:t>
            </a:r>
            <a:r>
              <a:rPr lang="en-GB" sz="2000" b="1" dirty="0" err="1"/>
              <a:t>nodau</a:t>
            </a:r>
            <a:r>
              <a:rPr lang="en-GB" sz="2000" b="1" dirty="0"/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32B360-C115-4142-889B-326DE1EC81A3}"/>
              </a:ext>
            </a:extLst>
          </p:cNvPr>
          <p:cNvSpPr txBox="1"/>
          <p:nvPr/>
        </p:nvSpPr>
        <p:spPr>
          <a:xfrm>
            <a:off x="7765778" y="4151013"/>
            <a:ext cx="3723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Why should we employ you? Pam </a:t>
            </a:r>
            <a:r>
              <a:rPr lang="en-GB" sz="2000" b="1" dirty="0" err="1"/>
              <a:t>dylen</a:t>
            </a:r>
            <a:r>
              <a:rPr lang="en-GB" sz="2000" b="1" dirty="0"/>
              <a:t> </a:t>
            </a:r>
            <a:r>
              <a:rPr lang="en-GB" sz="2000" b="1" dirty="0" err="1"/>
              <a:t>ni</a:t>
            </a:r>
            <a:r>
              <a:rPr lang="en-GB" sz="2000" b="1" dirty="0"/>
              <a:t> </a:t>
            </a:r>
            <a:r>
              <a:rPr lang="en-GB" sz="2000" b="1" dirty="0" err="1"/>
              <a:t>eich</a:t>
            </a:r>
            <a:r>
              <a:rPr lang="en-GB" sz="2000" b="1" dirty="0"/>
              <a:t> </a:t>
            </a:r>
            <a:r>
              <a:rPr lang="en-GB" sz="2000" b="1" dirty="0" err="1"/>
              <a:t>cyflogi</a:t>
            </a:r>
            <a:r>
              <a:rPr lang="en-GB" sz="2000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EF19CD-E8D1-4921-BA42-78DEBF917918}"/>
              </a:ext>
            </a:extLst>
          </p:cNvPr>
          <p:cNvSpPr txBox="1"/>
          <p:nvPr/>
        </p:nvSpPr>
        <p:spPr>
          <a:xfrm>
            <a:off x="7805530" y="5214229"/>
            <a:ext cx="36841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Do you have any questions? </a:t>
            </a:r>
            <a:r>
              <a:rPr lang="en-GB" sz="2000" b="1" dirty="0" err="1"/>
              <a:t>Oes</a:t>
            </a:r>
            <a:r>
              <a:rPr lang="en-GB" sz="2000" b="1" dirty="0"/>
              <a:t> </a:t>
            </a:r>
            <a:r>
              <a:rPr lang="en-GB" sz="2000" b="1" dirty="0" err="1"/>
              <a:t>unrhyw</a:t>
            </a:r>
            <a:r>
              <a:rPr lang="en-GB" sz="2000" b="1" dirty="0"/>
              <a:t> </a:t>
            </a:r>
            <a:r>
              <a:rPr lang="en-GB" sz="2000" b="1" dirty="0" err="1"/>
              <a:t>cwestiynnau</a:t>
            </a:r>
            <a:r>
              <a:rPr lang="en-GB" sz="2000" b="1" dirty="0"/>
              <a:t> </a:t>
            </a:r>
            <a:r>
              <a:rPr lang="en-GB" sz="2000" b="1" dirty="0" err="1"/>
              <a:t>gennych</a:t>
            </a:r>
            <a:r>
              <a:rPr lang="en-GB" sz="2000" b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96268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ectangle 97">
            <a:extLst>
              <a:ext uri="{FF2B5EF4-FFF2-40B4-BE49-F238E27FC236}">
                <a16:creationId xmlns:a16="http://schemas.microsoft.com/office/drawing/2014/main" id="{388DD50E-1D2D-48C6-A470-79FB7F337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01971CA-9C51-4209-B22E-6F7553B10D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0518" y="1284394"/>
            <a:ext cx="8566132" cy="42830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CA718E8-CEA4-4FE8-A15A-AC62CE224441}"/>
              </a:ext>
            </a:extLst>
          </p:cNvPr>
          <p:cNvSpPr txBox="1"/>
          <p:nvPr/>
        </p:nvSpPr>
        <p:spPr>
          <a:xfrm>
            <a:off x="2128204" y="180841"/>
            <a:ext cx="68248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Star Method For Interviews</a:t>
            </a:r>
          </a:p>
        </p:txBody>
      </p:sp>
    </p:spTree>
    <p:extLst>
      <p:ext uri="{BB962C8B-B14F-4D97-AF65-F5344CB8AC3E}">
        <p14:creationId xmlns:p14="http://schemas.microsoft.com/office/powerpoint/2010/main" val="2890250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93AE5-03A0-4616-9769-7B5C8AE80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878" y="483877"/>
            <a:ext cx="2942210" cy="102023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solidFill>
                  <a:srgbClr val="EBEBEB"/>
                </a:solidFill>
              </a:rPr>
              <a:t>Tips – </a:t>
            </a:r>
            <a:r>
              <a:rPr lang="en-GB" sz="3200" b="1" dirty="0" err="1">
                <a:solidFill>
                  <a:srgbClr val="EBEBEB"/>
                </a:solidFill>
              </a:rPr>
              <a:t>Awgrymiadau</a:t>
            </a:r>
            <a:r>
              <a:rPr lang="en-GB" sz="3200" b="1" dirty="0">
                <a:solidFill>
                  <a:srgbClr val="EBEBEB"/>
                </a:solidFill>
              </a:rPr>
              <a:t> 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C3F173B1-053D-47E5-BC81-7BDB941B1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63924" y="803751"/>
            <a:ext cx="6052899" cy="525049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7A3C4-E3C7-4FA5-8504-1500F923D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102" y="1657754"/>
            <a:ext cx="3414037" cy="67980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</a:rPr>
              <a:t>Concise answers – </a:t>
            </a:r>
            <a:r>
              <a:rPr lang="en-GB" sz="2400" b="1" dirty="0" err="1">
                <a:solidFill>
                  <a:srgbClr val="FFFFFF"/>
                </a:solidFill>
              </a:rPr>
              <a:t>Atebion</a:t>
            </a:r>
            <a:r>
              <a:rPr lang="en-GB" sz="2400" b="1" dirty="0">
                <a:solidFill>
                  <a:srgbClr val="FFFFFF"/>
                </a:solidFill>
              </a:rPr>
              <a:t> </a:t>
            </a:r>
            <a:r>
              <a:rPr lang="en-GB" sz="2400" b="1" dirty="0" err="1">
                <a:solidFill>
                  <a:srgbClr val="FFFFFF"/>
                </a:solidFill>
              </a:rPr>
              <a:t>cryno</a:t>
            </a:r>
            <a:endParaRPr lang="en-GB" sz="2400" b="1" dirty="0">
              <a:solidFill>
                <a:srgbClr val="FFFFFF"/>
              </a:solidFill>
            </a:endParaRPr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E40823-1F38-49EB-9AAF-FC1BEA29B99D}"/>
              </a:ext>
            </a:extLst>
          </p:cNvPr>
          <p:cNvSpPr txBox="1"/>
          <p:nvPr/>
        </p:nvSpPr>
        <p:spPr>
          <a:xfrm>
            <a:off x="775177" y="2303711"/>
            <a:ext cx="44394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Maximum achievement in minimum time – </a:t>
            </a:r>
            <a:r>
              <a:rPr lang="en-GB" sz="2400" b="1" dirty="0" err="1"/>
              <a:t>uchafswm</a:t>
            </a:r>
            <a:r>
              <a:rPr lang="en-GB" sz="2400" b="1" dirty="0"/>
              <a:t> </a:t>
            </a:r>
            <a:r>
              <a:rPr lang="en-GB" sz="2400" b="1" dirty="0" err="1"/>
              <a:t>cyflawniad</a:t>
            </a:r>
            <a:r>
              <a:rPr lang="en-GB" sz="2400" b="1" dirty="0"/>
              <a:t> o </a:t>
            </a:r>
            <a:r>
              <a:rPr lang="en-GB" sz="2400" b="1" dirty="0" err="1"/>
              <a:t>fewn</a:t>
            </a:r>
            <a:r>
              <a:rPr lang="en-GB" sz="2400" b="1" dirty="0"/>
              <a:t>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amser</a:t>
            </a:r>
            <a:r>
              <a:rPr lang="en-GB" sz="2400" b="1" dirty="0"/>
              <a:t> </a:t>
            </a:r>
            <a:r>
              <a:rPr lang="en-GB" sz="2400" b="1" dirty="0" err="1"/>
              <a:t>lleiaf</a:t>
            </a:r>
            <a:r>
              <a:rPr lang="en-GB" sz="24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9B8BBC-500C-4217-B257-5CB6F35D78FB}"/>
              </a:ext>
            </a:extLst>
          </p:cNvPr>
          <p:cNvSpPr txBox="1"/>
          <p:nvPr/>
        </p:nvSpPr>
        <p:spPr>
          <a:xfrm>
            <a:off x="725450" y="3964154"/>
            <a:ext cx="42530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End on a positive note – </a:t>
            </a:r>
            <a:r>
              <a:rPr lang="en-GB" sz="2400" b="1" dirty="0" err="1"/>
              <a:t>Bennwch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nodyn</a:t>
            </a:r>
            <a:r>
              <a:rPr lang="en-GB" sz="2400" b="1" dirty="0"/>
              <a:t> </a:t>
            </a:r>
            <a:r>
              <a:rPr lang="en-GB" sz="2400" b="1" dirty="0" err="1"/>
              <a:t>bositif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488F65-D89B-4D93-8FDF-DF179185EDAB}"/>
              </a:ext>
            </a:extLst>
          </p:cNvPr>
          <p:cNvSpPr txBox="1"/>
          <p:nvPr/>
        </p:nvSpPr>
        <p:spPr>
          <a:xfrm>
            <a:off x="702198" y="4729156"/>
            <a:ext cx="6599582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Find </a:t>
            </a:r>
            <a:r>
              <a:rPr lang="en-GB" sz="2400" b="1" dirty="0" err="1"/>
              <a:t>informats</a:t>
            </a:r>
            <a:r>
              <a:rPr lang="en-GB" sz="2400" b="1" dirty="0"/>
              <a:t> – </a:t>
            </a:r>
            <a:r>
              <a:rPr lang="en-GB" sz="2400" b="1" dirty="0" err="1"/>
              <a:t>Dod</a:t>
            </a:r>
            <a:r>
              <a:rPr lang="en-GB" sz="2400" b="1" dirty="0"/>
              <a:t> o </a:t>
            </a:r>
            <a:r>
              <a:rPr lang="en-GB" sz="2400" b="1" dirty="0" err="1"/>
              <a:t>hyd</a:t>
            </a:r>
            <a:r>
              <a:rPr lang="en-GB" sz="2400" b="1" dirty="0"/>
              <a:t> I </a:t>
            </a:r>
          </a:p>
          <a:p>
            <a:pPr>
              <a:spcAft>
                <a:spcPts val="600"/>
              </a:spcAft>
            </a:pPr>
            <a:r>
              <a:rPr lang="en-GB" sz="2400" b="1" dirty="0" err="1"/>
              <a:t>gwybodaeth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3680E8-3AB3-497A-B341-DF01064557C0}"/>
              </a:ext>
            </a:extLst>
          </p:cNvPr>
          <p:cNvSpPr txBox="1"/>
          <p:nvPr/>
        </p:nvSpPr>
        <p:spPr>
          <a:xfrm>
            <a:off x="731054" y="5534012"/>
            <a:ext cx="4159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Personalise answers – </a:t>
            </a:r>
            <a:r>
              <a:rPr lang="en-GB" sz="2400" b="1" dirty="0" err="1"/>
              <a:t>Atebion</a:t>
            </a:r>
            <a:r>
              <a:rPr lang="en-GB" sz="2400" b="1" dirty="0"/>
              <a:t> </a:t>
            </a:r>
            <a:r>
              <a:rPr lang="en-GB" sz="2400" b="1" dirty="0" err="1"/>
              <a:t>bersonnol</a:t>
            </a:r>
            <a:r>
              <a:rPr lang="en-GB" sz="2400" b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723892-05D3-4E2B-AADA-9B6E3FB06BA6}"/>
              </a:ext>
            </a:extLst>
          </p:cNvPr>
          <p:cNvSpPr txBox="1"/>
          <p:nvPr/>
        </p:nvSpPr>
        <p:spPr>
          <a:xfrm>
            <a:off x="8713840" y="5854194"/>
            <a:ext cx="270298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qualityengineersguide.com/5-tips-to-minimize-the-occurrence-of-non-conformance-nc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32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0AADB-98B0-4DF6-B732-1E1AD9ACF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Interview –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ol</a:t>
            </a:r>
            <a:r>
              <a:rPr lang="en-GB" dirty="0"/>
              <a:t> y </a:t>
            </a:r>
            <a:r>
              <a:rPr lang="en-GB" dirty="0" err="1"/>
              <a:t>Cyfweliad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E2FF9-A804-4D46-8C17-9D1C9E620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5" y="2603500"/>
            <a:ext cx="6533322" cy="8255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solidFill>
                  <a:schemeClr val="tx1"/>
                </a:solidFill>
              </a:rPr>
              <a:t>Thank the interviewers for their time –</a:t>
            </a:r>
            <a:r>
              <a:rPr lang="en-GB" b="1" dirty="0" err="1">
                <a:solidFill>
                  <a:schemeClr val="tx1"/>
                </a:solidFill>
              </a:rPr>
              <a:t>Diolch</a:t>
            </a:r>
            <a:r>
              <a:rPr lang="en-GB" b="1" dirty="0">
                <a:solidFill>
                  <a:schemeClr val="tx1"/>
                </a:solidFill>
              </a:rPr>
              <a:t> am </a:t>
            </a:r>
            <a:r>
              <a:rPr lang="en-GB" b="1" dirty="0" err="1">
                <a:solidFill>
                  <a:schemeClr val="tx1"/>
                </a:solidFill>
              </a:rPr>
              <a:t>yr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amser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665158-690C-4E77-B5C8-DE5312F3AD2C}"/>
              </a:ext>
            </a:extLst>
          </p:cNvPr>
          <p:cNvSpPr txBox="1"/>
          <p:nvPr/>
        </p:nvSpPr>
        <p:spPr>
          <a:xfrm>
            <a:off x="1060175" y="3092810"/>
            <a:ext cx="5910469" cy="1286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Let interviewer know you are available to answer any follow-up questions- </a:t>
            </a:r>
            <a:r>
              <a:rPr lang="en-GB" b="1" dirty="0" err="1"/>
              <a:t>Amser</a:t>
            </a:r>
            <a:r>
              <a:rPr lang="en-GB" b="1" dirty="0"/>
              <a:t> I </a:t>
            </a:r>
            <a:r>
              <a:rPr lang="en-GB" b="1" dirty="0" err="1"/>
              <a:t>ateb</a:t>
            </a:r>
            <a:r>
              <a:rPr lang="en-GB" b="1" dirty="0"/>
              <a:t> </a:t>
            </a:r>
            <a:r>
              <a:rPr lang="en-GB" b="1" dirty="0" err="1"/>
              <a:t>unrhyw</a:t>
            </a:r>
            <a:r>
              <a:rPr lang="en-GB" b="1" dirty="0"/>
              <a:t> </a:t>
            </a:r>
            <a:r>
              <a:rPr lang="en-GB" b="1" dirty="0" err="1"/>
              <a:t>cwestiynnau</a:t>
            </a:r>
            <a:r>
              <a:rPr lang="en-GB" b="1" dirty="0"/>
              <a:t> </a:t>
            </a:r>
            <a:r>
              <a:rPr lang="en-GB" b="1" dirty="0" err="1"/>
              <a:t>unrhyw</a:t>
            </a:r>
            <a:r>
              <a:rPr lang="en-GB" b="1" dirty="0"/>
              <a:t> </a:t>
            </a:r>
            <a:r>
              <a:rPr lang="en-GB" b="1" dirty="0" err="1"/>
              <a:t>bryd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3E899D-DD99-4E54-A1D5-35D340979DCB}"/>
              </a:ext>
            </a:extLst>
          </p:cNvPr>
          <p:cNvSpPr txBox="1"/>
          <p:nvPr/>
        </p:nvSpPr>
        <p:spPr>
          <a:xfrm>
            <a:off x="1154954" y="4444345"/>
            <a:ext cx="4622994" cy="869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You may be asked to attend a second interview – Ail </a:t>
            </a:r>
            <a:r>
              <a:rPr lang="en-GB" b="1" dirty="0" err="1"/>
              <a:t>cyfweliad</a:t>
            </a:r>
            <a:r>
              <a:rPr lang="en-GB" b="1" dirty="0"/>
              <a:t> </a:t>
            </a:r>
            <a:r>
              <a:rPr lang="en-GB" b="1" dirty="0" err="1"/>
              <a:t>efallau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389ACA-A1AD-4777-83B8-71967E21A776}"/>
              </a:ext>
            </a:extLst>
          </p:cNvPr>
          <p:cNvSpPr txBox="1"/>
          <p:nvPr/>
        </p:nvSpPr>
        <p:spPr>
          <a:xfrm>
            <a:off x="1154953" y="5380383"/>
            <a:ext cx="3986889" cy="869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Prepare for your second interview – </a:t>
            </a:r>
            <a:r>
              <a:rPr lang="en-GB" b="1" dirty="0" err="1"/>
              <a:t>Paratowch</a:t>
            </a:r>
            <a:r>
              <a:rPr lang="en-GB" b="1" dirty="0"/>
              <a:t> am ail </a:t>
            </a:r>
            <a:r>
              <a:rPr lang="en-GB" b="1" dirty="0" err="1"/>
              <a:t>cyfweliad</a:t>
            </a:r>
            <a:r>
              <a:rPr lang="en-GB" b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5800EA-E14F-4F0A-B27A-F0EC1A7BB4CD}"/>
              </a:ext>
            </a:extLst>
          </p:cNvPr>
          <p:cNvSpPr txBox="1"/>
          <p:nvPr/>
        </p:nvSpPr>
        <p:spPr>
          <a:xfrm>
            <a:off x="7593497" y="3146114"/>
            <a:ext cx="3878858" cy="2116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Research the organisation in even greater detail; how you can benefit the organisation – </a:t>
            </a:r>
            <a:r>
              <a:rPr lang="en-GB" b="1" dirty="0" err="1"/>
              <a:t>Ymchwiliwch</a:t>
            </a:r>
            <a:r>
              <a:rPr lang="en-GB" b="1" dirty="0"/>
              <a:t> y </a:t>
            </a:r>
            <a:r>
              <a:rPr lang="en-GB" b="1" dirty="0" err="1"/>
              <a:t>sefydliad</a:t>
            </a:r>
            <a:r>
              <a:rPr lang="en-GB" b="1" dirty="0"/>
              <a:t> </a:t>
            </a:r>
            <a:r>
              <a:rPr lang="en-GB" b="1" dirty="0" err="1"/>
              <a:t>mwy</a:t>
            </a:r>
            <a:r>
              <a:rPr lang="en-GB" b="1" dirty="0"/>
              <a:t>; </a:t>
            </a:r>
            <a:r>
              <a:rPr lang="en-GB" b="1" dirty="0" err="1"/>
              <a:t>siwt</a:t>
            </a:r>
            <a:r>
              <a:rPr lang="en-GB" b="1" dirty="0"/>
              <a:t> </a:t>
            </a:r>
            <a:r>
              <a:rPr lang="en-GB" b="1" dirty="0" err="1"/>
              <a:t>allwch</a:t>
            </a:r>
            <a:r>
              <a:rPr lang="en-GB" b="1" dirty="0"/>
              <a:t> chi </a:t>
            </a:r>
            <a:r>
              <a:rPr lang="en-GB" b="1" dirty="0" err="1"/>
              <a:t>elwar</a:t>
            </a:r>
            <a:r>
              <a:rPr lang="en-GB" b="1" dirty="0"/>
              <a:t> </a:t>
            </a:r>
            <a:r>
              <a:rPr lang="en-GB" b="1" dirty="0" err="1"/>
              <a:t>sefydliad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8F6933-1A28-4E25-A6CF-01B7B8C09818}"/>
              </a:ext>
            </a:extLst>
          </p:cNvPr>
          <p:cNvSpPr txBox="1"/>
          <p:nvPr/>
        </p:nvSpPr>
        <p:spPr>
          <a:xfrm>
            <a:off x="7485465" y="5656737"/>
            <a:ext cx="3551582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Feedback - </a:t>
            </a:r>
            <a:r>
              <a:rPr lang="en-GB" sz="2400" b="1" dirty="0" err="1"/>
              <a:t>Adborth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3437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A7D6A-C119-4A40-808E-4320E4CC8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Activity - </a:t>
            </a:r>
            <a:r>
              <a:rPr lang="en-GB" sz="4400" b="1" dirty="0" err="1"/>
              <a:t>Gweithgaredd</a:t>
            </a:r>
            <a:endParaRPr lang="en-GB" sz="4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4AE74-2971-4A62-A326-E1AE09C04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25148"/>
            <a:ext cx="10082889" cy="282271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solidFill>
                  <a:schemeClr val="tx1"/>
                </a:solidFill>
              </a:rPr>
              <a:t>In pairs, act out a mock interview scenario – </a:t>
            </a:r>
            <a:r>
              <a:rPr lang="en-GB" sz="3100" b="1" dirty="0" err="1">
                <a:solidFill>
                  <a:schemeClr val="tx1"/>
                </a:solidFill>
              </a:rPr>
              <a:t>Mewn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parau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actiwch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allan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cyfweliad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ffug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100" b="1" dirty="0">
                <a:solidFill>
                  <a:schemeClr val="tx1"/>
                </a:solidFill>
              </a:rPr>
              <a:t>You are applying for a job role within the Health and Social Care sector: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100" b="1" dirty="0" err="1">
                <a:solidFill>
                  <a:schemeClr val="tx1"/>
                </a:solidFill>
              </a:rPr>
              <a:t>Yr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ydych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yn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gwneud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cais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ar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gyfer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swydd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tu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fewn</a:t>
            </a:r>
            <a:r>
              <a:rPr lang="en-GB" sz="3100" b="1" dirty="0">
                <a:solidFill>
                  <a:schemeClr val="tx1"/>
                </a:solidFill>
              </a:rPr>
              <a:t> sector Iechyd a </a:t>
            </a:r>
            <a:r>
              <a:rPr lang="en-GB" sz="3100" b="1" dirty="0" err="1">
                <a:solidFill>
                  <a:schemeClr val="tx1"/>
                </a:solidFill>
              </a:rPr>
              <a:t>gofal</a:t>
            </a:r>
            <a:r>
              <a:rPr lang="en-GB" sz="3100" b="1" dirty="0">
                <a:solidFill>
                  <a:schemeClr val="tx1"/>
                </a:solidFill>
              </a:rPr>
              <a:t> </a:t>
            </a:r>
            <a:r>
              <a:rPr lang="en-GB" sz="3100" b="1" dirty="0" err="1">
                <a:solidFill>
                  <a:schemeClr val="tx1"/>
                </a:solidFill>
              </a:rPr>
              <a:t>cymdeithasol</a:t>
            </a:r>
            <a:endParaRPr lang="en-GB" sz="3100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6E831-5258-4900-8C36-6DF49BC5185D}"/>
              </a:ext>
            </a:extLst>
          </p:cNvPr>
          <p:cNvSpPr txBox="1"/>
          <p:nvPr/>
        </p:nvSpPr>
        <p:spPr>
          <a:xfrm>
            <a:off x="1154954" y="5057645"/>
            <a:ext cx="2502645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Nurse - </a:t>
            </a:r>
            <a:r>
              <a:rPr lang="en-GB" sz="2400" b="1" dirty="0" err="1"/>
              <a:t>Nyrs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70FC81-9BBC-423B-A345-57ABEB3DA201}"/>
              </a:ext>
            </a:extLst>
          </p:cNvPr>
          <p:cNvSpPr txBox="1"/>
          <p:nvPr/>
        </p:nvSpPr>
        <p:spPr>
          <a:xfrm>
            <a:off x="1154954" y="5717490"/>
            <a:ext cx="3231517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Teacher - </a:t>
            </a:r>
            <a:r>
              <a:rPr lang="en-GB" sz="2400" b="1" dirty="0" err="1"/>
              <a:t>Athrawes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18A60-EB3C-4E79-A219-F240125D3AA0}"/>
              </a:ext>
            </a:extLst>
          </p:cNvPr>
          <p:cNvSpPr txBox="1"/>
          <p:nvPr/>
        </p:nvSpPr>
        <p:spPr>
          <a:xfrm>
            <a:off x="5705061" y="5057645"/>
            <a:ext cx="6142382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Social Worker – </a:t>
            </a:r>
            <a:r>
              <a:rPr lang="en-GB" sz="2400" b="1" dirty="0" err="1"/>
              <a:t>Gweithwr</a:t>
            </a:r>
            <a:r>
              <a:rPr lang="en-GB" sz="2400" b="1" dirty="0"/>
              <a:t> </a:t>
            </a:r>
            <a:r>
              <a:rPr lang="en-GB" sz="2400" b="1" dirty="0" err="1"/>
              <a:t>cymdeithasol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042442-BE40-44F9-B038-5E2086723C32}"/>
              </a:ext>
            </a:extLst>
          </p:cNvPr>
          <p:cNvSpPr txBox="1"/>
          <p:nvPr/>
        </p:nvSpPr>
        <p:spPr>
          <a:xfrm>
            <a:off x="5567783" y="5717490"/>
            <a:ext cx="6014617" cy="574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Support Worker – </a:t>
            </a:r>
            <a:r>
              <a:rPr lang="en-GB" sz="2400" b="1" dirty="0" err="1"/>
              <a:t>Gweithwr</a:t>
            </a:r>
            <a:r>
              <a:rPr lang="en-GB" sz="2400" b="1" dirty="0"/>
              <a:t> </a:t>
            </a:r>
            <a:r>
              <a:rPr lang="en-GB" sz="2400" b="1" dirty="0" err="1"/>
              <a:t>cymorth</a:t>
            </a:r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004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24413D"/>
      </a:dk2>
      <a:lt2>
        <a:srgbClr val="EAEEE9"/>
      </a:lt2>
      <a:accent1>
        <a:srgbClr val="E529E7"/>
      </a:accent1>
      <a:accent2>
        <a:srgbClr val="9536DB"/>
      </a:accent2>
      <a:accent3>
        <a:srgbClr val="664DEB"/>
      </a:accent3>
      <a:accent4>
        <a:srgbClr val="3661DB"/>
      </a:accent4>
      <a:accent5>
        <a:srgbClr val="29A9E7"/>
      </a:accent5>
      <a:accent6>
        <a:srgbClr val="14B7A8"/>
      </a:accent6>
      <a:hlink>
        <a:srgbClr val="4E8AC4"/>
      </a:hlink>
      <a:folHlink>
        <a:srgbClr val="878787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682</Words>
  <Application>Microsoft Office PowerPoint</Application>
  <PresentationFormat>Widescreen</PresentationFormat>
  <Paragraphs>92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Century Gothic</vt:lpstr>
      <vt:lpstr>Elephant</vt:lpstr>
      <vt:lpstr>Wingdings 3</vt:lpstr>
      <vt:lpstr>BrushVTI</vt:lpstr>
      <vt:lpstr>Ion Boardroom</vt:lpstr>
      <vt:lpstr>Interview Preperation Paratoi am Cyfweliad</vt:lpstr>
      <vt:lpstr> Moule et al (2017) declares that an interview is a technique designed to gather data and information.    </vt:lpstr>
      <vt:lpstr>What Types of interview are there? Pwy fath o cyfweliadau sydd I gael?</vt:lpstr>
      <vt:lpstr>Interview Types. Cyfweliadau wahanol</vt:lpstr>
      <vt:lpstr>What do you think is important in an Interview? Beth I chin meddwl syn bwysig yn cyfweliad?</vt:lpstr>
      <vt:lpstr>Before the Interview. Cyn y cyfweliad</vt:lpstr>
      <vt:lpstr>Before the Interview. Cyn y Cyfweliad</vt:lpstr>
      <vt:lpstr>Practice makes Perfect-  Ymarfer yn helpu</vt:lpstr>
      <vt:lpstr>Impression - Argraff</vt:lpstr>
      <vt:lpstr>Common Questions? Cwestiynnau Cyffredin?</vt:lpstr>
      <vt:lpstr>Common Questions? Cwestiynnau Cyffredin?</vt:lpstr>
      <vt:lpstr>PowerPoint Presentation</vt:lpstr>
      <vt:lpstr>Tips – Awgrymiadau </vt:lpstr>
      <vt:lpstr>After Interview – Ar ol y Cyfweliad</vt:lpstr>
      <vt:lpstr>Activity - Gweithgaredd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 Preperation Paratoi am Cyfweliad</dc:title>
  <dc:creator>catrin Boulton</dc:creator>
  <cp:lastModifiedBy>catrin Boulton</cp:lastModifiedBy>
  <cp:revision>24</cp:revision>
  <dcterms:created xsi:type="dcterms:W3CDTF">2020-03-03T11:42:20Z</dcterms:created>
  <dcterms:modified xsi:type="dcterms:W3CDTF">2020-03-03T22:09:08Z</dcterms:modified>
</cp:coreProperties>
</file>