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368" r:id="rId2"/>
    <p:sldId id="406" r:id="rId3"/>
    <p:sldId id="407" r:id="rId4"/>
    <p:sldId id="393" r:id="rId5"/>
    <p:sldId id="395" r:id="rId6"/>
    <p:sldId id="396" r:id="rId7"/>
    <p:sldId id="397" r:id="rId8"/>
    <p:sldId id="398" r:id="rId9"/>
    <p:sldId id="401" r:id="rId10"/>
    <p:sldId id="402" r:id="rId11"/>
    <p:sldId id="410" r:id="rId12"/>
    <p:sldId id="411" r:id="rId13"/>
    <p:sldId id="412" r:id="rId14"/>
    <p:sldId id="413" r:id="rId15"/>
    <p:sldId id="414" r:id="rId16"/>
    <p:sldId id="403" r:id="rId17"/>
    <p:sldId id="408" r:id="rId18"/>
    <p:sldId id="409" r:id="rId19"/>
    <p:sldId id="415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39" autoAdjust="0"/>
  </p:normalViewPr>
  <p:slideViewPr>
    <p:cSldViewPr>
      <p:cViewPr>
        <p:scale>
          <a:sx n="70" d="100"/>
          <a:sy n="70" d="100"/>
        </p:scale>
        <p:origin x="-137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6AAF6C-4828-4954-8FDD-EEAB7E861365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58B874-871C-4033-A2C1-198621AC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44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google.com/document/d/1NeeVGlWNFP3kKZuwWRJZI3c1jkp2YhrHPlSHqnv_2Uo/edit?copiedFromTrash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t9Nqwmnd_c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dizang.org/fjtj/anan/p02.htm" TargetMode="Externa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t9Nqwmnd_c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dizang.org/fjtj/anan/p02.htm" TargetMode="Externa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t9Nqwmnd_c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dizang.org/fjtj/anan/p02.htm" TargetMode="Externa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t9Nqwmnd_c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dizang.org/fjtj/anan/p02.htm" TargetMode="Externa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t9Nqwmnd_c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dizang.org/fjtj/anan/p02.htm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https://docs.google.com/document/d/1NeeVGlWNFP3kKZuwWRJZI3c1jkp2YhrHPlSHqnv_2Uo/edit?copiedFromTrash#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649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https://www.youtube.com/watch?v=Kt9Nqwmnd_c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大自然的規律叫道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隨順大自然的規律叫德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經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 is not scripture.</a:t>
            </a:r>
          </a:p>
          <a:p>
            <a:r>
              <a:rPr lang="en-GB" dirty="0" smtClean="0">
                <a:hlinkClick r:id="rId4"/>
              </a:rPr>
              <a:t>https://www.dizang.org/fjtj/anan/p02.htm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凡是佛所说的言教，都称作经。‘经’字含义狠多，必须契合诸佛所证的真理，同时又契合大众的根机程度的教枓书，才得称‘经’。自古以来，常以‘贯摄常法’四个字来解释：‘贯’是贯穿的意思，这是指经典中的文义，都有严谨的体系、组织、结构，一脉贯穿，有条不紊。其次‘摄’字，是说能摄受众生，使得解悟。第三是‘常’，‘常’是永远不变，超时间、超空间，是古今中外永不变的真理。第四是‘法’，是法则、是原理、原则，一切贤圣凡外，皆应遵守。能具备以上所讲的四义，才得称之为‘佛经’。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6491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https://www.youtube.com/watch?v=Kt9Nqwmnd_c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大自然的規律叫道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隨順大自然的規律叫德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經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 is not scripture.</a:t>
            </a:r>
          </a:p>
          <a:p>
            <a:r>
              <a:rPr lang="en-GB" dirty="0" smtClean="0">
                <a:hlinkClick r:id="rId4"/>
              </a:rPr>
              <a:t>https://www.dizang.org/fjtj/anan/p02.htm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凡是佛所说的言教，都称作经。‘经’字含义狠多，必须契合诸佛所证的真理，同时又契合大众的根机程度的教枓书，才得称‘经’。自古以来，常以‘贯摄常法’四个字来解释：‘贯’是贯穿的意思，这是指经典中的文义，都有严谨的体系、组织、结构，一脉贯穿，有条不紊。其次‘摄’字，是说能摄受众生，使得解悟。第三是‘常’，‘常’是永远不变，超时间、超空间，是古今中外永不变的真理。第四是‘法’，是法则、是原理、原则，一切贤圣凡外，皆应遵守。能具备以上所讲的四义，才得称之为‘佛经’。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6491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https://www.youtube.com/watch?v=Kt9Nqwmnd_c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大自然的規律叫道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隨順大自然的規律叫德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經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 is not scripture.</a:t>
            </a:r>
          </a:p>
          <a:p>
            <a:r>
              <a:rPr lang="en-GB" dirty="0" smtClean="0">
                <a:hlinkClick r:id="rId4"/>
              </a:rPr>
              <a:t>https://www.dizang.org/fjtj/anan/p02.htm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凡是佛所说的言教，都称作经。‘经’字含义狠多，必须契合诸佛所证的真理，同时又契合大众的根机程度的教枓书，才得称‘经’。自古以来，常以‘贯摄常法’四个字来解释：‘贯’是贯穿的意思，这是指经典中的文义，都有严谨的体系、组织、结构，一脉贯穿，有条不紊。其次‘摄’字，是说能摄受众生，使得解悟。第三是‘常’，‘常’是永远不变，超时间、超空间，是古今中外永不变的真理。第四是‘法’，是法则、是原理、原则，一切贤圣凡外，皆应遵守。能具备以上所讲的四义，才得称之为‘佛经’。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6491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https://www.youtube.com/watch?v=Kt9Nqwmnd_c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大自然的規律叫道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隨順大自然的規律叫德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經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 is not scripture.</a:t>
            </a:r>
          </a:p>
          <a:p>
            <a:r>
              <a:rPr lang="en-GB" dirty="0" smtClean="0">
                <a:hlinkClick r:id="rId4"/>
              </a:rPr>
              <a:t>https://www.dizang.org/fjtj/anan/p02.htm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凡是佛所说的言教，都称作经。‘经’字含义狠多，必须契合诸佛所证的真理，同时又契合大众的根机程度的教枓书，才得称‘经’。自古以来，常以‘贯摄常法’四个字来解释：‘贯’是贯穿的意思，这是指经典中的文义，都有严谨的体系、组织、结构，一脉贯穿，有条不紊。其次‘摄’字，是说能摄受众生，使得解悟。第三是‘常’，‘常’是永远不变，超时间、超空间，是古今中外永不变的真理。第四是‘法’，是法则、是原理、原则，一切贤圣凡外，皆应遵守。能具备以上所讲的四义，才得称之为‘佛经’。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6491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https://www.youtube.com/watch?v=Kt9Nqwmnd_c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大自然的規律叫道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隨順大自然的規律叫德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經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 is not scripture.</a:t>
            </a:r>
          </a:p>
          <a:p>
            <a:r>
              <a:rPr lang="en-GB" dirty="0" smtClean="0">
                <a:hlinkClick r:id="rId4"/>
              </a:rPr>
              <a:t>https://www.dizang.org/fjtj/anan/p02.htm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凡是佛所说的言教，都称作经。‘经’字含义狠多，必须契合诸佛所证的真理，同时又契合大众的根机程度的教枓书，才得称‘经’。自古以来，常以‘贯摄常法’四个字来解释：‘贯’是贯穿的意思，这是指经典中的文义，都有严谨的体系、组织、结构，一脉贯穿，有条不紊。其次‘摄’字，是说能摄受众生，使得解悟。第三是‘常’，‘常’是永远不变，超时间、超空间，是古今中外永不变的真理。第四是‘法’，是法则、是原理、原则，一切贤圣凡外，皆应遵守。能具备以上所讲的四义，才得称之为‘佛经’。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649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70E65-55B5-4B21-B472-C31EF0E76F80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70E65-55B5-4B21-B472-C31EF0E76F80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70E65-55B5-4B21-B472-C31EF0E76F80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70E65-55B5-4B21-B472-C31EF0E76F80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70E65-55B5-4B21-B472-C31EF0E76F80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70E65-55B5-4B21-B472-C31EF0E76F80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70E65-55B5-4B21-B472-C31EF0E76F80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70E65-55B5-4B21-B472-C31EF0E76F80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70E65-55B5-4B21-B472-C31EF0E76F80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70E65-55B5-4B21-B472-C31EF0E76F80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70E65-55B5-4B21-B472-C31EF0E76F80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F670E65-55B5-4B21-B472-C31EF0E76F80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39414" y="2476346"/>
            <a:ext cx="57512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err="1" smtClean="0"/>
              <a:t>Sinological</a:t>
            </a:r>
            <a:r>
              <a:rPr lang="en-GB" sz="4800" dirty="0" smtClean="0"/>
              <a:t> English I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15041" y="4941168"/>
            <a:ext cx="392934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Module code: SICH4002</a:t>
            </a:r>
          </a:p>
          <a:p>
            <a:r>
              <a:rPr lang="en-GB" sz="2800" dirty="0" smtClean="0"/>
              <a:t>Module tutor: </a:t>
            </a:r>
            <a:r>
              <a:rPr lang="en-GB" sz="2800" dirty="0" err="1" smtClean="0"/>
              <a:t>Jie</a:t>
            </a:r>
            <a:r>
              <a:rPr lang="en-GB" sz="2800" dirty="0" smtClean="0"/>
              <a:t> Deng</a:t>
            </a:r>
          </a:p>
          <a:p>
            <a:r>
              <a:rPr lang="en-GB" sz="2800" dirty="0"/>
              <a:t>Date: </a:t>
            </a:r>
            <a:r>
              <a:rPr lang="en-GB" sz="2800" dirty="0" smtClean="0"/>
              <a:t>10 January 2020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2441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78477" y="2204864"/>
            <a:ext cx="8592289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dirty="0" smtClean="0"/>
              <a:t>Inner Chapters of the </a:t>
            </a:r>
            <a:r>
              <a:rPr lang="en-US" altLang="zh-CN" sz="4800" i="1" dirty="0" smtClean="0"/>
              <a:t>Zhuangzi </a:t>
            </a:r>
            <a:endParaRPr lang="en-US" altLang="zh-CN" sz="4800" i="1" dirty="0" smtClean="0"/>
          </a:p>
          <a:p>
            <a:pPr algn="ctr"/>
            <a:r>
              <a:rPr lang="zh-CN" altLang="en-US" sz="4000" b="1" dirty="0" smtClean="0"/>
              <a:t>莊</a:t>
            </a:r>
            <a:r>
              <a:rPr lang="zh-CN" altLang="en-US" sz="4000" b="1" dirty="0" smtClean="0"/>
              <a:t>子</a:t>
            </a:r>
            <a:r>
              <a:rPr lang="zh-CN" altLang="en-US" sz="4000" b="1" dirty="0"/>
              <a:t>內篇</a:t>
            </a:r>
            <a:endParaRPr lang="en-US" altLang="zh-CN" sz="4000" b="1" dirty="0" smtClean="0"/>
          </a:p>
          <a:p>
            <a:pPr algn="ctr"/>
            <a:r>
              <a:rPr lang="en-US" altLang="zh-CN" sz="4800" dirty="0" smtClean="0"/>
              <a:t>Volume </a:t>
            </a:r>
            <a:r>
              <a:rPr lang="en-US" altLang="zh-CN" sz="4800" dirty="0" smtClean="0"/>
              <a:t>One</a:t>
            </a:r>
          </a:p>
        </p:txBody>
      </p:sp>
    </p:spTree>
    <p:extLst>
      <p:ext uri="{BB962C8B-B14F-4D97-AF65-F5344CB8AC3E}">
        <p14:creationId xmlns:p14="http://schemas.microsoft.com/office/powerpoint/2010/main" val="303020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7586" y="2204864"/>
            <a:ext cx="7834068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i="1" dirty="0" smtClean="0"/>
              <a:t>Laozi </a:t>
            </a:r>
            <a:r>
              <a:rPr lang="en-US" altLang="zh-CN" sz="4800" i="1" dirty="0" err="1" smtClean="0"/>
              <a:t>daodejing</a:t>
            </a:r>
            <a:r>
              <a:rPr lang="en-US" altLang="zh-CN" sz="4800" i="1" dirty="0" smtClean="0"/>
              <a:t> </a:t>
            </a:r>
            <a:r>
              <a:rPr lang="en-US" altLang="zh-CN" sz="4800" i="1" dirty="0" err="1" smtClean="0"/>
              <a:t>hanshan</a:t>
            </a:r>
            <a:r>
              <a:rPr lang="en-US" altLang="zh-CN" sz="4800" i="1" dirty="0" smtClean="0"/>
              <a:t> </a:t>
            </a:r>
            <a:r>
              <a:rPr lang="en-US" altLang="zh-CN" sz="4800" i="1" dirty="0" err="1" smtClean="0"/>
              <a:t>zhu</a:t>
            </a:r>
            <a:endParaRPr lang="en-US" altLang="zh-CN" sz="4800" i="1" dirty="0" smtClean="0"/>
          </a:p>
          <a:p>
            <a:pPr algn="ctr"/>
            <a:r>
              <a:rPr lang="zh-CN" altLang="en-US" sz="4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莊子內篇憨</a:t>
            </a:r>
            <a:r>
              <a:rPr lang="zh-CN" altLang="en-US" sz="4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山註</a:t>
            </a:r>
            <a:endParaRPr lang="en-US" altLang="zh-CN" sz="48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4000" i="1" dirty="0" smtClean="0"/>
          </a:p>
          <a:p>
            <a:pPr algn="ctr"/>
            <a:r>
              <a:rPr lang="en-US" altLang="zh-CN" sz="4800" dirty="0" smtClean="0"/>
              <a:t>Annotation of </a:t>
            </a:r>
            <a:r>
              <a:rPr lang="en-US" altLang="zh-CN" sz="4800" dirty="0" smtClean="0"/>
              <a:t>Volume One</a:t>
            </a:r>
            <a:endParaRPr lang="en-US" altLang="zh-CN" sz="4800" dirty="0" smtClean="0"/>
          </a:p>
        </p:txBody>
      </p:sp>
    </p:spTree>
    <p:extLst>
      <p:ext uri="{BB962C8B-B14F-4D97-AF65-F5344CB8AC3E}">
        <p14:creationId xmlns:p14="http://schemas.microsoft.com/office/powerpoint/2010/main" val="9785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133981"/>
            <a:ext cx="8309967" cy="56166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TW" sz="48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【</a:t>
            </a:r>
            <a:r>
              <a:rPr lang="zh-TW" altLang="en-US" sz="4800" b="1" dirty="0">
                <a:latin typeface="FangSong" panose="02010609060101010101" pitchFamily="49" charset="-122"/>
                <a:ea typeface="FangSong" panose="02010609060101010101" pitchFamily="49" charset="-122"/>
              </a:rPr>
              <a:t>註</a:t>
            </a:r>
            <a:r>
              <a:rPr lang="en-US" altLang="zh-TW" sz="4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】</a:t>
            </a:r>
            <a:r>
              <a:rPr lang="zh-TW" altLang="en-US" sz="4800" b="1" dirty="0">
                <a:latin typeface="FangSong" panose="02010609060101010101" pitchFamily="49" charset="-122"/>
                <a:ea typeface="FangSong" panose="02010609060101010101" pitchFamily="49" charset="-122"/>
              </a:rPr>
              <a:t>莊子一書，乃老子之註疏。予嘗謂老子之有莊，如孔之有孟。若悟徹老子之道，後觀此書，全從彼中變化出來。以其人宏才博辯，其言洸洋自恣，故觀者如捕風捉影耳。直是見徹他立言主意，便不被他瞞矣</a:t>
            </a:r>
            <a:r>
              <a:rPr lang="zh-TW" altLang="en-US" sz="4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en-GB" sz="48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327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23928" y="908720"/>
            <a:ext cx="4924425" cy="56166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一部全書，三十三篇，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只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內七篇，已盡其意；其外篇皆募衍之說耳。學者但精透內篇，得無窮快活，便非世上俗人矣。其學問源頭，影響論發明已透，請細叅之。</a:t>
            </a:r>
            <a:endParaRPr lang="en-GB" sz="45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2370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9367" y="1227158"/>
            <a:ext cx="8494633" cy="522617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卷一 逍遙遊</a:t>
            </a:r>
          </a:p>
          <a:p>
            <a:endParaRPr lang="zh-TW" altLang="en-US" sz="45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此為書之首篇。莊子自云：言有宗，事有君。即此便是立言之宗本也。逍遙者，廣大自在之意，即如佛經無礙解脫。</a:t>
            </a:r>
          </a:p>
          <a:p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佛以斷盡煩惱為解脫，莊子以超脫形骸、泯絕知巧、不以生人一身功名為累為解脫</a:t>
            </a:r>
            <a:r>
              <a:rPr lang="zh-TW" altLang="en-US" sz="45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zh-TW" altLang="en-US" sz="45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9736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59832" y="980728"/>
            <a:ext cx="5724644" cy="56166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蓋指虛無自然為大道之鄉、為逍遙之境，如下雲無何有之鄉、廣漠之野等語是也。</a:t>
            </a:r>
          </a:p>
          <a:p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意謂唯有真人，能遊於此廣大自在之場者，即下所謂大宗師，即其人也。世人不得如此逍遙者，只被一個我字拘礙，故凡有所作，只為自己一身上，求功求名。</a:t>
            </a:r>
            <a:endParaRPr lang="en-GB" sz="45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902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36" y="980728"/>
            <a:ext cx="9140964" cy="56166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自古及今，舉世之人，無不被此三件事，苦了一生，何曾有一息之快活哉。</a:t>
            </a:r>
          </a:p>
          <a:p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獨有大聖人，忘了此三件事，故得無窮廣大自在、逍遙快活。可悲世人，迷執拘拘，只在我一身上做事。</a:t>
            </a:r>
          </a:p>
          <a:p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以所見者小，不但不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知大道之妙，即</a:t>
            </a:r>
            <a:r>
              <a:rPr lang="zh-TW" altLang="en-US" sz="44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言之而亦不信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，如文中小知不及大知等語，皆其意也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zh-TW" altLang="en-US" sz="44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782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51304" y="836712"/>
            <a:ext cx="5032147" cy="573268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故此篇立意，以至人無己、聖人無功、神人無名為骨子，立定主意，只說到後，方才指出。此是他文章變化鼓舞處。</a:t>
            </a:r>
          </a:p>
          <a:p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學者若識得立言本意，則一書之旨了然矣。</a:t>
            </a:r>
            <a:endParaRPr lang="en-GB" sz="45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718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3198" y="836712"/>
            <a:ext cx="7109639" cy="573268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45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Original Text</a:t>
            </a:r>
          </a:p>
          <a:p>
            <a:endParaRPr lang="zh-TW" altLang="en-US" sz="45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北</a:t>
            </a:r>
            <a:r>
              <a:rPr lang="zh-TW" altLang="en-US" sz="45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冥有</a:t>
            </a:r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魚，其名為鯤。鯤之大，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不知其幾千裏也。</a:t>
            </a:r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化而為鳥，其名為鵬。鵬之背，不知其幾千裏也；怒而飛，其翼若垂天之雲。是鳥也，海運則將徙於南冥。南冥者，天池也。</a:t>
            </a:r>
            <a:endParaRPr lang="en-GB" sz="45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967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24744"/>
            <a:ext cx="91440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北冥</a:t>
            </a:r>
            <a:r>
              <a:rPr lang="en-US" altLang="zh-TW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(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北海乃玄冥處也</a:t>
            </a:r>
            <a:r>
              <a:rPr lang="en-US" altLang="zh-TW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)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有魚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，</a:t>
            </a:r>
            <a:endParaRPr lang="en-US" altLang="zh-TW" sz="4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其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名為鯤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en-GB" altLang="zh-TW" sz="44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en-US" altLang="zh-HK" sz="3600" dirty="0" smtClean="0">
                <a:ea typeface="FangSong" panose="02010609060101010101" pitchFamily="49" charset="-122"/>
              </a:rPr>
              <a:t>(</a:t>
            </a:r>
            <a:r>
              <a:rPr lang="en-GB" altLang="zh-HK" sz="3600" dirty="0">
                <a:ea typeface="FangSong" panose="02010609060101010101" pitchFamily="49" charset="-122"/>
              </a:rPr>
              <a:t>Lin </a:t>
            </a:r>
            <a:r>
              <a:rPr lang="en-GB" altLang="zh-HK" sz="3600" dirty="0" err="1">
                <a:ea typeface="FangSong" panose="02010609060101010101" pitchFamily="49" charset="-122"/>
              </a:rPr>
              <a:t>Yutang</a:t>
            </a:r>
            <a:r>
              <a:rPr lang="en-GB" altLang="zh-HK" sz="3600" dirty="0">
                <a:ea typeface="FangSong" panose="02010609060101010101" pitchFamily="49" charset="-122"/>
              </a:rPr>
              <a:t>) In the northern ocean there is a fish, called the kun, </a:t>
            </a:r>
          </a:p>
          <a:p>
            <a:r>
              <a:rPr lang="en-GB" altLang="zh-HK" sz="3600" dirty="0">
                <a:solidFill>
                  <a:srgbClr val="0070C0"/>
                </a:solidFill>
                <a:ea typeface="FangSong" panose="02010609060101010101" pitchFamily="49" charset="-122"/>
              </a:rPr>
              <a:t>(A. C. Graham) In the North Ocean there is a fish, its name is the Kun;</a:t>
            </a:r>
          </a:p>
          <a:p>
            <a:r>
              <a:rPr lang="en-GB" altLang="zh-HK" sz="3600" dirty="0">
                <a:ea typeface="FangSong" panose="02010609060101010101" pitchFamily="49" charset="-122"/>
              </a:rPr>
              <a:t>(David Chai) In the northern sea there is a fish, its name is Kun. </a:t>
            </a:r>
          </a:p>
        </p:txBody>
      </p:sp>
    </p:spTree>
    <p:extLst>
      <p:ext uri="{BB962C8B-B14F-4D97-AF65-F5344CB8AC3E}">
        <p14:creationId xmlns:p14="http://schemas.microsoft.com/office/powerpoint/2010/main" val="2767282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3402" y="620688"/>
            <a:ext cx="9144000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鯤之大，不知其幾千里也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en-US" altLang="zh-TW" sz="4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化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而為鳥，其名為鵬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en-GB" altLang="zh-TW" sz="44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en-US" altLang="zh-HK" sz="3500" dirty="0" smtClean="0">
                <a:ea typeface="FangSong" panose="02010609060101010101" pitchFamily="49" charset="-122"/>
              </a:rPr>
              <a:t>(</a:t>
            </a:r>
            <a:r>
              <a:rPr lang="en-GB" altLang="zh-HK" sz="3500" dirty="0">
                <a:ea typeface="FangSong" panose="02010609060101010101" pitchFamily="49" charset="-122"/>
              </a:rPr>
              <a:t>Lin </a:t>
            </a:r>
            <a:r>
              <a:rPr lang="en-GB" altLang="zh-HK" sz="3500" dirty="0" err="1">
                <a:ea typeface="FangSong" panose="02010609060101010101" pitchFamily="49" charset="-122"/>
              </a:rPr>
              <a:t>Yutang</a:t>
            </a:r>
            <a:r>
              <a:rPr lang="en-GB" altLang="zh-HK" sz="3500" dirty="0">
                <a:ea typeface="FangSong" panose="02010609060101010101" pitchFamily="49" charset="-122"/>
              </a:rPr>
              <a:t>) I do not know how many thousand li in size. This kun changes into a bird, called the </a:t>
            </a:r>
            <a:r>
              <a:rPr lang="en-GB" altLang="zh-HK" sz="3500" dirty="0" err="1">
                <a:ea typeface="FangSong" panose="02010609060101010101" pitchFamily="49" charset="-122"/>
              </a:rPr>
              <a:t>peng</a:t>
            </a:r>
            <a:r>
              <a:rPr lang="en-GB" altLang="zh-HK" sz="3500" dirty="0">
                <a:ea typeface="FangSong" panose="02010609060101010101" pitchFamily="49" charset="-122"/>
              </a:rPr>
              <a:t>. </a:t>
            </a:r>
          </a:p>
          <a:p>
            <a:r>
              <a:rPr lang="en-GB" altLang="zh-HK" sz="3500" dirty="0">
                <a:solidFill>
                  <a:srgbClr val="0070C0"/>
                </a:solidFill>
                <a:ea typeface="FangSong" panose="02010609060101010101" pitchFamily="49" charset="-122"/>
              </a:rPr>
              <a:t>(A. C. Graham) the </a:t>
            </a:r>
            <a:r>
              <a:rPr lang="en-GB" altLang="zh-HK" sz="3500" dirty="0" err="1">
                <a:solidFill>
                  <a:srgbClr val="0070C0"/>
                </a:solidFill>
                <a:ea typeface="FangSong" panose="02010609060101010101" pitchFamily="49" charset="-122"/>
              </a:rPr>
              <a:t>Kun’s</a:t>
            </a:r>
            <a:r>
              <a:rPr lang="en-GB" altLang="zh-HK" sz="3500" dirty="0">
                <a:solidFill>
                  <a:srgbClr val="0070C0"/>
                </a:solidFill>
                <a:ea typeface="FangSong" panose="02010609060101010101" pitchFamily="49" charset="-122"/>
              </a:rPr>
              <a:t> girth measures who knows how many thousand miles. It changes into a bird, its name is the Peng;  </a:t>
            </a:r>
          </a:p>
          <a:p>
            <a:r>
              <a:rPr lang="en-GB" altLang="zh-HK" sz="3500" dirty="0">
                <a:ea typeface="FangSong" panose="02010609060101010101" pitchFamily="49" charset="-122"/>
              </a:rPr>
              <a:t>(David Chai) On </a:t>
            </a:r>
            <a:r>
              <a:rPr lang="en-GB" altLang="zh-HK" sz="3500" dirty="0" err="1">
                <a:ea typeface="FangSong" panose="02010609060101010101" pitchFamily="49" charset="-122"/>
              </a:rPr>
              <a:t>Kun’s</a:t>
            </a:r>
            <a:r>
              <a:rPr lang="en-GB" altLang="zh-HK" sz="3500" dirty="0">
                <a:ea typeface="FangSong" panose="02010609060101010101" pitchFamily="49" charset="-122"/>
              </a:rPr>
              <a:t> size, no one knows how many thousand li it is. It transforms into a bird, its name is Peng. </a:t>
            </a:r>
          </a:p>
        </p:txBody>
      </p:sp>
    </p:spTree>
    <p:extLst>
      <p:ext uri="{BB962C8B-B14F-4D97-AF65-F5344CB8AC3E}">
        <p14:creationId xmlns:p14="http://schemas.microsoft.com/office/powerpoint/2010/main" val="2767282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92696"/>
            <a:ext cx="9144000" cy="6078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鵬之背，不知其幾千里也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，</a:t>
            </a:r>
            <a:endParaRPr lang="en-GB" altLang="zh-TW" sz="44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en-US" altLang="zh-HK" sz="3450" dirty="0" smtClean="0">
                <a:ea typeface="FangSong" panose="02010609060101010101" pitchFamily="49" charset="-122"/>
              </a:rPr>
              <a:t>(</a:t>
            </a:r>
            <a:r>
              <a:rPr lang="en-GB" altLang="zh-HK" sz="3450" dirty="0">
                <a:ea typeface="FangSong" panose="02010609060101010101" pitchFamily="49" charset="-122"/>
              </a:rPr>
              <a:t>Lin </a:t>
            </a:r>
            <a:r>
              <a:rPr lang="en-GB" altLang="zh-HK" sz="3450" dirty="0" err="1">
                <a:ea typeface="FangSong" panose="02010609060101010101" pitchFamily="49" charset="-122"/>
              </a:rPr>
              <a:t>Yutang</a:t>
            </a:r>
            <a:r>
              <a:rPr lang="en-GB" altLang="zh-HK" sz="3450" dirty="0">
                <a:ea typeface="FangSong" panose="02010609060101010101" pitchFamily="49" charset="-122"/>
              </a:rPr>
              <a:t>) Its back is I do not know how many thousand </a:t>
            </a:r>
            <a:r>
              <a:rPr lang="en-GB" altLang="zh-HK" sz="3450" i="1" dirty="0">
                <a:ea typeface="FangSong" panose="02010609060101010101" pitchFamily="49" charset="-122"/>
              </a:rPr>
              <a:t>li </a:t>
            </a:r>
            <a:r>
              <a:rPr lang="en-GB" altLang="zh-HK" sz="3450" dirty="0">
                <a:ea typeface="FangSong" panose="02010609060101010101" pitchFamily="49" charset="-122"/>
              </a:rPr>
              <a:t>in breadth. When it is moved, it flies, its wings obscuring the sky like clouds. </a:t>
            </a:r>
          </a:p>
          <a:p>
            <a:r>
              <a:rPr lang="en-GB" altLang="zh-HK" sz="3450" dirty="0">
                <a:solidFill>
                  <a:srgbClr val="0070C0"/>
                </a:solidFill>
                <a:ea typeface="FangSong" panose="02010609060101010101" pitchFamily="49" charset="-122"/>
              </a:rPr>
              <a:t>(A. C. Graham) the Peng’s back measures who knows how many thousand miles. When it puffs out its chest and flies off, its wings are like clouds hanging from the sky.   </a:t>
            </a:r>
          </a:p>
          <a:p>
            <a:r>
              <a:rPr lang="en-GB" altLang="zh-HK" sz="3450" dirty="0">
                <a:ea typeface="FangSong" panose="02010609060101010101" pitchFamily="49" charset="-122"/>
              </a:rPr>
              <a:t>(David Chai) On Peng’s back, no one knows how many thousand</a:t>
            </a:r>
            <a:r>
              <a:rPr lang="en-GB" altLang="zh-HK" sz="3450" i="1" dirty="0">
                <a:ea typeface="FangSong" panose="02010609060101010101" pitchFamily="49" charset="-122"/>
              </a:rPr>
              <a:t> li </a:t>
            </a:r>
            <a:r>
              <a:rPr lang="en-GB" altLang="zh-HK" sz="3450" dirty="0">
                <a:ea typeface="FangSong" panose="02010609060101010101" pitchFamily="49" charset="-122"/>
              </a:rPr>
              <a:t>it is. Rousing itself to flight, its wings hang like clouds in the sky. </a:t>
            </a:r>
          </a:p>
        </p:txBody>
      </p:sp>
    </p:spTree>
    <p:extLst>
      <p:ext uri="{BB962C8B-B14F-4D97-AF65-F5344CB8AC3E}">
        <p14:creationId xmlns:p14="http://schemas.microsoft.com/office/powerpoint/2010/main" val="2767282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24744"/>
            <a:ext cx="91440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怒而飛，其翼若垂天之雲。</a:t>
            </a:r>
          </a:p>
          <a:p>
            <a:pPr algn="ctr"/>
            <a:endParaRPr lang="en-GB" altLang="zh-TW" sz="44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en-US" altLang="zh-HK" sz="3600" dirty="0" smtClean="0">
                <a:ea typeface="FangSong" panose="02010609060101010101" pitchFamily="49" charset="-122"/>
              </a:rPr>
              <a:t>(</a:t>
            </a:r>
            <a:r>
              <a:rPr lang="en-GB" altLang="zh-HK" sz="3600" dirty="0">
                <a:ea typeface="FangSong" panose="02010609060101010101" pitchFamily="49" charset="-122"/>
              </a:rPr>
              <a:t>Lin </a:t>
            </a:r>
            <a:r>
              <a:rPr lang="en-GB" altLang="zh-HK" sz="3600" dirty="0" err="1">
                <a:ea typeface="FangSong" panose="02010609060101010101" pitchFamily="49" charset="-122"/>
              </a:rPr>
              <a:t>Yutang</a:t>
            </a:r>
            <a:r>
              <a:rPr lang="en-GB" altLang="zh-HK" sz="3600" dirty="0">
                <a:ea typeface="FangSong" panose="02010609060101010101" pitchFamily="49" charset="-122"/>
              </a:rPr>
              <a:t>) When it is moved, it flies, its wings obscuring the sky like clouds. </a:t>
            </a:r>
          </a:p>
          <a:p>
            <a:r>
              <a:rPr lang="en-GB" altLang="zh-HK" sz="3600" dirty="0">
                <a:solidFill>
                  <a:srgbClr val="0070C0"/>
                </a:solidFill>
                <a:ea typeface="FangSong" panose="02010609060101010101" pitchFamily="49" charset="-122"/>
              </a:rPr>
              <a:t>(A. C. Graham) When it puffs out its chest and flies off, its wings are like clouds hanging from the sky.   </a:t>
            </a:r>
          </a:p>
          <a:p>
            <a:r>
              <a:rPr lang="en-GB" altLang="zh-HK" sz="3600" dirty="0">
                <a:ea typeface="FangSong" panose="02010609060101010101" pitchFamily="49" charset="-122"/>
              </a:rPr>
              <a:t>(David Chai) Rousing itself to flight, its wings hang like clouds in the sky. </a:t>
            </a:r>
          </a:p>
        </p:txBody>
      </p:sp>
    </p:spTree>
    <p:extLst>
      <p:ext uri="{BB962C8B-B14F-4D97-AF65-F5344CB8AC3E}">
        <p14:creationId xmlns:p14="http://schemas.microsoft.com/office/powerpoint/2010/main" val="387176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75672"/>
            <a:ext cx="9144000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900" b="1" dirty="0">
                <a:latin typeface="FangSong" panose="02010609060101010101" pitchFamily="49" charset="-122"/>
                <a:ea typeface="FangSong" panose="02010609060101010101" pitchFamily="49" charset="-122"/>
              </a:rPr>
              <a:t>是鳥也，海運則將徙於南冥</a:t>
            </a:r>
            <a:r>
              <a:rPr lang="zh-TW" altLang="en-US" sz="39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en-US" altLang="zh-TW" sz="39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39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南</a:t>
            </a:r>
            <a:r>
              <a:rPr lang="zh-TW" altLang="en-US" sz="3900" b="1" dirty="0">
                <a:latin typeface="FangSong" panose="02010609060101010101" pitchFamily="49" charset="-122"/>
                <a:ea typeface="FangSong" panose="02010609060101010101" pitchFamily="49" charset="-122"/>
              </a:rPr>
              <a:t>冥者，天池也</a:t>
            </a:r>
            <a:r>
              <a:rPr lang="zh-TW" altLang="en-US" sz="39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en-GB" altLang="zh-TW" sz="39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en-US" altLang="zh-HK" sz="3400" dirty="0" smtClean="0">
                <a:ea typeface="FangSong" panose="02010609060101010101" pitchFamily="49" charset="-122"/>
              </a:rPr>
              <a:t>(</a:t>
            </a:r>
            <a:r>
              <a:rPr lang="en-GB" altLang="zh-HK" sz="3400" dirty="0">
                <a:ea typeface="FangSong" panose="02010609060101010101" pitchFamily="49" charset="-122"/>
              </a:rPr>
              <a:t>Lin </a:t>
            </a:r>
            <a:r>
              <a:rPr lang="en-GB" altLang="zh-HK" sz="3400" dirty="0" err="1">
                <a:ea typeface="FangSong" panose="02010609060101010101" pitchFamily="49" charset="-122"/>
              </a:rPr>
              <a:t>Yutang</a:t>
            </a:r>
            <a:r>
              <a:rPr lang="en-GB" altLang="zh-HK" sz="3400" dirty="0">
                <a:ea typeface="FangSong" panose="02010609060101010101" pitchFamily="49" charset="-122"/>
              </a:rPr>
              <a:t>) When on a voyage, this bird prepares to start for the southern ocean, the Celestial Lake. </a:t>
            </a:r>
          </a:p>
          <a:p>
            <a:r>
              <a:rPr lang="en-GB" altLang="zh-HK" sz="3400" dirty="0">
                <a:solidFill>
                  <a:srgbClr val="0070C0"/>
                </a:solidFill>
                <a:ea typeface="FangSong" panose="02010609060101010101" pitchFamily="49" charset="-122"/>
              </a:rPr>
              <a:t>(A. C. Graham) This bird when the seas are heaving has a mind to travel the South Ocean. The South Ocean is the Lake of Heaven. </a:t>
            </a:r>
          </a:p>
          <a:p>
            <a:r>
              <a:rPr lang="en-GB" altLang="zh-HK" sz="3400" dirty="0">
                <a:ea typeface="FangSong" panose="02010609060101010101" pitchFamily="49" charset="-122"/>
              </a:rPr>
              <a:t>(David Chai) As a bird, it is carried by the winds of the surging sea as it heads for the southern sea. The southern sea is known as the pool of heaven.</a:t>
            </a:r>
          </a:p>
        </p:txBody>
      </p:sp>
    </p:spTree>
    <p:extLst>
      <p:ext uri="{BB962C8B-B14F-4D97-AF65-F5344CB8AC3E}">
        <p14:creationId xmlns:p14="http://schemas.microsoft.com/office/powerpoint/2010/main" val="387176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43130" y="854558"/>
            <a:ext cx="9187130" cy="573268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莊子立言自云，寓言十九，重言十七，卮言日出、和以天倪。一書之言，不出三種。若此鯤鵬，皆寓言也</a:t>
            </a:r>
            <a:r>
              <a:rPr lang="zh-TW" altLang="en-US" sz="45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。以</a:t>
            </a:r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托物寓意，以明道，如所雲譬喻是也。此逍遙主意，只是形容大而化之謂聖，惟聖人乃得逍遙</a:t>
            </a:r>
            <a:r>
              <a:rPr lang="zh-TW" altLang="en-US" sz="45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。故</a:t>
            </a:r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撰出鯤鵬，以喻大而化之之意耳</a:t>
            </a:r>
            <a:r>
              <a:rPr lang="zh-TW" altLang="en-US" sz="45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北冥即北海，以曠遠、非世人所見之地，以喻玄冥大道</a:t>
            </a:r>
            <a:r>
              <a:rPr lang="zh-TW" altLang="en-US" sz="45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en-GB" sz="45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0558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80573" y="908720"/>
            <a:ext cx="9187130" cy="573268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海中之鯤，以喻大道體中，養成大聖之胚胎。喻如大鯤，非北海之大，不能養也</a:t>
            </a:r>
            <a:r>
              <a:rPr lang="zh-TW" altLang="en-US" sz="45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。鯤</a:t>
            </a:r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化鵬，正喻大而化之之謂聖也。然鯤雖大，乃塊然一物耳，誰知其大？必若化而為鵬，乃見其大耳</a:t>
            </a:r>
            <a:r>
              <a:rPr lang="zh-TW" altLang="en-US" sz="45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。鵬</a:t>
            </a:r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翼若垂天之雲，則比鯤在海中之大，可知矣。怒而飛者，言鵬之大，不易舉也，必奮全體之力，乃可飛騰。</a:t>
            </a:r>
            <a:endParaRPr lang="en-GB" sz="45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48481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5" y="908720"/>
            <a:ext cx="8494633" cy="573268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以喻聖人，雖具全體，向沈於淵深靜密之中，難發其用。必須奮全體道力，乃可舍靜而趨動。</a:t>
            </a:r>
          </a:p>
          <a:p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故若鵬之必怒，而後可飛也。聖人一出，則覆翼群生，故喻鳥翼若垂天之雲，此則非鯤可比也</a:t>
            </a:r>
            <a:r>
              <a:rPr lang="zh-TW" altLang="en-US" sz="45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。海</a:t>
            </a:r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運，謂海氣運動，以喻聖人乘大氣運以出世間，非等閑也。將徙，徙者遷也。</a:t>
            </a:r>
            <a:endParaRPr lang="en-GB" sz="45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48481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73027" y="908720"/>
            <a:ext cx="6417141" cy="573268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南冥，猶南明，謂陽明之方，乃人君南面之喻。謂聖人應運出世，則為聖帝明王，即可南面以臨蒞天下也</a:t>
            </a:r>
            <a:r>
              <a:rPr lang="zh-TW" altLang="en-US" sz="45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。後</a:t>
            </a:r>
            <a:r>
              <a:rPr lang="zh-TW" altLang="en-US" sz="4500" b="1" dirty="0">
                <a:latin typeface="FangSong" panose="02010609060101010101" pitchFamily="49" charset="-122"/>
                <a:ea typeface="FangSong" panose="02010609060101010101" pitchFamily="49" charset="-122"/>
              </a:rPr>
              <a:t>之大宗師，即此之聖人應帝王，即徙南冥之意也。所謂言有宗、事有君者，正此意也。</a:t>
            </a:r>
            <a:endParaRPr lang="en-GB" sz="45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58171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6155</TotalTime>
  <Words>2908</Words>
  <Application>Microsoft Office PowerPoint</Application>
  <PresentationFormat>On-screen Show (4:3)</PresentationFormat>
  <Paragraphs>93</Paragraphs>
  <Slides>19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孝親尊師知恩報恩</dc:creator>
  <cp:lastModifiedBy>Robbie</cp:lastModifiedBy>
  <cp:revision>228</cp:revision>
  <dcterms:created xsi:type="dcterms:W3CDTF">2016-12-03T11:57:52Z</dcterms:created>
  <dcterms:modified xsi:type="dcterms:W3CDTF">2020-01-10T22:10:56Z</dcterms:modified>
</cp:coreProperties>
</file>