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7" r:id="rId2"/>
    <p:sldId id="256" r:id="rId3"/>
    <p:sldId id="259" r:id="rId4"/>
    <p:sldId id="263" r:id="rId5"/>
    <p:sldId id="260" r:id="rId6"/>
    <p:sldId id="261" r:id="rId7"/>
    <p:sldId id="262" r:id="rId8"/>
    <p:sldId id="265"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434" autoAdjust="0"/>
  </p:normalViewPr>
  <p:slideViewPr>
    <p:cSldViewPr snapToGrid="0">
      <p:cViewPr varScale="1">
        <p:scale>
          <a:sx n="74" d="100"/>
          <a:sy n="74" d="100"/>
        </p:scale>
        <p:origin x="54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775E8E-2A42-4E5E-949A-CAB7800DA9D4}"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US"/>
        </a:p>
      </dgm:t>
    </dgm:pt>
    <dgm:pt modelId="{EB7B762D-13B1-4A35-85E3-4C27821C3914}">
      <dgm:prSet phldrT="[Text]"/>
      <dgm:spPr/>
      <dgm:t>
        <a:bodyPr/>
        <a:lstStyle/>
        <a:p>
          <a:r>
            <a:rPr lang="en-US" dirty="0" smtClean="0">
              <a:latin typeface="Times New Roman" panose="02020603050405020304" pitchFamily="18" charset="0"/>
              <a:cs typeface="Times New Roman" panose="02020603050405020304" pitchFamily="18" charset="0"/>
            </a:rPr>
            <a:t>Survey</a:t>
          </a:r>
          <a:endParaRPr lang="en-US" dirty="0">
            <a:latin typeface="Times New Roman" panose="02020603050405020304" pitchFamily="18" charset="0"/>
            <a:cs typeface="Times New Roman" panose="02020603050405020304" pitchFamily="18" charset="0"/>
          </a:endParaRPr>
        </a:p>
      </dgm:t>
    </dgm:pt>
    <dgm:pt modelId="{68B15DD6-0282-401A-8254-103B7C103C72}" type="parTrans" cxnId="{474E7BB8-5DAB-4A12-A1F0-A5AA436F335E}">
      <dgm:prSet/>
      <dgm:spPr/>
      <dgm:t>
        <a:bodyPr/>
        <a:lstStyle/>
        <a:p>
          <a:endParaRPr lang="en-US"/>
        </a:p>
      </dgm:t>
    </dgm:pt>
    <dgm:pt modelId="{FCAC2E67-236A-489A-9C73-63E272AA5C2B}" type="sibTrans" cxnId="{474E7BB8-5DAB-4A12-A1F0-A5AA436F335E}">
      <dgm:prSet/>
      <dgm:spPr/>
      <dgm:t>
        <a:bodyPr/>
        <a:lstStyle/>
        <a:p>
          <a:endParaRPr lang="en-US"/>
        </a:p>
      </dgm:t>
    </dgm:pt>
    <dgm:pt modelId="{ED591E3A-4F03-4C3A-89DD-42045723C766}">
      <dgm:prSet phldrT="[Text]" custT="1"/>
      <dgm:spPr/>
      <dgm:t>
        <a:bodyPr/>
        <a:lstStyle/>
        <a:p>
          <a:r>
            <a:rPr lang="en-US" sz="2000" dirty="0" smtClean="0">
              <a:latin typeface="Times New Roman" panose="02020603050405020304" pitchFamily="18" charset="0"/>
              <a:cs typeface="Times New Roman" panose="02020603050405020304" pitchFamily="18" charset="0"/>
            </a:rPr>
            <a:t>Meteorological data collection</a:t>
          </a:r>
          <a:endParaRPr lang="en-US" sz="2000" dirty="0">
            <a:latin typeface="Times New Roman" panose="02020603050405020304" pitchFamily="18" charset="0"/>
            <a:cs typeface="Times New Roman" panose="02020603050405020304" pitchFamily="18" charset="0"/>
          </a:endParaRPr>
        </a:p>
      </dgm:t>
    </dgm:pt>
    <dgm:pt modelId="{B64357D4-1935-440F-8C5A-1D70713E98D7}" type="parTrans" cxnId="{57AB917F-9AC4-48FE-BA35-EDB1132F6158}">
      <dgm:prSet/>
      <dgm:spPr/>
      <dgm:t>
        <a:bodyPr/>
        <a:lstStyle/>
        <a:p>
          <a:endParaRPr lang="en-US"/>
        </a:p>
      </dgm:t>
    </dgm:pt>
    <dgm:pt modelId="{7A0DC76A-9A98-49B4-A620-15AE004664DF}" type="sibTrans" cxnId="{57AB917F-9AC4-48FE-BA35-EDB1132F6158}">
      <dgm:prSet/>
      <dgm:spPr/>
      <dgm:t>
        <a:bodyPr/>
        <a:lstStyle/>
        <a:p>
          <a:endParaRPr lang="en-US"/>
        </a:p>
      </dgm:t>
    </dgm:pt>
    <dgm:pt modelId="{5ADDEF77-5731-44E2-AE3F-3138DFAE3088}">
      <dgm:prSet phldrT="[Text]" custT="1"/>
      <dgm:spPr/>
      <dgm:t>
        <a:bodyPr/>
        <a:lstStyle/>
        <a:p>
          <a:r>
            <a:rPr lang="en-US" sz="2000" dirty="0" smtClean="0">
              <a:latin typeface="Times New Roman" panose="02020603050405020304" pitchFamily="18" charset="0"/>
              <a:cs typeface="Times New Roman" panose="02020603050405020304" pitchFamily="18" charset="0"/>
            </a:rPr>
            <a:t>Analysis of type of heat pumps required</a:t>
          </a:r>
          <a:endParaRPr lang="en-US" sz="2000" dirty="0">
            <a:latin typeface="Times New Roman" panose="02020603050405020304" pitchFamily="18" charset="0"/>
            <a:cs typeface="Times New Roman" panose="02020603050405020304" pitchFamily="18" charset="0"/>
          </a:endParaRPr>
        </a:p>
      </dgm:t>
    </dgm:pt>
    <dgm:pt modelId="{FD784BD3-50C0-43A9-A412-88F65618D3D9}" type="parTrans" cxnId="{AEB23F62-B5C3-489E-B3FB-70D62E82E439}">
      <dgm:prSet/>
      <dgm:spPr/>
      <dgm:t>
        <a:bodyPr/>
        <a:lstStyle/>
        <a:p>
          <a:endParaRPr lang="en-US"/>
        </a:p>
      </dgm:t>
    </dgm:pt>
    <dgm:pt modelId="{8FA5F6C6-D199-4D94-A9BB-98A01785704B}" type="sibTrans" cxnId="{AEB23F62-B5C3-489E-B3FB-70D62E82E439}">
      <dgm:prSet/>
      <dgm:spPr/>
      <dgm:t>
        <a:bodyPr/>
        <a:lstStyle/>
        <a:p>
          <a:endParaRPr lang="en-US"/>
        </a:p>
      </dgm:t>
    </dgm:pt>
    <dgm:pt modelId="{9B612160-6FAA-4568-9CF1-C715DA555301}">
      <dgm:prSet phldrT="[Text]" custT="1"/>
      <dgm:spPr/>
      <dgm:t>
        <a:bodyPr/>
        <a:lstStyle/>
        <a:p>
          <a:r>
            <a:rPr lang="en-US" sz="2000" dirty="0" smtClean="0">
              <a:latin typeface="Times New Roman" panose="02020603050405020304" pitchFamily="18" charset="0"/>
              <a:cs typeface="Times New Roman" panose="02020603050405020304" pitchFamily="18" charset="0"/>
            </a:rPr>
            <a:t>30-minute-questionnaire</a:t>
          </a:r>
          <a:endParaRPr lang="en-US" sz="2000" dirty="0">
            <a:latin typeface="Times New Roman" panose="02020603050405020304" pitchFamily="18" charset="0"/>
            <a:cs typeface="Times New Roman" panose="02020603050405020304" pitchFamily="18" charset="0"/>
          </a:endParaRPr>
        </a:p>
      </dgm:t>
    </dgm:pt>
    <dgm:pt modelId="{531411A2-E82C-4168-96D1-2A139E6E5FC4}" type="parTrans" cxnId="{81A20433-1E6A-4207-AC2B-1AF06E32C5B8}">
      <dgm:prSet/>
      <dgm:spPr/>
      <dgm:t>
        <a:bodyPr/>
        <a:lstStyle/>
        <a:p>
          <a:endParaRPr lang="en-US"/>
        </a:p>
      </dgm:t>
    </dgm:pt>
    <dgm:pt modelId="{C0F92511-9424-4362-9E60-883CB28EF78B}" type="sibTrans" cxnId="{81A20433-1E6A-4207-AC2B-1AF06E32C5B8}">
      <dgm:prSet/>
      <dgm:spPr/>
      <dgm:t>
        <a:bodyPr/>
        <a:lstStyle/>
        <a:p>
          <a:endParaRPr lang="en-US"/>
        </a:p>
      </dgm:t>
    </dgm:pt>
    <dgm:pt modelId="{F65F690E-BD5E-4FDA-B1C2-C1E08104C8B6}">
      <dgm:prSet phldrT="[Text]" custT="1"/>
      <dgm:spPr/>
      <dgm:t>
        <a:bodyPr/>
        <a:lstStyle/>
        <a:p>
          <a:r>
            <a:rPr lang="en-US" sz="2000" dirty="0" smtClean="0">
              <a:latin typeface="Times New Roman" panose="02020603050405020304" pitchFamily="18" charset="0"/>
              <a:cs typeface="Times New Roman" panose="02020603050405020304" pitchFamily="18" charset="0"/>
            </a:rPr>
            <a:t>Photovoltaic production range calculation</a:t>
          </a:r>
          <a:endParaRPr lang="en-US" sz="2000" dirty="0">
            <a:latin typeface="Times New Roman" panose="02020603050405020304" pitchFamily="18" charset="0"/>
            <a:cs typeface="Times New Roman" panose="02020603050405020304" pitchFamily="18" charset="0"/>
          </a:endParaRPr>
        </a:p>
      </dgm:t>
    </dgm:pt>
    <dgm:pt modelId="{05617DC9-842F-438B-9025-F090BBD76C00}" type="parTrans" cxnId="{89460262-A70A-473C-A61D-E4F5E8582A43}">
      <dgm:prSet/>
      <dgm:spPr/>
      <dgm:t>
        <a:bodyPr/>
        <a:lstStyle/>
        <a:p>
          <a:endParaRPr lang="en-US"/>
        </a:p>
      </dgm:t>
    </dgm:pt>
    <dgm:pt modelId="{F209E50B-553B-4529-9AEB-15D473EFA762}" type="sibTrans" cxnId="{89460262-A70A-473C-A61D-E4F5E8582A43}">
      <dgm:prSet/>
      <dgm:spPr/>
      <dgm:t>
        <a:bodyPr/>
        <a:lstStyle/>
        <a:p>
          <a:endParaRPr lang="en-US"/>
        </a:p>
      </dgm:t>
    </dgm:pt>
    <dgm:pt modelId="{12CA0B37-E223-455C-A077-166BE28524A4}">
      <dgm:prSet phldrT="[Text]" custT="1"/>
      <dgm:spPr/>
      <dgm:t>
        <a:bodyPr/>
        <a:lstStyle/>
        <a:p>
          <a:r>
            <a:rPr lang="en-US" sz="2000" dirty="0" smtClean="0">
              <a:latin typeface="Times New Roman" panose="02020603050405020304" pitchFamily="18" charset="0"/>
              <a:cs typeface="Times New Roman" panose="02020603050405020304" pitchFamily="18" charset="0"/>
            </a:rPr>
            <a:t>Site visits of 7 competitor resorts</a:t>
          </a:r>
          <a:endParaRPr lang="en-US" sz="2000" dirty="0">
            <a:latin typeface="Times New Roman" panose="02020603050405020304" pitchFamily="18" charset="0"/>
            <a:cs typeface="Times New Roman" panose="02020603050405020304" pitchFamily="18" charset="0"/>
          </a:endParaRPr>
        </a:p>
      </dgm:t>
    </dgm:pt>
    <dgm:pt modelId="{B179CEC1-0CBD-436B-97AE-76DD0A5ABF81}" type="parTrans" cxnId="{0DD2CC0B-EB56-4859-9922-16732E0D5314}">
      <dgm:prSet/>
      <dgm:spPr/>
      <dgm:t>
        <a:bodyPr/>
        <a:lstStyle/>
        <a:p>
          <a:endParaRPr lang="en-US"/>
        </a:p>
      </dgm:t>
    </dgm:pt>
    <dgm:pt modelId="{45EFE3B7-83B6-4C02-958C-EDC726C7A948}" type="sibTrans" cxnId="{0DD2CC0B-EB56-4859-9922-16732E0D5314}">
      <dgm:prSet/>
      <dgm:spPr/>
      <dgm:t>
        <a:bodyPr/>
        <a:lstStyle/>
        <a:p>
          <a:endParaRPr lang="en-US"/>
        </a:p>
      </dgm:t>
    </dgm:pt>
    <dgm:pt modelId="{EDEC0A43-245D-4D1B-8145-227CBFDF21C0}" type="pres">
      <dgm:prSet presAssocID="{D7775E8E-2A42-4E5E-949A-CAB7800DA9D4}" presName="Name0" presStyleCnt="0">
        <dgm:presLayoutVars>
          <dgm:dir/>
          <dgm:animLvl val="lvl"/>
          <dgm:resizeHandles/>
        </dgm:presLayoutVars>
      </dgm:prSet>
      <dgm:spPr/>
      <dgm:t>
        <a:bodyPr/>
        <a:lstStyle/>
        <a:p>
          <a:endParaRPr lang="en-US"/>
        </a:p>
      </dgm:t>
    </dgm:pt>
    <dgm:pt modelId="{3F20272B-E69C-4E45-A28D-DCB5B7B33BA3}" type="pres">
      <dgm:prSet presAssocID="{EB7B762D-13B1-4A35-85E3-4C27821C3914}" presName="linNode" presStyleCnt="0"/>
      <dgm:spPr/>
    </dgm:pt>
    <dgm:pt modelId="{B4CEB815-B90A-451F-B7C0-D917B903FF86}" type="pres">
      <dgm:prSet presAssocID="{EB7B762D-13B1-4A35-85E3-4C27821C3914}" presName="parentShp" presStyleLbl="node1" presStyleIdx="0" presStyleCnt="1">
        <dgm:presLayoutVars>
          <dgm:bulletEnabled val="1"/>
        </dgm:presLayoutVars>
      </dgm:prSet>
      <dgm:spPr/>
      <dgm:t>
        <a:bodyPr/>
        <a:lstStyle/>
        <a:p>
          <a:endParaRPr lang="en-US"/>
        </a:p>
      </dgm:t>
    </dgm:pt>
    <dgm:pt modelId="{B903309C-7B18-474E-9250-31C2B3D0DF9C}" type="pres">
      <dgm:prSet presAssocID="{EB7B762D-13B1-4A35-85E3-4C27821C3914}" presName="childShp" presStyleLbl="bgAccFollowNode1" presStyleIdx="0" presStyleCnt="1" custScaleX="105846" custScaleY="71620" custLinFactNeighborX="3083" custLinFactNeighborY="-5418">
        <dgm:presLayoutVars>
          <dgm:bulletEnabled val="1"/>
        </dgm:presLayoutVars>
      </dgm:prSet>
      <dgm:spPr/>
      <dgm:t>
        <a:bodyPr/>
        <a:lstStyle/>
        <a:p>
          <a:endParaRPr lang="en-US"/>
        </a:p>
      </dgm:t>
    </dgm:pt>
  </dgm:ptLst>
  <dgm:cxnLst>
    <dgm:cxn modelId="{89460262-A70A-473C-A61D-E4F5E8582A43}" srcId="{EB7B762D-13B1-4A35-85E3-4C27821C3914}" destId="{F65F690E-BD5E-4FDA-B1C2-C1E08104C8B6}" srcOrd="4" destOrd="0" parTransId="{05617DC9-842F-438B-9025-F090BBD76C00}" sibTransId="{F209E50B-553B-4529-9AEB-15D473EFA762}"/>
    <dgm:cxn modelId="{C5FCE391-B99D-4400-BD85-D4E236B520F2}" type="presOf" srcId="{EB7B762D-13B1-4A35-85E3-4C27821C3914}" destId="{B4CEB815-B90A-451F-B7C0-D917B903FF86}" srcOrd="0" destOrd="0" presId="urn:microsoft.com/office/officeart/2005/8/layout/vList6"/>
    <dgm:cxn modelId="{A6261E6D-9FDD-4682-9F2C-61A5FF057657}" type="presOf" srcId="{9B612160-6FAA-4568-9CF1-C715DA555301}" destId="{B903309C-7B18-474E-9250-31C2B3D0DF9C}" srcOrd="0" destOrd="1" presId="urn:microsoft.com/office/officeart/2005/8/layout/vList6"/>
    <dgm:cxn modelId="{42E7F314-0F19-4C87-B580-A3DCCE0D4907}" type="presOf" srcId="{ED591E3A-4F03-4C3A-89DD-42045723C766}" destId="{B903309C-7B18-474E-9250-31C2B3D0DF9C}" srcOrd="0" destOrd="2" presId="urn:microsoft.com/office/officeart/2005/8/layout/vList6"/>
    <dgm:cxn modelId="{0DD2CC0B-EB56-4859-9922-16732E0D5314}" srcId="{EB7B762D-13B1-4A35-85E3-4C27821C3914}" destId="{12CA0B37-E223-455C-A077-166BE28524A4}" srcOrd="0" destOrd="0" parTransId="{B179CEC1-0CBD-436B-97AE-76DD0A5ABF81}" sibTransId="{45EFE3B7-83B6-4C02-958C-EDC726C7A948}"/>
    <dgm:cxn modelId="{D8E67450-4217-4E5B-B137-F2E679E046AB}" type="presOf" srcId="{F65F690E-BD5E-4FDA-B1C2-C1E08104C8B6}" destId="{B903309C-7B18-474E-9250-31C2B3D0DF9C}" srcOrd="0" destOrd="4" presId="urn:microsoft.com/office/officeart/2005/8/layout/vList6"/>
    <dgm:cxn modelId="{57AB917F-9AC4-48FE-BA35-EDB1132F6158}" srcId="{EB7B762D-13B1-4A35-85E3-4C27821C3914}" destId="{ED591E3A-4F03-4C3A-89DD-42045723C766}" srcOrd="2" destOrd="0" parTransId="{B64357D4-1935-440F-8C5A-1D70713E98D7}" sibTransId="{7A0DC76A-9A98-49B4-A620-15AE004664DF}"/>
    <dgm:cxn modelId="{422F8F04-F0B6-46B1-BE2A-2AB63312FE33}" type="presOf" srcId="{5ADDEF77-5731-44E2-AE3F-3138DFAE3088}" destId="{B903309C-7B18-474E-9250-31C2B3D0DF9C}" srcOrd="0" destOrd="3" presId="urn:microsoft.com/office/officeart/2005/8/layout/vList6"/>
    <dgm:cxn modelId="{474E7BB8-5DAB-4A12-A1F0-A5AA436F335E}" srcId="{D7775E8E-2A42-4E5E-949A-CAB7800DA9D4}" destId="{EB7B762D-13B1-4A35-85E3-4C27821C3914}" srcOrd="0" destOrd="0" parTransId="{68B15DD6-0282-401A-8254-103B7C103C72}" sibTransId="{FCAC2E67-236A-489A-9C73-63E272AA5C2B}"/>
    <dgm:cxn modelId="{81A20433-1E6A-4207-AC2B-1AF06E32C5B8}" srcId="{EB7B762D-13B1-4A35-85E3-4C27821C3914}" destId="{9B612160-6FAA-4568-9CF1-C715DA555301}" srcOrd="1" destOrd="0" parTransId="{531411A2-E82C-4168-96D1-2A139E6E5FC4}" sibTransId="{C0F92511-9424-4362-9E60-883CB28EF78B}"/>
    <dgm:cxn modelId="{73A9AFF9-9003-4848-BA4B-EA09B4EEC359}" type="presOf" srcId="{12CA0B37-E223-455C-A077-166BE28524A4}" destId="{B903309C-7B18-474E-9250-31C2B3D0DF9C}" srcOrd="0" destOrd="0" presId="urn:microsoft.com/office/officeart/2005/8/layout/vList6"/>
    <dgm:cxn modelId="{E7700C6B-BC27-4432-83F5-C3F6614931EA}" type="presOf" srcId="{D7775E8E-2A42-4E5E-949A-CAB7800DA9D4}" destId="{EDEC0A43-245D-4D1B-8145-227CBFDF21C0}" srcOrd="0" destOrd="0" presId="urn:microsoft.com/office/officeart/2005/8/layout/vList6"/>
    <dgm:cxn modelId="{AEB23F62-B5C3-489E-B3FB-70D62E82E439}" srcId="{EB7B762D-13B1-4A35-85E3-4C27821C3914}" destId="{5ADDEF77-5731-44E2-AE3F-3138DFAE3088}" srcOrd="3" destOrd="0" parTransId="{FD784BD3-50C0-43A9-A412-88F65618D3D9}" sibTransId="{8FA5F6C6-D199-4D94-A9BB-98A01785704B}"/>
    <dgm:cxn modelId="{621DD611-4DAE-49D9-8DB2-664FD36BAA0D}" type="presParOf" srcId="{EDEC0A43-245D-4D1B-8145-227CBFDF21C0}" destId="{3F20272B-E69C-4E45-A28D-DCB5B7B33BA3}" srcOrd="0" destOrd="0" presId="urn:microsoft.com/office/officeart/2005/8/layout/vList6"/>
    <dgm:cxn modelId="{7CBC2852-3717-4C94-90BA-CBF70A7E0DEE}" type="presParOf" srcId="{3F20272B-E69C-4E45-A28D-DCB5B7B33BA3}" destId="{B4CEB815-B90A-451F-B7C0-D917B903FF86}" srcOrd="0" destOrd="0" presId="urn:microsoft.com/office/officeart/2005/8/layout/vList6"/>
    <dgm:cxn modelId="{CE6502F5-4883-46AC-AA66-67A7E1CA9F0B}" type="presParOf" srcId="{3F20272B-E69C-4E45-A28D-DCB5B7B33BA3}" destId="{B903309C-7B18-474E-9250-31C2B3D0DF9C}"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3309C-7B18-474E-9250-31C2B3D0DF9C}">
      <dsp:nvSpPr>
        <dsp:cNvPr id="0" name=""/>
        <dsp:cNvSpPr/>
      </dsp:nvSpPr>
      <dsp:spPr>
        <a:xfrm>
          <a:off x="3739615" y="291651"/>
          <a:ext cx="5932704" cy="238121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Site visits of 7 competitor resorts</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30-minute-questionnaire</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Meteorological data collection</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Analysis of type of heat pumps required</a:t>
          </a:r>
          <a:endParaRPr lang="en-US" sz="2000" kern="1200" dirty="0">
            <a:latin typeface="Times New Roman" panose="02020603050405020304" pitchFamily="18" charset="0"/>
            <a:cs typeface="Times New Roman" panose="02020603050405020304" pitchFamily="18" charset="0"/>
          </a:endParaRPr>
        </a:p>
        <a:p>
          <a:pPr marL="228600" lvl="1" indent="-228600" algn="l" defTabSz="889000">
            <a:lnSpc>
              <a:spcPct val="90000"/>
            </a:lnSpc>
            <a:spcBef>
              <a:spcPct val="0"/>
            </a:spcBef>
            <a:spcAft>
              <a:spcPct val="15000"/>
            </a:spcAft>
            <a:buChar char="••"/>
          </a:pPr>
          <a:r>
            <a:rPr lang="en-US" sz="2000" kern="1200" dirty="0" smtClean="0">
              <a:latin typeface="Times New Roman" panose="02020603050405020304" pitchFamily="18" charset="0"/>
              <a:cs typeface="Times New Roman" panose="02020603050405020304" pitchFamily="18" charset="0"/>
            </a:rPr>
            <a:t>Photovoltaic production range calculation</a:t>
          </a:r>
          <a:endParaRPr lang="en-US" sz="2000" kern="1200" dirty="0">
            <a:latin typeface="Times New Roman" panose="02020603050405020304" pitchFamily="18" charset="0"/>
            <a:cs typeface="Times New Roman" panose="02020603050405020304" pitchFamily="18" charset="0"/>
          </a:endParaRPr>
        </a:p>
      </dsp:txBody>
      <dsp:txXfrm>
        <a:off x="3739615" y="589303"/>
        <a:ext cx="5039747" cy="1785914"/>
      </dsp:txXfrm>
    </dsp:sp>
    <dsp:sp modelId="{B4CEB815-B90A-451F-B7C0-D917B903FF86}">
      <dsp:nvSpPr>
        <dsp:cNvPr id="0" name=""/>
        <dsp:cNvSpPr/>
      </dsp:nvSpPr>
      <dsp:spPr>
        <a:xfrm>
          <a:off x="1463" y="0"/>
          <a:ext cx="3736689" cy="33247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123825" rIns="247650" bIns="123825" numCol="1" spcCol="1270" anchor="ctr" anchorCtr="0">
          <a:noAutofit/>
        </a:bodyPr>
        <a:lstStyle/>
        <a:p>
          <a:pPr lvl="0" algn="ctr" defTabSz="2889250">
            <a:lnSpc>
              <a:spcPct val="90000"/>
            </a:lnSpc>
            <a:spcBef>
              <a:spcPct val="0"/>
            </a:spcBef>
            <a:spcAft>
              <a:spcPct val="35000"/>
            </a:spcAft>
          </a:pPr>
          <a:r>
            <a:rPr lang="en-US" sz="6500" kern="1200" dirty="0" smtClean="0">
              <a:latin typeface="Times New Roman" panose="02020603050405020304" pitchFamily="18" charset="0"/>
              <a:cs typeface="Times New Roman" panose="02020603050405020304" pitchFamily="18" charset="0"/>
            </a:rPr>
            <a:t>Survey</a:t>
          </a:r>
          <a:endParaRPr lang="en-US" sz="6500" kern="1200" dirty="0">
            <a:latin typeface="Times New Roman" panose="02020603050405020304" pitchFamily="18" charset="0"/>
            <a:cs typeface="Times New Roman" panose="02020603050405020304" pitchFamily="18" charset="0"/>
          </a:endParaRPr>
        </a:p>
      </dsp:txBody>
      <dsp:txXfrm>
        <a:off x="163766" y="162303"/>
        <a:ext cx="3412083" cy="3000189"/>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261EDC-123D-4818-995D-C2F392C20A79}" type="datetimeFigureOut">
              <a:rPr lang="en-US" smtClean="0"/>
              <a:t>4/16/2019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48B188-6C24-4D13-AD12-28B573EAD19D}" type="slidenum">
              <a:rPr lang="en-US" smtClean="0"/>
              <a:t>‹#›</a:t>
            </a:fld>
            <a:endParaRPr lang="en-US"/>
          </a:p>
        </p:txBody>
      </p:sp>
    </p:spTree>
    <p:extLst>
      <p:ext uri="{BB962C8B-B14F-4D97-AF65-F5344CB8AC3E}">
        <p14:creationId xmlns:p14="http://schemas.microsoft.com/office/powerpoint/2010/main" val="3424984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dirty="0" smtClean="0">
                <a:latin typeface="Times New Roman" panose="02020603050405020304" pitchFamily="18" charset="0"/>
                <a:ea typeface="Calibri" panose="020F0502020204030204" pitchFamily="34" charset="0"/>
                <a:cs typeface="Times New Roman" panose="02020603050405020304" pitchFamily="18" charset="0"/>
              </a:rPr>
              <a:t>The purpose of the project is to study the feasibility of finding a practical and sustainable method of heating the main swimming pool (1800m3) of LUX* Belle Mare at a desired  temperature of 28 degrees Celsius in winter.</a:t>
            </a:r>
            <a:r>
              <a:rPr lang="en-GB" sz="1200" dirty="0" smtClean="0"/>
              <a:t> </a:t>
            </a:r>
          </a:p>
          <a:p>
            <a:pPr>
              <a:lnSpc>
                <a:spcPct val="107000"/>
              </a:lnSpc>
              <a:spcAft>
                <a:spcPts val="800"/>
              </a:spcAft>
            </a:pPr>
            <a:r>
              <a:rPr lang="en-GB" sz="1200" dirty="0" smtClean="0"/>
              <a:t>The aim of the study will help in developing new skills, explore what is realisable here in Mauritius and benchmark against competitors who also have heated/temperature controlled pools. </a:t>
            </a:r>
            <a:endParaRPr lang="en-US" sz="1200" dirty="0" smtClean="0"/>
          </a:p>
          <a:p>
            <a:endParaRPr lang="en-US" dirty="0" smtClean="0"/>
          </a:p>
          <a:p>
            <a:r>
              <a:rPr lang="en-US" dirty="0" smtClean="0"/>
              <a:t>Now, we are going to look at the different methods used</a:t>
            </a:r>
            <a:r>
              <a:rPr lang="en-US" baseline="0" dirty="0" smtClean="0"/>
              <a:t> during this study…</a:t>
            </a:r>
            <a:endParaRPr lang="en-US" dirty="0"/>
          </a:p>
        </p:txBody>
      </p:sp>
      <p:sp>
        <p:nvSpPr>
          <p:cNvPr id="4" name="Slide Number Placeholder 3"/>
          <p:cNvSpPr>
            <a:spLocks noGrp="1"/>
          </p:cNvSpPr>
          <p:nvPr>
            <p:ph type="sldNum" sz="quarter" idx="10"/>
          </p:nvPr>
        </p:nvSpPr>
        <p:spPr/>
        <p:txBody>
          <a:bodyPr/>
          <a:lstStyle/>
          <a:p>
            <a:fld id="{DD48B188-6C24-4D13-AD12-28B573EAD19D}" type="slidenum">
              <a:rPr lang="en-US" smtClean="0"/>
              <a:t>2</a:t>
            </a:fld>
            <a:endParaRPr lang="en-US"/>
          </a:p>
        </p:txBody>
      </p:sp>
    </p:spTree>
    <p:extLst>
      <p:ext uri="{BB962C8B-B14F-4D97-AF65-F5344CB8AC3E}">
        <p14:creationId xmlns:p14="http://schemas.microsoft.com/office/powerpoint/2010/main" val="873132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200" dirty="0" smtClean="0"/>
              <a:t>The survey lasted not more than 30 minutes</a:t>
            </a:r>
          </a:p>
          <a:p>
            <a:pPr marL="285750" indent="-285750">
              <a:buFont typeface="Arial" panose="020B0604020202020204" pitchFamily="34" charset="0"/>
              <a:buChar char="•"/>
            </a:pPr>
            <a:r>
              <a:rPr lang="en-GB" sz="1200" dirty="0" smtClean="0"/>
              <a:t>The survey focused on the technical aspects only and thus had no ethical implications (ref. LUX Collective code of Ethics and Data protection Act 2017)</a:t>
            </a:r>
          </a:p>
          <a:p>
            <a:pPr marL="285750" lvl="0" indent="-285750">
              <a:buFont typeface="Arial" panose="020B0604020202020204" pitchFamily="34" charset="0"/>
              <a:buChar char="•"/>
            </a:pPr>
            <a:r>
              <a:rPr lang="en-GB" sz="1200" dirty="0" smtClean="0"/>
              <a:t>Meteorological  solar data collected (from meteorological station)</a:t>
            </a:r>
            <a:endParaRPr lang="en-US" sz="1200" dirty="0" smtClean="0"/>
          </a:p>
          <a:p>
            <a:pPr marL="285750" lvl="0" indent="-285750">
              <a:buFont typeface="Arial" panose="020B0604020202020204" pitchFamily="34" charset="0"/>
              <a:buChar char="•"/>
            </a:pPr>
            <a:r>
              <a:rPr lang="en-GB" sz="1200" dirty="0" smtClean="0"/>
              <a:t>Capacities of heat pumps/water flow required</a:t>
            </a:r>
            <a:endParaRPr lang="en-US" sz="1200" dirty="0" smtClean="0"/>
          </a:p>
          <a:p>
            <a:pPr marL="285750" lvl="0" indent="-285750">
              <a:buFont typeface="Arial" panose="020B0604020202020204" pitchFamily="34" charset="0"/>
              <a:buChar char="•"/>
            </a:pPr>
            <a:r>
              <a:rPr lang="en-GB" sz="1200" dirty="0" smtClean="0"/>
              <a:t>Photovoltaic production range(calculation of numbers of panels required for as green energy sources to reduce energy consumption)</a:t>
            </a:r>
          </a:p>
          <a:p>
            <a:pPr marL="0" lvl="0" indent="0">
              <a:buFont typeface="Arial" panose="020B0604020202020204" pitchFamily="34" charset="0"/>
              <a:buNone/>
            </a:pPr>
            <a:endParaRPr lang="en-GB" sz="1200" dirty="0" smtClean="0"/>
          </a:p>
          <a:p>
            <a:pPr rtl="0" eaLnBrk="1" fontAlgn="t" latinLnBrk="0" hangingPunct="1"/>
            <a:r>
              <a:rPr lang="en-GB" sz="1200" b="1" i="0" u="none" strike="noStrike" kern="1200" dirty="0" smtClean="0">
                <a:solidFill>
                  <a:schemeClr val="tx1"/>
                </a:solidFill>
                <a:effectLst/>
                <a:latin typeface="+mn-lt"/>
                <a:ea typeface="+mn-ea"/>
                <a:cs typeface="+mn-cs"/>
              </a:rPr>
              <a:t> Competitive set </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 </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Pool Heated</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St Geran Hotel</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YES</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2.      Prince Maurice Hotel</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YES</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3.      Constance Hotel</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NO</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4.      Long Beach Hotel</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YES</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5.      Residence Hotel</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YES</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6.      Shangri-La Hotel </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YES</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7.      Four Season Hotel</a:t>
            </a:r>
            <a:endParaRPr lang="en-US" sz="1200" b="0" i="0" u="none" strike="noStrike" kern="1200" dirty="0" smtClean="0">
              <a:solidFill>
                <a:schemeClr val="tx1"/>
              </a:solidFill>
              <a:effectLst/>
              <a:latin typeface="+mn-lt"/>
              <a:ea typeface="+mn-ea"/>
              <a:cs typeface="+mn-cs"/>
            </a:endParaRPr>
          </a:p>
          <a:p>
            <a:pPr rtl="0" eaLnBrk="1" fontAlgn="t" latinLnBrk="0" hangingPunct="1"/>
            <a:r>
              <a:rPr lang="en-GB" sz="1200" b="0" i="0" u="none" strike="noStrike" kern="1200" dirty="0" smtClean="0">
                <a:solidFill>
                  <a:schemeClr val="tx1"/>
                </a:solidFill>
                <a:effectLst/>
                <a:latin typeface="+mn-lt"/>
                <a:ea typeface="+mn-ea"/>
                <a:cs typeface="+mn-cs"/>
              </a:rPr>
              <a:t>YES</a:t>
            </a:r>
            <a:endParaRPr lang="en-GB" sz="1200" dirty="0" smtClean="0"/>
          </a:p>
          <a:p>
            <a:endParaRPr lang="en-US" dirty="0"/>
          </a:p>
        </p:txBody>
      </p:sp>
      <p:sp>
        <p:nvSpPr>
          <p:cNvPr id="4" name="Slide Number Placeholder 3"/>
          <p:cNvSpPr>
            <a:spLocks noGrp="1"/>
          </p:cNvSpPr>
          <p:nvPr>
            <p:ph type="sldNum" sz="quarter" idx="10"/>
          </p:nvPr>
        </p:nvSpPr>
        <p:spPr/>
        <p:txBody>
          <a:bodyPr/>
          <a:lstStyle/>
          <a:p>
            <a:fld id="{DD48B188-6C24-4D13-AD12-28B573EAD19D}" type="slidenum">
              <a:rPr lang="en-US" smtClean="0"/>
              <a:t>3</a:t>
            </a:fld>
            <a:endParaRPr lang="en-US"/>
          </a:p>
        </p:txBody>
      </p:sp>
    </p:spTree>
    <p:extLst>
      <p:ext uri="{BB962C8B-B14F-4D97-AF65-F5344CB8AC3E}">
        <p14:creationId xmlns:p14="http://schemas.microsoft.com/office/powerpoint/2010/main" val="25181271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Based on the information gathered from the questionnaires an analysis has been done in a spreadsheet to compare different aspects vis a vis our competitors </a:t>
            </a:r>
          </a:p>
          <a:p>
            <a:endParaRPr lang="en-US" dirty="0"/>
          </a:p>
        </p:txBody>
      </p:sp>
      <p:sp>
        <p:nvSpPr>
          <p:cNvPr id="4" name="Slide Number Placeholder 3"/>
          <p:cNvSpPr>
            <a:spLocks noGrp="1"/>
          </p:cNvSpPr>
          <p:nvPr>
            <p:ph type="sldNum" sz="quarter" idx="10"/>
          </p:nvPr>
        </p:nvSpPr>
        <p:spPr/>
        <p:txBody>
          <a:bodyPr/>
          <a:lstStyle/>
          <a:p>
            <a:fld id="{DD48B188-6C24-4D13-AD12-28B573EAD19D}" type="slidenum">
              <a:rPr lang="en-US" smtClean="0"/>
              <a:t>5</a:t>
            </a:fld>
            <a:endParaRPr lang="en-US"/>
          </a:p>
        </p:txBody>
      </p:sp>
    </p:spTree>
    <p:extLst>
      <p:ext uri="{BB962C8B-B14F-4D97-AF65-F5344CB8AC3E}">
        <p14:creationId xmlns:p14="http://schemas.microsoft.com/office/powerpoint/2010/main" val="2949378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dirty="0" smtClean="0"/>
              <a:t>After further investigation and if prove to be feasible, the use of photovoltaic panels which will be connected to the main grid as green energy source. </a:t>
            </a:r>
            <a:endParaRPr lang="en-US" dirty="0" smtClean="0"/>
          </a:p>
          <a:p>
            <a:pPr marL="285750" indent="-285750">
              <a:buFont typeface="Arial" panose="020B0604020202020204" pitchFamily="34" charset="0"/>
              <a:buChar char="•"/>
            </a:pPr>
            <a:r>
              <a:rPr lang="en-GB" dirty="0" smtClean="0"/>
              <a:t>In doing so, the hotel will still gain on green energy production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t>The energy yield by the photovoltaic panel will help in the reduction of the overall cost on energy consumption during summer period as during summer the heat pumps will not be operational. In </a:t>
            </a:r>
            <a:r>
              <a:rPr lang="en-GB" smtClean="0"/>
              <a:t>doing so, the </a:t>
            </a:r>
            <a:r>
              <a:rPr lang="en-GB" dirty="0" smtClean="0"/>
              <a:t>energy produce by the photovoltaic panels will be used</a:t>
            </a:r>
            <a:r>
              <a:rPr lang="en-GB" baseline="0" dirty="0" smtClean="0"/>
              <a:t> to drop the overall energy consumption.</a:t>
            </a:r>
            <a:endParaRPr lang="en-US" dirty="0" smtClean="0"/>
          </a:p>
          <a:p>
            <a:endParaRPr lang="en-US" dirty="0"/>
          </a:p>
        </p:txBody>
      </p:sp>
      <p:sp>
        <p:nvSpPr>
          <p:cNvPr id="4" name="Slide Number Placeholder 3"/>
          <p:cNvSpPr>
            <a:spLocks noGrp="1"/>
          </p:cNvSpPr>
          <p:nvPr>
            <p:ph type="sldNum" sz="quarter" idx="10"/>
          </p:nvPr>
        </p:nvSpPr>
        <p:spPr/>
        <p:txBody>
          <a:bodyPr/>
          <a:lstStyle/>
          <a:p>
            <a:fld id="{DD48B188-6C24-4D13-AD12-28B573EAD19D}" type="slidenum">
              <a:rPr lang="en-US" smtClean="0"/>
              <a:t>7</a:t>
            </a:fld>
            <a:endParaRPr lang="en-US"/>
          </a:p>
        </p:txBody>
      </p:sp>
    </p:spTree>
    <p:extLst>
      <p:ext uri="{BB962C8B-B14F-4D97-AF65-F5344CB8AC3E}">
        <p14:creationId xmlns:p14="http://schemas.microsoft.com/office/powerpoint/2010/main" val="1662370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F6DFCA51-1C73-447B-8033-628A4144074D}" type="datetimeFigureOut">
              <a:rPr lang="en-US" smtClean="0"/>
              <a:t>4/16/2019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1313927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6DFCA51-1C73-447B-8033-628A4144074D}" type="datetimeFigureOut">
              <a:rPr lang="en-US" smtClean="0"/>
              <a:t>4/16/2019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2020336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DFCA51-1C73-447B-8033-628A4144074D}" type="datetimeFigureOut">
              <a:rPr lang="en-US" smtClean="0"/>
              <a:t>4/16/2019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966226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F6DFCA51-1C73-447B-8033-628A4144074D}" type="datetimeFigureOut">
              <a:rPr lang="en-US" smtClean="0"/>
              <a:t>4/16/2019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3423865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6DFCA51-1C73-447B-8033-628A4144074D}" type="datetimeFigureOut">
              <a:rPr lang="en-US" smtClean="0"/>
              <a:t>4/16/2019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27866474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F6DFCA51-1C73-447B-8033-628A4144074D}" type="datetimeFigureOut">
              <a:rPr lang="en-US" smtClean="0"/>
              <a:t>4/16/2019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2339944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DFCA51-1C73-447B-8033-628A4144074D}" type="datetimeFigureOut">
              <a:rPr lang="en-US" smtClean="0"/>
              <a:t>4/16/2019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225088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DFCA51-1C73-447B-8033-628A4144074D}" type="datetimeFigureOut">
              <a:rPr lang="en-US" smtClean="0"/>
              <a:t>4/16/2019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2285446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DFCA51-1C73-447B-8033-628A4144074D}" type="datetimeFigureOut">
              <a:rPr lang="en-US" smtClean="0"/>
              <a:t>4/16/2019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20911708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6DFCA51-1C73-447B-8033-628A4144074D}" type="datetimeFigureOut">
              <a:rPr lang="en-US" smtClean="0"/>
              <a:t>4/16/2019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1887108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6DFCA51-1C73-447B-8033-628A4144074D}" type="datetimeFigureOut">
              <a:rPr lang="en-US" smtClean="0"/>
              <a:t>4/16/2019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3143E5-299C-43DF-8E4A-758911F56B65}" type="slidenum">
              <a:rPr lang="en-US" smtClean="0"/>
              <a:t>‹#›</a:t>
            </a:fld>
            <a:endParaRPr lang="en-US"/>
          </a:p>
        </p:txBody>
      </p:sp>
    </p:spTree>
    <p:extLst>
      <p:ext uri="{BB962C8B-B14F-4D97-AF65-F5344CB8AC3E}">
        <p14:creationId xmlns:p14="http://schemas.microsoft.com/office/powerpoint/2010/main" val="1197865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DFCA51-1C73-447B-8033-628A4144074D}" type="datetimeFigureOut">
              <a:rPr lang="en-US" smtClean="0"/>
              <a:t>4/16/2019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3143E5-299C-43DF-8E4A-758911F56B65}" type="slidenum">
              <a:rPr lang="en-US" smtClean="0"/>
              <a:t>‹#›</a:t>
            </a:fld>
            <a:endParaRPr lang="en-US"/>
          </a:p>
        </p:txBody>
      </p:sp>
    </p:spTree>
    <p:extLst>
      <p:ext uri="{BB962C8B-B14F-4D97-AF65-F5344CB8AC3E}">
        <p14:creationId xmlns:p14="http://schemas.microsoft.com/office/powerpoint/2010/main" val="2283989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lux belle ma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937" y="773327"/>
            <a:ext cx="10729205" cy="523205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204633" y="773327"/>
            <a:ext cx="9833811" cy="5232202"/>
          </a:xfrm>
          <a:prstGeom prst="rect">
            <a:avLst/>
          </a:prstGeom>
          <a:noFill/>
        </p:spPr>
        <p:txBody>
          <a:bodyPr wrap="square" rtlCol="0">
            <a:spAutoFit/>
          </a:bodyPr>
          <a:lstStyle/>
          <a:p>
            <a:r>
              <a:rPr lang="en-US" sz="7200" dirty="0" smtClean="0">
                <a:solidFill>
                  <a:schemeClr val="bg1"/>
                </a:solidFill>
                <a:latin typeface="Times New Roman" panose="02020603050405020304" pitchFamily="18" charset="0"/>
                <a:cs typeface="Times New Roman" panose="02020603050405020304" pitchFamily="18" charset="0"/>
              </a:rPr>
              <a:t>The Project </a:t>
            </a:r>
            <a:r>
              <a:rPr lang="en-US" sz="7200" dirty="0" smtClean="0">
                <a:solidFill>
                  <a:schemeClr val="bg1"/>
                </a:solidFill>
                <a:latin typeface="Times New Roman" panose="02020603050405020304" pitchFamily="18" charset="0"/>
                <a:cs typeface="Times New Roman" panose="02020603050405020304" pitchFamily="18" charset="0"/>
              </a:rPr>
              <a:t>Report</a:t>
            </a:r>
          </a:p>
          <a:p>
            <a:endParaRPr lang="en-US" sz="16600" dirty="0" smtClean="0">
              <a:solidFill>
                <a:schemeClr val="bg1"/>
              </a:solidFill>
              <a:latin typeface="Times New Roman" panose="02020603050405020304" pitchFamily="18" charset="0"/>
              <a:cs typeface="Times New Roman" panose="02020603050405020304" pitchFamily="18" charset="0"/>
            </a:endParaRPr>
          </a:p>
          <a:p>
            <a:pPr algn="r"/>
            <a:r>
              <a:rPr lang="en-US" sz="3200" dirty="0" smtClean="0">
                <a:solidFill>
                  <a:schemeClr val="bg1"/>
                </a:solidFill>
                <a:latin typeface="Times New Roman" panose="02020603050405020304" pitchFamily="18" charset="0"/>
                <a:cs typeface="Times New Roman" panose="02020603050405020304" pitchFamily="18" charset="0"/>
              </a:rPr>
              <a:t>Frederic Legris</a:t>
            </a:r>
          </a:p>
          <a:p>
            <a:pPr algn="r"/>
            <a:r>
              <a:rPr lang="en-US" sz="3200" dirty="0" smtClean="0">
                <a:solidFill>
                  <a:schemeClr val="bg1"/>
                </a:solidFill>
                <a:latin typeface="Times New Roman" panose="02020603050405020304" pitchFamily="18" charset="0"/>
                <a:cs typeface="Times New Roman" panose="02020603050405020304" pitchFamily="18" charset="0"/>
              </a:rPr>
              <a:t>Student ID:</a:t>
            </a:r>
          </a:p>
          <a:p>
            <a:pPr algn="r"/>
            <a:r>
              <a:rPr lang="en-GB" sz="3200" dirty="0" smtClean="0">
                <a:solidFill>
                  <a:schemeClr val="bg1"/>
                </a:solidFill>
                <a:latin typeface="Times New Roman" panose="02020603050405020304" pitchFamily="18" charset="0"/>
                <a:cs typeface="Times New Roman" panose="02020603050405020304" pitchFamily="18" charset="0"/>
              </a:rPr>
              <a:t>1715708</a:t>
            </a:r>
            <a:endParaRPr lang="en-US" sz="3200"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322978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18958" y="2547217"/>
            <a:ext cx="9040969" cy="1911164"/>
          </a:xfrm>
          <a:prstGeom prst="rect">
            <a:avLst/>
          </a:prstGeom>
        </p:spPr>
        <p:txBody>
          <a:bodyPr wrap="square">
            <a:spAutoFit/>
          </a:bodyPr>
          <a:lstStyle/>
          <a:p>
            <a:pPr marL="342900" indent="-342900">
              <a:lnSpc>
                <a:spcPct val="107000"/>
              </a:lnSpc>
              <a:spcAft>
                <a:spcPts val="800"/>
              </a:spcAft>
              <a:buFont typeface="Arial" panose="020B0604020202020204" pitchFamily="34" charset="0"/>
              <a:buChar char="•"/>
            </a:pPr>
            <a:r>
              <a:rPr lang="en-GB" sz="2400" dirty="0" smtClean="0">
                <a:latin typeface="Times New Roman" panose="02020603050405020304" pitchFamily="18" charset="0"/>
                <a:ea typeface="Calibri" panose="020F0502020204030204" pitchFamily="34" charset="0"/>
                <a:cs typeface="Times New Roman" panose="02020603050405020304" pitchFamily="18" charset="0"/>
              </a:rPr>
              <a:t>Finding </a:t>
            </a:r>
            <a:r>
              <a:rPr lang="en-GB" sz="2400" dirty="0">
                <a:latin typeface="Times New Roman" panose="02020603050405020304" pitchFamily="18" charset="0"/>
                <a:ea typeface="Calibri" panose="020F0502020204030204" pitchFamily="34" charset="0"/>
                <a:cs typeface="Times New Roman" panose="02020603050405020304" pitchFamily="18" charset="0"/>
              </a:rPr>
              <a:t>a practical and sustainable method of heating the main swimming pool (1800m3) of LUX* Belle Mare </a:t>
            </a:r>
            <a:r>
              <a:rPr lang="en-GB" sz="2400" dirty="0" smtClean="0">
                <a:latin typeface="Times New Roman" panose="02020603050405020304" pitchFamily="18" charset="0"/>
                <a:ea typeface="Calibri" panose="020F0502020204030204" pitchFamily="34" charset="0"/>
                <a:cs typeface="Times New Roman" panose="02020603050405020304" pitchFamily="18" charset="0"/>
              </a:rPr>
              <a:t>in winter</a:t>
            </a:r>
            <a:endParaRPr lang="en-GB" sz="2400" dirty="0" smtClean="0">
              <a:latin typeface="Times New Roman" panose="02020603050405020304" pitchFamily="18" charset="0"/>
              <a:cs typeface="Times New Roman" panose="02020603050405020304" pitchFamily="18" charset="0"/>
            </a:endParaRPr>
          </a:p>
          <a:p>
            <a:pPr>
              <a:lnSpc>
                <a:spcPct val="107000"/>
              </a:lnSpc>
              <a:spcAft>
                <a:spcPts val="800"/>
              </a:spcAft>
            </a:pPr>
            <a:endParaRPr lang="en-GB" sz="2500" dirty="0" smtClean="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sz="25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Box 2"/>
          <p:cNvSpPr txBox="1"/>
          <p:nvPr/>
        </p:nvSpPr>
        <p:spPr>
          <a:xfrm>
            <a:off x="4092262" y="862432"/>
            <a:ext cx="4007476" cy="923330"/>
          </a:xfrm>
          <a:prstGeom prst="rect">
            <a:avLst/>
          </a:prstGeom>
          <a:noFill/>
        </p:spPr>
        <p:txBody>
          <a:bodyPr wrap="square" rtlCol="0">
            <a:spAutoFit/>
          </a:bodyPr>
          <a:lstStyle/>
          <a:p>
            <a:r>
              <a:rPr lang="en-US" sz="5400" dirty="0" smtClean="0">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11348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0086" y="1546955"/>
            <a:ext cx="9753600" cy="830997"/>
          </a:xfrm>
          <a:prstGeom prst="rect">
            <a:avLst/>
          </a:prstGeom>
          <a:noFill/>
        </p:spPr>
        <p:txBody>
          <a:bodyPr wrap="square" rtlCol="0">
            <a:spAutoFit/>
          </a:bodyPr>
          <a:lstStyle/>
          <a:p>
            <a:r>
              <a:rPr lang="en-GB" sz="2400" dirty="0">
                <a:latin typeface="Times New Roman" panose="02020603050405020304" pitchFamily="18" charset="0"/>
                <a:cs typeface="Times New Roman" panose="02020603050405020304" pitchFamily="18" charset="0"/>
              </a:rPr>
              <a:t>The research work </a:t>
            </a:r>
            <a:r>
              <a:rPr lang="en-GB" sz="2400" dirty="0" smtClean="0">
                <a:latin typeface="Times New Roman" panose="02020603050405020304" pitchFamily="18" charset="0"/>
                <a:cs typeface="Times New Roman" panose="02020603050405020304" pitchFamily="18" charset="0"/>
              </a:rPr>
              <a:t>targeted </a:t>
            </a:r>
            <a:r>
              <a:rPr lang="en-GB" sz="2400" dirty="0">
                <a:latin typeface="Times New Roman" panose="02020603050405020304" pitchFamily="18" charset="0"/>
                <a:cs typeface="Times New Roman" panose="02020603050405020304" pitchFamily="18" charset="0"/>
              </a:rPr>
              <a:t>our direct competitors </a:t>
            </a:r>
            <a:r>
              <a:rPr lang="en-GB" sz="2400" dirty="0" smtClean="0">
                <a:latin typeface="Times New Roman" panose="02020603050405020304" pitchFamily="18" charset="0"/>
                <a:cs typeface="Times New Roman" panose="02020603050405020304" pitchFamily="18" charset="0"/>
              </a:rPr>
              <a:t>of </a:t>
            </a:r>
            <a:r>
              <a:rPr lang="en-GB" sz="2400" dirty="0">
                <a:latin typeface="Times New Roman" panose="02020603050405020304" pitchFamily="18" charset="0"/>
                <a:cs typeface="Times New Roman" panose="02020603050405020304" pitchFamily="18" charset="0"/>
              </a:rPr>
              <a:t>same category as </a:t>
            </a:r>
            <a:r>
              <a:rPr lang="en-GB" sz="2400" dirty="0" smtClean="0">
                <a:latin typeface="Times New Roman" panose="02020603050405020304" pitchFamily="18" charset="0"/>
                <a:cs typeface="Times New Roman" panose="02020603050405020304" pitchFamily="18" charset="0"/>
              </a:rPr>
              <a:t>LUX* </a:t>
            </a:r>
            <a:r>
              <a:rPr lang="en-GB" sz="2400" dirty="0">
                <a:latin typeface="Times New Roman" panose="02020603050405020304" pitchFamily="18" charset="0"/>
                <a:cs typeface="Times New Roman" panose="02020603050405020304" pitchFamily="18" charset="0"/>
              </a:rPr>
              <a:t>Belle Mare along the east coast. </a:t>
            </a:r>
            <a:endParaRPr lang="en-US" sz="2400" dirty="0">
              <a:latin typeface="Times New Roman" panose="02020603050405020304" pitchFamily="18" charset="0"/>
              <a:cs typeface="Times New Roman" panose="02020603050405020304" pitchFamily="18" charset="0"/>
            </a:endParaRPr>
          </a:p>
        </p:txBody>
      </p:sp>
      <p:sp>
        <p:nvSpPr>
          <p:cNvPr id="5" name="TextBox 4"/>
          <p:cNvSpPr txBox="1"/>
          <p:nvPr/>
        </p:nvSpPr>
        <p:spPr>
          <a:xfrm>
            <a:off x="4658139" y="450573"/>
            <a:ext cx="2875722" cy="923330"/>
          </a:xfrm>
          <a:prstGeom prst="rect">
            <a:avLst/>
          </a:prstGeom>
          <a:noFill/>
        </p:spPr>
        <p:txBody>
          <a:bodyPr wrap="square" rtlCol="0">
            <a:spAutoFit/>
          </a:bodyPr>
          <a:lstStyle/>
          <a:p>
            <a:r>
              <a:rPr lang="en-US" sz="5400" dirty="0" smtClean="0">
                <a:latin typeface="Times New Roman" panose="02020603050405020304" pitchFamily="18" charset="0"/>
                <a:cs typeface="Times New Roman" panose="02020603050405020304" pitchFamily="18" charset="0"/>
              </a:rPr>
              <a:t>Methods</a:t>
            </a:r>
            <a:endParaRPr lang="en-US" sz="5400" dirty="0">
              <a:latin typeface="Times New Roman" panose="02020603050405020304" pitchFamily="18" charset="0"/>
              <a:cs typeface="Times New Roman" panose="02020603050405020304" pitchFamily="18" charset="0"/>
            </a:endParaRPr>
          </a:p>
        </p:txBody>
      </p:sp>
      <p:sp>
        <p:nvSpPr>
          <p:cNvPr id="9" name="Rectangle 1"/>
          <p:cNvSpPr>
            <a:spLocks noChangeArrowheads="1"/>
          </p:cNvSpPr>
          <p:nvPr/>
        </p:nvSpPr>
        <p:spPr bwMode="auto">
          <a:xfrm>
            <a:off x="4329113" y="3382003"/>
            <a:ext cx="17158684" cy="547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graphicFrame>
        <p:nvGraphicFramePr>
          <p:cNvPr id="2" name="Diagram 1"/>
          <p:cNvGraphicFramePr/>
          <p:nvPr>
            <p:extLst>
              <p:ext uri="{D42A27DB-BD31-4B8C-83A1-F6EECF244321}">
                <p14:modId xmlns:p14="http://schemas.microsoft.com/office/powerpoint/2010/main" val="2164485229"/>
              </p:ext>
            </p:extLst>
          </p:nvPr>
        </p:nvGraphicFramePr>
        <p:xfrm>
          <a:off x="1263374" y="3052076"/>
          <a:ext cx="9672320" cy="33247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88542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530086" y="1615140"/>
            <a:ext cx="9753600"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research work </a:t>
            </a:r>
            <a:r>
              <a:rPr lang="en-GB" sz="2400" dirty="0" smtClean="0">
                <a:latin typeface="Times New Roman" panose="02020603050405020304" pitchFamily="18" charset="0"/>
                <a:cs typeface="Times New Roman" panose="02020603050405020304" pitchFamily="18" charset="0"/>
              </a:rPr>
              <a:t>targeted </a:t>
            </a:r>
            <a:r>
              <a:rPr lang="en-GB" sz="2400" dirty="0">
                <a:latin typeface="Times New Roman" panose="02020603050405020304" pitchFamily="18" charset="0"/>
                <a:cs typeface="Times New Roman" panose="02020603050405020304" pitchFamily="18" charset="0"/>
              </a:rPr>
              <a:t>our direct competitors </a:t>
            </a:r>
            <a:r>
              <a:rPr lang="en-GB" sz="2400" dirty="0" smtClean="0">
                <a:latin typeface="Times New Roman" panose="02020603050405020304" pitchFamily="18" charset="0"/>
                <a:cs typeface="Times New Roman" panose="02020603050405020304" pitchFamily="18" charset="0"/>
              </a:rPr>
              <a:t>of </a:t>
            </a:r>
            <a:r>
              <a:rPr lang="en-GB" sz="2400" dirty="0">
                <a:latin typeface="Times New Roman" panose="02020603050405020304" pitchFamily="18" charset="0"/>
                <a:cs typeface="Times New Roman" panose="02020603050405020304" pitchFamily="18" charset="0"/>
              </a:rPr>
              <a:t>same category as </a:t>
            </a:r>
            <a:r>
              <a:rPr lang="en-GB" sz="2400" dirty="0" smtClean="0">
                <a:latin typeface="Times New Roman" panose="02020603050405020304" pitchFamily="18" charset="0"/>
                <a:cs typeface="Times New Roman" panose="02020603050405020304" pitchFamily="18" charset="0"/>
              </a:rPr>
              <a:t>LUX* </a:t>
            </a:r>
            <a:r>
              <a:rPr lang="en-GB" sz="2400" dirty="0">
                <a:latin typeface="Times New Roman" panose="02020603050405020304" pitchFamily="18" charset="0"/>
                <a:cs typeface="Times New Roman" panose="02020603050405020304" pitchFamily="18" charset="0"/>
              </a:rPr>
              <a:t>Belle Mare along the east coast. </a:t>
            </a:r>
            <a:endParaRPr lang="en-US" sz="2400" dirty="0">
              <a:latin typeface="Times New Roman" panose="02020603050405020304" pitchFamily="18" charset="0"/>
              <a:cs typeface="Times New Roman" panose="02020603050405020304" pitchFamily="18" charset="0"/>
            </a:endParaRPr>
          </a:p>
        </p:txBody>
      </p:sp>
      <p:graphicFrame>
        <p:nvGraphicFramePr>
          <p:cNvPr id="8" name="Table 7"/>
          <p:cNvGraphicFramePr>
            <a:graphicFrameLocks noGrp="1"/>
          </p:cNvGraphicFramePr>
          <p:nvPr>
            <p:extLst>
              <p:ext uri="{D42A27DB-BD31-4B8C-83A1-F6EECF244321}">
                <p14:modId xmlns:p14="http://schemas.microsoft.com/office/powerpoint/2010/main" val="550886675"/>
              </p:ext>
            </p:extLst>
          </p:nvPr>
        </p:nvGraphicFramePr>
        <p:xfrm>
          <a:off x="530086" y="3012169"/>
          <a:ext cx="4651514" cy="3203098"/>
        </p:xfrm>
        <a:graphic>
          <a:graphicData uri="http://schemas.openxmlformats.org/drawingml/2006/table">
            <a:tbl>
              <a:tblPr firstRow="1" firstCol="1" bandRow="1">
                <a:tableStyleId>{5C22544A-7EE6-4342-B048-85BDC9FD1C3A}</a:tableStyleId>
              </a:tblPr>
              <a:tblGrid>
                <a:gridCol w="2995989"/>
                <a:gridCol w="1655525"/>
              </a:tblGrid>
              <a:tr h="460674">
                <a:tc gridSpan="2">
                  <a:txBody>
                    <a:bodyPr/>
                    <a:lstStyle/>
                    <a:p>
                      <a:pPr marL="0" marR="0" algn="ctr">
                        <a:lnSpc>
                          <a:spcPct val="107000"/>
                        </a:lnSpc>
                        <a:spcBef>
                          <a:spcPts val="0"/>
                        </a:spcBef>
                        <a:spcAft>
                          <a:spcPts val="0"/>
                        </a:spcAft>
                      </a:pPr>
                      <a:r>
                        <a:rPr lang="en-GB" sz="2400" dirty="0" smtClean="0">
                          <a:effectLst/>
                          <a:latin typeface="Times New Roman" panose="02020603050405020304" pitchFamily="18" charset="0"/>
                          <a:cs typeface="Times New Roman" panose="02020603050405020304" pitchFamily="18" charset="0"/>
                        </a:rPr>
                        <a:t>Competitive </a:t>
                      </a:r>
                      <a:r>
                        <a:rPr lang="en-GB" sz="2400" dirty="0">
                          <a:effectLst/>
                          <a:latin typeface="Times New Roman" panose="02020603050405020304" pitchFamily="18" charset="0"/>
                          <a:cs typeface="Times New Roman" panose="02020603050405020304" pitchFamily="18" charset="0"/>
                        </a:rPr>
                        <a:t>set </a:t>
                      </a:r>
                      <a:endParaRPr lang="en-US" sz="2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hMerge="1">
                  <a:txBody>
                    <a:bodyPr/>
                    <a:lstStyle/>
                    <a:p>
                      <a:endParaRPr lang="en-US"/>
                    </a:p>
                  </a:txBody>
                  <a:tcPr/>
                </a:tc>
              </a:tr>
              <a:tr h="342803">
                <a:tc>
                  <a:txBody>
                    <a:bodyPr/>
                    <a:lstStyle/>
                    <a:p>
                      <a:pPr marL="0" marR="0">
                        <a:lnSpc>
                          <a:spcPct val="107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 </a:t>
                      </a:r>
                      <a:endParaRPr lang="en-US" sz="1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93345" marR="0">
                        <a:lnSpc>
                          <a:spcPct val="107000"/>
                        </a:lnSpc>
                        <a:spcBef>
                          <a:spcPts val="0"/>
                        </a:spcBef>
                        <a:spcAft>
                          <a:spcPts val="0"/>
                        </a:spcAft>
                      </a:pPr>
                      <a:r>
                        <a:rPr lang="en-GB" sz="1600" b="1" dirty="0">
                          <a:effectLst/>
                          <a:latin typeface="Times New Roman" panose="02020603050405020304" pitchFamily="18" charset="0"/>
                          <a:cs typeface="Times New Roman" panose="02020603050405020304" pitchFamily="18" charset="0"/>
                        </a:rPr>
                        <a:t>Pool Heated</a:t>
                      </a:r>
                      <a:endParaRPr lang="en-US" sz="16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r>
              <a:tr h="342803">
                <a:tc>
                  <a:txBody>
                    <a:bodyPr/>
                    <a:lstStyle/>
                    <a:p>
                      <a:pPr marL="0" marR="0" lvl="0" indent="0">
                        <a:lnSpc>
                          <a:spcPct val="107000"/>
                        </a:lnSpc>
                        <a:spcBef>
                          <a:spcPts val="0"/>
                        </a:spcBef>
                        <a:spcAft>
                          <a:spcPts val="0"/>
                        </a:spcAft>
                        <a:buFont typeface="+mj-lt"/>
                        <a:buNone/>
                      </a:pPr>
                      <a:r>
                        <a:rPr lang="en-GB" sz="1600" dirty="0" smtClean="0">
                          <a:effectLst/>
                          <a:latin typeface="Times New Roman" panose="02020603050405020304" pitchFamily="18" charset="0"/>
                          <a:cs typeface="Times New Roman" panose="02020603050405020304" pitchFamily="18" charset="0"/>
                        </a:rPr>
                        <a:t>1. St </a:t>
                      </a:r>
                      <a:r>
                        <a:rPr lang="en-GB" sz="1600" dirty="0">
                          <a:effectLst/>
                          <a:latin typeface="Times New Roman" panose="02020603050405020304" pitchFamily="18" charset="0"/>
                          <a:cs typeface="Times New Roman" panose="02020603050405020304" pitchFamily="18" charset="0"/>
                        </a:rPr>
                        <a:t>Geran Hotel</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YES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r>
              <a:tr h="342803">
                <a:tc>
                  <a:txBody>
                    <a:bodyPr/>
                    <a:lstStyle/>
                    <a:p>
                      <a:pPr marL="0" marR="0" lvl="0" indent="0" algn="l" defTabSz="914400" rtl="0" eaLnBrk="1" latinLnBrk="0" hangingPunct="1">
                        <a:lnSpc>
                          <a:spcPct val="107000"/>
                        </a:lnSpc>
                        <a:spcBef>
                          <a:spcPts val="0"/>
                        </a:spcBef>
                        <a:spcAft>
                          <a:spcPts val="0"/>
                        </a:spcAft>
                        <a:buFont typeface="+mj-lt"/>
                        <a:buNone/>
                      </a:pPr>
                      <a:r>
                        <a:rPr lang="en-GB" sz="1600" b="1" kern="1200" dirty="0" smtClean="0">
                          <a:solidFill>
                            <a:schemeClr val="lt1"/>
                          </a:solidFill>
                          <a:effectLst/>
                          <a:latin typeface="Times New Roman" panose="02020603050405020304" pitchFamily="18" charset="0"/>
                          <a:ea typeface="+mn-ea"/>
                          <a:cs typeface="Times New Roman" panose="02020603050405020304" pitchFamily="18" charset="0"/>
                        </a:rPr>
                        <a:t>2. Prince </a:t>
                      </a:r>
                      <a:r>
                        <a:rPr lang="en-GB" sz="1600" b="1" kern="1200" dirty="0">
                          <a:solidFill>
                            <a:schemeClr val="lt1"/>
                          </a:solidFill>
                          <a:effectLst/>
                          <a:latin typeface="Times New Roman" panose="02020603050405020304" pitchFamily="18" charset="0"/>
                          <a:ea typeface="+mn-ea"/>
                          <a:cs typeface="Times New Roman" panose="02020603050405020304" pitchFamily="18" charset="0"/>
                        </a:rPr>
                        <a:t>Maurice Hotel</a:t>
                      </a:r>
                      <a:endParaRPr lang="en-US" sz="1600" b="1" kern="1200" dirty="0">
                        <a:solidFill>
                          <a:schemeClr val="lt1"/>
                        </a:solidFill>
                        <a:effectLst/>
                        <a:latin typeface="Times New Roman" panose="02020603050405020304" pitchFamily="18" charset="0"/>
                        <a:ea typeface="+mn-ea"/>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YES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r>
              <a:tr h="342803">
                <a:tc>
                  <a:txBody>
                    <a:bodyPr/>
                    <a:lstStyle/>
                    <a:p>
                      <a:pPr marL="0" marR="0" lvl="0" indent="0" algn="l" defTabSz="914400" rtl="0" eaLnBrk="1" latinLnBrk="0" hangingPunct="1">
                        <a:lnSpc>
                          <a:spcPct val="107000"/>
                        </a:lnSpc>
                        <a:spcBef>
                          <a:spcPts val="0"/>
                        </a:spcBef>
                        <a:spcAft>
                          <a:spcPts val="0"/>
                        </a:spcAft>
                        <a:buFont typeface="+mj-lt"/>
                        <a:buNone/>
                      </a:pPr>
                      <a:r>
                        <a:rPr lang="en-GB" sz="1600" b="1" kern="1200" dirty="0" smtClean="0">
                          <a:solidFill>
                            <a:schemeClr val="lt1"/>
                          </a:solidFill>
                          <a:effectLst/>
                          <a:latin typeface="Times New Roman" panose="02020603050405020304" pitchFamily="18" charset="0"/>
                          <a:ea typeface="+mn-ea"/>
                          <a:cs typeface="Times New Roman" panose="02020603050405020304" pitchFamily="18" charset="0"/>
                        </a:rPr>
                        <a:t>3. Constance </a:t>
                      </a:r>
                      <a:r>
                        <a:rPr lang="en-GB" sz="1600" b="1" kern="1200" dirty="0">
                          <a:solidFill>
                            <a:schemeClr val="lt1"/>
                          </a:solidFill>
                          <a:effectLst/>
                          <a:latin typeface="Times New Roman" panose="02020603050405020304" pitchFamily="18" charset="0"/>
                          <a:ea typeface="+mn-ea"/>
                          <a:cs typeface="Times New Roman" panose="02020603050405020304" pitchFamily="18" charset="0"/>
                        </a:rPr>
                        <a:t>Hotel</a:t>
                      </a:r>
                      <a:endParaRPr lang="en-US" sz="1600" b="1" kern="1200" dirty="0">
                        <a:solidFill>
                          <a:schemeClr val="lt1"/>
                        </a:solidFill>
                        <a:effectLst/>
                        <a:latin typeface="Times New Roman" panose="02020603050405020304" pitchFamily="18" charset="0"/>
                        <a:ea typeface="+mn-ea"/>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NO</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r>
              <a:tr h="342803">
                <a:tc>
                  <a:txBody>
                    <a:bodyPr/>
                    <a:lstStyle/>
                    <a:p>
                      <a:pPr marL="0" marR="0" lvl="0" indent="0" algn="l" defTabSz="914400" rtl="0" eaLnBrk="1" latinLnBrk="0" hangingPunct="1">
                        <a:lnSpc>
                          <a:spcPct val="107000"/>
                        </a:lnSpc>
                        <a:spcBef>
                          <a:spcPts val="0"/>
                        </a:spcBef>
                        <a:spcAft>
                          <a:spcPts val="0"/>
                        </a:spcAft>
                        <a:buFont typeface="+mj-lt"/>
                        <a:buNone/>
                      </a:pPr>
                      <a:r>
                        <a:rPr lang="en-GB" sz="1600" b="1" kern="1200" dirty="0" smtClean="0">
                          <a:solidFill>
                            <a:schemeClr val="lt1"/>
                          </a:solidFill>
                          <a:effectLst/>
                          <a:latin typeface="Times New Roman" panose="02020603050405020304" pitchFamily="18" charset="0"/>
                          <a:ea typeface="+mn-ea"/>
                          <a:cs typeface="Times New Roman" panose="02020603050405020304" pitchFamily="18" charset="0"/>
                        </a:rPr>
                        <a:t>4. Long </a:t>
                      </a:r>
                      <a:r>
                        <a:rPr lang="en-GB" sz="1600" b="1" kern="1200" dirty="0">
                          <a:solidFill>
                            <a:schemeClr val="lt1"/>
                          </a:solidFill>
                          <a:effectLst/>
                          <a:latin typeface="Times New Roman" panose="02020603050405020304" pitchFamily="18" charset="0"/>
                          <a:ea typeface="+mn-ea"/>
                          <a:cs typeface="Times New Roman" panose="02020603050405020304" pitchFamily="18" charset="0"/>
                        </a:rPr>
                        <a:t>Beach Hotel</a:t>
                      </a:r>
                      <a:endParaRPr lang="en-US" sz="1600" b="1" kern="1200" dirty="0">
                        <a:solidFill>
                          <a:schemeClr val="lt1"/>
                        </a:solidFill>
                        <a:effectLst/>
                        <a:latin typeface="Times New Roman" panose="02020603050405020304" pitchFamily="18" charset="0"/>
                        <a:ea typeface="+mn-ea"/>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YES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r>
              <a:tr h="342803">
                <a:tc>
                  <a:txBody>
                    <a:bodyPr/>
                    <a:lstStyle/>
                    <a:p>
                      <a:pPr marL="0" marR="0" lvl="0" indent="0" algn="l" defTabSz="914400" rtl="0" eaLnBrk="1" latinLnBrk="0" hangingPunct="1">
                        <a:lnSpc>
                          <a:spcPct val="107000"/>
                        </a:lnSpc>
                        <a:spcBef>
                          <a:spcPts val="0"/>
                        </a:spcBef>
                        <a:spcAft>
                          <a:spcPts val="0"/>
                        </a:spcAft>
                        <a:buFont typeface="+mj-lt"/>
                        <a:buNone/>
                      </a:pPr>
                      <a:r>
                        <a:rPr lang="en-GB" sz="1600" b="1" kern="1200" dirty="0" smtClean="0">
                          <a:solidFill>
                            <a:schemeClr val="lt1"/>
                          </a:solidFill>
                          <a:effectLst/>
                          <a:latin typeface="Times New Roman" panose="02020603050405020304" pitchFamily="18" charset="0"/>
                          <a:ea typeface="+mn-ea"/>
                          <a:cs typeface="Times New Roman" panose="02020603050405020304" pitchFamily="18" charset="0"/>
                        </a:rPr>
                        <a:t>5. Residence </a:t>
                      </a:r>
                      <a:r>
                        <a:rPr lang="en-GB" sz="1600" b="1" kern="1200" dirty="0">
                          <a:solidFill>
                            <a:schemeClr val="lt1"/>
                          </a:solidFill>
                          <a:effectLst/>
                          <a:latin typeface="Times New Roman" panose="02020603050405020304" pitchFamily="18" charset="0"/>
                          <a:ea typeface="+mn-ea"/>
                          <a:cs typeface="Times New Roman" panose="02020603050405020304" pitchFamily="18" charset="0"/>
                        </a:rPr>
                        <a:t>Hotel</a:t>
                      </a:r>
                      <a:endParaRPr lang="en-US" sz="1600" b="1" kern="1200" dirty="0">
                        <a:solidFill>
                          <a:schemeClr val="lt1"/>
                        </a:solidFill>
                        <a:effectLst/>
                        <a:latin typeface="Times New Roman" panose="02020603050405020304" pitchFamily="18" charset="0"/>
                        <a:ea typeface="+mn-ea"/>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YES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r>
              <a:tr h="342803">
                <a:tc>
                  <a:txBody>
                    <a:bodyPr/>
                    <a:lstStyle/>
                    <a:p>
                      <a:pPr marL="0" marR="0" lvl="0" indent="0" algn="l" defTabSz="914400" rtl="0" eaLnBrk="1" latinLnBrk="0" hangingPunct="1">
                        <a:lnSpc>
                          <a:spcPct val="107000"/>
                        </a:lnSpc>
                        <a:spcBef>
                          <a:spcPts val="0"/>
                        </a:spcBef>
                        <a:spcAft>
                          <a:spcPts val="0"/>
                        </a:spcAft>
                        <a:buFont typeface="+mj-lt"/>
                        <a:buNone/>
                      </a:pPr>
                      <a:r>
                        <a:rPr lang="en-GB" sz="1600" b="1" kern="1200" dirty="0" smtClean="0">
                          <a:solidFill>
                            <a:schemeClr val="lt1"/>
                          </a:solidFill>
                          <a:effectLst/>
                          <a:latin typeface="Times New Roman" panose="02020603050405020304" pitchFamily="18" charset="0"/>
                          <a:ea typeface="+mn-ea"/>
                          <a:cs typeface="Times New Roman" panose="02020603050405020304" pitchFamily="18" charset="0"/>
                        </a:rPr>
                        <a:t>6. Shangri-La </a:t>
                      </a:r>
                      <a:r>
                        <a:rPr lang="en-GB" sz="1600" b="1" kern="1200" dirty="0">
                          <a:solidFill>
                            <a:schemeClr val="lt1"/>
                          </a:solidFill>
                          <a:effectLst/>
                          <a:latin typeface="Times New Roman" panose="02020603050405020304" pitchFamily="18" charset="0"/>
                          <a:ea typeface="+mn-ea"/>
                          <a:cs typeface="Times New Roman" panose="02020603050405020304" pitchFamily="18" charset="0"/>
                        </a:rPr>
                        <a:t>Hotel </a:t>
                      </a:r>
                      <a:endParaRPr lang="en-US" sz="1600" b="1" kern="1200" dirty="0">
                        <a:solidFill>
                          <a:schemeClr val="lt1"/>
                        </a:solidFill>
                        <a:effectLst/>
                        <a:latin typeface="Times New Roman" panose="02020603050405020304" pitchFamily="18" charset="0"/>
                        <a:ea typeface="+mn-ea"/>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YES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r>
              <a:tr h="342803">
                <a:tc>
                  <a:txBody>
                    <a:bodyPr/>
                    <a:lstStyle/>
                    <a:p>
                      <a:pPr marL="0" marR="0" lvl="0" indent="0" algn="l" defTabSz="914400" rtl="0" eaLnBrk="1" latinLnBrk="0" hangingPunct="1">
                        <a:lnSpc>
                          <a:spcPct val="107000"/>
                        </a:lnSpc>
                        <a:spcBef>
                          <a:spcPts val="0"/>
                        </a:spcBef>
                        <a:spcAft>
                          <a:spcPts val="0"/>
                        </a:spcAft>
                        <a:buFont typeface="+mj-lt"/>
                        <a:buNone/>
                      </a:pPr>
                      <a:r>
                        <a:rPr lang="en-GB" sz="1600" b="1" kern="1200" dirty="0" smtClean="0">
                          <a:solidFill>
                            <a:schemeClr val="lt1"/>
                          </a:solidFill>
                          <a:effectLst/>
                          <a:latin typeface="Times New Roman" panose="02020603050405020304" pitchFamily="18" charset="0"/>
                          <a:ea typeface="+mn-ea"/>
                          <a:cs typeface="Times New Roman" panose="02020603050405020304" pitchFamily="18" charset="0"/>
                        </a:rPr>
                        <a:t>7. Four </a:t>
                      </a:r>
                      <a:r>
                        <a:rPr lang="en-GB" sz="1600" b="1" kern="1200" dirty="0">
                          <a:solidFill>
                            <a:schemeClr val="lt1"/>
                          </a:solidFill>
                          <a:effectLst/>
                          <a:latin typeface="Times New Roman" panose="02020603050405020304" pitchFamily="18" charset="0"/>
                          <a:ea typeface="+mn-ea"/>
                          <a:cs typeface="Times New Roman" panose="02020603050405020304" pitchFamily="18" charset="0"/>
                        </a:rPr>
                        <a:t>Season Hotel</a:t>
                      </a:r>
                      <a:endParaRPr lang="en-US" sz="1600" b="1" kern="1200" dirty="0">
                        <a:solidFill>
                          <a:schemeClr val="lt1"/>
                        </a:solidFill>
                        <a:effectLst/>
                        <a:latin typeface="Times New Roman" panose="02020603050405020304" pitchFamily="18" charset="0"/>
                        <a:ea typeface="+mn-ea"/>
                        <a:cs typeface="Times New Roman" panose="02020603050405020304" pitchFamily="18" charset="0"/>
                      </a:endParaRPr>
                    </a:p>
                  </a:txBody>
                  <a:tcPr marL="68580" marR="68580" marT="0" marB="0" anchor="ctr"/>
                </a:tc>
                <a:tc>
                  <a:txBody>
                    <a:bodyPr/>
                    <a:lstStyle/>
                    <a:p>
                      <a:pPr marL="0" marR="0" algn="ctr">
                        <a:lnSpc>
                          <a:spcPct val="107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YES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r>
            </a:tbl>
          </a:graphicData>
        </a:graphic>
      </p:graphicFrame>
      <p:sp>
        <p:nvSpPr>
          <p:cNvPr id="9" name="Rectangle 1"/>
          <p:cNvSpPr>
            <a:spLocks noChangeArrowheads="1"/>
          </p:cNvSpPr>
          <p:nvPr/>
        </p:nvSpPr>
        <p:spPr bwMode="auto">
          <a:xfrm>
            <a:off x="4329113" y="3382003"/>
            <a:ext cx="17158684" cy="547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
        <p:nvSpPr>
          <p:cNvPr id="10" name="TextBox 9"/>
          <p:cNvSpPr txBox="1"/>
          <p:nvPr/>
        </p:nvSpPr>
        <p:spPr>
          <a:xfrm>
            <a:off x="5406886" y="3133904"/>
            <a:ext cx="6334540" cy="3170099"/>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a:t>
            </a:r>
            <a:r>
              <a:rPr lang="en-GB" sz="2000" dirty="0" smtClean="0">
                <a:latin typeface="Times New Roman" panose="02020603050405020304" pitchFamily="18" charset="0"/>
                <a:cs typeface="Times New Roman" panose="02020603050405020304" pitchFamily="18" charset="0"/>
              </a:rPr>
              <a:t>survey lasted not </a:t>
            </a:r>
            <a:r>
              <a:rPr lang="en-GB" sz="2000" dirty="0">
                <a:latin typeface="Times New Roman" panose="02020603050405020304" pitchFamily="18" charset="0"/>
                <a:cs typeface="Times New Roman" panose="02020603050405020304" pitchFamily="18" charset="0"/>
              </a:rPr>
              <a:t>more than 30 </a:t>
            </a:r>
            <a:r>
              <a:rPr lang="en-GB" sz="2000" dirty="0" smtClean="0">
                <a:latin typeface="Times New Roman" panose="02020603050405020304" pitchFamily="18" charset="0"/>
                <a:cs typeface="Times New Roman" panose="02020603050405020304" pitchFamily="18" charset="0"/>
              </a:rPr>
              <a:t>minutes</a:t>
            </a:r>
          </a:p>
          <a:p>
            <a:pPr marL="285750" indent="-285750">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The survey focused on the </a:t>
            </a:r>
            <a:r>
              <a:rPr lang="en-GB" sz="2000" dirty="0">
                <a:latin typeface="Times New Roman" panose="02020603050405020304" pitchFamily="18" charset="0"/>
                <a:cs typeface="Times New Roman" panose="02020603050405020304" pitchFamily="18" charset="0"/>
              </a:rPr>
              <a:t>technical </a:t>
            </a:r>
            <a:r>
              <a:rPr lang="en-GB" sz="2000" dirty="0" smtClean="0">
                <a:latin typeface="Times New Roman" panose="02020603050405020304" pitchFamily="18" charset="0"/>
                <a:cs typeface="Times New Roman" panose="02020603050405020304" pitchFamily="18" charset="0"/>
              </a:rPr>
              <a:t>aspects only and </a:t>
            </a:r>
            <a:r>
              <a:rPr lang="en-GB" sz="2000" dirty="0">
                <a:latin typeface="Times New Roman" panose="02020603050405020304" pitchFamily="18" charset="0"/>
                <a:cs typeface="Times New Roman" panose="02020603050405020304" pitchFamily="18" charset="0"/>
              </a:rPr>
              <a:t>thus </a:t>
            </a:r>
            <a:r>
              <a:rPr lang="en-GB" sz="2000" dirty="0" smtClean="0">
                <a:latin typeface="Times New Roman" panose="02020603050405020304" pitchFamily="18" charset="0"/>
                <a:cs typeface="Times New Roman" panose="02020603050405020304" pitchFamily="18" charset="0"/>
              </a:rPr>
              <a:t>had no ethical implications (ref. LUX </a:t>
            </a:r>
            <a:r>
              <a:rPr lang="en-GB" sz="2000" dirty="0">
                <a:latin typeface="Times New Roman" panose="02020603050405020304" pitchFamily="18" charset="0"/>
                <a:cs typeface="Times New Roman" panose="02020603050405020304" pitchFamily="18" charset="0"/>
              </a:rPr>
              <a:t>Collective code of Ethics and Data protection Act </a:t>
            </a:r>
            <a:r>
              <a:rPr lang="en-GB" sz="2000" dirty="0" smtClean="0">
                <a:latin typeface="Times New Roman" panose="02020603050405020304" pitchFamily="18" charset="0"/>
                <a:cs typeface="Times New Roman" panose="02020603050405020304" pitchFamily="18" charset="0"/>
              </a:rPr>
              <a:t>2017)</a:t>
            </a:r>
          </a:p>
          <a:p>
            <a:pPr marL="285750" lvl="0" indent="-285750">
              <a:buFont typeface="Arial" panose="020B0604020202020204" pitchFamily="34" charset="0"/>
              <a:buChar char="•"/>
            </a:pPr>
            <a:r>
              <a:rPr lang="en-GB" sz="2000" dirty="0" smtClean="0">
                <a:latin typeface="Times New Roman" panose="02020603050405020304" pitchFamily="18" charset="0"/>
                <a:cs typeface="Times New Roman" panose="02020603050405020304" pitchFamily="18" charset="0"/>
              </a:rPr>
              <a:t>Meteorological  </a:t>
            </a:r>
            <a:r>
              <a:rPr lang="en-GB" sz="2000" dirty="0">
                <a:latin typeface="Times New Roman" panose="02020603050405020304" pitchFamily="18" charset="0"/>
                <a:cs typeface="Times New Roman" panose="02020603050405020304" pitchFamily="18" charset="0"/>
              </a:rPr>
              <a:t>solar </a:t>
            </a:r>
            <a:r>
              <a:rPr lang="en-GB" sz="2000" dirty="0" smtClean="0">
                <a:latin typeface="Times New Roman" panose="02020603050405020304" pitchFamily="18" charset="0"/>
                <a:cs typeface="Times New Roman" panose="02020603050405020304" pitchFamily="18" charset="0"/>
              </a:rPr>
              <a:t>data collected (</a:t>
            </a:r>
            <a:r>
              <a:rPr lang="en-GB" sz="2000" dirty="0">
                <a:latin typeface="Times New Roman" panose="02020603050405020304" pitchFamily="18" charset="0"/>
                <a:cs typeface="Times New Roman" panose="02020603050405020304" pitchFamily="18" charset="0"/>
              </a:rPr>
              <a:t>from meteorological station)</a:t>
            </a:r>
            <a:endParaRPr lang="en-US" sz="2000"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Capacities of heat pumps/water flow required</a:t>
            </a:r>
            <a:endParaRPr lang="en-US" sz="2000"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Photovoltaic production range(calculation of numbers of panels required for as green energy sources to reduce energy consumption</a:t>
            </a:r>
            <a:r>
              <a:rPr lang="en-GB" sz="2000" dirty="0" smtClean="0">
                <a:latin typeface="Times New Roman" panose="02020603050405020304" pitchFamily="18" charset="0"/>
                <a:cs typeface="Times New Roman" panose="02020603050405020304" pitchFamily="18" charset="0"/>
              </a:rPr>
              <a:t>)</a:t>
            </a:r>
            <a:endParaRPr lang="en-GB" sz="2000" dirty="0" smtClean="0">
              <a:latin typeface="Times New Roman" panose="02020603050405020304" pitchFamily="18" charset="0"/>
              <a:cs typeface="Times New Roman" panose="02020603050405020304" pitchFamily="18" charset="0"/>
            </a:endParaRPr>
          </a:p>
        </p:txBody>
      </p:sp>
      <p:sp>
        <p:nvSpPr>
          <p:cNvPr id="7" name="TextBox 6"/>
          <p:cNvSpPr txBox="1"/>
          <p:nvPr/>
        </p:nvSpPr>
        <p:spPr>
          <a:xfrm>
            <a:off x="4687957" y="450573"/>
            <a:ext cx="2816086" cy="923330"/>
          </a:xfrm>
          <a:prstGeom prst="rect">
            <a:avLst/>
          </a:prstGeom>
          <a:noFill/>
        </p:spPr>
        <p:txBody>
          <a:bodyPr wrap="square" rtlCol="0">
            <a:spAutoFit/>
          </a:bodyPr>
          <a:lstStyle/>
          <a:p>
            <a:r>
              <a:rPr lang="en-US" sz="5400" dirty="0" smtClean="0">
                <a:latin typeface="Times New Roman" panose="02020603050405020304" pitchFamily="18" charset="0"/>
                <a:cs typeface="Times New Roman" panose="02020603050405020304" pitchFamily="18" charset="0"/>
              </a:rPr>
              <a:t>Methods</a:t>
            </a:r>
            <a:endParaRPr lang="en-US" sz="5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730867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98790" y="605307"/>
            <a:ext cx="2594421" cy="923330"/>
          </a:xfrm>
          <a:prstGeom prst="rect">
            <a:avLst/>
          </a:prstGeom>
        </p:spPr>
        <p:txBody>
          <a:bodyPr wrap="square">
            <a:spAutoFit/>
          </a:bodyPr>
          <a:lstStyle/>
          <a:p>
            <a:r>
              <a:rPr lang="en-US" sz="5400" dirty="0" smtClean="0">
                <a:latin typeface="Times New Roman" panose="02020603050405020304" pitchFamily="18" charset="0"/>
                <a:cs typeface="Times New Roman" panose="02020603050405020304" pitchFamily="18" charset="0"/>
              </a:rPr>
              <a:t>Findings</a:t>
            </a:r>
            <a:endParaRPr lang="en-US" sz="54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869996" y="1410355"/>
            <a:ext cx="10715222" cy="5447645"/>
          </a:xfrm>
          <a:prstGeom prst="rect">
            <a:avLst/>
          </a:prstGeom>
          <a:noFill/>
        </p:spPr>
        <p:txBody>
          <a:bodyPr wrap="square" rtlCol="0">
            <a:spAutoFit/>
          </a:bodyPr>
          <a:lstStyle/>
          <a:p>
            <a:endParaRPr lang="en-GB" dirty="0"/>
          </a:p>
          <a:p>
            <a:r>
              <a:rPr lang="en-GB" sz="2000" dirty="0" smtClean="0">
                <a:latin typeface="Times New Roman" panose="02020603050405020304" pitchFamily="18" charset="0"/>
                <a:cs typeface="Times New Roman" panose="02020603050405020304" pitchFamily="18" charset="0"/>
              </a:rPr>
              <a:t> </a:t>
            </a:r>
            <a:r>
              <a:rPr lang="en-GB" sz="2400" b="1" u="sng" dirty="0" smtClean="0">
                <a:latin typeface="Times New Roman" panose="02020603050405020304" pitchFamily="18" charset="0"/>
                <a:cs typeface="Times New Roman" panose="02020603050405020304" pitchFamily="18" charset="0"/>
              </a:rPr>
              <a:t>Some of the prominent parameters were:</a:t>
            </a:r>
          </a:p>
          <a:p>
            <a:endParaRPr lang="en-GB" sz="2400" b="1" u="sng"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Pool </a:t>
            </a:r>
            <a:r>
              <a:rPr lang="en-GB" sz="2400" dirty="0" smtClean="0">
                <a:latin typeface="Times New Roman" panose="02020603050405020304" pitchFamily="18" charset="0"/>
                <a:cs typeface="Times New Roman" panose="02020603050405020304" pitchFamily="18" charset="0"/>
              </a:rPr>
              <a:t>capacity-5 Hotels on 6 have large volume of water</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Means of heating-All 6 Hotel uses heat recovery from chillers</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Pool temperature-All 6 hotels 26-28 Degrees</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Time to reach required temperature- 5 Hotels on 6 takes 7-12hrs</a:t>
            </a: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Consumption per Guest Night – </a:t>
            </a:r>
            <a:r>
              <a:rPr lang="en-GB" sz="2400" dirty="0" smtClean="0">
                <a:latin typeface="Times New Roman" panose="02020603050405020304" pitchFamily="18" charset="0"/>
                <a:cs typeface="Times New Roman" panose="02020603050405020304" pitchFamily="18" charset="0"/>
              </a:rPr>
              <a:t>4 Hotels </a:t>
            </a:r>
            <a:r>
              <a:rPr lang="en-GB" sz="2400" dirty="0" smtClean="0">
                <a:latin typeface="Times New Roman" panose="02020603050405020304" pitchFamily="18" charset="0"/>
                <a:cs typeface="Times New Roman" panose="02020603050405020304" pitchFamily="18" charset="0"/>
              </a:rPr>
              <a:t>on 6 are between 55Kwh – 60Kwh</a:t>
            </a:r>
          </a:p>
          <a:p>
            <a:endParaRPr lang="en-GB" sz="2400" dirty="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Another </a:t>
            </a:r>
            <a:r>
              <a:rPr lang="en-GB" sz="2400" dirty="0">
                <a:latin typeface="Times New Roman" panose="02020603050405020304" pitchFamily="18" charset="0"/>
                <a:cs typeface="Times New Roman" panose="02020603050405020304" pitchFamily="18" charset="0"/>
              </a:rPr>
              <a:t>in-depth survey was made on the meteorological services for the east coast in order to have an overview of the weather conditions in the region </a:t>
            </a:r>
            <a:endParaRPr lang="en-GB" sz="2400" dirty="0" smtClean="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r>
              <a:rPr lang="en-GB" sz="2400" dirty="0" smtClean="0">
                <a:latin typeface="Times New Roman" panose="02020603050405020304" pitchFamily="18" charset="0"/>
                <a:cs typeface="Times New Roman" panose="02020603050405020304" pitchFamily="18" charset="0"/>
              </a:rPr>
              <a:t>The </a:t>
            </a:r>
            <a:r>
              <a:rPr lang="en-GB" sz="2400" dirty="0">
                <a:latin typeface="Times New Roman" panose="02020603050405020304" pitchFamily="18" charset="0"/>
                <a:cs typeface="Times New Roman" panose="02020603050405020304" pitchFamily="18" charset="0"/>
              </a:rPr>
              <a:t>minimum temperature registered are 17 - 22 degrees during the day and with 6.1 hours of sunshine per day at a humidity level of 81%</a:t>
            </a:r>
            <a:endParaRPr lang="en-GB" sz="2400" dirty="0" smtClean="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5688868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31065" y="502276"/>
            <a:ext cx="11307650" cy="6014434"/>
          </a:xfrm>
          <a:prstGeom prst="rect">
            <a:avLst/>
          </a:prstGeom>
          <a:noFill/>
        </p:spPr>
        <p:txBody>
          <a:bodyPr wrap="square" rtlCol="0">
            <a:spAutoFit/>
          </a:bodyPr>
          <a:lstStyle/>
          <a:p>
            <a:endParaRPr lang="en-US" dirty="0"/>
          </a:p>
        </p:txBody>
      </p:sp>
      <p:sp>
        <p:nvSpPr>
          <p:cNvPr id="5" name="TextBox 4"/>
          <p:cNvSpPr txBox="1"/>
          <p:nvPr/>
        </p:nvSpPr>
        <p:spPr>
          <a:xfrm>
            <a:off x="1120462" y="939558"/>
            <a:ext cx="10328856" cy="5139869"/>
          </a:xfrm>
          <a:prstGeom prst="rect">
            <a:avLst/>
          </a:prstGeom>
          <a:noFill/>
        </p:spPr>
        <p:txBody>
          <a:bodyPr wrap="square" rtlCol="0">
            <a:spAutoFit/>
          </a:bodyPr>
          <a:lstStyle/>
          <a:p>
            <a:r>
              <a:rPr lang="en-US" sz="2800" b="1" u="sng" dirty="0" smtClean="0">
                <a:latin typeface="Times New Roman" panose="02020603050405020304" pitchFamily="18" charset="0"/>
                <a:cs typeface="Times New Roman" panose="02020603050405020304" pitchFamily="18" charset="0"/>
              </a:rPr>
              <a:t>In-depth findings:</a:t>
            </a:r>
          </a:p>
          <a:p>
            <a:pPr marL="285750" indent="-285750">
              <a:buFont typeface="Arial" panose="020B0604020202020204" pitchFamily="34" charset="0"/>
              <a:buChar char="•"/>
            </a:pPr>
            <a:endParaRPr lang="en-US"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Taking into consideration the temperature records obtained from the meteorological station, the use </a:t>
            </a:r>
            <a:r>
              <a:rPr lang="en-US" sz="2400" dirty="0" smtClean="0">
                <a:latin typeface="Times New Roman" panose="02020603050405020304" pitchFamily="18" charset="0"/>
                <a:cs typeface="Times New Roman" panose="02020603050405020304" pitchFamily="18" charset="0"/>
              </a:rPr>
              <a:t>of </a:t>
            </a:r>
            <a:r>
              <a:rPr lang="en-US" sz="2400" dirty="0" smtClean="0">
                <a:latin typeface="Times New Roman" panose="02020603050405020304" pitchFamily="18" charset="0"/>
                <a:cs typeface="Times New Roman" panose="02020603050405020304" pitchFamily="18" charset="0"/>
              </a:rPr>
              <a:t>photovoltaic panels as source of energy that could eventually be: </a:t>
            </a:r>
          </a:p>
          <a:p>
            <a:pPr marL="285750" indent="-285750">
              <a:buFont typeface="Arial" panose="020B0604020202020204" pitchFamily="34" charset="0"/>
              <a:buChar char="•"/>
            </a:pPr>
            <a:endParaRPr lang="en-US" sz="2400" dirty="0" smtClean="0">
              <a:latin typeface="Times New Roman" panose="02020603050405020304" pitchFamily="18" charset="0"/>
              <a:cs typeface="Times New Roman" panose="02020603050405020304" pitchFamily="18" charset="0"/>
            </a:endParaRPr>
          </a:p>
          <a:p>
            <a:pPr marL="342900" indent="-342900">
              <a:buFont typeface="+mj-lt"/>
              <a:buAutoNum type="arabicPeriod"/>
            </a:pPr>
            <a:r>
              <a:rPr lang="en-US" sz="2400" dirty="0" smtClean="0">
                <a:latin typeface="Times New Roman" panose="02020603050405020304" pitchFamily="18" charset="0"/>
                <a:cs typeface="Times New Roman" panose="02020603050405020304" pitchFamily="18" charset="0"/>
              </a:rPr>
              <a:t>Used to produce electricity and send to the main grid</a:t>
            </a:r>
          </a:p>
          <a:p>
            <a:pPr marL="342900" indent="-342900">
              <a:buFont typeface="+mj-lt"/>
              <a:buAutoNum type="arabicPeriod"/>
            </a:pPr>
            <a:endParaRPr lang="en-US" sz="2400" dirty="0" smtClean="0">
              <a:latin typeface="Times New Roman" panose="02020603050405020304" pitchFamily="18" charset="0"/>
              <a:cs typeface="Times New Roman" panose="02020603050405020304" pitchFamily="18" charset="0"/>
            </a:endParaRPr>
          </a:p>
          <a:p>
            <a:pPr marL="342900" indent="-342900">
              <a:buFont typeface="+mj-lt"/>
              <a:buAutoNum type="arabicPeriod"/>
            </a:pPr>
            <a:r>
              <a:rPr lang="en-US" sz="2400" dirty="0" smtClean="0">
                <a:latin typeface="Times New Roman" panose="02020603050405020304" pitchFamily="18" charset="0"/>
                <a:cs typeface="Times New Roman" panose="02020603050405020304" pitchFamily="18" charset="0"/>
              </a:rPr>
              <a:t>Used to absorb partially the power required to run the heat pumps</a:t>
            </a:r>
          </a:p>
          <a:p>
            <a:endParaRPr lang="en-US" sz="2400" dirty="0" smtClean="0">
              <a:latin typeface="Times New Roman" panose="02020603050405020304" pitchFamily="18" charset="0"/>
              <a:cs typeface="Times New Roman" panose="02020603050405020304" pitchFamily="18" charset="0"/>
            </a:endParaRPr>
          </a:p>
          <a:p>
            <a:r>
              <a:rPr lang="en-US" sz="2400" dirty="0" smtClean="0">
                <a:latin typeface="Times New Roman" panose="02020603050405020304" pitchFamily="18" charset="0"/>
                <a:cs typeface="Times New Roman" panose="02020603050405020304" pitchFamily="18" charset="0"/>
              </a:rPr>
              <a:t>3.   Used to reduce total electrical consumption of the hotel in summer when heat pumps will not be required (electricity production will still be ongoing via photovoltaic panels)</a:t>
            </a:r>
          </a:p>
          <a:p>
            <a:pPr marL="342900" indent="-342900">
              <a:buFont typeface="+mj-lt"/>
              <a:buAutoNum type="arabicPeriod"/>
            </a:pPr>
            <a:endParaRPr lang="en-US" dirty="0"/>
          </a:p>
        </p:txBody>
      </p:sp>
    </p:spTree>
    <p:extLst>
      <p:ext uri="{BB962C8B-B14F-4D97-AF65-F5344CB8AC3E}">
        <p14:creationId xmlns:p14="http://schemas.microsoft.com/office/powerpoint/2010/main" val="20052433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33360" y="437882"/>
            <a:ext cx="10125280" cy="923330"/>
          </a:xfrm>
          <a:prstGeom prst="rect">
            <a:avLst/>
          </a:prstGeom>
          <a:noFill/>
        </p:spPr>
        <p:txBody>
          <a:bodyPr wrap="square" rtlCol="0">
            <a:spAutoFit/>
          </a:bodyPr>
          <a:lstStyle/>
          <a:p>
            <a:r>
              <a:rPr lang="en-GB" sz="5400" dirty="0">
                <a:latin typeface="Times New Roman" panose="02020603050405020304" pitchFamily="18" charset="0"/>
                <a:cs typeface="Times New Roman" panose="02020603050405020304" pitchFamily="18" charset="0"/>
              </a:rPr>
              <a:t>Conclusion and recommendations</a:t>
            </a:r>
            <a:endParaRPr lang="en-US" sz="5400" dirty="0">
              <a:latin typeface="Times New Roman" panose="02020603050405020304" pitchFamily="18" charset="0"/>
              <a:cs typeface="Times New Roman" panose="02020603050405020304" pitchFamily="18" charset="0"/>
            </a:endParaRPr>
          </a:p>
        </p:txBody>
      </p:sp>
      <p:sp>
        <p:nvSpPr>
          <p:cNvPr id="4" name="TextBox 3"/>
          <p:cNvSpPr txBox="1"/>
          <p:nvPr/>
        </p:nvSpPr>
        <p:spPr>
          <a:xfrm>
            <a:off x="824248" y="1661375"/>
            <a:ext cx="10947042" cy="4154984"/>
          </a:xfrm>
          <a:prstGeom prst="rect">
            <a:avLst/>
          </a:prstGeom>
          <a:noFill/>
        </p:spPr>
        <p:txBody>
          <a:bodyPr wrap="square" rtlCol="0">
            <a:spAutoFit/>
          </a:bodyPr>
          <a:lstStyle/>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Heat </a:t>
            </a:r>
            <a:r>
              <a:rPr lang="en-GB" sz="2400" dirty="0">
                <a:latin typeface="Times New Roman" panose="02020603050405020304" pitchFamily="18" charset="0"/>
                <a:cs typeface="Times New Roman" panose="02020603050405020304" pitchFamily="18" charset="0"/>
              </a:rPr>
              <a:t>pumps might be a good means for increasing the water coming out from the heat recovery system of the chillers and then send to the heat exchanger of the swimming </a:t>
            </a:r>
            <a:r>
              <a:rPr lang="en-GB" sz="2400" dirty="0" smtClean="0">
                <a:latin typeface="Times New Roman" panose="02020603050405020304" pitchFamily="18" charset="0"/>
                <a:cs typeface="Times New Roman" panose="02020603050405020304" pitchFamily="18" charset="0"/>
              </a:rPr>
              <a:t>pool</a:t>
            </a:r>
          </a:p>
          <a:p>
            <a:endParaRPr lang="en-GB" sz="2400"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a:t>
            </a:r>
            <a:r>
              <a:rPr lang="en-GB" sz="2400" dirty="0" smtClean="0">
                <a:latin typeface="Times New Roman" panose="02020603050405020304" pitchFamily="18" charset="0"/>
                <a:cs typeface="Times New Roman" panose="02020603050405020304" pitchFamily="18" charset="0"/>
              </a:rPr>
              <a:t>mplementation </a:t>
            </a:r>
            <a:r>
              <a:rPr lang="en-GB" sz="2400" dirty="0">
                <a:latin typeface="Times New Roman" panose="02020603050405020304" pitchFamily="18" charset="0"/>
                <a:cs typeface="Times New Roman" panose="02020603050405020304" pitchFamily="18" charset="0"/>
              </a:rPr>
              <a:t>of both </a:t>
            </a:r>
            <a:r>
              <a:rPr lang="en-GB" sz="2400" dirty="0" smtClean="0">
                <a:latin typeface="Times New Roman" panose="02020603050405020304" pitchFamily="18" charset="0"/>
                <a:cs typeface="Times New Roman" panose="02020603050405020304" pitchFamily="18" charset="0"/>
              </a:rPr>
              <a:t>heat pumps and photovoltaic panels </a:t>
            </a:r>
            <a:r>
              <a:rPr lang="en-GB" sz="2400" dirty="0">
                <a:latin typeface="Times New Roman" panose="02020603050405020304" pitchFamily="18" charset="0"/>
                <a:cs typeface="Times New Roman" panose="02020603050405020304" pitchFamily="18" charset="0"/>
              </a:rPr>
              <a:t>will be </a:t>
            </a:r>
            <a:r>
              <a:rPr lang="en-GB" sz="2400" dirty="0" smtClean="0">
                <a:latin typeface="Times New Roman" panose="02020603050405020304" pitchFamily="18" charset="0"/>
                <a:cs typeface="Times New Roman" panose="02020603050405020304" pitchFamily="18" charset="0"/>
              </a:rPr>
              <a:t>beneficial </a:t>
            </a:r>
            <a:r>
              <a:rPr lang="en-GB" sz="2400" dirty="0">
                <a:latin typeface="Times New Roman" panose="02020603050405020304" pitchFamily="18" charset="0"/>
                <a:cs typeface="Times New Roman" panose="02020603050405020304" pitchFamily="18" charset="0"/>
              </a:rPr>
              <a:t>i</a:t>
            </a:r>
            <a:r>
              <a:rPr lang="en-GB" sz="2400" dirty="0" smtClean="0">
                <a:latin typeface="Times New Roman" panose="02020603050405020304" pitchFamily="18" charset="0"/>
                <a:cs typeface="Times New Roman" panose="02020603050405020304" pitchFamily="18" charset="0"/>
              </a:rPr>
              <a:t>n </a:t>
            </a:r>
            <a:r>
              <a:rPr lang="en-GB" sz="2400" dirty="0">
                <a:latin typeface="Times New Roman" panose="02020603050405020304" pitchFamily="18" charset="0"/>
                <a:cs typeface="Times New Roman" panose="02020603050405020304" pitchFamily="18" charset="0"/>
              </a:rPr>
              <a:t>the long </a:t>
            </a:r>
            <a:r>
              <a:rPr lang="en-GB" sz="2400" dirty="0" smtClean="0">
                <a:latin typeface="Times New Roman" panose="02020603050405020304" pitchFamily="18" charset="0"/>
                <a:cs typeface="Times New Roman" panose="02020603050405020304" pitchFamily="18" charset="0"/>
              </a:rPr>
              <a:t>run</a:t>
            </a:r>
          </a:p>
          <a:p>
            <a:endParaRPr lang="en-GB" sz="2400"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Photovoltaic </a:t>
            </a:r>
            <a:r>
              <a:rPr lang="en-GB" sz="2400" dirty="0">
                <a:latin typeface="Times New Roman" panose="02020603050405020304" pitchFamily="18" charset="0"/>
                <a:cs typeface="Times New Roman" panose="02020603050405020304" pitchFamily="18" charset="0"/>
              </a:rPr>
              <a:t>panels </a:t>
            </a:r>
            <a:r>
              <a:rPr lang="en-GB" sz="2400" dirty="0" smtClean="0">
                <a:latin typeface="Times New Roman" panose="02020603050405020304" pitchFamily="18" charset="0"/>
                <a:cs typeface="Times New Roman" panose="02020603050405020304" pitchFamily="18" charset="0"/>
              </a:rPr>
              <a:t>connected </a:t>
            </a:r>
            <a:r>
              <a:rPr lang="en-GB" sz="2400" dirty="0">
                <a:latin typeface="Times New Roman" panose="02020603050405020304" pitchFamily="18" charset="0"/>
                <a:cs typeface="Times New Roman" panose="02020603050405020304" pitchFamily="18" charset="0"/>
              </a:rPr>
              <a:t>to the main grid </a:t>
            </a:r>
            <a:r>
              <a:rPr lang="en-GB" sz="2400" dirty="0" smtClean="0">
                <a:latin typeface="Times New Roman" panose="02020603050405020304" pitchFamily="18" charset="0"/>
                <a:cs typeface="Times New Roman" panose="02020603050405020304" pitchFamily="18" charset="0"/>
              </a:rPr>
              <a:t>will increase green </a:t>
            </a:r>
            <a:r>
              <a:rPr lang="en-GB" sz="2400" dirty="0">
                <a:latin typeface="Times New Roman" panose="02020603050405020304" pitchFamily="18" charset="0"/>
                <a:cs typeface="Times New Roman" panose="02020603050405020304" pitchFamily="18" charset="0"/>
              </a:rPr>
              <a:t>energy </a:t>
            </a:r>
            <a:r>
              <a:rPr lang="en-GB" sz="2400" dirty="0" smtClean="0">
                <a:latin typeface="Times New Roman" panose="02020603050405020304" pitchFamily="18" charset="0"/>
                <a:cs typeface="Times New Roman" panose="02020603050405020304" pitchFamily="18" charset="0"/>
              </a:rPr>
              <a:t>production</a:t>
            </a:r>
            <a:endParaRPr lang="en-US" sz="2400" dirty="0">
              <a:latin typeface="Times New Roman" panose="02020603050405020304" pitchFamily="18" charset="0"/>
              <a:cs typeface="Times New Roman" panose="02020603050405020304" pitchFamily="18" charset="0"/>
            </a:endParaRPr>
          </a:p>
          <a:p>
            <a:endParaRPr lang="en-GB" sz="2400"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smtClean="0">
                <a:latin typeface="Times New Roman" panose="02020603050405020304" pitchFamily="18" charset="0"/>
                <a:cs typeface="Times New Roman" panose="02020603050405020304" pitchFamily="18" charset="0"/>
              </a:rPr>
              <a:t>Reduction </a:t>
            </a:r>
            <a:r>
              <a:rPr lang="en-GB" sz="2400" dirty="0">
                <a:latin typeface="Times New Roman" panose="02020603050405020304" pitchFamily="18" charset="0"/>
                <a:cs typeface="Times New Roman" panose="02020603050405020304" pitchFamily="18" charset="0"/>
              </a:rPr>
              <a:t>of the overall cost on energy </a:t>
            </a:r>
            <a:r>
              <a:rPr lang="en-GB" sz="2400" dirty="0" smtClean="0">
                <a:latin typeface="Times New Roman" panose="02020603050405020304" pitchFamily="18" charset="0"/>
                <a:cs typeface="Times New Roman" panose="02020603050405020304" pitchFamily="18" charset="0"/>
              </a:rPr>
              <a:t>consumption during summer</a:t>
            </a:r>
          </a:p>
          <a:p>
            <a:endParaRPr lang="en-GB" sz="24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864144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35540" y="365125"/>
            <a:ext cx="3720921" cy="1325563"/>
          </a:xfrm>
        </p:spPr>
        <p:txBody>
          <a:bodyPr>
            <a:normAutofit fontScale="90000"/>
          </a:bodyPr>
          <a:lstStyle/>
          <a:p>
            <a:r>
              <a:rPr lang="en-US" sz="5400" dirty="0" smtClean="0">
                <a:latin typeface="Times New Roman" panose="02020603050405020304" pitchFamily="18" charset="0"/>
                <a:cs typeface="Times New Roman" panose="02020603050405020304" pitchFamily="18" charset="0"/>
              </a:rPr>
              <a:t>Step forward</a:t>
            </a:r>
            <a:endParaRPr lang="en-US" sz="54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41231" y="1848208"/>
            <a:ext cx="6721699" cy="4351338"/>
          </a:xfrm>
        </p:spPr>
        <p:txBody>
          <a:bodyPr>
            <a:normAutofit fontScale="92500"/>
          </a:bodyPr>
          <a:lstStyle/>
          <a:p>
            <a:pPr marL="0" indent="0">
              <a:buNone/>
            </a:pPr>
            <a:r>
              <a:rPr lang="en-GB" sz="2400" dirty="0">
                <a:latin typeface="Times New Roman" panose="02020603050405020304" pitchFamily="18" charset="0"/>
                <a:cs typeface="Times New Roman" panose="02020603050405020304" pitchFamily="18" charset="0"/>
              </a:rPr>
              <a:t>Note:</a:t>
            </a:r>
          </a:p>
          <a:p>
            <a:r>
              <a:rPr lang="en-GB" sz="2400" dirty="0">
                <a:latin typeface="Times New Roman" panose="02020603050405020304" pitchFamily="18" charset="0"/>
                <a:cs typeface="Times New Roman" panose="02020603050405020304" pitchFamily="18" charset="0"/>
              </a:rPr>
              <a:t>Presently we are working with Greenyellow (smart energy solution </a:t>
            </a:r>
            <a:r>
              <a:rPr lang="en-GB" sz="2400" dirty="0" smtClean="0">
                <a:latin typeface="Times New Roman" panose="02020603050405020304" pitchFamily="18" charset="0"/>
                <a:cs typeface="Times New Roman" panose="02020603050405020304" pitchFamily="18" charset="0"/>
              </a:rPr>
              <a:t>) where:</a:t>
            </a:r>
          </a:p>
          <a:p>
            <a:pPr marL="514350" indent="-514350">
              <a:buFont typeface="+mj-lt"/>
              <a:buAutoNum type="arabicPeriod"/>
            </a:pPr>
            <a:r>
              <a:rPr lang="en-GB" sz="2400" dirty="0" smtClean="0">
                <a:latin typeface="Times New Roman" panose="02020603050405020304" pitchFamily="18" charset="0"/>
                <a:cs typeface="Times New Roman" panose="02020603050405020304" pitchFamily="18" charset="0"/>
              </a:rPr>
              <a:t>Site inspection  of all usable roof for installation of photovoltaic panels done &amp; measurement taken</a:t>
            </a:r>
          </a:p>
          <a:p>
            <a:pPr marL="514350" indent="-514350">
              <a:buFont typeface="+mj-lt"/>
              <a:buAutoNum type="arabicPeriod"/>
            </a:pPr>
            <a:r>
              <a:rPr lang="en-GB" sz="2400" dirty="0" smtClean="0">
                <a:latin typeface="Times New Roman" panose="02020603050405020304" pitchFamily="18" charset="0"/>
                <a:cs typeface="Times New Roman" panose="02020603050405020304" pitchFamily="18" charset="0"/>
              </a:rPr>
              <a:t>Calculation is in process to quantify energy that can be obtained</a:t>
            </a:r>
          </a:p>
          <a:p>
            <a:pPr marL="514350" indent="-514350">
              <a:buFont typeface="+mj-lt"/>
              <a:buAutoNum type="arabicPeriod"/>
            </a:pPr>
            <a:r>
              <a:rPr lang="en-GB" sz="2400" dirty="0" smtClean="0">
                <a:latin typeface="Times New Roman" panose="02020603050405020304" pitchFamily="18" charset="0"/>
                <a:cs typeface="Times New Roman" panose="02020603050405020304" pitchFamily="18" charset="0"/>
              </a:rPr>
              <a:t>They will see feasibility of implementing the heat pumps without the hotel injecting the capital</a:t>
            </a:r>
          </a:p>
          <a:p>
            <a:pPr marL="514350" indent="-514350">
              <a:buFont typeface="+mj-lt"/>
              <a:buAutoNum type="arabicPeriod"/>
            </a:pPr>
            <a:r>
              <a:rPr lang="en-GB" sz="2400" dirty="0" smtClean="0">
                <a:latin typeface="Times New Roman" panose="02020603050405020304" pitchFamily="18" charset="0"/>
                <a:cs typeface="Times New Roman" panose="02020603050405020304" pitchFamily="18" charset="0"/>
              </a:rPr>
              <a:t>Payback of all the equipments &amp; installation cost will be paid only with the saving made on energy on a defined period of year after all calculation done  </a:t>
            </a:r>
            <a:endParaRPr lang="en-GB" sz="2400"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a:p>
            <a:endParaRPr lang="en-US" dirty="0"/>
          </a:p>
        </p:txBody>
      </p:sp>
      <p:pic>
        <p:nvPicPr>
          <p:cNvPr id="5" name="Picture 4"/>
          <p:cNvPicPr>
            <a:picLocks noChangeAspect="1"/>
          </p:cNvPicPr>
          <p:nvPr/>
        </p:nvPicPr>
        <p:blipFill>
          <a:blip r:embed="rId2"/>
          <a:stretch>
            <a:fillRect/>
          </a:stretch>
        </p:blipFill>
        <p:spPr>
          <a:xfrm>
            <a:off x="7822680" y="2395470"/>
            <a:ext cx="4002284" cy="380407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949431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61466" y="365125"/>
            <a:ext cx="5269069" cy="1325563"/>
          </a:xfrm>
        </p:spPr>
        <p:txBody>
          <a:bodyPr>
            <a:normAutofit/>
          </a:bodyPr>
          <a:lstStyle/>
          <a:p>
            <a:r>
              <a:rPr lang="en-US" sz="4900" dirty="0">
                <a:latin typeface="Times New Roman" panose="02020603050405020304" pitchFamily="18" charset="0"/>
                <a:cs typeface="Times New Roman" panose="02020603050405020304" pitchFamily="18" charset="0"/>
              </a:rPr>
              <a:t>Learning Outcomes</a:t>
            </a:r>
          </a:p>
        </p:txBody>
      </p:sp>
      <p:sp>
        <p:nvSpPr>
          <p:cNvPr id="3" name="TextBox 2"/>
          <p:cNvSpPr txBox="1"/>
          <p:nvPr/>
        </p:nvSpPr>
        <p:spPr>
          <a:xfrm>
            <a:off x="1233416" y="3021346"/>
            <a:ext cx="9725167" cy="1938992"/>
          </a:xfrm>
          <a:prstGeom prst="rect">
            <a:avLst/>
          </a:prstGeom>
          <a:noFill/>
        </p:spPr>
        <p:txBody>
          <a:bodyPr wrap="square" rtlCol="0">
            <a:spAutoFit/>
          </a:bodyPr>
          <a:lstStyle/>
          <a:p>
            <a:pPr marL="285750" indent="-285750">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Learned how to conduct a survey</a:t>
            </a:r>
          </a:p>
          <a:p>
            <a:endParaRPr lang="en-US" sz="2400"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How to analyze different information and perform the interpretation</a:t>
            </a:r>
          </a:p>
          <a:p>
            <a:endParaRPr lang="en-US" sz="2400" dirty="0" smtClean="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400" dirty="0" smtClean="0">
                <a:latin typeface="Times New Roman" panose="02020603050405020304" pitchFamily="18" charset="0"/>
                <a:cs typeface="Times New Roman" panose="02020603050405020304" pitchFamily="18" charset="0"/>
              </a:rPr>
              <a:t>How to prepare a good power point presentation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6943426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1354</TotalTime>
  <Words>803</Words>
  <Application>Microsoft Office PowerPoint</Application>
  <PresentationFormat>Widescreen</PresentationFormat>
  <Paragraphs>117</Paragraphs>
  <Slides>9</Slides>
  <Notes>4</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Step forward</vt:lpstr>
      <vt:lpstr>Learning Outcomes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Frederic Legris - LUX* Belle Mare</dc:creator>
  <cp:lastModifiedBy>LBM</cp:lastModifiedBy>
  <cp:revision>46</cp:revision>
  <dcterms:created xsi:type="dcterms:W3CDTF">2019-03-18T11:21:22Z</dcterms:created>
  <dcterms:modified xsi:type="dcterms:W3CDTF">2019-04-16T13:33:50Z</dcterms:modified>
</cp:coreProperties>
</file>