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3">
  <p:sldMasterIdLst>
    <p:sldMasterId id="2147483901" r:id="rId1"/>
  </p:sldMasterIdLst>
  <p:notesMasterIdLst>
    <p:notesMasterId r:id="rId35"/>
  </p:notesMasterIdLst>
  <p:sldIdLst>
    <p:sldId id="256" r:id="rId2"/>
    <p:sldId id="327" r:id="rId3"/>
    <p:sldId id="272" r:id="rId4"/>
    <p:sldId id="324" r:id="rId5"/>
    <p:sldId id="320" r:id="rId6"/>
    <p:sldId id="273" r:id="rId7"/>
    <p:sldId id="296" r:id="rId8"/>
    <p:sldId id="323" r:id="rId9"/>
    <p:sldId id="276" r:id="rId10"/>
    <p:sldId id="341" r:id="rId11"/>
    <p:sldId id="342" r:id="rId12"/>
    <p:sldId id="343" r:id="rId13"/>
    <p:sldId id="344" r:id="rId14"/>
    <p:sldId id="345" r:id="rId15"/>
    <p:sldId id="346" r:id="rId16"/>
    <p:sldId id="336" r:id="rId17"/>
    <p:sldId id="337" r:id="rId18"/>
    <p:sldId id="338" r:id="rId19"/>
    <p:sldId id="347" r:id="rId20"/>
    <p:sldId id="348" r:id="rId21"/>
    <p:sldId id="339" r:id="rId22"/>
    <p:sldId id="340" r:id="rId23"/>
    <p:sldId id="329" r:id="rId24"/>
    <p:sldId id="330" r:id="rId25"/>
    <p:sldId id="331" r:id="rId26"/>
    <p:sldId id="332" r:id="rId27"/>
    <p:sldId id="333" r:id="rId28"/>
    <p:sldId id="334" r:id="rId29"/>
    <p:sldId id="335" r:id="rId30"/>
    <p:sldId id="317" r:id="rId31"/>
    <p:sldId id="288" r:id="rId32"/>
    <p:sldId id="319" r:id="rId33"/>
    <p:sldId id="328" r:id="rId34"/>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9202"/>
    <a:srgbClr val="C46940"/>
    <a:srgbClr val="A40000"/>
    <a:srgbClr val="C00000"/>
    <a:srgbClr val="003296"/>
    <a:srgbClr val="007033"/>
    <a:srgbClr val="990099"/>
    <a:srgbClr val="CC0099"/>
    <a:srgbClr val="6C1A00"/>
    <a:srgbClr val="00AA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5226" autoAdjust="0"/>
  </p:normalViewPr>
  <p:slideViewPr>
    <p:cSldViewPr>
      <p:cViewPr>
        <p:scale>
          <a:sx n="75" d="100"/>
          <a:sy n="75" d="100"/>
        </p:scale>
        <p:origin x="1670" y="595"/>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B89AB7-8C49-48CF-B014-C719587D0155}" type="doc">
      <dgm:prSet loTypeId="urn:microsoft.com/office/officeart/2005/8/layout/default" loCatId="list" qsTypeId="urn:microsoft.com/office/officeart/2005/8/quickstyle/simple2" qsCatId="simple" csTypeId="urn:microsoft.com/office/officeart/2005/8/colors/accent6_2" csCatId="accent6" phldr="1"/>
      <dgm:spPr/>
      <dgm:t>
        <a:bodyPr/>
        <a:lstStyle/>
        <a:p>
          <a:endParaRPr lang="en-IN"/>
        </a:p>
      </dgm:t>
    </dgm:pt>
    <dgm:pt modelId="{1301C72A-E637-4964-A9B1-8B190553AB58}">
      <dgm:prSet/>
      <dgm:spPr/>
      <dgm:t>
        <a:bodyPr/>
        <a:lstStyle/>
        <a:p>
          <a:pPr rtl="0"/>
          <a:r>
            <a:rPr lang="en-IN" b="1" i="1"/>
            <a:t>Target activity: </a:t>
          </a:r>
          <a:r>
            <a:rPr lang="en-US"/>
            <a:t>teaching and education in school for parents and children</a:t>
          </a:r>
          <a:endParaRPr lang="en-IN"/>
        </a:p>
      </dgm:t>
    </dgm:pt>
    <dgm:pt modelId="{A43BBE8B-83FB-46DB-9149-E13DBFD16EBD}" type="parTrans" cxnId="{BF64EE56-0846-48B7-89E0-9E88B8C830A9}">
      <dgm:prSet/>
      <dgm:spPr/>
      <dgm:t>
        <a:bodyPr/>
        <a:lstStyle/>
        <a:p>
          <a:endParaRPr lang="en-IN"/>
        </a:p>
      </dgm:t>
    </dgm:pt>
    <dgm:pt modelId="{9344A0FA-4E99-4DA0-83B8-5A820E897359}" type="sibTrans" cxnId="{BF64EE56-0846-48B7-89E0-9E88B8C830A9}">
      <dgm:prSet/>
      <dgm:spPr/>
      <dgm:t>
        <a:bodyPr/>
        <a:lstStyle/>
        <a:p>
          <a:endParaRPr lang="en-IN"/>
        </a:p>
      </dgm:t>
    </dgm:pt>
    <dgm:pt modelId="{77B8F470-EF3B-4EE5-8BDB-D03E09EC8C24}">
      <dgm:prSet/>
      <dgm:spPr/>
      <dgm:t>
        <a:bodyPr/>
        <a:lstStyle/>
        <a:p>
          <a:pPr rtl="0"/>
          <a:r>
            <a:rPr lang="en-US" b="1" i="1"/>
            <a:t>Target audience: </a:t>
          </a:r>
          <a:r>
            <a:rPr lang="en-US"/>
            <a:t>Young children between the age of 5 to 18</a:t>
          </a:r>
          <a:endParaRPr lang="en-IN"/>
        </a:p>
      </dgm:t>
    </dgm:pt>
    <dgm:pt modelId="{38562BC0-1D7C-4F7B-80EF-D3DCEDEFB720}" type="parTrans" cxnId="{724941F5-A74B-405E-A39A-0BB18B9AD318}">
      <dgm:prSet/>
      <dgm:spPr/>
      <dgm:t>
        <a:bodyPr/>
        <a:lstStyle/>
        <a:p>
          <a:endParaRPr lang="en-IN"/>
        </a:p>
      </dgm:t>
    </dgm:pt>
    <dgm:pt modelId="{D39685F3-0EB8-4AB7-BBD6-9344C3E96AD4}" type="sibTrans" cxnId="{724941F5-A74B-405E-A39A-0BB18B9AD318}">
      <dgm:prSet/>
      <dgm:spPr/>
      <dgm:t>
        <a:bodyPr/>
        <a:lstStyle/>
        <a:p>
          <a:endParaRPr lang="en-IN"/>
        </a:p>
      </dgm:t>
    </dgm:pt>
    <dgm:pt modelId="{81711683-BE6C-47ED-93ED-3FA0D295C5FF}">
      <dgm:prSet/>
      <dgm:spPr/>
      <dgm:t>
        <a:bodyPr/>
        <a:lstStyle/>
        <a:p>
          <a:pPr rtl="0"/>
          <a:r>
            <a:rPr lang="en-US" b="1" i="1"/>
            <a:t>Public health problem: </a:t>
          </a:r>
          <a:r>
            <a:rPr lang="en-US"/>
            <a:t>Respiratory problems like asthma and all kinds of airborne diseases</a:t>
          </a:r>
          <a:endParaRPr lang="en-IN"/>
        </a:p>
      </dgm:t>
    </dgm:pt>
    <dgm:pt modelId="{767DAAA6-20F4-421E-88E5-91E60769EA4A}" type="parTrans" cxnId="{43A19DAF-8A75-4E01-93B0-20A447F8D2A5}">
      <dgm:prSet/>
      <dgm:spPr/>
      <dgm:t>
        <a:bodyPr/>
        <a:lstStyle/>
        <a:p>
          <a:endParaRPr lang="en-IN"/>
        </a:p>
      </dgm:t>
    </dgm:pt>
    <dgm:pt modelId="{DCC38962-EBFA-467C-8CB6-3B2EF0D95F4F}" type="sibTrans" cxnId="{43A19DAF-8A75-4E01-93B0-20A447F8D2A5}">
      <dgm:prSet/>
      <dgm:spPr/>
      <dgm:t>
        <a:bodyPr/>
        <a:lstStyle/>
        <a:p>
          <a:endParaRPr lang="en-IN"/>
        </a:p>
      </dgm:t>
    </dgm:pt>
    <dgm:pt modelId="{745394A2-E6E5-406E-B4E3-568135AAFC9C}">
      <dgm:prSet/>
      <dgm:spPr/>
      <dgm:t>
        <a:bodyPr/>
        <a:lstStyle/>
        <a:p>
          <a:pPr rtl="0"/>
          <a:r>
            <a:rPr lang="en-US" b="1" i="1" dirty="0"/>
            <a:t>Intervention: </a:t>
          </a:r>
          <a:r>
            <a:rPr lang="en-US" dirty="0"/>
            <a:t>Education  about public health problem concerning respiratory Health system in the Urban Areas</a:t>
          </a:r>
          <a:endParaRPr lang="en-IN" dirty="0"/>
        </a:p>
      </dgm:t>
    </dgm:pt>
    <dgm:pt modelId="{C93F6FA3-1A76-4D14-98B4-59A88EDDF28B}" type="parTrans" cxnId="{982785AC-6E51-49F3-B020-697F4B3D0E40}">
      <dgm:prSet/>
      <dgm:spPr/>
      <dgm:t>
        <a:bodyPr/>
        <a:lstStyle/>
        <a:p>
          <a:endParaRPr lang="en-IN"/>
        </a:p>
      </dgm:t>
    </dgm:pt>
    <dgm:pt modelId="{08F6D753-D665-4C64-8EF5-1814A60643E0}" type="sibTrans" cxnId="{982785AC-6E51-49F3-B020-697F4B3D0E40}">
      <dgm:prSet/>
      <dgm:spPr/>
      <dgm:t>
        <a:bodyPr/>
        <a:lstStyle/>
        <a:p>
          <a:endParaRPr lang="en-IN"/>
        </a:p>
      </dgm:t>
    </dgm:pt>
    <dgm:pt modelId="{C3F71C56-D6BC-4573-990C-10D36E280346}">
      <dgm:prSet/>
      <dgm:spPr/>
      <dgm:t>
        <a:bodyPr/>
        <a:lstStyle/>
        <a:p>
          <a:pPr rtl="0"/>
          <a:r>
            <a:rPr lang="en-US" b="1" i="1" dirty="0"/>
            <a:t>Technology used: RD App( </a:t>
          </a:r>
          <a:r>
            <a:rPr lang="en-US" dirty="0"/>
            <a:t>Mobile apps Lung health for kids )</a:t>
          </a:r>
          <a:endParaRPr lang="en-IN" dirty="0"/>
        </a:p>
      </dgm:t>
    </dgm:pt>
    <dgm:pt modelId="{0A3C5660-8D02-4F19-A506-06C43AD1517B}" type="parTrans" cxnId="{FEB6DBCB-D322-4CDF-915D-E22585BDF83E}">
      <dgm:prSet/>
      <dgm:spPr/>
      <dgm:t>
        <a:bodyPr/>
        <a:lstStyle/>
        <a:p>
          <a:endParaRPr lang="en-IN"/>
        </a:p>
      </dgm:t>
    </dgm:pt>
    <dgm:pt modelId="{02DA40D1-F8CD-4EF8-B02C-94D8FFA88A11}" type="sibTrans" cxnId="{FEB6DBCB-D322-4CDF-915D-E22585BDF83E}">
      <dgm:prSet/>
      <dgm:spPr/>
      <dgm:t>
        <a:bodyPr/>
        <a:lstStyle/>
        <a:p>
          <a:endParaRPr lang="en-IN"/>
        </a:p>
      </dgm:t>
    </dgm:pt>
    <dgm:pt modelId="{399DDEEC-3D26-41FB-9641-26C67F3FA31E}" type="pres">
      <dgm:prSet presAssocID="{45B89AB7-8C49-48CF-B014-C719587D0155}" presName="diagram" presStyleCnt="0">
        <dgm:presLayoutVars>
          <dgm:dir/>
          <dgm:resizeHandles val="exact"/>
        </dgm:presLayoutVars>
      </dgm:prSet>
      <dgm:spPr/>
    </dgm:pt>
    <dgm:pt modelId="{954D0021-E3F4-406B-8F94-4FDA437FF22A}" type="pres">
      <dgm:prSet presAssocID="{1301C72A-E637-4964-A9B1-8B190553AB58}" presName="node" presStyleLbl="node1" presStyleIdx="0" presStyleCnt="5">
        <dgm:presLayoutVars>
          <dgm:bulletEnabled val="1"/>
        </dgm:presLayoutVars>
      </dgm:prSet>
      <dgm:spPr/>
    </dgm:pt>
    <dgm:pt modelId="{3026BACB-1ABB-43EF-BFD1-F0C97C002268}" type="pres">
      <dgm:prSet presAssocID="{9344A0FA-4E99-4DA0-83B8-5A820E897359}" presName="sibTrans" presStyleCnt="0"/>
      <dgm:spPr/>
    </dgm:pt>
    <dgm:pt modelId="{633DD9E3-FB3C-4BE4-A779-20DE954C39E9}" type="pres">
      <dgm:prSet presAssocID="{77B8F470-EF3B-4EE5-8BDB-D03E09EC8C24}" presName="node" presStyleLbl="node1" presStyleIdx="1" presStyleCnt="5">
        <dgm:presLayoutVars>
          <dgm:bulletEnabled val="1"/>
        </dgm:presLayoutVars>
      </dgm:prSet>
      <dgm:spPr/>
    </dgm:pt>
    <dgm:pt modelId="{63552D87-EC63-4881-A5A3-37916B0E3F76}" type="pres">
      <dgm:prSet presAssocID="{D39685F3-0EB8-4AB7-BBD6-9344C3E96AD4}" presName="sibTrans" presStyleCnt="0"/>
      <dgm:spPr/>
    </dgm:pt>
    <dgm:pt modelId="{F234FD9D-EAD4-4981-BDD5-168DBC73FF55}" type="pres">
      <dgm:prSet presAssocID="{81711683-BE6C-47ED-93ED-3FA0D295C5FF}" presName="node" presStyleLbl="node1" presStyleIdx="2" presStyleCnt="5">
        <dgm:presLayoutVars>
          <dgm:bulletEnabled val="1"/>
        </dgm:presLayoutVars>
      </dgm:prSet>
      <dgm:spPr/>
    </dgm:pt>
    <dgm:pt modelId="{153A8556-349E-4E2C-82CD-E638E560566C}" type="pres">
      <dgm:prSet presAssocID="{DCC38962-EBFA-467C-8CB6-3B2EF0D95F4F}" presName="sibTrans" presStyleCnt="0"/>
      <dgm:spPr/>
    </dgm:pt>
    <dgm:pt modelId="{C938E1AB-CBE4-4B20-A557-44F770F42ED4}" type="pres">
      <dgm:prSet presAssocID="{745394A2-E6E5-406E-B4E3-568135AAFC9C}" presName="node" presStyleLbl="node1" presStyleIdx="3" presStyleCnt="5">
        <dgm:presLayoutVars>
          <dgm:bulletEnabled val="1"/>
        </dgm:presLayoutVars>
      </dgm:prSet>
      <dgm:spPr/>
    </dgm:pt>
    <dgm:pt modelId="{43585171-37E0-4D8C-A4F7-2CF460F44338}" type="pres">
      <dgm:prSet presAssocID="{08F6D753-D665-4C64-8EF5-1814A60643E0}" presName="sibTrans" presStyleCnt="0"/>
      <dgm:spPr/>
    </dgm:pt>
    <dgm:pt modelId="{F1D738B2-5AA1-4734-BC4A-CA0891C20AF4}" type="pres">
      <dgm:prSet presAssocID="{C3F71C56-D6BC-4573-990C-10D36E280346}" presName="node" presStyleLbl="node1" presStyleIdx="4" presStyleCnt="5">
        <dgm:presLayoutVars>
          <dgm:bulletEnabled val="1"/>
        </dgm:presLayoutVars>
      </dgm:prSet>
      <dgm:spPr/>
    </dgm:pt>
  </dgm:ptLst>
  <dgm:cxnLst>
    <dgm:cxn modelId="{3497470F-C316-418D-90DD-7F185C087FD2}" type="presOf" srcId="{745394A2-E6E5-406E-B4E3-568135AAFC9C}" destId="{C938E1AB-CBE4-4B20-A557-44F770F42ED4}" srcOrd="0" destOrd="0" presId="urn:microsoft.com/office/officeart/2005/8/layout/default"/>
    <dgm:cxn modelId="{F6334C62-5D33-4659-A072-46A0355AF272}" type="presOf" srcId="{81711683-BE6C-47ED-93ED-3FA0D295C5FF}" destId="{F234FD9D-EAD4-4981-BDD5-168DBC73FF55}" srcOrd="0" destOrd="0" presId="urn:microsoft.com/office/officeart/2005/8/layout/default"/>
    <dgm:cxn modelId="{08D7E142-8CF9-4036-AEAC-745DB5E96B75}" type="presOf" srcId="{1301C72A-E637-4964-A9B1-8B190553AB58}" destId="{954D0021-E3F4-406B-8F94-4FDA437FF22A}" srcOrd="0" destOrd="0" presId="urn:microsoft.com/office/officeart/2005/8/layout/default"/>
    <dgm:cxn modelId="{BF64EE56-0846-48B7-89E0-9E88B8C830A9}" srcId="{45B89AB7-8C49-48CF-B014-C719587D0155}" destId="{1301C72A-E637-4964-A9B1-8B190553AB58}" srcOrd="0" destOrd="0" parTransId="{A43BBE8B-83FB-46DB-9149-E13DBFD16EBD}" sibTransId="{9344A0FA-4E99-4DA0-83B8-5A820E897359}"/>
    <dgm:cxn modelId="{AE1EDC58-AF85-4379-AE36-0ABD89336DA9}" type="presOf" srcId="{C3F71C56-D6BC-4573-990C-10D36E280346}" destId="{F1D738B2-5AA1-4734-BC4A-CA0891C20AF4}" srcOrd="0" destOrd="0" presId="urn:microsoft.com/office/officeart/2005/8/layout/default"/>
    <dgm:cxn modelId="{4CC84881-5834-4794-AE6C-26BD6F7A41E4}" type="presOf" srcId="{45B89AB7-8C49-48CF-B014-C719587D0155}" destId="{399DDEEC-3D26-41FB-9641-26C67F3FA31E}" srcOrd="0" destOrd="0" presId="urn:microsoft.com/office/officeart/2005/8/layout/default"/>
    <dgm:cxn modelId="{982785AC-6E51-49F3-B020-697F4B3D0E40}" srcId="{45B89AB7-8C49-48CF-B014-C719587D0155}" destId="{745394A2-E6E5-406E-B4E3-568135AAFC9C}" srcOrd="3" destOrd="0" parTransId="{C93F6FA3-1A76-4D14-98B4-59A88EDDF28B}" sibTransId="{08F6D753-D665-4C64-8EF5-1814A60643E0}"/>
    <dgm:cxn modelId="{43A19DAF-8A75-4E01-93B0-20A447F8D2A5}" srcId="{45B89AB7-8C49-48CF-B014-C719587D0155}" destId="{81711683-BE6C-47ED-93ED-3FA0D295C5FF}" srcOrd="2" destOrd="0" parTransId="{767DAAA6-20F4-421E-88E5-91E60769EA4A}" sibTransId="{DCC38962-EBFA-467C-8CB6-3B2EF0D95F4F}"/>
    <dgm:cxn modelId="{FEB6DBCB-D322-4CDF-915D-E22585BDF83E}" srcId="{45B89AB7-8C49-48CF-B014-C719587D0155}" destId="{C3F71C56-D6BC-4573-990C-10D36E280346}" srcOrd="4" destOrd="0" parTransId="{0A3C5660-8D02-4F19-A506-06C43AD1517B}" sibTransId="{02DA40D1-F8CD-4EF8-B02C-94D8FFA88A11}"/>
    <dgm:cxn modelId="{724941F5-A74B-405E-A39A-0BB18B9AD318}" srcId="{45B89AB7-8C49-48CF-B014-C719587D0155}" destId="{77B8F470-EF3B-4EE5-8BDB-D03E09EC8C24}" srcOrd="1" destOrd="0" parTransId="{38562BC0-1D7C-4F7B-80EF-D3DCEDEFB720}" sibTransId="{D39685F3-0EB8-4AB7-BBD6-9344C3E96AD4}"/>
    <dgm:cxn modelId="{E8D467F5-9E9F-4803-8A2C-68475A671D34}" type="presOf" srcId="{77B8F470-EF3B-4EE5-8BDB-D03E09EC8C24}" destId="{633DD9E3-FB3C-4BE4-A779-20DE954C39E9}" srcOrd="0" destOrd="0" presId="urn:microsoft.com/office/officeart/2005/8/layout/default"/>
    <dgm:cxn modelId="{DDA45566-A5A2-40D3-8A40-4BDC4E6E3BCB}" type="presParOf" srcId="{399DDEEC-3D26-41FB-9641-26C67F3FA31E}" destId="{954D0021-E3F4-406B-8F94-4FDA437FF22A}" srcOrd="0" destOrd="0" presId="urn:microsoft.com/office/officeart/2005/8/layout/default"/>
    <dgm:cxn modelId="{8B4DAA28-E459-4ADA-B5B3-625D72297208}" type="presParOf" srcId="{399DDEEC-3D26-41FB-9641-26C67F3FA31E}" destId="{3026BACB-1ABB-43EF-BFD1-F0C97C002268}" srcOrd="1" destOrd="0" presId="urn:microsoft.com/office/officeart/2005/8/layout/default"/>
    <dgm:cxn modelId="{2EA14BE8-E8A8-420C-9582-468368FE2122}" type="presParOf" srcId="{399DDEEC-3D26-41FB-9641-26C67F3FA31E}" destId="{633DD9E3-FB3C-4BE4-A779-20DE954C39E9}" srcOrd="2" destOrd="0" presId="urn:microsoft.com/office/officeart/2005/8/layout/default"/>
    <dgm:cxn modelId="{E2A5F6C2-FE56-4D9D-BA88-33D4106A4F32}" type="presParOf" srcId="{399DDEEC-3D26-41FB-9641-26C67F3FA31E}" destId="{63552D87-EC63-4881-A5A3-37916B0E3F76}" srcOrd="3" destOrd="0" presId="urn:microsoft.com/office/officeart/2005/8/layout/default"/>
    <dgm:cxn modelId="{61E2A0F5-660F-40E1-9D1B-BCE36A45F087}" type="presParOf" srcId="{399DDEEC-3D26-41FB-9641-26C67F3FA31E}" destId="{F234FD9D-EAD4-4981-BDD5-168DBC73FF55}" srcOrd="4" destOrd="0" presId="urn:microsoft.com/office/officeart/2005/8/layout/default"/>
    <dgm:cxn modelId="{3ED40BA7-9CBA-4D9F-99F2-8A776381A41F}" type="presParOf" srcId="{399DDEEC-3D26-41FB-9641-26C67F3FA31E}" destId="{153A8556-349E-4E2C-82CD-E638E560566C}" srcOrd="5" destOrd="0" presId="urn:microsoft.com/office/officeart/2005/8/layout/default"/>
    <dgm:cxn modelId="{D86A130F-9EDD-4CEB-9006-B5FD53D081C6}" type="presParOf" srcId="{399DDEEC-3D26-41FB-9641-26C67F3FA31E}" destId="{C938E1AB-CBE4-4B20-A557-44F770F42ED4}" srcOrd="6" destOrd="0" presId="urn:microsoft.com/office/officeart/2005/8/layout/default"/>
    <dgm:cxn modelId="{2A541CB8-989A-4578-B0C7-91947F02C1EA}" type="presParOf" srcId="{399DDEEC-3D26-41FB-9641-26C67F3FA31E}" destId="{43585171-37E0-4D8C-A4F7-2CF460F44338}" srcOrd="7" destOrd="0" presId="urn:microsoft.com/office/officeart/2005/8/layout/default"/>
    <dgm:cxn modelId="{061905DE-11D1-41C4-8DE9-87C5FE16C04D}" type="presParOf" srcId="{399DDEEC-3D26-41FB-9641-26C67F3FA31E}" destId="{F1D738B2-5AA1-4734-BC4A-CA0891C20AF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B8B43-A087-4C58-A72E-94B8870B077F}" type="doc">
      <dgm:prSet loTypeId="urn:microsoft.com/office/officeart/2005/8/layout/hierarchy3" loCatId="hierarchy" qsTypeId="urn:microsoft.com/office/officeart/2005/8/quickstyle/3d3" qsCatId="3D" csTypeId="urn:microsoft.com/office/officeart/2005/8/colors/accent2_2" csCatId="accent2" phldr="1"/>
      <dgm:spPr/>
      <dgm:t>
        <a:bodyPr/>
        <a:lstStyle/>
        <a:p>
          <a:endParaRPr lang="en-US"/>
        </a:p>
      </dgm:t>
    </dgm:pt>
    <dgm:pt modelId="{9F9B95B5-28D1-4032-A832-3FAA13CAAC8E}">
      <dgm:prSet phldrT="[Text]"/>
      <dgm:spPr/>
      <dgm:t>
        <a:bodyPr/>
        <a:lstStyle/>
        <a:p>
          <a:r>
            <a:rPr lang="en-US" b="1" dirty="0"/>
            <a:t>Airborne diseases</a:t>
          </a:r>
        </a:p>
      </dgm:t>
    </dgm:pt>
    <dgm:pt modelId="{96346481-BF0E-423C-945C-A2A5094DAE3D}" type="parTrans" cxnId="{A4CB5224-DE55-4C89-8DE9-E01DB25716C1}">
      <dgm:prSet/>
      <dgm:spPr/>
      <dgm:t>
        <a:bodyPr/>
        <a:lstStyle/>
        <a:p>
          <a:endParaRPr lang="en-US"/>
        </a:p>
      </dgm:t>
    </dgm:pt>
    <dgm:pt modelId="{C66402DF-2910-4A7B-A6DE-B6336EC244E1}" type="sibTrans" cxnId="{A4CB5224-DE55-4C89-8DE9-E01DB25716C1}">
      <dgm:prSet/>
      <dgm:spPr/>
      <dgm:t>
        <a:bodyPr/>
        <a:lstStyle/>
        <a:p>
          <a:endParaRPr lang="en-US"/>
        </a:p>
      </dgm:t>
    </dgm:pt>
    <dgm:pt modelId="{1519AFEC-64C8-4E46-AD85-8E4ABDB1A21B}">
      <dgm:prSet phldrT="[Text]"/>
      <dgm:spPr/>
      <dgm:t>
        <a:bodyPr/>
        <a:lstStyle/>
        <a:p>
          <a:r>
            <a:rPr lang="en-US" b="0" i="0" dirty="0"/>
            <a:t>Chickenpox</a:t>
          </a:r>
          <a:endParaRPr lang="en-US" dirty="0"/>
        </a:p>
      </dgm:t>
    </dgm:pt>
    <dgm:pt modelId="{A98CD2E3-0680-494C-8238-CBBCEC835967}" type="parTrans" cxnId="{DF6451BD-5443-4404-876E-D975195BE412}">
      <dgm:prSet/>
      <dgm:spPr/>
      <dgm:t>
        <a:bodyPr/>
        <a:lstStyle/>
        <a:p>
          <a:endParaRPr lang="en-US"/>
        </a:p>
      </dgm:t>
    </dgm:pt>
    <dgm:pt modelId="{51FF3B2C-E6CF-4E13-AA11-E4ECFACE7F6A}" type="sibTrans" cxnId="{DF6451BD-5443-4404-876E-D975195BE412}">
      <dgm:prSet/>
      <dgm:spPr/>
      <dgm:t>
        <a:bodyPr/>
        <a:lstStyle/>
        <a:p>
          <a:endParaRPr lang="en-US"/>
        </a:p>
      </dgm:t>
    </dgm:pt>
    <dgm:pt modelId="{D16C6296-BB59-4F8B-AFE8-5D26E51192C0}">
      <dgm:prSet phldrT="[Text]"/>
      <dgm:spPr/>
      <dgm:t>
        <a:bodyPr/>
        <a:lstStyle/>
        <a:p>
          <a:r>
            <a:rPr lang="en-US" b="0" i="0" dirty="0"/>
            <a:t>Influenza</a:t>
          </a:r>
          <a:endParaRPr lang="en-US" dirty="0"/>
        </a:p>
      </dgm:t>
    </dgm:pt>
    <dgm:pt modelId="{0F64360B-B3B9-4C87-988B-840247CB731F}" type="parTrans" cxnId="{970C5A5B-41C9-48E1-98CC-AACFA1A7816B}">
      <dgm:prSet/>
      <dgm:spPr/>
      <dgm:t>
        <a:bodyPr/>
        <a:lstStyle/>
        <a:p>
          <a:endParaRPr lang="en-US"/>
        </a:p>
      </dgm:t>
    </dgm:pt>
    <dgm:pt modelId="{E959F98F-E3E6-4AE5-BBC9-A8EC82A6AEF7}" type="sibTrans" cxnId="{970C5A5B-41C9-48E1-98CC-AACFA1A7816B}">
      <dgm:prSet/>
      <dgm:spPr/>
      <dgm:t>
        <a:bodyPr/>
        <a:lstStyle/>
        <a:p>
          <a:endParaRPr lang="en-US"/>
        </a:p>
      </dgm:t>
    </dgm:pt>
    <dgm:pt modelId="{086B5EE8-A23E-426C-B1DA-2B7C18E32660}">
      <dgm:prSet phldrT="[Text]"/>
      <dgm:spPr/>
      <dgm:t>
        <a:bodyPr/>
        <a:lstStyle/>
        <a:p>
          <a:r>
            <a:rPr lang="en-US" b="0" i="0" dirty="0"/>
            <a:t>Pertussis (whooping cough)</a:t>
          </a:r>
          <a:endParaRPr lang="en-US" dirty="0"/>
        </a:p>
      </dgm:t>
    </dgm:pt>
    <dgm:pt modelId="{EB9ED479-866A-40D2-841F-9DD5EEBF18BA}" type="parTrans" cxnId="{C995A194-62A6-450C-BD47-11E0BBB6965D}">
      <dgm:prSet/>
      <dgm:spPr/>
      <dgm:t>
        <a:bodyPr/>
        <a:lstStyle/>
        <a:p>
          <a:endParaRPr lang="en-US"/>
        </a:p>
      </dgm:t>
    </dgm:pt>
    <dgm:pt modelId="{01772DB8-D3D2-4104-A80C-EB13395CEF1C}" type="sibTrans" cxnId="{C995A194-62A6-450C-BD47-11E0BBB6965D}">
      <dgm:prSet/>
      <dgm:spPr/>
      <dgm:t>
        <a:bodyPr/>
        <a:lstStyle/>
        <a:p>
          <a:endParaRPr lang="en-US"/>
        </a:p>
      </dgm:t>
    </dgm:pt>
    <dgm:pt modelId="{631F3AC5-5260-4F00-B1AC-C05A50711729}">
      <dgm:prSet/>
      <dgm:spPr/>
      <dgm:t>
        <a:bodyPr/>
        <a:lstStyle/>
        <a:p>
          <a:r>
            <a:rPr lang="en-US" b="0" i="0" dirty="0"/>
            <a:t>Respiratory </a:t>
          </a:r>
          <a:r>
            <a:rPr lang="en-US" b="0" i="0" dirty="0" err="1"/>
            <a:t>Syncytial</a:t>
          </a:r>
          <a:r>
            <a:rPr lang="en-US" b="0" i="0" dirty="0"/>
            <a:t> Virus (RSV)</a:t>
          </a:r>
          <a:endParaRPr lang="en-US" dirty="0"/>
        </a:p>
      </dgm:t>
    </dgm:pt>
    <dgm:pt modelId="{4559C8C3-CA89-40E7-BC5B-CCC556DD5860}" type="parTrans" cxnId="{E25DA7D2-AB06-417D-9750-90FEB6CAC68E}">
      <dgm:prSet/>
      <dgm:spPr/>
      <dgm:t>
        <a:bodyPr/>
        <a:lstStyle/>
        <a:p>
          <a:endParaRPr lang="en-US"/>
        </a:p>
      </dgm:t>
    </dgm:pt>
    <dgm:pt modelId="{7F89FCAB-0B14-46BA-A37B-24CE4E79E7F0}" type="sibTrans" cxnId="{E25DA7D2-AB06-417D-9750-90FEB6CAC68E}">
      <dgm:prSet/>
      <dgm:spPr/>
      <dgm:t>
        <a:bodyPr/>
        <a:lstStyle/>
        <a:p>
          <a:endParaRPr lang="en-US"/>
        </a:p>
      </dgm:t>
    </dgm:pt>
    <dgm:pt modelId="{2DA3A685-BC72-473E-98BC-ACCB85117EBE}" type="pres">
      <dgm:prSet presAssocID="{AC1B8B43-A087-4C58-A72E-94B8870B077F}" presName="diagram" presStyleCnt="0">
        <dgm:presLayoutVars>
          <dgm:chPref val="1"/>
          <dgm:dir/>
          <dgm:animOne val="branch"/>
          <dgm:animLvl val="lvl"/>
          <dgm:resizeHandles/>
        </dgm:presLayoutVars>
      </dgm:prSet>
      <dgm:spPr/>
    </dgm:pt>
    <dgm:pt modelId="{07E3F637-3115-452E-82CB-50174615EC1C}" type="pres">
      <dgm:prSet presAssocID="{9F9B95B5-28D1-4032-A832-3FAA13CAAC8E}" presName="root" presStyleCnt="0"/>
      <dgm:spPr/>
    </dgm:pt>
    <dgm:pt modelId="{1BA9617F-1093-477F-9593-11A923CB4A67}" type="pres">
      <dgm:prSet presAssocID="{9F9B95B5-28D1-4032-A832-3FAA13CAAC8E}" presName="rootComposite" presStyleCnt="0"/>
      <dgm:spPr/>
    </dgm:pt>
    <dgm:pt modelId="{D05A9C30-B347-4D14-A9D3-A9355FFCD90A}" type="pres">
      <dgm:prSet presAssocID="{9F9B95B5-28D1-4032-A832-3FAA13CAAC8E}" presName="rootText" presStyleLbl="node1" presStyleIdx="0" presStyleCnt="1" custScaleX="233523"/>
      <dgm:spPr/>
    </dgm:pt>
    <dgm:pt modelId="{59DF8E13-4A48-43FD-8C46-A4DC210545FA}" type="pres">
      <dgm:prSet presAssocID="{9F9B95B5-28D1-4032-A832-3FAA13CAAC8E}" presName="rootConnector" presStyleLbl="node1" presStyleIdx="0" presStyleCnt="1"/>
      <dgm:spPr/>
    </dgm:pt>
    <dgm:pt modelId="{D30B0298-7EC8-4F11-8B27-0AF33AE77F53}" type="pres">
      <dgm:prSet presAssocID="{9F9B95B5-28D1-4032-A832-3FAA13CAAC8E}" presName="childShape" presStyleCnt="0"/>
      <dgm:spPr/>
    </dgm:pt>
    <dgm:pt modelId="{D8A9665B-EC3C-4731-A4BF-E38A536DC240}" type="pres">
      <dgm:prSet presAssocID="{A98CD2E3-0680-494C-8238-CBBCEC835967}" presName="Name13" presStyleLbl="parChTrans1D2" presStyleIdx="0" presStyleCnt="4"/>
      <dgm:spPr/>
    </dgm:pt>
    <dgm:pt modelId="{464DAE9F-8F2B-4F9C-A4A2-E5C644E4CA55}" type="pres">
      <dgm:prSet presAssocID="{1519AFEC-64C8-4E46-AD85-8E4ABDB1A21B}" presName="childText" presStyleLbl="bgAcc1" presStyleIdx="0" presStyleCnt="4" custScaleX="228869">
        <dgm:presLayoutVars>
          <dgm:bulletEnabled val="1"/>
        </dgm:presLayoutVars>
      </dgm:prSet>
      <dgm:spPr/>
    </dgm:pt>
    <dgm:pt modelId="{52F9842F-0F80-44EC-AAB0-45863B94FEA0}" type="pres">
      <dgm:prSet presAssocID="{0F64360B-B3B9-4C87-988B-840247CB731F}" presName="Name13" presStyleLbl="parChTrans1D2" presStyleIdx="1" presStyleCnt="4"/>
      <dgm:spPr/>
    </dgm:pt>
    <dgm:pt modelId="{C84D491C-3B55-40C6-A7F1-5A908265CE2B}" type="pres">
      <dgm:prSet presAssocID="{D16C6296-BB59-4F8B-AFE8-5D26E51192C0}" presName="childText" presStyleLbl="bgAcc1" presStyleIdx="1" presStyleCnt="4" custScaleX="224643">
        <dgm:presLayoutVars>
          <dgm:bulletEnabled val="1"/>
        </dgm:presLayoutVars>
      </dgm:prSet>
      <dgm:spPr/>
    </dgm:pt>
    <dgm:pt modelId="{900ECFFF-1B64-48A8-A980-9F932E9D0A55}" type="pres">
      <dgm:prSet presAssocID="{EB9ED479-866A-40D2-841F-9DD5EEBF18BA}" presName="Name13" presStyleLbl="parChTrans1D2" presStyleIdx="2" presStyleCnt="4"/>
      <dgm:spPr/>
    </dgm:pt>
    <dgm:pt modelId="{C617921C-435E-44F7-8883-8C36D1D0AE68}" type="pres">
      <dgm:prSet presAssocID="{086B5EE8-A23E-426C-B1DA-2B7C18E32660}" presName="childText" presStyleLbl="bgAcc1" presStyleIdx="2" presStyleCnt="4" custScaleX="222270">
        <dgm:presLayoutVars>
          <dgm:bulletEnabled val="1"/>
        </dgm:presLayoutVars>
      </dgm:prSet>
      <dgm:spPr/>
    </dgm:pt>
    <dgm:pt modelId="{F88E2512-507E-4C8A-A863-2940F37FD250}" type="pres">
      <dgm:prSet presAssocID="{4559C8C3-CA89-40E7-BC5B-CCC556DD5860}" presName="Name13" presStyleLbl="parChTrans1D2" presStyleIdx="3" presStyleCnt="4"/>
      <dgm:spPr/>
    </dgm:pt>
    <dgm:pt modelId="{C2D02D73-84F5-4FD7-8749-5A4C11A5300D}" type="pres">
      <dgm:prSet presAssocID="{631F3AC5-5260-4F00-B1AC-C05A50711729}" presName="childText" presStyleLbl="bgAcc1" presStyleIdx="3" presStyleCnt="4" custScaleX="222995" custScaleY="111416">
        <dgm:presLayoutVars>
          <dgm:bulletEnabled val="1"/>
        </dgm:presLayoutVars>
      </dgm:prSet>
      <dgm:spPr/>
    </dgm:pt>
  </dgm:ptLst>
  <dgm:cxnLst>
    <dgm:cxn modelId="{DC9D9B09-C88A-4BD3-BA3D-90084A1488D7}" type="presOf" srcId="{9F9B95B5-28D1-4032-A832-3FAA13CAAC8E}" destId="{D05A9C30-B347-4D14-A9D3-A9355FFCD90A}" srcOrd="0" destOrd="0" presId="urn:microsoft.com/office/officeart/2005/8/layout/hierarchy3"/>
    <dgm:cxn modelId="{AC90F113-6C35-41F7-99BB-08EDCEE6FED8}" type="presOf" srcId="{A98CD2E3-0680-494C-8238-CBBCEC835967}" destId="{D8A9665B-EC3C-4731-A4BF-E38A536DC240}" srcOrd="0" destOrd="0" presId="urn:microsoft.com/office/officeart/2005/8/layout/hierarchy3"/>
    <dgm:cxn modelId="{A4CB5224-DE55-4C89-8DE9-E01DB25716C1}" srcId="{AC1B8B43-A087-4C58-A72E-94B8870B077F}" destId="{9F9B95B5-28D1-4032-A832-3FAA13CAAC8E}" srcOrd="0" destOrd="0" parTransId="{96346481-BF0E-423C-945C-A2A5094DAE3D}" sibTransId="{C66402DF-2910-4A7B-A6DE-B6336EC244E1}"/>
    <dgm:cxn modelId="{E2C55C38-5CB8-4F0E-B150-A32E2257F1F2}" type="presOf" srcId="{EB9ED479-866A-40D2-841F-9DD5EEBF18BA}" destId="{900ECFFF-1B64-48A8-A980-9F932E9D0A55}" srcOrd="0" destOrd="0" presId="urn:microsoft.com/office/officeart/2005/8/layout/hierarchy3"/>
    <dgm:cxn modelId="{970C5A5B-41C9-48E1-98CC-AACFA1A7816B}" srcId="{9F9B95B5-28D1-4032-A832-3FAA13CAAC8E}" destId="{D16C6296-BB59-4F8B-AFE8-5D26E51192C0}" srcOrd="1" destOrd="0" parTransId="{0F64360B-B3B9-4C87-988B-840247CB731F}" sibTransId="{E959F98F-E3E6-4AE5-BBC9-A8EC82A6AEF7}"/>
    <dgm:cxn modelId="{3449B263-DA62-4A23-8262-A8F7853C3509}" type="presOf" srcId="{AC1B8B43-A087-4C58-A72E-94B8870B077F}" destId="{2DA3A685-BC72-473E-98BC-ACCB85117EBE}" srcOrd="0" destOrd="0" presId="urn:microsoft.com/office/officeart/2005/8/layout/hierarchy3"/>
    <dgm:cxn modelId="{35AEA465-B7E1-459A-AD91-29F4E6A24AE5}" type="presOf" srcId="{4559C8C3-CA89-40E7-BC5B-CCC556DD5860}" destId="{F88E2512-507E-4C8A-A863-2940F37FD250}" srcOrd="0" destOrd="0" presId="urn:microsoft.com/office/officeart/2005/8/layout/hierarchy3"/>
    <dgm:cxn modelId="{CE61176E-7933-4E89-A669-0ACE568DB580}" type="presOf" srcId="{1519AFEC-64C8-4E46-AD85-8E4ABDB1A21B}" destId="{464DAE9F-8F2B-4F9C-A4A2-E5C644E4CA55}" srcOrd="0" destOrd="0" presId="urn:microsoft.com/office/officeart/2005/8/layout/hierarchy3"/>
    <dgm:cxn modelId="{7E49DD56-C315-45CA-A9B1-D739A7615E02}" type="presOf" srcId="{D16C6296-BB59-4F8B-AFE8-5D26E51192C0}" destId="{C84D491C-3B55-40C6-A7F1-5A908265CE2B}" srcOrd="0" destOrd="0" presId="urn:microsoft.com/office/officeart/2005/8/layout/hierarchy3"/>
    <dgm:cxn modelId="{C995A194-62A6-450C-BD47-11E0BBB6965D}" srcId="{9F9B95B5-28D1-4032-A832-3FAA13CAAC8E}" destId="{086B5EE8-A23E-426C-B1DA-2B7C18E32660}" srcOrd="2" destOrd="0" parTransId="{EB9ED479-866A-40D2-841F-9DD5EEBF18BA}" sibTransId="{01772DB8-D3D2-4104-A80C-EB13395CEF1C}"/>
    <dgm:cxn modelId="{EDF3A1B0-B100-4336-B3EA-BA6372635640}" type="presOf" srcId="{9F9B95B5-28D1-4032-A832-3FAA13CAAC8E}" destId="{59DF8E13-4A48-43FD-8C46-A4DC210545FA}" srcOrd="1" destOrd="0" presId="urn:microsoft.com/office/officeart/2005/8/layout/hierarchy3"/>
    <dgm:cxn modelId="{010300BA-DF37-4245-86AD-A2C3C077DC77}" type="presOf" srcId="{0F64360B-B3B9-4C87-988B-840247CB731F}" destId="{52F9842F-0F80-44EC-AAB0-45863B94FEA0}" srcOrd="0" destOrd="0" presId="urn:microsoft.com/office/officeart/2005/8/layout/hierarchy3"/>
    <dgm:cxn modelId="{DF6451BD-5443-4404-876E-D975195BE412}" srcId="{9F9B95B5-28D1-4032-A832-3FAA13CAAC8E}" destId="{1519AFEC-64C8-4E46-AD85-8E4ABDB1A21B}" srcOrd="0" destOrd="0" parTransId="{A98CD2E3-0680-494C-8238-CBBCEC835967}" sibTransId="{51FF3B2C-E6CF-4E13-AA11-E4ECFACE7F6A}"/>
    <dgm:cxn modelId="{E25DA7D2-AB06-417D-9750-90FEB6CAC68E}" srcId="{9F9B95B5-28D1-4032-A832-3FAA13CAAC8E}" destId="{631F3AC5-5260-4F00-B1AC-C05A50711729}" srcOrd="3" destOrd="0" parTransId="{4559C8C3-CA89-40E7-BC5B-CCC556DD5860}" sibTransId="{7F89FCAB-0B14-46BA-A37B-24CE4E79E7F0}"/>
    <dgm:cxn modelId="{B97ABFD6-7DD0-4325-B790-4880F8AE4167}" type="presOf" srcId="{086B5EE8-A23E-426C-B1DA-2B7C18E32660}" destId="{C617921C-435E-44F7-8883-8C36D1D0AE68}" srcOrd="0" destOrd="0" presId="urn:microsoft.com/office/officeart/2005/8/layout/hierarchy3"/>
    <dgm:cxn modelId="{DC8706DB-620B-49BB-8900-2A287DE9B95E}" type="presOf" srcId="{631F3AC5-5260-4F00-B1AC-C05A50711729}" destId="{C2D02D73-84F5-4FD7-8749-5A4C11A5300D}" srcOrd="0" destOrd="0" presId="urn:microsoft.com/office/officeart/2005/8/layout/hierarchy3"/>
    <dgm:cxn modelId="{A43BFBC8-17C8-437F-9BA4-0C9AEA407A8B}" type="presParOf" srcId="{2DA3A685-BC72-473E-98BC-ACCB85117EBE}" destId="{07E3F637-3115-452E-82CB-50174615EC1C}" srcOrd="0" destOrd="0" presId="urn:microsoft.com/office/officeart/2005/8/layout/hierarchy3"/>
    <dgm:cxn modelId="{603441D1-9EF5-4D16-8FC9-811CC3FF30C5}" type="presParOf" srcId="{07E3F637-3115-452E-82CB-50174615EC1C}" destId="{1BA9617F-1093-477F-9593-11A923CB4A67}" srcOrd="0" destOrd="0" presId="urn:microsoft.com/office/officeart/2005/8/layout/hierarchy3"/>
    <dgm:cxn modelId="{50FDCF07-25DA-4C12-BCBF-76445926D6D3}" type="presParOf" srcId="{1BA9617F-1093-477F-9593-11A923CB4A67}" destId="{D05A9C30-B347-4D14-A9D3-A9355FFCD90A}" srcOrd="0" destOrd="0" presId="urn:microsoft.com/office/officeart/2005/8/layout/hierarchy3"/>
    <dgm:cxn modelId="{E421FCA2-60D7-4FA9-B71A-3CCACE830761}" type="presParOf" srcId="{1BA9617F-1093-477F-9593-11A923CB4A67}" destId="{59DF8E13-4A48-43FD-8C46-A4DC210545FA}" srcOrd="1" destOrd="0" presId="urn:microsoft.com/office/officeart/2005/8/layout/hierarchy3"/>
    <dgm:cxn modelId="{E87E23B5-8D49-450B-B079-E9FC4079B1EC}" type="presParOf" srcId="{07E3F637-3115-452E-82CB-50174615EC1C}" destId="{D30B0298-7EC8-4F11-8B27-0AF33AE77F53}" srcOrd="1" destOrd="0" presId="urn:microsoft.com/office/officeart/2005/8/layout/hierarchy3"/>
    <dgm:cxn modelId="{03E65DEB-D384-439B-A855-9B228288901F}" type="presParOf" srcId="{D30B0298-7EC8-4F11-8B27-0AF33AE77F53}" destId="{D8A9665B-EC3C-4731-A4BF-E38A536DC240}" srcOrd="0" destOrd="0" presId="urn:microsoft.com/office/officeart/2005/8/layout/hierarchy3"/>
    <dgm:cxn modelId="{8B286C97-2AE6-4546-9D8C-E8091D686D97}" type="presParOf" srcId="{D30B0298-7EC8-4F11-8B27-0AF33AE77F53}" destId="{464DAE9F-8F2B-4F9C-A4A2-E5C644E4CA55}" srcOrd="1" destOrd="0" presId="urn:microsoft.com/office/officeart/2005/8/layout/hierarchy3"/>
    <dgm:cxn modelId="{3344D34A-4081-4E64-A207-345B196BA023}" type="presParOf" srcId="{D30B0298-7EC8-4F11-8B27-0AF33AE77F53}" destId="{52F9842F-0F80-44EC-AAB0-45863B94FEA0}" srcOrd="2" destOrd="0" presId="urn:microsoft.com/office/officeart/2005/8/layout/hierarchy3"/>
    <dgm:cxn modelId="{F80D658C-E318-4024-9EFE-6CFA36A65692}" type="presParOf" srcId="{D30B0298-7EC8-4F11-8B27-0AF33AE77F53}" destId="{C84D491C-3B55-40C6-A7F1-5A908265CE2B}" srcOrd="3" destOrd="0" presId="urn:microsoft.com/office/officeart/2005/8/layout/hierarchy3"/>
    <dgm:cxn modelId="{AFC17FF3-D4C9-409B-A270-F13BE0E8F5B5}" type="presParOf" srcId="{D30B0298-7EC8-4F11-8B27-0AF33AE77F53}" destId="{900ECFFF-1B64-48A8-A980-9F932E9D0A55}" srcOrd="4" destOrd="0" presId="urn:microsoft.com/office/officeart/2005/8/layout/hierarchy3"/>
    <dgm:cxn modelId="{C856BCEE-DE06-4BE7-BE3E-3A91EB4F5C4D}" type="presParOf" srcId="{D30B0298-7EC8-4F11-8B27-0AF33AE77F53}" destId="{C617921C-435E-44F7-8883-8C36D1D0AE68}" srcOrd="5" destOrd="0" presId="urn:microsoft.com/office/officeart/2005/8/layout/hierarchy3"/>
    <dgm:cxn modelId="{20A5984D-D746-4895-B858-3012095D555F}" type="presParOf" srcId="{D30B0298-7EC8-4F11-8B27-0AF33AE77F53}" destId="{F88E2512-507E-4C8A-A863-2940F37FD250}" srcOrd="6" destOrd="0" presId="urn:microsoft.com/office/officeart/2005/8/layout/hierarchy3"/>
    <dgm:cxn modelId="{7391527F-28B7-4DC7-BA98-E217CDF46A6D}" type="presParOf" srcId="{D30B0298-7EC8-4F11-8B27-0AF33AE77F53}" destId="{C2D02D73-84F5-4FD7-8749-5A4C11A5300D}"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DFF024-C410-4971-8169-19B674635FC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IN"/>
        </a:p>
      </dgm:t>
    </dgm:pt>
    <dgm:pt modelId="{94526EF5-A42E-49AB-B511-3059B2BAAC09}">
      <dgm:prSet/>
      <dgm:spPr/>
      <dgm:t>
        <a:bodyPr/>
        <a:lstStyle/>
        <a:p>
          <a:pPr rtl="0"/>
          <a:r>
            <a:rPr lang="en-US" b="0" i="0" dirty="0">
              <a:latin typeface="Times New Roman" pitchFamily="18" charset="0"/>
              <a:cs typeface="Times New Roman" pitchFamily="18" charset="0"/>
            </a:rPr>
            <a:t>The mobile apps is a great digital health technology for promoting respiratory health in children</a:t>
          </a:r>
          <a:endParaRPr lang="en-IN" dirty="0">
            <a:latin typeface="Times New Roman" pitchFamily="18" charset="0"/>
            <a:cs typeface="Times New Roman" pitchFamily="18" charset="0"/>
          </a:endParaRPr>
        </a:p>
      </dgm:t>
    </dgm:pt>
    <dgm:pt modelId="{368CB1D3-9C42-4055-8E31-CB5F52EF7A0D}" type="parTrans" cxnId="{3CD56A51-376D-4C06-8D67-F1958A349154}">
      <dgm:prSet/>
      <dgm:spPr/>
      <dgm:t>
        <a:bodyPr/>
        <a:lstStyle/>
        <a:p>
          <a:endParaRPr lang="en-IN"/>
        </a:p>
      </dgm:t>
    </dgm:pt>
    <dgm:pt modelId="{BE443A14-11E6-452B-B06B-0823517AE9FF}" type="sibTrans" cxnId="{3CD56A51-376D-4C06-8D67-F1958A349154}">
      <dgm:prSet/>
      <dgm:spPr/>
      <dgm:t>
        <a:bodyPr/>
        <a:lstStyle/>
        <a:p>
          <a:endParaRPr lang="en-IN"/>
        </a:p>
      </dgm:t>
    </dgm:pt>
    <dgm:pt modelId="{FEAC98CD-070C-48F9-AE42-438485E83CE8}">
      <dgm:prSet/>
      <dgm:spPr/>
      <dgm:t>
        <a:bodyPr/>
        <a:lstStyle/>
        <a:p>
          <a:pPr rtl="0"/>
          <a:r>
            <a:rPr lang="en-US" b="0" i="0" dirty="0">
              <a:latin typeface="Times New Roman" pitchFamily="18" charset="0"/>
              <a:cs typeface="Times New Roman" pitchFamily="18" charset="0"/>
            </a:rPr>
            <a:t>Lung health for kids is an unique mobile app that educate children about lungs and respiratory diseases  </a:t>
          </a:r>
          <a:r>
            <a:rPr lang="en-US" dirty="0">
              <a:latin typeface="Times New Roman" pitchFamily="18" charset="0"/>
              <a:cs typeface="Times New Roman" pitchFamily="18" charset="0"/>
            </a:rPr>
            <a:t>(Lung health for kids, 2023)</a:t>
          </a:r>
          <a:endParaRPr lang="en-IN" dirty="0">
            <a:latin typeface="Times New Roman" pitchFamily="18" charset="0"/>
            <a:cs typeface="Times New Roman" pitchFamily="18" charset="0"/>
          </a:endParaRPr>
        </a:p>
      </dgm:t>
    </dgm:pt>
    <dgm:pt modelId="{25735EB4-C2A5-453F-BA72-B015DA0FD93F}" type="parTrans" cxnId="{F29A4322-D94B-4500-9193-F0D9EFBF1117}">
      <dgm:prSet/>
      <dgm:spPr/>
      <dgm:t>
        <a:bodyPr/>
        <a:lstStyle/>
        <a:p>
          <a:endParaRPr lang="en-IN"/>
        </a:p>
      </dgm:t>
    </dgm:pt>
    <dgm:pt modelId="{AD5A697A-0905-48E6-86A6-BA0B48DAD249}" type="sibTrans" cxnId="{F29A4322-D94B-4500-9193-F0D9EFBF1117}">
      <dgm:prSet/>
      <dgm:spPr/>
      <dgm:t>
        <a:bodyPr/>
        <a:lstStyle/>
        <a:p>
          <a:endParaRPr lang="en-IN"/>
        </a:p>
      </dgm:t>
    </dgm:pt>
    <dgm:pt modelId="{FEEA7A23-6ECB-41F4-B386-4436A38CA60E}">
      <dgm:prSet/>
      <dgm:spPr/>
      <dgm:t>
        <a:bodyPr/>
        <a:lstStyle/>
        <a:p>
          <a:pPr rtl="0"/>
          <a:r>
            <a:rPr lang="en-IN" dirty="0">
              <a:latin typeface="Times New Roman" pitchFamily="18" charset="0"/>
              <a:cs typeface="Times New Roman" pitchFamily="18" charset="0"/>
            </a:rPr>
            <a:t>It also educate kids about asthma and all kinds of airborne disease</a:t>
          </a:r>
        </a:p>
      </dgm:t>
    </dgm:pt>
    <dgm:pt modelId="{F8205358-9D70-43DC-87CC-45B1D87BA31F}" type="parTrans" cxnId="{5EB513E5-2EC8-43FA-B74B-7EBB1C1CB48D}">
      <dgm:prSet/>
      <dgm:spPr/>
      <dgm:t>
        <a:bodyPr/>
        <a:lstStyle/>
        <a:p>
          <a:endParaRPr lang="en-IN"/>
        </a:p>
      </dgm:t>
    </dgm:pt>
    <dgm:pt modelId="{A991530F-3E98-4258-AE7B-13871AB13326}" type="sibTrans" cxnId="{5EB513E5-2EC8-43FA-B74B-7EBB1C1CB48D}">
      <dgm:prSet/>
      <dgm:spPr/>
      <dgm:t>
        <a:bodyPr/>
        <a:lstStyle/>
        <a:p>
          <a:endParaRPr lang="en-IN"/>
        </a:p>
      </dgm:t>
    </dgm:pt>
    <dgm:pt modelId="{A5F5FF90-8277-493B-980A-BD0C19BA4C3C}">
      <dgm:prSet/>
      <dgm:spPr/>
      <dgm:t>
        <a:bodyPr/>
        <a:lstStyle/>
        <a:p>
          <a:pPr rtl="0"/>
          <a:r>
            <a:rPr lang="en-US" b="0" i="0" dirty="0">
              <a:latin typeface="Times New Roman" pitchFamily="18" charset="0"/>
              <a:cs typeface="Times New Roman" pitchFamily="18" charset="0"/>
            </a:rPr>
            <a:t>It also guides children about prevention and healthy habits</a:t>
          </a:r>
          <a:endParaRPr lang="en-IN" dirty="0">
            <a:latin typeface="Times New Roman" pitchFamily="18" charset="0"/>
            <a:cs typeface="Times New Roman" pitchFamily="18" charset="0"/>
          </a:endParaRPr>
        </a:p>
      </dgm:t>
    </dgm:pt>
    <dgm:pt modelId="{EEA77141-B5F8-4A62-B038-D47C66C25329}" type="parTrans" cxnId="{EBC48096-5950-4A76-953C-D07CF0A13BEE}">
      <dgm:prSet/>
      <dgm:spPr/>
      <dgm:t>
        <a:bodyPr/>
        <a:lstStyle/>
        <a:p>
          <a:endParaRPr lang="en-IN"/>
        </a:p>
      </dgm:t>
    </dgm:pt>
    <dgm:pt modelId="{486A7052-187B-4D3C-BE37-34CEE5C13AE7}" type="sibTrans" cxnId="{EBC48096-5950-4A76-953C-D07CF0A13BEE}">
      <dgm:prSet/>
      <dgm:spPr/>
      <dgm:t>
        <a:bodyPr/>
        <a:lstStyle/>
        <a:p>
          <a:endParaRPr lang="en-IN"/>
        </a:p>
      </dgm:t>
    </dgm:pt>
    <dgm:pt modelId="{E44D0B43-5AD3-4CE7-8BAF-E4E1BE2818CA}" type="pres">
      <dgm:prSet presAssocID="{D3DFF024-C410-4971-8169-19B674635FCD}" presName="vert0" presStyleCnt="0">
        <dgm:presLayoutVars>
          <dgm:dir/>
          <dgm:animOne val="branch"/>
          <dgm:animLvl val="lvl"/>
        </dgm:presLayoutVars>
      </dgm:prSet>
      <dgm:spPr/>
    </dgm:pt>
    <dgm:pt modelId="{B189856F-2EAF-47F2-90B9-09F438DE8A66}" type="pres">
      <dgm:prSet presAssocID="{94526EF5-A42E-49AB-B511-3059B2BAAC09}" presName="thickLine" presStyleLbl="alignNode1" presStyleIdx="0" presStyleCnt="4"/>
      <dgm:spPr/>
    </dgm:pt>
    <dgm:pt modelId="{7E1DADD4-2F3E-4086-A766-4B3578215DE6}" type="pres">
      <dgm:prSet presAssocID="{94526EF5-A42E-49AB-B511-3059B2BAAC09}" presName="horz1" presStyleCnt="0"/>
      <dgm:spPr/>
    </dgm:pt>
    <dgm:pt modelId="{4974C963-4B4E-41BE-8420-BBC37F91AE32}" type="pres">
      <dgm:prSet presAssocID="{94526EF5-A42E-49AB-B511-3059B2BAAC09}" presName="tx1" presStyleLbl="revTx" presStyleIdx="0" presStyleCnt="4"/>
      <dgm:spPr/>
    </dgm:pt>
    <dgm:pt modelId="{5E3CF8DF-509A-4117-804D-102707D727A7}" type="pres">
      <dgm:prSet presAssocID="{94526EF5-A42E-49AB-B511-3059B2BAAC09}" presName="vert1" presStyleCnt="0"/>
      <dgm:spPr/>
    </dgm:pt>
    <dgm:pt modelId="{3DBD91E9-1966-42A3-BF8F-BEBBDBA3D59B}" type="pres">
      <dgm:prSet presAssocID="{FEAC98CD-070C-48F9-AE42-438485E83CE8}" presName="thickLine" presStyleLbl="alignNode1" presStyleIdx="1" presStyleCnt="4"/>
      <dgm:spPr/>
    </dgm:pt>
    <dgm:pt modelId="{CD8739FA-3DC5-4628-8CD5-35EB054B9A6D}" type="pres">
      <dgm:prSet presAssocID="{FEAC98CD-070C-48F9-AE42-438485E83CE8}" presName="horz1" presStyleCnt="0"/>
      <dgm:spPr/>
    </dgm:pt>
    <dgm:pt modelId="{EB1B5FE6-35A1-4B21-A710-D52D78713FA8}" type="pres">
      <dgm:prSet presAssocID="{FEAC98CD-070C-48F9-AE42-438485E83CE8}" presName="tx1" presStyleLbl="revTx" presStyleIdx="1" presStyleCnt="4"/>
      <dgm:spPr/>
    </dgm:pt>
    <dgm:pt modelId="{3D43E810-4F3B-48F8-92C2-910B84A0C329}" type="pres">
      <dgm:prSet presAssocID="{FEAC98CD-070C-48F9-AE42-438485E83CE8}" presName="vert1" presStyleCnt="0"/>
      <dgm:spPr/>
    </dgm:pt>
    <dgm:pt modelId="{059C9BA1-EB9A-4F30-89DE-56B742FC3A76}" type="pres">
      <dgm:prSet presAssocID="{FEEA7A23-6ECB-41F4-B386-4436A38CA60E}" presName="thickLine" presStyleLbl="alignNode1" presStyleIdx="2" presStyleCnt="4"/>
      <dgm:spPr/>
    </dgm:pt>
    <dgm:pt modelId="{FCD18AEC-EBD4-4F13-8F1C-A6FCC343ADAD}" type="pres">
      <dgm:prSet presAssocID="{FEEA7A23-6ECB-41F4-B386-4436A38CA60E}" presName="horz1" presStyleCnt="0"/>
      <dgm:spPr/>
    </dgm:pt>
    <dgm:pt modelId="{5EC412A1-F285-4AE8-83D9-CC00ABC04956}" type="pres">
      <dgm:prSet presAssocID="{FEEA7A23-6ECB-41F4-B386-4436A38CA60E}" presName="tx1" presStyleLbl="revTx" presStyleIdx="2" presStyleCnt="4"/>
      <dgm:spPr/>
    </dgm:pt>
    <dgm:pt modelId="{44EBB218-0C4E-4565-B485-9C8F989FAC23}" type="pres">
      <dgm:prSet presAssocID="{FEEA7A23-6ECB-41F4-B386-4436A38CA60E}" presName="vert1" presStyleCnt="0"/>
      <dgm:spPr/>
    </dgm:pt>
    <dgm:pt modelId="{F47F7FF0-E4D6-4B46-A579-BA37399DEBFC}" type="pres">
      <dgm:prSet presAssocID="{A5F5FF90-8277-493B-980A-BD0C19BA4C3C}" presName="thickLine" presStyleLbl="alignNode1" presStyleIdx="3" presStyleCnt="4"/>
      <dgm:spPr/>
    </dgm:pt>
    <dgm:pt modelId="{A5958AB0-1AA8-450C-B408-6553D2E5B51D}" type="pres">
      <dgm:prSet presAssocID="{A5F5FF90-8277-493B-980A-BD0C19BA4C3C}" presName="horz1" presStyleCnt="0"/>
      <dgm:spPr/>
    </dgm:pt>
    <dgm:pt modelId="{F89E973C-27C1-4CF7-A95C-238C06927AEB}" type="pres">
      <dgm:prSet presAssocID="{A5F5FF90-8277-493B-980A-BD0C19BA4C3C}" presName="tx1" presStyleLbl="revTx" presStyleIdx="3" presStyleCnt="4"/>
      <dgm:spPr/>
    </dgm:pt>
    <dgm:pt modelId="{27D3DC29-551B-4D2A-8B3C-87D05A1784BA}" type="pres">
      <dgm:prSet presAssocID="{A5F5FF90-8277-493B-980A-BD0C19BA4C3C}" presName="vert1" presStyleCnt="0"/>
      <dgm:spPr/>
    </dgm:pt>
  </dgm:ptLst>
  <dgm:cxnLst>
    <dgm:cxn modelId="{D17C0E16-1FF1-4737-B20C-7B7A29CD07EE}" type="presOf" srcId="{FEEA7A23-6ECB-41F4-B386-4436A38CA60E}" destId="{5EC412A1-F285-4AE8-83D9-CC00ABC04956}" srcOrd="0" destOrd="0" presId="urn:microsoft.com/office/officeart/2008/layout/LinedList"/>
    <dgm:cxn modelId="{F29A4322-D94B-4500-9193-F0D9EFBF1117}" srcId="{D3DFF024-C410-4971-8169-19B674635FCD}" destId="{FEAC98CD-070C-48F9-AE42-438485E83CE8}" srcOrd="1" destOrd="0" parTransId="{25735EB4-C2A5-453F-BA72-B015DA0FD93F}" sibTransId="{AD5A697A-0905-48E6-86A6-BA0B48DAD249}"/>
    <dgm:cxn modelId="{3CD56A51-376D-4C06-8D67-F1958A349154}" srcId="{D3DFF024-C410-4971-8169-19B674635FCD}" destId="{94526EF5-A42E-49AB-B511-3059B2BAAC09}" srcOrd="0" destOrd="0" parTransId="{368CB1D3-9C42-4055-8E31-CB5F52EF7A0D}" sibTransId="{BE443A14-11E6-452B-B06B-0823517AE9FF}"/>
    <dgm:cxn modelId="{D56ED95A-658C-41AC-BF0D-7F45F49A584F}" type="presOf" srcId="{A5F5FF90-8277-493B-980A-BD0C19BA4C3C}" destId="{F89E973C-27C1-4CF7-A95C-238C06927AEB}" srcOrd="0" destOrd="0" presId="urn:microsoft.com/office/officeart/2008/layout/LinedList"/>
    <dgm:cxn modelId="{BAC3EB8D-B56C-4C81-8E56-947ECB7D2354}" type="presOf" srcId="{94526EF5-A42E-49AB-B511-3059B2BAAC09}" destId="{4974C963-4B4E-41BE-8420-BBC37F91AE32}" srcOrd="0" destOrd="0" presId="urn:microsoft.com/office/officeart/2008/layout/LinedList"/>
    <dgm:cxn modelId="{EBC48096-5950-4A76-953C-D07CF0A13BEE}" srcId="{D3DFF024-C410-4971-8169-19B674635FCD}" destId="{A5F5FF90-8277-493B-980A-BD0C19BA4C3C}" srcOrd="3" destOrd="0" parTransId="{EEA77141-B5F8-4A62-B038-D47C66C25329}" sibTransId="{486A7052-187B-4D3C-BE37-34CEE5C13AE7}"/>
    <dgm:cxn modelId="{CFB718D8-38BF-458F-933A-CE2F0577C016}" type="presOf" srcId="{D3DFF024-C410-4971-8169-19B674635FCD}" destId="{E44D0B43-5AD3-4CE7-8BAF-E4E1BE2818CA}" srcOrd="0" destOrd="0" presId="urn:microsoft.com/office/officeart/2008/layout/LinedList"/>
    <dgm:cxn modelId="{5EB513E5-2EC8-43FA-B74B-7EBB1C1CB48D}" srcId="{D3DFF024-C410-4971-8169-19B674635FCD}" destId="{FEEA7A23-6ECB-41F4-B386-4436A38CA60E}" srcOrd="2" destOrd="0" parTransId="{F8205358-9D70-43DC-87CC-45B1D87BA31F}" sibTransId="{A991530F-3E98-4258-AE7B-13871AB13326}"/>
    <dgm:cxn modelId="{2E7210F3-BC05-429E-87AC-EE32D19D3BF9}" type="presOf" srcId="{FEAC98CD-070C-48F9-AE42-438485E83CE8}" destId="{EB1B5FE6-35A1-4B21-A710-D52D78713FA8}" srcOrd="0" destOrd="0" presId="urn:microsoft.com/office/officeart/2008/layout/LinedList"/>
    <dgm:cxn modelId="{80C568E0-105A-4D40-BC0C-7CD92532910A}" type="presParOf" srcId="{E44D0B43-5AD3-4CE7-8BAF-E4E1BE2818CA}" destId="{B189856F-2EAF-47F2-90B9-09F438DE8A66}" srcOrd="0" destOrd="0" presId="urn:microsoft.com/office/officeart/2008/layout/LinedList"/>
    <dgm:cxn modelId="{2743731D-A0FA-479F-A3B4-61ACABD2049F}" type="presParOf" srcId="{E44D0B43-5AD3-4CE7-8BAF-E4E1BE2818CA}" destId="{7E1DADD4-2F3E-4086-A766-4B3578215DE6}" srcOrd="1" destOrd="0" presId="urn:microsoft.com/office/officeart/2008/layout/LinedList"/>
    <dgm:cxn modelId="{6BC78BE9-D14A-4F4C-AB28-0141CC508957}" type="presParOf" srcId="{7E1DADD4-2F3E-4086-A766-4B3578215DE6}" destId="{4974C963-4B4E-41BE-8420-BBC37F91AE32}" srcOrd="0" destOrd="0" presId="urn:microsoft.com/office/officeart/2008/layout/LinedList"/>
    <dgm:cxn modelId="{FD5081A9-664B-4F2F-99F4-827452E560F7}" type="presParOf" srcId="{7E1DADD4-2F3E-4086-A766-4B3578215DE6}" destId="{5E3CF8DF-509A-4117-804D-102707D727A7}" srcOrd="1" destOrd="0" presId="urn:microsoft.com/office/officeart/2008/layout/LinedList"/>
    <dgm:cxn modelId="{3D6083F1-802F-4907-9EF1-74E8078E767D}" type="presParOf" srcId="{E44D0B43-5AD3-4CE7-8BAF-E4E1BE2818CA}" destId="{3DBD91E9-1966-42A3-BF8F-BEBBDBA3D59B}" srcOrd="2" destOrd="0" presId="urn:microsoft.com/office/officeart/2008/layout/LinedList"/>
    <dgm:cxn modelId="{0B3C9493-E42E-4484-AAB7-0E1DD9E398BC}" type="presParOf" srcId="{E44D0B43-5AD3-4CE7-8BAF-E4E1BE2818CA}" destId="{CD8739FA-3DC5-4628-8CD5-35EB054B9A6D}" srcOrd="3" destOrd="0" presId="urn:microsoft.com/office/officeart/2008/layout/LinedList"/>
    <dgm:cxn modelId="{F811D339-8134-4826-8451-054B2494F66E}" type="presParOf" srcId="{CD8739FA-3DC5-4628-8CD5-35EB054B9A6D}" destId="{EB1B5FE6-35A1-4B21-A710-D52D78713FA8}" srcOrd="0" destOrd="0" presId="urn:microsoft.com/office/officeart/2008/layout/LinedList"/>
    <dgm:cxn modelId="{76C291D0-6613-4649-9857-6CE113C13489}" type="presParOf" srcId="{CD8739FA-3DC5-4628-8CD5-35EB054B9A6D}" destId="{3D43E810-4F3B-48F8-92C2-910B84A0C329}" srcOrd="1" destOrd="0" presId="urn:microsoft.com/office/officeart/2008/layout/LinedList"/>
    <dgm:cxn modelId="{A09E10DC-23CA-4767-91B2-852E9A713CF5}" type="presParOf" srcId="{E44D0B43-5AD3-4CE7-8BAF-E4E1BE2818CA}" destId="{059C9BA1-EB9A-4F30-89DE-56B742FC3A76}" srcOrd="4" destOrd="0" presId="urn:microsoft.com/office/officeart/2008/layout/LinedList"/>
    <dgm:cxn modelId="{35C419EF-553F-4DA4-B9CD-0C0DD95809B8}" type="presParOf" srcId="{E44D0B43-5AD3-4CE7-8BAF-E4E1BE2818CA}" destId="{FCD18AEC-EBD4-4F13-8F1C-A6FCC343ADAD}" srcOrd="5" destOrd="0" presId="urn:microsoft.com/office/officeart/2008/layout/LinedList"/>
    <dgm:cxn modelId="{77533CE5-5DCC-4BDF-AE61-B6D8E438D49E}" type="presParOf" srcId="{FCD18AEC-EBD4-4F13-8F1C-A6FCC343ADAD}" destId="{5EC412A1-F285-4AE8-83D9-CC00ABC04956}" srcOrd="0" destOrd="0" presId="urn:microsoft.com/office/officeart/2008/layout/LinedList"/>
    <dgm:cxn modelId="{13419EC5-9432-47E1-B9E2-D19C341B3648}" type="presParOf" srcId="{FCD18AEC-EBD4-4F13-8F1C-A6FCC343ADAD}" destId="{44EBB218-0C4E-4565-B485-9C8F989FAC23}" srcOrd="1" destOrd="0" presId="urn:microsoft.com/office/officeart/2008/layout/LinedList"/>
    <dgm:cxn modelId="{FE7CCB84-0990-4CC2-9F63-07E252D724D8}" type="presParOf" srcId="{E44D0B43-5AD3-4CE7-8BAF-E4E1BE2818CA}" destId="{F47F7FF0-E4D6-4B46-A579-BA37399DEBFC}" srcOrd="6" destOrd="0" presId="urn:microsoft.com/office/officeart/2008/layout/LinedList"/>
    <dgm:cxn modelId="{438C126C-020C-4AF4-80AD-33E6B1051537}" type="presParOf" srcId="{E44D0B43-5AD3-4CE7-8BAF-E4E1BE2818CA}" destId="{A5958AB0-1AA8-450C-B408-6553D2E5B51D}" srcOrd="7" destOrd="0" presId="urn:microsoft.com/office/officeart/2008/layout/LinedList"/>
    <dgm:cxn modelId="{9FA0DDAB-FBDC-4B55-A94F-B852009B15F1}" type="presParOf" srcId="{A5958AB0-1AA8-450C-B408-6553D2E5B51D}" destId="{F89E973C-27C1-4CF7-A95C-238C06927AEB}" srcOrd="0" destOrd="0" presId="urn:microsoft.com/office/officeart/2008/layout/LinedList"/>
    <dgm:cxn modelId="{F33666EB-242A-463B-BBDC-C8E3945AFD8E}" type="presParOf" srcId="{A5958AB0-1AA8-450C-B408-6553D2E5B51D}" destId="{27D3DC29-551B-4D2A-8B3C-87D05A1784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D061D2-CD68-4AE6-A287-DDC659E12688}" type="doc">
      <dgm:prSet loTypeId="urn:microsoft.com/office/officeart/2005/8/layout/hList1" loCatId="list" qsTypeId="urn:microsoft.com/office/officeart/2005/8/quickstyle/simple5" qsCatId="simple" csTypeId="urn:microsoft.com/office/officeart/2005/8/colors/accent6_2" csCatId="accent6" phldr="1"/>
      <dgm:spPr/>
      <dgm:t>
        <a:bodyPr/>
        <a:lstStyle/>
        <a:p>
          <a:endParaRPr lang="en-IN"/>
        </a:p>
      </dgm:t>
    </dgm:pt>
    <dgm:pt modelId="{DD694146-6C2A-4E2F-B434-1B1D8B1C72B8}">
      <dgm:prSet/>
      <dgm:spPr/>
      <dgm:t>
        <a:bodyPr/>
        <a:lstStyle/>
        <a:p>
          <a:pPr rtl="0"/>
          <a:r>
            <a:rPr lang="en-US" b="1" i="1" u="none" dirty="0">
              <a:latin typeface="Times New Roman" pitchFamily="18" charset="0"/>
              <a:cs typeface="Times New Roman" pitchFamily="18" charset="0"/>
            </a:rPr>
            <a:t>National guidelines</a:t>
          </a:r>
          <a:endParaRPr lang="en-IN" dirty="0">
            <a:latin typeface="Times New Roman" pitchFamily="18" charset="0"/>
            <a:cs typeface="Times New Roman" pitchFamily="18" charset="0"/>
          </a:endParaRPr>
        </a:p>
      </dgm:t>
    </dgm:pt>
    <dgm:pt modelId="{663ED1FF-C88A-425C-BCB9-61E35E63DF29}" type="parTrans" cxnId="{8B542465-9069-45D4-9843-B4B904922F5A}">
      <dgm:prSet/>
      <dgm:spPr/>
      <dgm:t>
        <a:bodyPr/>
        <a:lstStyle/>
        <a:p>
          <a:endParaRPr lang="en-IN"/>
        </a:p>
      </dgm:t>
    </dgm:pt>
    <dgm:pt modelId="{1E587B34-2889-42FD-AE6E-D2811941629D}" type="sibTrans" cxnId="{8B542465-9069-45D4-9843-B4B904922F5A}">
      <dgm:prSet/>
      <dgm:spPr/>
      <dgm:t>
        <a:bodyPr/>
        <a:lstStyle/>
        <a:p>
          <a:endParaRPr lang="en-IN"/>
        </a:p>
      </dgm:t>
    </dgm:pt>
    <dgm:pt modelId="{27DA7A7E-B779-4482-AA8E-A54B6B01BDAF}">
      <dgm:prSet/>
      <dgm:spPr/>
      <dgm:t>
        <a:bodyPr/>
        <a:lstStyle/>
        <a:p>
          <a:pPr rtl="0"/>
          <a:r>
            <a:rPr lang="en-US" b="0" i="0" dirty="0">
              <a:latin typeface="Times New Roman" pitchFamily="18" charset="0"/>
              <a:cs typeface="Times New Roman" pitchFamily="18" charset="0"/>
            </a:rPr>
            <a:t>British thoracic society</a:t>
          </a:r>
          <a:endParaRPr lang="en-IN" dirty="0">
            <a:latin typeface="Times New Roman" pitchFamily="18" charset="0"/>
            <a:cs typeface="Times New Roman" pitchFamily="18" charset="0"/>
          </a:endParaRPr>
        </a:p>
      </dgm:t>
    </dgm:pt>
    <dgm:pt modelId="{0919591A-27F5-4B13-ADF2-C2750E90F8E9}" type="parTrans" cxnId="{73BA00A8-C88F-46EE-93D9-FFE40D32F28D}">
      <dgm:prSet/>
      <dgm:spPr/>
      <dgm:t>
        <a:bodyPr/>
        <a:lstStyle/>
        <a:p>
          <a:endParaRPr lang="en-IN"/>
        </a:p>
      </dgm:t>
    </dgm:pt>
    <dgm:pt modelId="{4F72FBF1-2D00-4A05-88A8-2C2D303479A6}" type="sibTrans" cxnId="{73BA00A8-C88F-46EE-93D9-FFE40D32F28D}">
      <dgm:prSet/>
      <dgm:spPr/>
      <dgm:t>
        <a:bodyPr/>
        <a:lstStyle/>
        <a:p>
          <a:endParaRPr lang="en-IN"/>
        </a:p>
      </dgm:t>
    </dgm:pt>
    <dgm:pt modelId="{0D3B2DB4-33F0-4DE2-B1FB-FAD8B7DBBDC0}">
      <dgm:prSet/>
      <dgm:spPr/>
      <dgm:t>
        <a:bodyPr/>
        <a:lstStyle/>
        <a:p>
          <a:pPr rtl="0"/>
          <a:r>
            <a:rPr lang="en-IN" dirty="0">
              <a:latin typeface="Times New Roman" pitchFamily="18" charset="0"/>
              <a:cs typeface="Times New Roman" pitchFamily="18" charset="0"/>
            </a:rPr>
            <a:t>Education system of UK guidelines </a:t>
          </a:r>
        </a:p>
      </dgm:t>
    </dgm:pt>
    <dgm:pt modelId="{9021F96F-5FC5-4881-8123-406392F41B2F}" type="sibTrans" cxnId="{DA445769-5562-47A3-AFFA-E1ECAA55874E}">
      <dgm:prSet/>
      <dgm:spPr/>
    </dgm:pt>
    <dgm:pt modelId="{85AAB9B8-8BA9-49E8-B6A2-77CF09A99EAF}" type="parTrans" cxnId="{DA445769-5562-47A3-AFFA-E1ECAA55874E}">
      <dgm:prSet/>
      <dgm:spPr/>
      <dgm:t>
        <a:bodyPr/>
        <a:lstStyle/>
        <a:p>
          <a:endParaRPr lang="en-GB"/>
        </a:p>
      </dgm:t>
    </dgm:pt>
    <dgm:pt modelId="{8B4F1D8A-5B1D-408C-AD76-F35C5EB67FE4}">
      <dgm:prSet/>
      <dgm:spPr/>
      <dgm:t>
        <a:bodyPr/>
        <a:lstStyle/>
        <a:p>
          <a:pPr rtl="0"/>
          <a:r>
            <a:rPr lang="en-IN" dirty="0">
              <a:latin typeface="Times New Roman" pitchFamily="18" charset="0"/>
              <a:cs typeface="Times New Roman" pitchFamily="18" charset="0"/>
            </a:rPr>
            <a:t>WHO guidelines</a:t>
          </a:r>
        </a:p>
      </dgm:t>
    </dgm:pt>
    <dgm:pt modelId="{F396272D-3AF5-4A3D-8A25-8603E87B5EF3}" type="sibTrans" cxnId="{DAFB4692-E942-4324-B47D-BDA877C25F08}">
      <dgm:prSet/>
      <dgm:spPr/>
    </dgm:pt>
    <dgm:pt modelId="{AAB8DF93-9A00-45E7-A667-6EDCCD83C49B}" type="parTrans" cxnId="{DAFB4692-E942-4324-B47D-BDA877C25F08}">
      <dgm:prSet/>
      <dgm:spPr/>
      <dgm:t>
        <a:bodyPr/>
        <a:lstStyle/>
        <a:p>
          <a:endParaRPr lang="en-GB"/>
        </a:p>
      </dgm:t>
    </dgm:pt>
    <dgm:pt modelId="{47577096-6F8C-48D9-94D0-1BFD49FDC480}">
      <dgm:prSet/>
      <dgm:spPr/>
      <dgm:t>
        <a:bodyPr/>
        <a:lstStyle/>
        <a:p>
          <a:pPr rtl="0"/>
          <a:r>
            <a:rPr lang="en-IN" dirty="0">
              <a:latin typeface="Times New Roman" pitchFamily="18" charset="0"/>
              <a:cs typeface="Times New Roman" pitchFamily="18" charset="0"/>
            </a:rPr>
            <a:t>NHS England guidelines</a:t>
          </a:r>
        </a:p>
      </dgm:t>
    </dgm:pt>
    <dgm:pt modelId="{488BFC98-C0F1-4730-B888-2C6A92D9F2FD}" type="sibTrans" cxnId="{3C805939-8302-4DCE-91A4-9CBC45420C90}">
      <dgm:prSet/>
      <dgm:spPr/>
    </dgm:pt>
    <dgm:pt modelId="{B077E5B6-EAAB-45C0-84DA-8483907906AA}" type="parTrans" cxnId="{3C805939-8302-4DCE-91A4-9CBC45420C90}">
      <dgm:prSet/>
      <dgm:spPr/>
      <dgm:t>
        <a:bodyPr/>
        <a:lstStyle/>
        <a:p>
          <a:endParaRPr lang="en-GB"/>
        </a:p>
      </dgm:t>
    </dgm:pt>
    <dgm:pt modelId="{C5AF5910-E511-49E9-87EE-9E984D431B68}">
      <dgm:prSet/>
      <dgm:spPr/>
      <dgm:t>
        <a:bodyPr/>
        <a:lstStyle/>
        <a:p>
          <a:pPr rtl="0"/>
          <a:r>
            <a:rPr lang="en-IN" dirty="0">
              <a:latin typeface="Times New Roman" pitchFamily="18" charset="0"/>
              <a:cs typeface="Times New Roman" pitchFamily="18" charset="0"/>
            </a:rPr>
            <a:t>Pulmonary rehabilitation service guidelines </a:t>
          </a:r>
          <a:r>
            <a:rPr lang="en-US" dirty="0">
              <a:latin typeface="Times New Roman" pitchFamily="18" charset="0"/>
              <a:cs typeface="Times New Roman" pitchFamily="18" charset="0"/>
            </a:rPr>
            <a:t>(British thoracic society, 2019)</a:t>
          </a:r>
          <a:endParaRPr lang="en-IN" dirty="0">
            <a:latin typeface="Times New Roman" pitchFamily="18" charset="0"/>
            <a:cs typeface="Times New Roman" pitchFamily="18" charset="0"/>
          </a:endParaRPr>
        </a:p>
      </dgm:t>
    </dgm:pt>
    <dgm:pt modelId="{7F0B9CA4-585E-47E5-BC90-9A54AE070D67}" type="sibTrans" cxnId="{BE979E78-7952-46B4-9973-DD93202ED658}">
      <dgm:prSet/>
      <dgm:spPr/>
    </dgm:pt>
    <dgm:pt modelId="{FD8CC95B-7C73-4A85-9365-262073C964EE}" type="parTrans" cxnId="{BE979E78-7952-46B4-9973-DD93202ED658}">
      <dgm:prSet/>
      <dgm:spPr/>
      <dgm:t>
        <a:bodyPr/>
        <a:lstStyle/>
        <a:p>
          <a:endParaRPr lang="en-GB"/>
        </a:p>
      </dgm:t>
    </dgm:pt>
    <dgm:pt modelId="{A2ADA703-7C6A-4301-9978-CC6747247CE6}" type="pres">
      <dgm:prSet presAssocID="{87D061D2-CD68-4AE6-A287-DDC659E12688}" presName="Name0" presStyleCnt="0">
        <dgm:presLayoutVars>
          <dgm:dir/>
          <dgm:animLvl val="lvl"/>
          <dgm:resizeHandles val="exact"/>
        </dgm:presLayoutVars>
      </dgm:prSet>
      <dgm:spPr/>
    </dgm:pt>
    <dgm:pt modelId="{93DBF2F0-6031-4940-B028-54A11EFE7452}" type="pres">
      <dgm:prSet presAssocID="{DD694146-6C2A-4E2F-B434-1B1D8B1C72B8}" presName="composite" presStyleCnt="0"/>
      <dgm:spPr/>
    </dgm:pt>
    <dgm:pt modelId="{19BD5E68-6982-42A4-B272-79324922A602}" type="pres">
      <dgm:prSet presAssocID="{DD694146-6C2A-4E2F-B434-1B1D8B1C72B8}" presName="parTx" presStyleLbl="alignNode1" presStyleIdx="0" presStyleCnt="1">
        <dgm:presLayoutVars>
          <dgm:chMax val="0"/>
          <dgm:chPref val="0"/>
          <dgm:bulletEnabled val="1"/>
        </dgm:presLayoutVars>
      </dgm:prSet>
      <dgm:spPr/>
    </dgm:pt>
    <dgm:pt modelId="{E4A211F4-02EE-493C-B08B-8971A370DE6F}" type="pres">
      <dgm:prSet presAssocID="{DD694146-6C2A-4E2F-B434-1B1D8B1C72B8}" presName="desTx" presStyleLbl="alignAccFollowNode1" presStyleIdx="0" presStyleCnt="1">
        <dgm:presLayoutVars>
          <dgm:bulletEnabled val="1"/>
        </dgm:presLayoutVars>
      </dgm:prSet>
      <dgm:spPr/>
    </dgm:pt>
  </dgm:ptLst>
  <dgm:cxnLst>
    <dgm:cxn modelId="{6478BA1F-7AC6-425D-8D82-488CC6B388E5}" type="presOf" srcId="{27DA7A7E-B779-4482-AA8E-A54B6B01BDAF}" destId="{E4A211F4-02EE-493C-B08B-8971A370DE6F}" srcOrd="0" destOrd="0" presId="urn:microsoft.com/office/officeart/2005/8/layout/hList1"/>
    <dgm:cxn modelId="{276BAD29-6276-4A01-B422-486FD7B5CFC4}" type="presOf" srcId="{0D3B2DB4-33F0-4DE2-B1FB-FAD8B7DBBDC0}" destId="{E4A211F4-02EE-493C-B08B-8971A370DE6F}" srcOrd="0" destOrd="4" presId="urn:microsoft.com/office/officeart/2005/8/layout/hList1"/>
    <dgm:cxn modelId="{3C805939-8302-4DCE-91A4-9CBC45420C90}" srcId="{DD694146-6C2A-4E2F-B434-1B1D8B1C72B8}" destId="{47577096-6F8C-48D9-94D0-1BFD49FDC480}" srcOrd="2" destOrd="0" parTransId="{B077E5B6-EAAB-45C0-84DA-8483907906AA}" sibTransId="{488BFC98-C0F1-4730-B888-2C6A92D9F2FD}"/>
    <dgm:cxn modelId="{0D6C2C5E-C4DD-4F4D-B2A6-B2D2AC76CF86}" type="presOf" srcId="{87D061D2-CD68-4AE6-A287-DDC659E12688}" destId="{A2ADA703-7C6A-4301-9978-CC6747247CE6}" srcOrd="0" destOrd="0" presId="urn:microsoft.com/office/officeart/2005/8/layout/hList1"/>
    <dgm:cxn modelId="{8B542465-9069-45D4-9843-B4B904922F5A}" srcId="{87D061D2-CD68-4AE6-A287-DDC659E12688}" destId="{DD694146-6C2A-4E2F-B434-1B1D8B1C72B8}" srcOrd="0" destOrd="0" parTransId="{663ED1FF-C88A-425C-BCB9-61E35E63DF29}" sibTransId="{1E587B34-2889-42FD-AE6E-D2811941629D}"/>
    <dgm:cxn modelId="{DA445769-5562-47A3-AFFA-E1ECAA55874E}" srcId="{DD694146-6C2A-4E2F-B434-1B1D8B1C72B8}" destId="{0D3B2DB4-33F0-4DE2-B1FB-FAD8B7DBBDC0}" srcOrd="4" destOrd="0" parTransId="{85AAB9B8-8BA9-49E8-B6A2-77CF09A99EAF}" sibTransId="{9021F96F-5FC5-4881-8123-406392F41B2F}"/>
    <dgm:cxn modelId="{BE979E78-7952-46B4-9973-DD93202ED658}" srcId="{DD694146-6C2A-4E2F-B434-1B1D8B1C72B8}" destId="{C5AF5910-E511-49E9-87EE-9E984D431B68}" srcOrd="1" destOrd="0" parTransId="{FD8CC95B-7C73-4A85-9365-262073C964EE}" sibTransId="{7F0B9CA4-585E-47E5-BC90-9A54AE070D67}"/>
    <dgm:cxn modelId="{C82E617E-6537-49D9-BFA3-62657D371703}" type="presOf" srcId="{8B4F1D8A-5B1D-408C-AD76-F35C5EB67FE4}" destId="{E4A211F4-02EE-493C-B08B-8971A370DE6F}" srcOrd="0" destOrd="3" presId="urn:microsoft.com/office/officeart/2005/8/layout/hList1"/>
    <dgm:cxn modelId="{12498D7F-71B2-4429-930E-621072C92CD6}" type="presOf" srcId="{C5AF5910-E511-49E9-87EE-9E984D431B68}" destId="{E4A211F4-02EE-493C-B08B-8971A370DE6F}" srcOrd="0" destOrd="1" presId="urn:microsoft.com/office/officeart/2005/8/layout/hList1"/>
    <dgm:cxn modelId="{DAFB4692-E942-4324-B47D-BDA877C25F08}" srcId="{DD694146-6C2A-4E2F-B434-1B1D8B1C72B8}" destId="{8B4F1D8A-5B1D-408C-AD76-F35C5EB67FE4}" srcOrd="3" destOrd="0" parTransId="{AAB8DF93-9A00-45E7-A667-6EDCCD83C49B}" sibTransId="{F396272D-3AF5-4A3D-8A25-8603E87B5EF3}"/>
    <dgm:cxn modelId="{73BA00A8-C88F-46EE-93D9-FFE40D32F28D}" srcId="{DD694146-6C2A-4E2F-B434-1B1D8B1C72B8}" destId="{27DA7A7E-B779-4482-AA8E-A54B6B01BDAF}" srcOrd="0" destOrd="0" parTransId="{0919591A-27F5-4B13-ADF2-C2750E90F8E9}" sibTransId="{4F72FBF1-2D00-4A05-88A8-2C2D303479A6}"/>
    <dgm:cxn modelId="{51A6D1C3-5397-4945-9102-6DCEE0A3B285}" type="presOf" srcId="{47577096-6F8C-48D9-94D0-1BFD49FDC480}" destId="{E4A211F4-02EE-493C-B08B-8971A370DE6F}" srcOrd="0" destOrd="2" presId="urn:microsoft.com/office/officeart/2005/8/layout/hList1"/>
    <dgm:cxn modelId="{C3FD42E0-D36E-4419-B7B1-AF9659B944E2}" type="presOf" srcId="{DD694146-6C2A-4E2F-B434-1B1D8B1C72B8}" destId="{19BD5E68-6982-42A4-B272-79324922A602}" srcOrd="0" destOrd="0" presId="urn:microsoft.com/office/officeart/2005/8/layout/hList1"/>
    <dgm:cxn modelId="{F39C7F8C-8C15-4CE0-8AF7-BE1B62088044}" type="presParOf" srcId="{A2ADA703-7C6A-4301-9978-CC6747247CE6}" destId="{93DBF2F0-6031-4940-B028-54A11EFE7452}" srcOrd="0" destOrd="0" presId="urn:microsoft.com/office/officeart/2005/8/layout/hList1"/>
    <dgm:cxn modelId="{6BC6D9D8-960C-4272-8EA9-641D4D6EC23F}" type="presParOf" srcId="{93DBF2F0-6031-4940-B028-54A11EFE7452}" destId="{19BD5E68-6982-42A4-B272-79324922A602}" srcOrd="0" destOrd="0" presId="urn:microsoft.com/office/officeart/2005/8/layout/hList1"/>
    <dgm:cxn modelId="{43E0405B-5E0C-4535-B061-A647409C376E}" type="presParOf" srcId="{93DBF2F0-6031-4940-B028-54A11EFE7452}" destId="{E4A211F4-02EE-493C-B08B-8971A370DE6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041698-262F-4CF4-A758-FB7012FA66F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F3E0D8B4-F172-4A42-9C8D-30EDF7B9BEA0}">
      <dgm:prSet/>
      <dgm:spPr/>
      <dgm:t>
        <a:bodyPr/>
        <a:lstStyle/>
        <a:p>
          <a:pPr rtl="0"/>
          <a:r>
            <a:rPr lang="en-US" b="1" i="1" u="none" dirty="0">
              <a:latin typeface="Times New Roman" pitchFamily="18" charset="0"/>
              <a:cs typeface="Times New Roman" pitchFamily="18" charset="0"/>
            </a:rPr>
            <a:t>Reason for selecting target group</a:t>
          </a:r>
          <a:endParaRPr lang="en-IN" dirty="0">
            <a:latin typeface="Times New Roman" pitchFamily="18" charset="0"/>
            <a:cs typeface="Times New Roman" pitchFamily="18" charset="0"/>
          </a:endParaRPr>
        </a:p>
      </dgm:t>
    </dgm:pt>
    <dgm:pt modelId="{B60D5796-B5D5-47D5-8786-8F7728D976ED}" type="parTrans" cxnId="{7E5C1F82-E44E-4D99-A487-16E698FADD7A}">
      <dgm:prSet/>
      <dgm:spPr/>
      <dgm:t>
        <a:bodyPr/>
        <a:lstStyle/>
        <a:p>
          <a:endParaRPr lang="en-IN"/>
        </a:p>
      </dgm:t>
    </dgm:pt>
    <dgm:pt modelId="{5B9E6E02-5717-47AD-96EB-44FA4463382C}" type="sibTrans" cxnId="{7E5C1F82-E44E-4D99-A487-16E698FADD7A}">
      <dgm:prSet/>
      <dgm:spPr/>
      <dgm:t>
        <a:bodyPr/>
        <a:lstStyle/>
        <a:p>
          <a:endParaRPr lang="en-IN"/>
        </a:p>
      </dgm:t>
    </dgm:pt>
    <dgm:pt modelId="{17723774-3D9A-44DC-94C1-29FCD07641C7}">
      <dgm:prSet/>
      <dgm:spPr/>
      <dgm:t>
        <a:bodyPr/>
        <a:lstStyle/>
        <a:p>
          <a:pPr rtl="0"/>
          <a:r>
            <a:rPr lang="en-US" b="0" i="0" u="none" dirty="0">
              <a:latin typeface="Times New Roman" pitchFamily="18" charset="0"/>
              <a:cs typeface="Times New Roman" pitchFamily="18" charset="0"/>
            </a:rPr>
            <a:t>Children's are the future of every country and their consciousness towards respiratory health influence its selection</a:t>
          </a:r>
          <a:endParaRPr lang="en-IN" dirty="0">
            <a:latin typeface="Times New Roman" pitchFamily="18" charset="0"/>
            <a:cs typeface="Times New Roman" pitchFamily="18" charset="0"/>
          </a:endParaRPr>
        </a:p>
      </dgm:t>
    </dgm:pt>
    <dgm:pt modelId="{992F9538-60C4-41C3-837E-16429C347CC5}" type="parTrans" cxnId="{C343B7B9-0153-453B-8CDE-038C4E8B4AA0}">
      <dgm:prSet/>
      <dgm:spPr/>
      <dgm:t>
        <a:bodyPr/>
        <a:lstStyle/>
        <a:p>
          <a:endParaRPr lang="en-IN"/>
        </a:p>
      </dgm:t>
    </dgm:pt>
    <dgm:pt modelId="{29438F68-7DF4-4DD6-9871-9A1FA7463CE0}" type="sibTrans" cxnId="{C343B7B9-0153-453B-8CDE-038C4E8B4AA0}">
      <dgm:prSet/>
      <dgm:spPr/>
      <dgm:t>
        <a:bodyPr/>
        <a:lstStyle/>
        <a:p>
          <a:endParaRPr lang="en-IN"/>
        </a:p>
      </dgm:t>
    </dgm:pt>
    <dgm:pt modelId="{D873F223-DB08-4A44-9A83-A099FA53D046}">
      <dgm:prSet/>
      <dgm:spPr/>
      <dgm:t>
        <a:bodyPr/>
        <a:lstStyle/>
        <a:p>
          <a:pPr rtl="0"/>
          <a:r>
            <a:rPr lang="en-US" b="0" i="0" dirty="0">
              <a:latin typeface="Times New Roman" pitchFamily="18" charset="0"/>
              <a:cs typeface="Times New Roman" pitchFamily="18" charset="0"/>
            </a:rPr>
            <a:t>The increasing risk of respiratory disease in the UK influence education about respiratory health (</a:t>
          </a:r>
          <a:r>
            <a:rPr lang="en-US" b="0" i="0" u="none" dirty="0" err="1">
              <a:latin typeface="Times New Roman" pitchFamily="18" charset="0"/>
              <a:cs typeface="Times New Roman" pitchFamily="18" charset="0"/>
            </a:rPr>
            <a:t>Aithal</a:t>
          </a:r>
          <a:r>
            <a:rPr lang="en-US" b="0" i="0" u="none" dirty="0">
              <a:latin typeface="Times New Roman" pitchFamily="18" charset="0"/>
              <a:cs typeface="Times New Roman" pitchFamily="18" charset="0"/>
            </a:rPr>
            <a:t> et al., 2023)</a:t>
          </a:r>
          <a:endParaRPr lang="en-IN" dirty="0">
            <a:latin typeface="Times New Roman" pitchFamily="18" charset="0"/>
            <a:cs typeface="Times New Roman" pitchFamily="18" charset="0"/>
          </a:endParaRPr>
        </a:p>
      </dgm:t>
    </dgm:pt>
    <dgm:pt modelId="{D7F2EAC3-8BA9-4D2D-94C8-F25C7767B646}" type="sibTrans" cxnId="{0D072DD7-63C6-4A26-8DC6-C06FDB3CEF47}">
      <dgm:prSet/>
      <dgm:spPr/>
      <dgm:t>
        <a:bodyPr/>
        <a:lstStyle/>
        <a:p>
          <a:endParaRPr lang="en-IN"/>
        </a:p>
      </dgm:t>
    </dgm:pt>
    <dgm:pt modelId="{5EEE1BE1-B302-4911-9CF7-FEFA66504715}" type="parTrans" cxnId="{0D072DD7-63C6-4A26-8DC6-C06FDB3CEF47}">
      <dgm:prSet/>
      <dgm:spPr/>
      <dgm:t>
        <a:bodyPr/>
        <a:lstStyle/>
        <a:p>
          <a:endParaRPr lang="en-IN"/>
        </a:p>
      </dgm:t>
    </dgm:pt>
    <dgm:pt modelId="{E9E732C3-6B73-4019-9166-5DEDD8E82485}">
      <dgm:prSet/>
      <dgm:spPr/>
      <dgm:t>
        <a:bodyPr/>
        <a:lstStyle/>
        <a:p>
          <a:pPr rtl="0"/>
          <a:r>
            <a:rPr lang="en-IN" dirty="0">
              <a:latin typeface="Times New Roman" pitchFamily="18" charset="0"/>
              <a:cs typeface="Times New Roman" pitchFamily="18" charset="0"/>
            </a:rPr>
            <a:t>Children are more prone to get respiratory infections and diseases like asthma, flu etc.</a:t>
          </a:r>
        </a:p>
      </dgm:t>
    </dgm:pt>
    <dgm:pt modelId="{F63217DA-A839-4F67-B7B5-2A78240A3407}" type="parTrans" cxnId="{CEC48182-6694-4B3B-9797-2CC84D2BC27E}">
      <dgm:prSet/>
      <dgm:spPr/>
      <dgm:t>
        <a:bodyPr/>
        <a:lstStyle/>
        <a:p>
          <a:endParaRPr lang="en-GB"/>
        </a:p>
      </dgm:t>
    </dgm:pt>
    <dgm:pt modelId="{50CCB4DD-8B8F-4163-B71C-EAF0971FDBCD}" type="sibTrans" cxnId="{CEC48182-6694-4B3B-9797-2CC84D2BC27E}">
      <dgm:prSet/>
      <dgm:spPr/>
    </dgm:pt>
    <dgm:pt modelId="{449FC353-91F2-4725-A77F-D394A4B47FB8}" type="pres">
      <dgm:prSet presAssocID="{EF041698-262F-4CF4-A758-FB7012FA66F2}" presName="Name0" presStyleCnt="0">
        <dgm:presLayoutVars>
          <dgm:dir/>
          <dgm:animLvl val="lvl"/>
          <dgm:resizeHandles val="exact"/>
        </dgm:presLayoutVars>
      </dgm:prSet>
      <dgm:spPr/>
    </dgm:pt>
    <dgm:pt modelId="{6A3A1BD6-E914-4060-A10C-841310497562}" type="pres">
      <dgm:prSet presAssocID="{F3E0D8B4-F172-4A42-9C8D-30EDF7B9BEA0}" presName="linNode" presStyleCnt="0"/>
      <dgm:spPr/>
    </dgm:pt>
    <dgm:pt modelId="{5BE0374D-9432-4DD1-9790-2134C22FE1F8}" type="pres">
      <dgm:prSet presAssocID="{F3E0D8B4-F172-4A42-9C8D-30EDF7B9BEA0}" presName="parentText" presStyleLbl="node1" presStyleIdx="0" presStyleCnt="1">
        <dgm:presLayoutVars>
          <dgm:chMax val="1"/>
          <dgm:bulletEnabled val="1"/>
        </dgm:presLayoutVars>
      </dgm:prSet>
      <dgm:spPr/>
    </dgm:pt>
    <dgm:pt modelId="{8C2CE32E-301D-4E22-A5B5-8173D7088D81}" type="pres">
      <dgm:prSet presAssocID="{F3E0D8B4-F172-4A42-9C8D-30EDF7B9BEA0}" presName="descendantText" presStyleLbl="alignAccFollowNode1" presStyleIdx="0" presStyleCnt="1">
        <dgm:presLayoutVars>
          <dgm:bulletEnabled val="1"/>
        </dgm:presLayoutVars>
      </dgm:prSet>
      <dgm:spPr/>
    </dgm:pt>
  </dgm:ptLst>
  <dgm:cxnLst>
    <dgm:cxn modelId="{A8B0C523-71AC-4C54-B8EF-AA6A1578DF91}" type="presOf" srcId="{E9E732C3-6B73-4019-9166-5DEDD8E82485}" destId="{8C2CE32E-301D-4E22-A5B5-8173D7088D81}" srcOrd="0" destOrd="2" presId="urn:microsoft.com/office/officeart/2005/8/layout/vList5"/>
    <dgm:cxn modelId="{AC61EB61-2A2F-488A-97F5-C81346BFC488}" type="presOf" srcId="{F3E0D8B4-F172-4A42-9C8D-30EDF7B9BEA0}" destId="{5BE0374D-9432-4DD1-9790-2134C22FE1F8}" srcOrd="0" destOrd="0" presId="urn:microsoft.com/office/officeart/2005/8/layout/vList5"/>
    <dgm:cxn modelId="{7E5C1F82-E44E-4D99-A487-16E698FADD7A}" srcId="{EF041698-262F-4CF4-A758-FB7012FA66F2}" destId="{F3E0D8B4-F172-4A42-9C8D-30EDF7B9BEA0}" srcOrd="0" destOrd="0" parTransId="{B60D5796-B5D5-47D5-8786-8F7728D976ED}" sibTransId="{5B9E6E02-5717-47AD-96EB-44FA4463382C}"/>
    <dgm:cxn modelId="{CEC48182-6694-4B3B-9797-2CC84D2BC27E}" srcId="{F3E0D8B4-F172-4A42-9C8D-30EDF7B9BEA0}" destId="{E9E732C3-6B73-4019-9166-5DEDD8E82485}" srcOrd="2" destOrd="0" parTransId="{F63217DA-A839-4F67-B7B5-2A78240A3407}" sibTransId="{50CCB4DD-8B8F-4163-B71C-EAF0971FDBCD}"/>
    <dgm:cxn modelId="{7B524D86-9F18-487F-A248-C6C668348E5E}" type="presOf" srcId="{17723774-3D9A-44DC-94C1-29FCD07641C7}" destId="{8C2CE32E-301D-4E22-A5B5-8173D7088D81}" srcOrd="0" destOrd="0" presId="urn:microsoft.com/office/officeart/2005/8/layout/vList5"/>
    <dgm:cxn modelId="{0C5C91B9-A96C-434F-9452-D639710505FE}" type="presOf" srcId="{D873F223-DB08-4A44-9A83-A099FA53D046}" destId="{8C2CE32E-301D-4E22-A5B5-8173D7088D81}" srcOrd="0" destOrd="1" presId="urn:microsoft.com/office/officeart/2005/8/layout/vList5"/>
    <dgm:cxn modelId="{C343B7B9-0153-453B-8CDE-038C4E8B4AA0}" srcId="{F3E0D8B4-F172-4A42-9C8D-30EDF7B9BEA0}" destId="{17723774-3D9A-44DC-94C1-29FCD07641C7}" srcOrd="0" destOrd="0" parTransId="{992F9538-60C4-41C3-837E-16429C347CC5}" sibTransId="{29438F68-7DF4-4DD6-9871-9A1FA7463CE0}"/>
    <dgm:cxn modelId="{0D072DD7-63C6-4A26-8DC6-C06FDB3CEF47}" srcId="{F3E0D8B4-F172-4A42-9C8D-30EDF7B9BEA0}" destId="{D873F223-DB08-4A44-9A83-A099FA53D046}" srcOrd="1" destOrd="0" parTransId="{5EEE1BE1-B302-4911-9CF7-FEFA66504715}" sibTransId="{D7F2EAC3-8BA9-4D2D-94C8-F25C7767B646}"/>
    <dgm:cxn modelId="{6A439FDD-CF3C-477E-99A8-A7F9D21502E8}" type="presOf" srcId="{EF041698-262F-4CF4-A758-FB7012FA66F2}" destId="{449FC353-91F2-4725-A77F-D394A4B47FB8}" srcOrd="0" destOrd="0" presId="urn:microsoft.com/office/officeart/2005/8/layout/vList5"/>
    <dgm:cxn modelId="{5348C2BA-8BBF-40F4-BF6C-587135523949}" type="presParOf" srcId="{449FC353-91F2-4725-A77F-D394A4B47FB8}" destId="{6A3A1BD6-E914-4060-A10C-841310497562}" srcOrd="0" destOrd="0" presId="urn:microsoft.com/office/officeart/2005/8/layout/vList5"/>
    <dgm:cxn modelId="{F1FCC2BF-D45D-4394-AF1C-BA0348E1D09F}" type="presParOf" srcId="{6A3A1BD6-E914-4060-A10C-841310497562}" destId="{5BE0374D-9432-4DD1-9790-2134C22FE1F8}" srcOrd="0" destOrd="0" presId="urn:microsoft.com/office/officeart/2005/8/layout/vList5"/>
    <dgm:cxn modelId="{E94F79AD-E29D-465B-B60B-8BFA17CBD210}" type="presParOf" srcId="{6A3A1BD6-E914-4060-A10C-841310497562}" destId="{8C2CE32E-301D-4E22-A5B5-8173D7088D8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D2D93E-AE25-45CE-B286-4E07C17AD1B8}"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F723028B-2F69-413B-A64E-7672078E2C7B}">
      <dgm:prSet/>
      <dgm:spPr/>
      <dgm:t>
        <a:bodyPr/>
        <a:lstStyle/>
        <a:p>
          <a:pPr rtl="0"/>
          <a:r>
            <a:rPr lang="en-US" b="1" i="1" u="none" dirty="0">
              <a:latin typeface="Times New Roman" pitchFamily="18" charset="0"/>
              <a:cs typeface="Times New Roman" pitchFamily="18" charset="0"/>
            </a:rPr>
            <a:t>Health promotion intervention and reason</a:t>
          </a:r>
          <a:endParaRPr lang="en-IN" dirty="0">
            <a:latin typeface="Times New Roman" pitchFamily="18" charset="0"/>
            <a:cs typeface="Times New Roman" pitchFamily="18" charset="0"/>
          </a:endParaRPr>
        </a:p>
      </dgm:t>
    </dgm:pt>
    <dgm:pt modelId="{70A3C800-9583-466D-83CF-562FF1DA206F}" type="parTrans" cxnId="{B86E9601-855D-4435-9FF8-246CD0A2FCD1}">
      <dgm:prSet/>
      <dgm:spPr/>
      <dgm:t>
        <a:bodyPr/>
        <a:lstStyle/>
        <a:p>
          <a:endParaRPr lang="en-IN"/>
        </a:p>
      </dgm:t>
    </dgm:pt>
    <dgm:pt modelId="{F9D1D622-CEDB-4914-9D0A-ADDE896F1943}" type="sibTrans" cxnId="{B86E9601-855D-4435-9FF8-246CD0A2FCD1}">
      <dgm:prSet/>
      <dgm:spPr/>
      <dgm:t>
        <a:bodyPr/>
        <a:lstStyle/>
        <a:p>
          <a:endParaRPr lang="en-IN"/>
        </a:p>
      </dgm:t>
    </dgm:pt>
    <dgm:pt modelId="{07765B86-FF59-4C74-9F66-1600DBFA2F7C}">
      <dgm:prSet/>
      <dgm:spPr/>
      <dgm:t>
        <a:bodyPr/>
        <a:lstStyle/>
        <a:p>
          <a:pPr rtl="0"/>
          <a:r>
            <a:rPr lang="en-US" b="0" i="0" dirty="0">
              <a:latin typeface="Times New Roman" pitchFamily="18" charset="0"/>
              <a:cs typeface="Times New Roman" pitchFamily="18" charset="0"/>
            </a:rPr>
            <a:t>Educating children about respiratory health is digital promotion intervention</a:t>
          </a:r>
          <a:endParaRPr lang="en-IN" dirty="0">
            <a:latin typeface="Times New Roman" pitchFamily="18" charset="0"/>
            <a:cs typeface="Times New Roman" pitchFamily="18" charset="0"/>
          </a:endParaRPr>
        </a:p>
      </dgm:t>
    </dgm:pt>
    <dgm:pt modelId="{538D1DA5-E499-44FC-8241-2249630323D3}" type="parTrans" cxnId="{CF73F992-CDA7-4806-B4E0-C31A7E9F5ADC}">
      <dgm:prSet/>
      <dgm:spPr/>
      <dgm:t>
        <a:bodyPr/>
        <a:lstStyle/>
        <a:p>
          <a:endParaRPr lang="en-IN"/>
        </a:p>
      </dgm:t>
    </dgm:pt>
    <dgm:pt modelId="{2A1E0932-D68D-47AC-9F23-B405AC1EE33E}" type="sibTrans" cxnId="{CF73F992-CDA7-4806-B4E0-C31A7E9F5ADC}">
      <dgm:prSet/>
      <dgm:spPr/>
      <dgm:t>
        <a:bodyPr/>
        <a:lstStyle/>
        <a:p>
          <a:endParaRPr lang="en-IN"/>
        </a:p>
      </dgm:t>
    </dgm:pt>
    <dgm:pt modelId="{D72FBD2D-16A1-41D1-8FCE-01917A23CAC3}">
      <dgm:prSet/>
      <dgm:spPr/>
      <dgm:t>
        <a:bodyPr/>
        <a:lstStyle/>
        <a:p>
          <a:pPr rtl="0"/>
          <a:r>
            <a:rPr lang="en-IN" dirty="0">
              <a:latin typeface="Times New Roman" pitchFamily="18" charset="0"/>
              <a:cs typeface="Times New Roman" pitchFamily="18" charset="0"/>
            </a:rPr>
            <a:t>It helps to reduce risk of respiratory infection</a:t>
          </a:r>
        </a:p>
      </dgm:t>
    </dgm:pt>
    <dgm:pt modelId="{2898AA22-A8FB-4644-8171-79978793E11D}" type="parTrans" cxnId="{BD99B918-F7D9-4D3A-889F-62B5E2BC0933}">
      <dgm:prSet/>
      <dgm:spPr/>
      <dgm:t>
        <a:bodyPr/>
        <a:lstStyle/>
        <a:p>
          <a:endParaRPr lang="en-US"/>
        </a:p>
      </dgm:t>
    </dgm:pt>
    <dgm:pt modelId="{E212B59B-3DCB-4039-939A-331BFF96DC70}" type="sibTrans" cxnId="{BD99B918-F7D9-4D3A-889F-62B5E2BC0933}">
      <dgm:prSet/>
      <dgm:spPr/>
      <dgm:t>
        <a:bodyPr/>
        <a:lstStyle/>
        <a:p>
          <a:endParaRPr lang="en-US"/>
        </a:p>
      </dgm:t>
    </dgm:pt>
    <dgm:pt modelId="{8E541487-8C87-45A3-AC01-64BBE4AB91D4}">
      <dgm:prSet/>
      <dgm:spPr/>
      <dgm:t>
        <a:bodyPr/>
        <a:lstStyle/>
        <a:p>
          <a:pPr rtl="0"/>
          <a:r>
            <a:rPr lang="en-IN" dirty="0">
              <a:latin typeface="Times New Roman" pitchFamily="18" charset="0"/>
              <a:cs typeface="Times New Roman" pitchFamily="18" charset="0"/>
            </a:rPr>
            <a:t>Improves quality of respiration in everyday life</a:t>
          </a:r>
        </a:p>
      </dgm:t>
    </dgm:pt>
    <dgm:pt modelId="{20B1CDD8-498D-43DA-B057-D86E38CCF254}" type="parTrans" cxnId="{4E537EB1-0296-4AF4-B231-EF7777945A7A}">
      <dgm:prSet/>
      <dgm:spPr/>
      <dgm:t>
        <a:bodyPr/>
        <a:lstStyle/>
        <a:p>
          <a:endParaRPr lang="en-US"/>
        </a:p>
      </dgm:t>
    </dgm:pt>
    <dgm:pt modelId="{1D3883E3-F62C-4F9B-88F5-6D01FB47D83B}" type="sibTrans" cxnId="{4E537EB1-0296-4AF4-B231-EF7777945A7A}">
      <dgm:prSet/>
      <dgm:spPr/>
      <dgm:t>
        <a:bodyPr/>
        <a:lstStyle/>
        <a:p>
          <a:endParaRPr lang="en-US"/>
        </a:p>
      </dgm:t>
    </dgm:pt>
    <dgm:pt modelId="{99A4990C-E73F-455A-A2DA-93833E6AB17C}">
      <dgm:prSet/>
      <dgm:spPr/>
      <dgm:t>
        <a:bodyPr/>
        <a:lstStyle/>
        <a:p>
          <a:pPr rtl="0"/>
          <a:r>
            <a:rPr lang="en-IN" dirty="0">
              <a:latin typeface="Times New Roman" pitchFamily="18" charset="0"/>
              <a:cs typeface="Times New Roman" pitchFamily="18" charset="0"/>
            </a:rPr>
            <a:t>Influence preventive measures for respiratory diseases (</a:t>
          </a:r>
          <a:r>
            <a:rPr lang="en-US" b="0" i="0" u="none" dirty="0">
              <a:latin typeface="Times New Roman" pitchFamily="18" charset="0"/>
              <a:cs typeface="Times New Roman" pitchFamily="18" charset="0"/>
            </a:rPr>
            <a:t>Barrett et al., 2022)</a:t>
          </a:r>
          <a:endParaRPr lang="en-IN" dirty="0">
            <a:latin typeface="Times New Roman" pitchFamily="18" charset="0"/>
            <a:cs typeface="Times New Roman" pitchFamily="18" charset="0"/>
          </a:endParaRPr>
        </a:p>
      </dgm:t>
    </dgm:pt>
    <dgm:pt modelId="{3F2D60C2-6EFC-4432-A58C-84F6AD4226AA}" type="parTrans" cxnId="{1353425B-1986-4759-997B-A7FF48811C40}">
      <dgm:prSet/>
      <dgm:spPr/>
      <dgm:t>
        <a:bodyPr/>
        <a:lstStyle/>
        <a:p>
          <a:endParaRPr lang="en-US"/>
        </a:p>
      </dgm:t>
    </dgm:pt>
    <dgm:pt modelId="{5EF35C27-7C23-4478-BF60-521185924108}" type="sibTrans" cxnId="{1353425B-1986-4759-997B-A7FF48811C40}">
      <dgm:prSet/>
      <dgm:spPr/>
      <dgm:t>
        <a:bodyPr/>
        <a:lstStyle/>
        <a:p>
          <a:endParaRPr lang="en-US"/>
        </a:p>
      </dgm:t>
    </dgm:pt>
    <dgm:pt modelId="{ACB3B6E0-640E-455E-81BB-BA4784A432B5}">
      <dgm:prSet/>
      <dgm:spPr/>
      <dgm:t>
        <a:bodyPr/>
        <a:lstStyle/>
        <a:p>
          <a:pPr rtl="0"/>
          <a:r>
            <a:rPr lang="en-IN" dirty="0">
              <a:latin typeface="Times New Roman" pitchFamily="18" charset="0"/>
              <a:cs typeface="Times New Roman" pitchFamily="18" charset="0"/>
            </a:rPr>
            <a:t>Restrict spread of infection and influence healthy habits</a:t>
          </a:r>
        </a:p>
      </dgm:t>
    </dgm:pt>
    <dgm:pt modelId="{B49B2C25-1417-4572-9E5B-51CE87A9AD12}" type="parTrans" cxnId="{0D279EF3-A5D0-495B-87E2-2602EE6106A4}">
      <dgm:prSet/>
      <dgm:spPr/>
      <dgm:t>
        <a:bodyPr/>
        <a:lstStyle/>
        <a:p>
          <a:endParaRPr lang="en-US"/>
        </a:p>
      </dgm:t>
    </dgm:pt>
    <dgm:pt modelId="{094682A1-D8BA-4E42-B8E8-03C13D902414}" type="sibTrans" cxnId="{0D279EF3-A5D0-495B-87E2-2602EE6106A4}">
      <dgm:prSet/>
      <dgm:spPr/>
      <dgm:t>
        <a:bodyPr/>
        <a:lstStyle/>
        <a:p>
          <a:endParaRPr lang="en-US"/>
        </a:p>
      </dgm:t>
    </dgm:pt>
    <dgm:pt modelId="{08EF121F-7E1C-480F-BD5C-B870B55705DF}" type="pres">
      <dgm:prSet presAssocID="{D7D2D93E-AE25-45CE-B286-4E07C17AD1B8}" presName="Name0" presStyleCnt="0">
        <dgm:presLayoutVars>
          <dgm:chMax val="7"/>
          <dgm:dir/>
          <dgm:animLvl val="lvl"/>
          <dgm:resizeHandles val="exact"/>
        </dgm:presLayoutVars>
      </dgm:prSet>
      <dgm:spPr/>
    </dgm:pt>
    <dgm:pt modelId="{082C038A-4C59-406D-986B-36358BED16FF}" type="pres">
      <dgm:prSet presAssocID="{F723028B-2F69-413B-A64E-7672078E2C7B}" presName="circle1" presStyleLbl="node1" presStyleIdx="0" presStyleCnt="1" custLinFactNeighborX="-4518" custLinFactNeighborY="1956"/>
      <dgm:spPr/>
    </dgm:pt>
    <dgm:pt modelId="{69170DBF-5484-4D22-A755-8C8A005C9F98}" type="pres">
      <dgm:prSet presAssocID="{F723028B-2F69-413B-A64E-7672078E2C7B}" presName="space" presStyleCnt="0"/>
      <dgm:spPr/>
    </dgm:pt>
    <dgm:pt modelId="{1CB5DF4A-1E98-482E-B086-C640F022428C}" type="pres">
      <dgm:prSet presAssocID="{F723028B-2F69-413B-A64E-7672078E2C7B}" presName="rect1" presStyleLbl="alignAcc1" presStyleIdx="0" presStyleCnt="1" custScaleX="108954" custLinFactNeighborY="2895"/>
      <dgm:spPr/>
    </dgm:pt>
    <dgm:pt modelId="{5F16D6F2-A7C2-42FB-9C52-9DC6CBEDBCCE}" type="pres">
      <dgm:prSet presAssocID="{F723028B-2F69-413B-A64E-7672078E2C7B}" presName="rect1ParTx" presStyleLbl="alignAcc1" presStyleIdx="0" presStyleCnt="1">
        <dgm:presLayoutVars>
          <dgm:chMax val="1"/>
          <dgm:bulletEnabled val="1"/>
        </dgm:presLayoutVars>
      </dgm:prSet>
      <dgm:spPr/>
    </dgm:pt>
    <dgm:pt modelId="{5A8F50AA-15F1-40A6-B7BF-4438542EEC6A}" type="pres">
      <dgm:prSet presAssocID="{F723028B-2F69-413B-A64E-7672078E2C7B}" presName="rect1ChTx" presStyleLbl="alignAcc1" presStyleIdx="0" presStyleCnt="1" custScaleX="108652" custLinFactNeighborY="2895">
        <dgm:presLayoutVars>
          <dgm:bulletEnabled val="1"/>
        </dgm:presLayoutVars>
      </dgm:prSet>
      <dgm:spPr/>
    </dgm:pt>
  </dgm:ptLst>
  <dgm:cxnLst>
    <dgm:cxn modelId="{B86E9601-855D-4435-9FF8-246CD0A2FCD1}" srcId="{D7D2D93E-AE25-45CE-B286-4E07C17AD1B8}" destId="{F723028B-2F69-413B-A64E-7672078E2C7B}" srcOrd="0" destOrd="0" parTransId="{70A3C800-9583-466D-83CF-562FF1DA206F}" sibTransId="{F9D1D622-CEDB-4914-9D0A-ADDE896F1943}"/>
    <dgm:cxn modelId="{7326AF16-8C69-43DF-B341-7D338F95CC03}" type="presOf" srcId="{D7D2D93E-AE25-45CE-B286-4E07C17AD1B8}" destId="{08EF121F-7E1C-480F-BD5C-B870B55705DF}" srcOrd="0" destOrd="0" presId="urn:microsoft.com/office/officeart/2005/8/layout/target3"/>
    <dgm:cxn modelId="{BD99B918-F7D9-4D3A-889F-62B5E2BC0933}" srcId="{F723028B-2F69-413B-A64E-7672078E2C7B}" destId="{D72FBD2D-16A1-41D1-8FCE-01917A23CAC3}" srcOrd="1" destOrd="0" parTransId="{2898AA22-A8FB-4644-8171-79978793E11D}" sibTransId="{E212B59B-3DCB-4039-939A-331BFF96DC70}"/>
    <dgm:cxn modelId="{1353425B-1986-4759-997B-A7FF48811C40}" srcId="{F723028B-2F69-413B-A64E-7672078E2C7B}" destId="{99A4990C-E73F-455A-A2DA-93833E6AB17C}" srcOrd="3" destOrd="0" parTransId="{3F2D60C2-6EFC-4432-A58C-84F6AD4226AA}" sibTransId="{5EF35C27-7C23-4478-BF60-521185924108}"/>
    <dgm:cxn modelId="{01860646-8587-4FC4-A8B5-B71E1D6CB98E}" type="presOf" srcId="{07765B86-FF59-4C74-9F66-1600DBFA2F7C}" destId="{5A8F50AA-15F1-40A6-B7BF-4438542EEC6A}" srcOrd="0" destOrd="0" presId="urn:microsoft.com/office/officeart/2005/8/layout/target3"/>
    <dgm:cxn modelId="{BFE24D74-FDE7-4226-B3AD-F068F52C3021}" type="presOf" srcId="{8E541487-8C87-45A3-AC01-64BBE4AB91D4}" destId="{5A8F50AA-15F1-40A6-B7BF-4438542EEC6A}" srcOrd="0" destOrd="2" presId="urn:microsoft.com/office/officeart/2005/8/layout/target3"/>
    <dgm:cxn modelId="{CF73F992-CDA7-4806-B4E0-C31A7E9F5ADC}" srcId="{F723028B-2F69-413B-A64E-7672078E2C7B}" destId="{07765B86-FF59-4C74-9F66-1600DBFA2F7C}" srcOrd="0" destOrd="0" parTransId="{538D1DA5-E499-44FC-8241-2249630323D3}" sibTransId="{2A1E0932-D68D-47AC-9F23-B405AC1EE33E}"/>
    <dgm:cxn modelId="{F24F8A9A-9982-4D06-9B52-C708AE8AE253}" type="presOf" srcId="{F723028B-2F69-413B-A64E-7672078E2C7B}" destId="{1CB5DF4A-1E98-482E-B086-C640F022428C}" srcOrd="0" destOrd="0" presId="urn:microsoft.com/office/officeart/2005/8/layout/target3"/>
    <dgm:cxn modelId="{4E537EB1-0296-4AF4-B231-EF7777945A7A}" srcId="{F723028B-2F69-413B-A64E-7672078E2C7B}" destId="{8E541487-8C87-45A3-AC01-64BBE4AB91D4}" srcOrd="2" destOrd="0" parTransId="{20B1CDD8-498D-43DA-B057-D86E38CCF254}" sibTransId="{1D3883E3-F62C-4F9B-88F5-6D01FB47D83B}"/>
    <dgm:cxn modelId="{583DC2D9-3BDB-4646-988E-EB462A31AF86}" type="presOf" srcId="{99A4990C-E73F-455A-A2DA-93833E6AB17C}" destId="{5A8F50AA-15F1-40A6-B7BF-4438542EEC6A}" srcOrd="0" destOrd="3" presId="urn:microsoft.com/office/officeart/2005/8/layout/target3"/>
    <dgm:cxn modelId="{0338AEDA-5DC0-429E-B63F-ADC68C213BDF}" type="presOf" srcId="{D72FBD2D-16A1-41D1-8FCE-01917A23CAC3}" destId="{5A8F50AA-15F1-40A6-B7BF-4438542EEC6A}" srcOrd="0" destOrd="1" presId="urn:microsoft.com/office/officeart/2005/8/layout/target3"/>
    <dgm:cxn modelId="{6C9F3EED-3A81-42CE-8798-832701882EB6}" type="presOf" srcId="{ACB3B6E0-640E-455E-81BB-BA4784A432B5}" destId="{5A8F50AA-15F1-40A6-B7BF-4438542EEC6A}" srcOrd="0" destOrd="4" presId="urn:microsoft.com/office/officeart/2005/8/layout/target3"/>
    <dgm:cxn modelId="{BE08CAF1-917B-4EB7-A6B8-06E92E691396}" type="presOf" srcId="{F723028B-2F69-413B-A64E-7672078E2C7B}" destId="{5F16D6F2-A7C2-42FB-9C52-9DC6CBEDBCCE}" srcOrd="1" destOrd="0" presId="urn:microsoft.com/office/officeart/2005/8/layout/target3"/>
    <dgm:cxn modelId="{0D279EF3-A5D0-495B-87E2-2602EE6106A4}" srcId="{F723028B-2F69-413B-A64E-7672078E2C7B}" destId="{ACB3B6E0-640E-455E-81BB-BA4784A432B5}" srcOrd="4" destOrd="0" parTransId="{B49B2C25-1417-4572-9E5B-51CE87A9AD12}" sibTransId="{094682A1-D8BA-4E42-B8E8-03C13D902414}"/>
    <dgm:cxn modelId="{9E79623E-4F65-45F8-83E2-E62B8F1211EB}" type="presParOf" srcId="{08EF121F-7E1C-480F-BD5C-B870B55705DF}" destId="{082C038A-4C59-406D-986B-36358BED16FF}" srcOrd="0" destOrd="0" presId="urn:microsoft.com/office/officeart/2005/8/layout/target3"/>
    <dgm:cxn modelId="{FFE8679A-4887-43A3-AED4-E8B2395D93D3}" type="presParOf" srcId="{08EF121F-7E1C-480F-BD5C-B870B55705DF}" destId="{69170DBF-5484-4D22-A755-8C8A005C9F98}" srcOrd="1" destOrd="0" presId="urn:microsoft.com/office/officeart/2005/8/layout/target3"/>
    <dgm:cxn modelId="{B8DDB8B3-A0B2-4E0E-A25E-A0B6170D9676}" type="presParOf" srcId="{08EF121F-7E1C-480F-BD5C-B870B55705DF}" destId="{1CB5DF4A-1E98-482E-B086-C640F022428C}" srcOrd="2" destOrd="0" presId="urn:microsoft.com/office/officeart/2005/8/layout/target3"/>
    <dgm:cxn modelId="{F0187714-6F3C-4B4E-9FAC-3951A87A9A5A}" type="presParOf" srcId="{08EF121F-7E1C-480F-BD5C-B870B55705DF}" destId="{5F16D6F2-A7C2-42FB-9C52-9DC6CBEDBCCE}" srcOrd="3" destOrd="0" presId="urn:microsoft.com/office/officeart/2005/8/layout/target3"/>
    <dgm:cxn modelId="{BCB89870-390B-4B42-B580-C0DDA6660508}" type="presParOf" srcId="{08EF121F-7E1C-480F-BD5C-B870B55705DF}" destId="{5A8F50AA-15F1-40A6-B7BF-4438542EEC6A}"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90C918-8A91-4F3A-853B-3D16B83E5CA7}"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IN"/>
        </a:p>
      </dgm:t>
    </dgm:pt>
    <dgm:pt modelId="{6741E2E5-0C67-412B-8F22-302D1512B96A}">
      <dgm:prSet/>
      <dgm:spPr/>
      <dgm:t>
        <a:bodyPr/>
        <a:lstStyle/>
        <a:p>
          <a:pPr rtl="0"/>
          <a:r>
            <a:rPr lang="en-US" b="0" i="0" dirty="0">
              <a:latin typeface="Times New Roman" pitchFamily="18" charset="0"/>
              <a:cs typeface="Times New Roman" pitchFamily="18" charset="0"/>
            </a:rPr>
            <a:t>The use of </a:t>
          </a:r>
          <a:r>
            <a:rPr lang="en-US" b="0" i="0" u="none" dirty="0">
              <a:latin typeface="Times New Roman" pitchFamily="18" charset="0"/>
              <a:cs typeface="Times New Roman" pitchFamily="18" charset="0"/>
            </a:rPr>
            <a:t>Lung health for kid mobile apps </a:t>
          </a:r>
          <a:r>
            <a:rPr lang="en-US" b="0" i="0" dirty="0">
              <a:latin typeface="Times New Roman" pitchFamily="18" charset="0"/>
              <a:cs typeface="Times New Roman" pitchFamily="18" charset="0"/>
            </a:rPr>
            <a:t>in digital Health promotion intervention influences healthy daily activity to reduce respiratory diseases (</a:t>
          </a:r>
          <a:r>
            <a:rPr lang="en-US" b="0" i="0" u="none" dirty="0"/>
            <a:t>Leikauf et al., 2020)</a:t>
          </a:r>
          <a:endParaRPr lang="en-IN" dirty="0">
            <a:latin typeface="Times New Roman" pitchFamily="18" charset="0"/>
            <a:cs typeface="Times New Roman" pitchFamily="18" charset="0"/>
          </a:endParaRPr>
        </a:p>
      </dgm:t>
    </dgm:pt>
    <dgm:pt modelId="{575B8526-CD09-4BF8-8699-0ECAB2BA0D44}" type="sibTrans" cxnId="{103484F0-DF12-49DC-A671-1801301E170B}">
      <dgm:prSet/>
      <dgm:spPr/>
      <dgm:t>
        <a:bodyPr/>
        <a:lstStyle/>
        <a:p>
          <a:endParaRPr lang="en-IN"/>
        </a:p>
      </dgm:t>
    </dgm:pt>
    <dgm:pt modelId="{7E9CE416-05B9-4B1C-92CA-718790F7D4DF}" type="parTrans" cxnId="{103484F0-DF12-49DC-A671-1801301E170B}">
      <dgm:prSet/>
      <dgm:spPr/>
      <dgm:t>
        <a:bodyPr/>
        <a:lstStyle/>
        <a:p>
          <a:endParaRPr lang="en-IN"/>
        </a:p>
      </dgm:t>
    </dgm:pt>
    <dgm:pt modelId="{788A09AA-AECB-4682-8C88-3C5C6FE5F1AD}">
      <dgm:prSet/>
      <dgm:spPr/>
      <dgm:t>
        <a:bodyPr/>
        <a:lstStyle/>
        <a:p>
          <a:pPr rtl="0"/>
          <a:r>
            <a:rPr lang="en-US" b="0" i="0" dirty="0">
              <a:latin typeface="Times New Roman" pitchFamily="18" charset="0"/>
              <a:cs typeface="Times New Roman" pitchFamily="18" charset="0"/>
            </a:rPr>
            <a:t>The digital Health Promotion intervention by a mobile app for respiratory health influence reduced infection</a:t>
          </a:r>
          <a:endParaRPr lang="en-IN" dirty="0">
            <a:latin typeface="Times New Roman" pitchFamily="18" charset="0"/>
            <a:cs typeface="Times New Roman" pitchFamily="18" charset="0"/>
          </a:endParaRPr>
        </a:p>
      </dgm:t>
    </dgm:pt>
    <dgm:pt modelId="{C63047F3-C767-4498-AEC6-AA64CBD32CF6}" type="sibTrans" cxnId="{526CE5B7-6382-43A9-BBD4-B3FBB6A06C76}">
      <dgm:prSet/>
      <dgm:spPr/>
      <dgm:t>
        <a:bodyPr/>
        <a:lstStyle/>
        <a:p>
          <a:endParaRPr lang="en-IN"/>
        </a:p>
      </dgm:t>
    </dgm:pt>
    <dgm:pt modelId="{1A4717EF-EC07-461E-967B-314B64E1C183}" type="parTrans" cxnId="{526CE5B7-6382-43A9-BBD4-B3FBB6A06C76}">
      <dgm:prSet/>
      <dgm:spPr/>
      <dgm:t>
        <a:bodyPr/>
        <a:lstStyle/>
        <a:p>
          <a:endParaRPr lang="en-IN"/>
        </a:p>
      </dgm:t>
    </dgm:pt>
    <dgm:pt modelId="{2B3438C4-8026-4F57-9BD8-9AB0AFD52F14}" type="pres">
      <dgm:prSet presAssocID="{CD90C918-8A91-4F3A-853B-3D16B83E5CA7}" presName="linearFlow" presStyleCnt="0">
        <dgm:presLayoutVars>
          <dgm:dir/>
          <dgm:resizeHandles val="exact"/>
        </dgm:presLayoutVars>
      </dgm:prSet>
      <dgm:spPr/>
    </dgm:pt>
    <dgm:pt modelId="{A711C8EB-4494-4AFF-BE06-6109FF313694}" type="pres">
      <dgm:prSet presAssocID="{788A09AA-AECB-4682-8C88-3C5C6FE5F1AD}" presName="composite" presStyleCnt="0"/>
      <dgm:spPr/>
    </dgm:pt>
    <dgm:pt modelId="{CE49BE95-E68B-4F03-A1D9-0FDB974D5822}" type="pres">
      <dgm:prSet presAssocID="{788A09AA-AECB-4682-8C88-3C5C6FE5F1AD}" presName="imgShp" presStyleLbl="fgImgPlace1" presStyleIdx="0" presStyleCnt="2"/>
      <dgm:spPr/>
    </dgm:pt>
    <dgm:pt modelId="{C95F4AF0-78F4-43C3-91F1-6D5179D35A8E}" type="pres">
      <dgm:prSet presAssocID="{788A09AA-AECB-4682-8C88-3C5C6FE5F1AD}" presName="txShp" presStyleLbl="node1" presStyleIdx="0" presStyleCnt="2">
        <dgm:presLayoutVars>
          <dgm:bulletEnabled val="1"/>
        </dgm:presLayoutVars>
      </dgm:prSet>
      <dgm:spPr/>
    </dgm:pt>
    <dgm:pt modelId="{578150B7-62D0-4CBB-9A01-BEB6EF6A4FBE}" type="pres">
      <dgm:prSet presAssocID="{C63047F3-C767-4498-AEC6-AA64CBD32CF6}" presName="spacing" presStyleCnt="0"/>
      <dgm:spPr/>
    </dgm:pt>
    <dgm:pt modelId="{81B3C0DB-2E23-41FE-9F20-F52EF69C5274}" type="pres">
      <dgm:prSet presAssocID="{6741E2E5-0C67-412B-8F22-302D1512B96A}" presName="composite" presStyleCnt="0"/>
      <dgm:spPr/>
    </dgm:pt>
    <dgm:pt modelId="{215EE642-41CC-4ED6-8FDC-90D969176524}" type="pres">
      <dgm:prSet presAssocID="{6741E2E5-0C67-412B-8F22-302D1512B96A}" presName="imgShp" presStyleLbl="fgImgPlace1" presStyleIdx="1" presStyleCnt="2" custScaleX="110793" custScaleY="118270"/>
      <dgm:spPr/>
    </dgm:pt>
    <dgm:pt modelId="{57811CB1-DD2A-44F4-A884-4982AEBC3CE8}" type="pres">
      <dgm:prSet presAssocID="{6741E2E5-0C67-412B-8F22-302D1512B96A}" presName="txShp" presStyleLbl="node1" presStyleIdx="1" presStyleCnt="2">
        <dgm:presLayoutVars>
          <dgm:bulletEnabled val="1"/>
        </dgm:presLayoutVars>
      </dgm:prSet>
      <dgm:spPr/>
    </dgm:pt>
  </dgm:ptLst>
  <dgm:cxnLst>
    <dgm:cxn modelId="{A6DFCF9C-6F9A-4796-8A1C-3497BBDFAF08}" type="presOf" srcId="{CD90C918-8A91-4F3A-853B-3D16B83E5CA7}" destId="{2B3438C4-8026-4F57-9BD8-9AB0AFD52F14}" srcOrd="0" destOrd="0" presId="urn:microsoft.com/office/officeart/2005/8/layout/vList3#1"/>
    <dgm:cxn modelId="{83A31CA4-6776-409E-9833-445B10509484}" type="presOf" srcId="{788A09AA-AECB-4682-8C88-3C5C6FE5F1AD}" destId="{C95F4AF0-78F4-43C3-91F1-6D5179D35A8E}" srcOrd="0" destOrd="0" presId="urn:microsoft.com/office/officeart/2005/8/layout/vList3#1"/>
    <dgm:cxn modelId="{526CE5B7-6382-43A9-BBD4-B3FBB6A06C76}" srcId="{CD90C918-8A91-4F3A-853B-3D16B83E5CA7}" destId="{788A09AA-AECB-4682-8C88-3C5C6FE5F1AD}" srcOrd="0" destOrd="0" parTransId="{1A4717EF-EC07-461E-967B-314B64E1C183}" sibTransId="{C63047F3-C767-4498-AEC6-AA64CBD32CF6}"/>
    <dgm:cxn modelId="{BC08C9EF-D0F2-4687-9350-2FA73ED13632}" type="presOf" srcId="{6741E2E5-0C67-412B-8F22-302D1512B96A}" destId="{57811CB1-DD2A-44F4-A884-4982AEBC3CE8}" srcOrd="0" destOrd="0" presId="urn:microsoft.com/office/officeart/2005/8/layout/vList3#1"/>
    <dgm:cxn modelId="{103484F0-DF12-49DC-A671-1801301E170B}" srcId="{CD90C918-8A91-4F3A-853B-3D16B83E5CA7}" destId="{6741E2E5-0C67-412B-8F22-302D1512B96A}" srcOrd="1" destOrd="0" parTransId="{7E9CE416-05B9-4B1C-92CA-718790F7D4DF}" sibTransId="{575B8526-CD09-4BF8-8699-0ECAB2BA0D44}"/>
    <dgm:cxn modelId="{E628F1BD-40EF-485F-A1BE-C75AC1C68D47}" type="presParOf" srcId="{2B3438C4-8026-4F57-9BD8-9AB0AFD52F14}" destId="{A711C8EB-4494-4AFF-BE06-6109FF313694}" srcOrd="0" destOrd="0" presId="urn:microsoft.com/office/officeart/2005/8/layout/vList3#1"/>
    <dgm:cxn modelId="{0F297305-F243-41AE-914B-D95136982076}" type="presParOf" srcId="{A711C8EB-4494-4AFF-BE06-6109FF313694}" destId="{CE49BE95-E68B-4F03-A1D9-0FDB974D5822}" srcOrd="0" destOrd="0" presId="urn:microsoft.com/office/officeart/2005/8/layout/vList3#1"/>
    <dgm:cxn modelId="{A6DE6F0A-6A58-40A2-B456-CCF8CB47D8A1}" type="presParOf" srcId="{A711C8EB-4494-4AFF-BE06-6109FF313694}" destId="{C95F4AF0-78F4-43C3-91F1-6D5179D35A8E}" srcOrd="1" destOrd="0" presId="urn:microsoft.com/office/officeart/2005/8/layout/vList3#1"/>
    <dgm:cxn modelId="{2B397E8A-1BD5-4134-BC99-B3373114E175}" type="presParOf" srcId="{2B3438C4-8026-4F57-9BD8-9AB0AFD52F14}" destId="{578150B7-62D0-4CBB-9A01-BEB6EF6A4FBE}" srcOrd="1" destOrd="0" presId="urn:microsoft.com/office/officeart/2005/8/layout/vList3#1"/>
    <dgm:cxn modelId="{620AB8F3-4A73-47DF-B9EC-C158C72479EE}" type="presParOf" srcId="{2B3438C4-8026-4F57-9BD8-9AB0AFD52F14}" destId="{81B3C0DB-2E23-41FE-9F20-F52EF69C5274}" srcOrd="2" destOrd="0" presId="urn:microsoft.com/office/officeart/2005/8/layout/vList3#1"/>
    <dgm:cxn modelId="{46D9FA8E-A61D-43FD-80ED-194DBAAA467F}" type="presParOf" srcId="{81B3C0DB-2E23-41FE-9F20-F52EF69C5274}" destId="{215EE642-41CC-4ED6-8FDC-90D969176524}" srcOrd="0" destOrd="0" presId="urn:microsoft.com/office/officeart/2005/8/layout/vList3#1"/>
    <dgm:cxn modelId="{0674044C-157C-4CC8-8865-51AA3BD618BD}" type="presParOf" srcId="{81B3C0DB-2E23-41FE-9F20-F52EF69C5274}" destId="{57811CB1-DD2A-44F4-A884-4982AEBC3CE8}"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ED4300-3C03-4042-9C56-6096CD7B028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IN"/>
        </a:p>
      </dgm:t>
    </dgm:pt>
    <dgm:pt modelId="{AC104A2D-279B-40AA-8F00-FB766A2FDDF3}">
      <dgm:prSet/>
      <dgm:spPr/>
      <dgm:t>
        <a:bodyPr/>
        <a:lstStyle/>
        <a:p>
          <a:pPr rtl="0"/>
          <a:r>
            <a:rPr lang="en-US" b="0" i="0" u="none" dirty="0">
              <a:latin typeface="Times New Roman" pitchFamily="18" charset="0"/>
              <a:cs typeface="Times New Roman" pitchFamily="18" charset="0"/>
            </a:rPr>
            <a:t>Precede-proceed planning model</a:t>
          </a:r>
          <a:endParaRPr lang="en-IN" dirty="0">
            <a:latin typeface="Times New Roman" pitchFamily="18" charset="0"/>
            <a:cs typeface="Times New Roman" pitchFamily="18" charset="0"/>
          </a:endParaRPr>
        </a:p>
      </dgm:t>
    </dgm:pt>
    <dgm:pt modelId="{B68A2FE8-C7F6-4D4E-95DC-5AB270F41E9C}" type="parTrans" cxnId="{8F1448B6-6E9C-4DE8-88A6-ED68A22CDBE5}">
      <dgm:prSet/>
      <dgm:spPr/>
      <dgm:t>
        <a:bodyPr/>
        <a:lstStyle/>
        <a:p>
          <a:endParaRPr lang="en-IN"/>
        </a:p>
      </dgm:t>
    </dgm:pt>
    <dgm:pt modelId="{435F991A-5E15-41C4-B4FA-0BFFAD9A73DB}" type="sibTrans" cxnId="{8F1448B6-6E9C-4DE8-88A6-ED68A22CDBE5}">
      <dgm:prSet/>
      <dgm:spPr/>
      <dgm:t>
        <a:bodyPr/>
        <a:lstStyle/>
        <a:p>
          <a:endParaRPr lang="en-IN"/>
        </a:p>
      </dgm:t>
    </dgm:pt>
    <dgm:pt modelId="{1500A8E9-2BBC-4649-BCC8-A562513EE288}">
      <dgm:prSet custT="1"/>
      <dgm:spPr/>
      <dgm:t>
        <a:bodyPr/>
        <a:lstStyle/>
        <a:p>
          <a:pPr algn="just" rtl="0"/>
          <a:r>
            <a:rPr lang="en-US" sz="1300" b="0" i="0" u="none" dirty="0">
              <a:latin typeface="Times New Roman" pitchFamily="18" charset="0"/>
              <a:cs typeface="Times New Roman" pitchFamily="18" charset="0"/>
            </a:rPr>
            <a:t>Precede-proceed planning model helps to effectively promote public health concerns</a:t>
          </a:r>
          <a:endParaRPr lang="en-IN" sz="1300" dirty="0">
            <a:latin typeface="Times New Roman" pitchFamily="18" charset="0"/>
            <a:cs typeface="Times New Roman" pitchFamily="18" charset="0"/>
          </a:endParaRPr>
        </a:p>
      </dgm:t>
    </dgm:pt>
    <dgm:pt modelId="{294722DC-7333-44D6-A9C5-0244C66D885D}" type="parTrans" cxnId="{60EA9154-881F-42F3-B005-9336FEF959E9}">
      <dgm:prSet/>
      <dgm:spPr/>
      <dgm:t>
        <a:bodyPr/>
        <a:lstStyle/>
        <a:p>
          <a:endParaRPr lang="en-IN"/>
        </a:p>
      </dgm:t>
    </dgm:pt>
    <dgm:pt modelId="{3057632E-9F84-4579-AEB3-BF66477140F3}" type="sibTrans" cxnId="{60EA9154-881F-42F3-B005-9336FEF959E9}">
      <dgm:prSet/>
      <dgm:spPr/>
      <dgm:t>
        <a:bodyPr/>
        <a:lstStyle/>
        <a:p>
          <a:endParaRPr lang="en-IN"/>
        </a:p>
      </dgm:t>
    </dgm:pt>
    <dgm:pt modelId="{977BBAF5-5EA7-4360-A073-A38CE4C2A1E1}">
      <dgm:prSet custT="1"/>
      <dgm:spPr/>
      <dgm:t>
        <a:bodyPr/>
        <a:lstStyle/>
        <a:p>
          <a:pPr algn="just" rtl="0"/>
          <a:r>
            <a:rPr lang="en-IN" sz="1300" dirty="0">
              <a:latin typeface="Times New Roman" pitchFamily="18" charset="0"/>
              <a:cs typeface="Times New Roman" pitchFamily="18" charset="0"/>
            </a:rPr>
            <a:t>It offers suitable structure to implement respiratory health education in schools </a:t>
          </a:r>
          <a:r>
            <a:rPr lang="en-US" sz="1300" b="0" i="0" dirty="0">
              <a:latin typeface="Times New Roman" pitchFamily="18" charset="0"/>
              <a:cs typeface="Times New Roman" pitchFamily="18" charset="0"/>
            </a:rPr>
            <a:t>(</a:t>
          </a:r>
          <a:r>
            <a:rPr lang="en-US" sz="1300" b="0" i="0" u="none" dirty="0">
              <a:latin typeface="Times New Roman" pitchFamily="18" charset="0"/>
              <a:cs typeface="Times New Roman" pitchFamily="18" charset="0"/>
            </a:rPr>
            <a:t>Leikauf et al., 2020)</a:t>
          </a:r>
          <a:endParaRPr lang="en-IN" sz="1300" dirty="0">
            <a:latin typeface="Times New Roman" pitchFamily="18" charset="0"/>
            <a:cs typeface="Times New Roman" pitchFamily="18" charset="0"/>
          </a:endParaRPr>
        </a:p>
      </dgm:t>
    </dgm:pt>
    <dgm:pt modelId="{AEB00A97-BFC4-46E7-A6CC-651CC425BC4E}" type="parTrans" cxnId="{0896EABC-FF4F-4ADF-8119-62698A921BEB}">
      <dgm:prSet/>
      <dgm:spPr/>
      <dgm:t>
        <a:bodyPr/>
        <a:lstStyle/>
        <a:p>
          <a:endParaRPr lang="en-GB"/>
        </a:p>
      </dgm:t>
    </dgm:pt>
    <dgm:pt modelId="{41E25753-4792-4CFA-939C-2BE2FB2FBF1E}" type="sibTrans" cxnId="{0896EABC-FF4F-4ADF-8119-62698A921BEB}">
      <dgm:prSet/>
      <dgm:spPr/>
      <dgm:t>
        <a:bodyPr/>
        <a:lstStyle/>
        <a:p>
          <a:endParaRPr lang="en-GB"/>
        </a:p>
      </dgm:t>
    </dgm:pt>
    <dgm:pt modelId="{2E1A30A7-BCF5-4833-AE45-3A1BF35B70C8}">
      <dgm:prSet custT="1"/>
      <dgm:spPr/>
      <dgm:t>
        <a:bodyPr/>
        <a:lstStyle/>
        <a:p>
          <a:pPr algn="just" rtl="0"/>
          <a:r>
            <a:rPr lang="en-IN" sz="1300" dirty="0">
              <a:latin typeface="Times New Roman" pitchFamily="18" charset="0"/>
              <a:cs typeface="Times New Roman" pitchFamily="18" charset="0"/>
            </a:rPr>
            <a:t>It also helps in predisposing, reinforcing, enabling construction and education evaluation regarding respiratory health</a:t>
          </a:r>
        </a:p>
      </dgm:t>
    </dgm:pt>
    <dgm:pt modelId="{9AB78618-4D8B-42CE-AB5E-CC6EA98AD00C}" type="parTrans" cxnId="{41AADBBE-EF67-4AC7-84C5-E3CF7675112E}">
      <dgm:prSet/>
      <dgm:spPr/>
      <dgm:t>
        <a:bodyPr/>
        <a:lstStyle/>
        <a:p>
          <a:endParaRPr lang="en-GB"/>
        </a:p>
      </dgm:t>
    </dgm:pt>
    <dgm:pt modelId="{0BEF5AAA-DE06-42B5-8EDD-DEB769CF8182}" type="sibTrans" cxnId="{41AADBBE-EF67-4AC7-84C5-E3CF7675112E}">
      <dgm:prSet/>
      <dgm:spPr/>
      <dgm:t>
        <a:bodyPr/>
        <a:lstStyle/>
        <a:p>
          <a:endParaRPr lang="en-GB"/>
        </a:p>
      </dgm:t>
    </dgm:pt>
    <dgm:pt modelId="{3A34CA8C-6358-4ACA-8D50-43919C0F583D}">
      <dgm:prSet custT="1"/>
      <dgm:spPr/>
      <dgm:t>
        <a:bodyPr/>
        <a:lstStyle/>
        <a:p>
          <a:pPr algn="just" rtl="0"/>
          <a:r>
            <a:rPr lang="en-IN" sz="1300" dirty="0">
              <a:latin typeface="Times New Roman" pitchFamily="18" charset="0"/>
              <a:cs typeface="Times New Roman" pitchFamily="18" charset="0"/>
            </a:rPr>
            <a:t>Increase efficiency of respiratory health knowledge in children</a:t>
          </a:r>
        </a:p>
      </dgm:t>
    </dgm:pt>
    <dgm:pt modelId="{C2441362-AC5E-438D-A813-D539258EFF93}" type="parTrans" cxnId="{AC7EEFAE-6F7C-4AC7-9AE5-D3FD0A43286E}">
      <dgm:prSet/>
      <dgm:spPr/>
      <dgm:t>
        <a:bodyPr/>
        <a:lstStyle/>
        <a:p>
          <a:endParaRPr lang="en-GB"/>
        </a:p>
      </dgm:t>
    </dgm:pt>
    <dgm:pt modelId="{9CA8E791-6CF5-4466-8F9C-2310705CCE6B}" type="sibTrans" cxnId="{AC7EEFAE-6F7C-4AC7-9AE5-D3FD0A43286E}">
      <dgm:prSet/>
      <dgm:spPr/>
      <dgm:t>
        <a:bodyPr/>
        <a:lstStyle/>
        <a:p>
          <a:endParaRPr lang="en-GB"/>
        </a:p>
      </dgm:t>
    </dgm:pt>
    <dgm:pt modelId="{AF8B65CB-F629-4B92-8196-FEF2E14890F0}">
      <dgm:prSet custT="1"/>
      <dgm:spPr/>
      <dgm:t>
        <a:bodyPr/>
        <a:lstStyle/>
        <a:p>
          <a:pPr algn="just" rtl="0"/>
          <a:endParaRPr lang="en-IN" sz="1300" dirty="0">
            <a:latin typeface="Times New Roman" pitchFamily="18" charset="0"/>
            <a:cs typeface="Times New Roman" pitchFamily="18" charset="0"/>
          </a:endParaRPr>
        </a:p>
      </dgm:t>
    </dgm:pt>
    <dgm:pt modelId="{E7DE6DEF-0ABD-4538-8DC5-6F8AE0A65F26}" type="parTrans" cxnId="{3A762F9A-D6FC-4928-915C-01955619B11E}">
      <dgm:prSet/>
      <dgm:spPr/>
      <dgm:t>
        <a:bodyPr/>
        <a:lstStyle/>
        <a:p>
          <a:endParaRPr lang="en-GB"/>
        </a:p>
      </dgm:t>
    </dgm:pt>
    <dgm:pt modelId="{A145DCCE-C24F-4E83-818F-564EBFF39BDD}" type="sibTrans" cxnId="{3A762F9A-D6FC-4928-915C-01955619B11E}">
      <dgm:prSet/>
      <dgm:spPr/>
      <dgm:t>
        <a:bodyPr/>
        <a:lstStyle/>
        <a:p>
          <a:endParaRPr lang="en-GB"/>
        </a:p>
      </dgm:t>
    </dgm:pt>
    <dgm:pt modelId="{EFCD5B58-A6CA-455C-B4BD-43282F7F690B}">
      <dgm:prSet custT="1"/>
      <dgm:spPr/>
      <dgm:t>
        <a:bodyPr/>
        <a:lstStyle/>
        <a:p>
          <a:pPr algn="just" rtl="0"/>
          <a:endParaRPr lang="en-IN" sz="1300" dirty="0">
            <a:latin typeface="Times New Roman" pitchFamily="18" charset="0"/>
            <a:cs typeface="Times New Roman" pitchFamily="18" charset="0"/>
          </a:endParaRPr>
        </a:p>
      </dgm:t>
    </dgm:pt>
    <dgm:pt modelId="{7978784B-7EB8-42AA-98EF-2F88A6AA296E}" type="parTrans" cxnId="{A9177012-BC37-4B9C-A993-5AA1C0E31AA2}">
      <dgm:prSet/>
      <dgm:spPr/>
      <dgm:t>
        <a:bodyPr/>
        <a:lstStyle/>
        <a:p>
          <a:endParaRPr lang="en-GB"/>
        </a:p>
      </dgm:t>
    </dgm:pt>
    <dgm:pt modelId="{DF34C040-5224-48EC-8265-9C2816FA10BB}" type="sibTrans" cxnId="{A9177012-BC37-4B9C-A993-5AA1C0E31AA2}">
      <dgm:prSet/>
      <dgm:spPr/>
      <dgm:t>
        <a:bodyPr/>
        <a:lstStyle/>
        <a:p>
          <a:endParaRPr lang="en-GB"/>
        </a:p>
      </dgm:t>
    </dgm:pt>
    <dgm:pt modelId="{2D5D6D2F-63BB-4C73-AB52-41D697A2928C}">
      <dgm:prSet custT="1"/>
      <dgm:spPr/>
      <dgm:t>
        <a:bodyPr/>
        <a:lstStyle/>
        <a:p>
          <a:pPr algn="just" rtl="0"/>
          <a:endParaRPr lang="en-IN" sz="1300" dirty="0">
            <a:latin typeface="Times New Roman" pitchFamily="18" charset="0"/>
            <a:cs typeface="Times New Roman" pitchFamily="18" charset="0"/>
          </a:endParaRPr>
        </a:p>
      </dgm:t>
    </dgm:pt>
    <dgm:pt modelId="{D7B5C5F9-54AF-4D96-B10C-A123F76110B5}" type="parTrans" cxnId="{6DDDAAE3-BB3B-4F50-94F0-C794E971EAAF}">
      <dgm:prSet/>
      <dgm:spPr/>
      <dgm:t>
        <a:bodyPr/>
        <a:lstStyle/>
        <a:p>
          <a:endParaRPr lang="en-GB"/>
        </a:p>
      </dgm:t>
    </dgm:pt>
    <dgm:pt modelId="{D9379942-0648-4E44-90A5-A0A989D3FD35}" type="sibTrans" cxnId="{6DDDAAE3-BB3B-4F50-94F0-C794E971EAAF}">
      <dgm:prSet/>
      <dgm:spPr/>
      <dgm:t>
        <a:bodyPr/>
        <a:lstStyle/>
        <a:p>
          <a:endParaRPr lang="en-GB"/>
        </a:p>
      </dgm:t>
    </dgm:pt>
    <dgm:pt modelId="{2153A829-9B8A-48C2-BA07-3C24CE4D0FE1}">
      <dgm:prSet custT="1"/>
      <dgm:spPr/>
      <dgm:t>
        <a:bodyPr/>
        <a:lstStyle/>
        <a:p>
          <a:pPr algn="just" rtl="0"/>
          <a:endParaRPr lang="en-IN" sz="1300" dirty="0">
            <a:latin typeface="Times New Roman" pitchFamily="18" charset="0"/>
            <a:cs typeface="Times New Roman" pitchFamily="18" charset="0"/>
          </a:endParaRPr>
        </a:p>
      </dgm:t>
    </dgm:pt>
    <dgm:pt modelId="{47ECD0D1-AC56-4B39-9ADC-6FA749405508}" type="parTrans" cxnId="{613AECD6-CEC8-4338-B4FA-612F478E476C}">
      <dgm:prSet/>
      <dgm:spPr/>
      <dgm:t>
        <a:bodyPr/>
        <a:lstStyle/>
        <a:p>
          <a:endParaRPr lang="en-GB"/>
        </a:p>
      </dgm:t>
    </dgm:pt>
    <dgm:pt modelId="{CEDE4887-C5C7-412D-A78F-0E52CBDB6895}" type="sibTrans" cxnId="{613AECD6-CEC8-4338-B4FA-612F478E476C}">
      <dgm:prSet/>
      <dgm:spPr/>
      <dgm:t>
        <a:bodyPr/>
        <a:lstStyle/>
        <a:p>
          <a:endParaRPr lang="en-GB"/>
        </a:p>
      </dgm:t>
    </dgm:pt>
    <dgm:pt modelId="{ECBC4535-1CC4-40A3-9420-ACB5DE6A5244}" type="pres">
      <dgm:prSet presAssocID="{5AED4300-3C03-4042-9C56-6096CD7B0285}" presName="linearFlow" presStyleCnt="0">
        <dgm:presLayoutVars>
          <dgm:dir/>
          <dgm:animLvl val="lvl"/>
          <dgm:resizeHandles val="exact"/>
        </dgm:presLayoutVars>
      </dgm:prSet>
      <dgm:spPr/>
    </dgm:pt>
    <dgm:pt modelId="{D8874341-71EE-4A8B-9E4F-F7A061349174}" type="pres">
      <dgm:prSet presAssocID="{AC104A2D-279B-40AA-8F00-FB766A2FDDF3}" presName="composite" presStyleCnt="0"/>
      <dgm:spPr/>
    </dgm:pt>
    <dgm:pt modelId="{2090F7F7-4FF5-4B7B-A338-CAFBAD738D61}" type="pres">
      <dgm:prSet presAssocID="{AC104A2D-279B-40AA-8F00-FB766A2FDDF3}" presName="parentText" presStyleLbl="alignNode1" presStyleIdx="0" presStyleCnt="1" custScaleY="153293">
        <dgm:presLayoutVars>
          <dgm:chMax val="1"/>
          <dgm:bulletEnabled val="1"/>
        </dgm:presLayoutVars>
      </dgm:prSet>
      <dgm:spPr/>
    </dgm:pt>
    <dgm:pt modelId="{59B70E01-79BD-4C9E-B120-99DACD8293E6}" type="pres">
      <dgm:prSet presAssocID="{AC104A2D-279B-40AA-8F00-FB766A2FDDF3}" presName="descendantText" presStyleLbl="alignAcc1" presStyleIdx="0" presStyleCnt="1" custScaleY="221668">
        <dgm:presLayoutVars>
          <dgm:bulletEnabled val="1"/>
        </dgm:presLayoutVars>
      </dgm:prSet>
      <dgm:spPr/>
    </dgm:pt>
  </dgm:ptLst>
  <dgm:cxnLst>
    <dgm:cxn modelId="{016A9B03-37E2-4EF3-B29F-D5C9A2CB2161}" type="presOf" srcId="{AC104A2D-279B-40AA-8F00-FB766A2FDDF3}" destId="{2090F7F7-4FF5-4B7B-A338-CAFBAD738D61}" srcOrd="0" destOrd="0" presId="urn:microsoft.com/office/officeart/2005/8/layout/chevron2"/>
    <dgm:cxn modelId="{A9177012-BC37-4B9C-A993-5AA1C0E31AA2}" srcId="{AC104A2D-279B-40AA-8F00-FB766A2FDDF3}" destId="{EFCD5B58-A6CA-455C-B4BD-43282F7F690B}" srcOrd="4" destOrd="0" parTransId="{7978784B-7EB8-42AA-98EF-2F88A6AA296E}" sibTransId="{DF34C040-5224-48EC-8265-9C2816FA10BB}"/>
    <dgm:cxn modelId="{A9BC2114-5F26-48A1-BDE9-6123E28FBC4A}" type="presOf" srcId="{5AED4300-3C03-4042-9C56-6096CD7B0285}" destId="{ECBC4535-1CC4-40A3-9420-ACB5DE6A5244}" srcOrd="0" destOrd="0" presId="urn:microsoft.com/office/officeart/2005/8/layout/chevron2"/>
    <dgm:cxn modelId="{CDC5533E-1577-4958-9D8E-EFA0D53D45BC}" type="presOf" srcId="{2E1A30A7-BCF5-4833-AE45-3A1BF35B70C8}" destId="{59B70E01-79BD-4C9E-B120-99DACD8293E6}" srcOrd="0" destOrd="5" presId="urn:microsoft.com/office/officeart/2005/8/layout/chevron2"/>
    <dgm:cxn modelId="{77CFC641-8016-45E0-AA43-F808B40484C1}" type="presOf" srcId="{AF8B65CB-F629-4B92-8196-FEF2E14890F0}" destId="{59B70E01-79BD-4C9E-B120-99DACD8293E6}" srcOrd="0" destOrd="6" presId="urn:microsoft.com/office/officeart/2005/8/layout/chevron2"/>
    <dgm:cxn modelId="{90CF5E45-601F-4785-89C9-9B5D7099B183}" type="presOf" srcId="{3A34CA8C-6358-4ACA-8D50-43919C0F583D}" destId="{59B70E01-79BD-4C9E-B120-99DACD8293E6}" srcOrd="0" destOrd="7" presId="urn:microsoft.com/office/officeart/2005/8/layout/chevron2"/>
    <dgm:cxn modelId="{4EBAA76C-9A2A-4312-875D-5D698D07B2A3}" type="presOf" srcId="{1500A8E9-2BBC-4649-BCC8-A562513EE288}" destId="{59B70E01-79BD-4C9E-B120-99DACD8293E6}" srcOrd="0" destOrd="1" presId="urn:microsoft.com/office/officeart/2005/8/layout/chevron2"/>
    <dgm:cxn modelId="{B9D65A6E-BC86-4EB4-B6CB-86928DCE953D}" type="presOf" srcId="{2153A829-9B8A-48C2-BA07-3C24CE4D0FE1}" destId="{59B70E01-79BD-4C9E-B120-99DACD8293E6}" srcOrd="0" destOrd="0" presId="urn:microsoft.com/office/officeart/2005/8/layout/chevron2"/>
    <dgm:cxn modelId="{60EA9154-881F-42F3-B005-9336FEF959E9}" srcId="{AC104A2D-279B-40AA-8F00-FB766A2FDDF3}" destId="{1500A8E9-2BBC-4649-BCC8-A562513EE288}" srcOrd="1" destOrd="0" parTransId="{294722DC-7333-44D6-A9C5-0244C66D885D}" sibTransId="{3057632E-9F84-4579-AEB3-BF66477140F3}"/>
    <dgm:cxn modelId="{3A762F9A-D6FC-4928-915C-01955619B11E}" srcId="{AC104A2D-279B-40AA-8F00-FB766A2FDDF3}" destId="{AF8B65CB-F629-4B92-8196-FEF2E14890F0}" srcOrd="6" destOrd="0" parTransId="{E7DE6DEF-0ABD-4538-8DC5-6F8AE0A65F26}" sibTransId="{A145DCCE-C24F-4E83-818F-564EBFF39BDD}"/>
    <dgm:cxn modelId="{E81766A6-1664-4FAB-B4F1-366E4D37E532}" type="presOf" srcId="{977BBAF5-5EA7-4360-A073-A38CE4C2A1E1}" destId="{59B70E01-79BD-4C9E-B120-99DACD8293E6}" srcOrd="0" destOrd="3" presId="urn:microsoft.com/office/officeart/2005/8/layout/chevron2"/>
    <dgm:cxn modelId="{AC7EEFAE-6F7C-4AC7-9AE5-D3FD0A43286E}" srcId="{AC104A2D-279B-40AA-8F00-FB766A2FDDF3}" destId="{3A34CA8C-6358-4ACA-8D50-43919C0F583D}" srcOrd="7" destOrd="0" parTransId="{C2441362-AC5E-438D-A813-D539258EFF93}" sibTransId="{9CA8E791-6CF5-4466-8F9C-2310705CCE6B}"/>
    <dgm:cxn modelId="{8F1448B6-6E9C-4DE8-88A6-ED68A22CDBE5}" srcId="{5AED4300-3C03-4042-9C56-6096CD7B0285}" destId="{AC104A2D-279B-40AA-8F00-FB766A2FDDF3}" srcOrd="0" destOrd="0" parTransId="{B68A2FE8-C7F6-4D4E-95DC-5AB270F41E9C}" sibTransId="{435F991A-5E15-41C4-B4FA-0BFFAD9A73DB}"/>
    <dgm:cxn modelId="{0896EABC-FF4F-4ADF-8119-62698A921BEB}" srcId="{AC104A2D-279B-40AA-8F00-FB766A2FDDF3}" destId="{977BBAF5-5EA7-4360-A073-A38CE4C2A1E1}" srcOrd="3" destOrd="0" parTransId="{AEB00A97-BFC4-46E7-A6CC-651CC425BC4E}" sibTransId="{41E25753-4792-4CFA-939C-2BE2FB2FBF1E}"/>
    <dgm:cxn modelId="{41AADBBE-EF67-4AC7-84C5-E3CF7675112E}" srcId="{AC104A2D-279B-40AA-8F00-FB766A2FDDF3}" destId="{2E1A30A7-BCF5-4833-AE45-3A1BF35B70C8}" srcOrd="5" destOrd="0" parTransId="{9AB78618-4D8B-42CE-AB5E-CC6EA98AD00C}" sibTransId="{0BEF5AAA-DE06-42B5-8EDD-DEB769CF8182}"/>
    <dgm:cxn modelId="{F439E6C9-56BE-4ADC-8468-537D82198C46}" type="presOf" srcId="{2D5D6D2F-63BB-4C73-AB52-41D697A2928C}" destId="{59B70E01-79BD-4C9E-B120-99DACD8293E6}" srcOrd="0" destOrd="2" presId="urn:microsoft.com/office/officeart/2005/8/layout/chevron2"/>
    <dgm:cxn modelId="{613AECD6-CEC8-4338-B4FA-612F478E476C}" srcId="{AC104A2D-279B-40AA-8F00-FB766A2FDDF3}" destId="{2153A829-9B8A-48C2-BA07-3C24CE4D0FE1}" srcOrd="0" destOrd="0" parTransId="{47ECD0D1-AC56-4B39-9ADC-6FA749405508}" sibTransId="{CEDE4887-C5C7-412D-A78F-0E52CBDB6895}"/>
    <dgm:cxn modelId="{6DDDAAE3-BB3B-4F50-94F0-C794E971EAAF}" srcId="{AC104A2D-279B-40AA-8F00-FB766A2FDDF3}" destId="{2D5D6D2F-63BB-4C73-AB52-41D697A2928C}" srcOrd="2" destOrd="0" parTransId="{D7B5C5F9-54AF-4D96-B10C-A123F76110B5}" sibTransId="{D9379942-0648-4E44-90A5-A0A989D3FD35}"/>
    <dgm:cxn modelId="{2871B3F5-8122-4CF9-A8E7-46292283C5E2}" type="presOf" srcId="{EFCD5B58-A6CA-455C-B4BD-43282F7F690B}" destId="{59B70E01-79BD-4C9E-B120-99DACD8293E6}" srcOrd="0" destOrd="4" presId="urn:microsoft.com/office/officeart/2005/8/layout/chevron2"/>
    <dgm:cxn modelId="{5E38470D-C606-435E-BCCF-9330BE93949E}" type="presParOf" srcId="{ECBC4535-1CC4-40A3-9420-ACB5DE6A5244}" destId="{D8874341-71EE-4A8B-9E4F-F7A061349174}" srcOrd="0" destOrd="0" presId="urn:microsoft.com/office/officeart/2005/8/layout/chevron2"/>
    <dgm:cxn modelId="{51E8AF5D-2167-422C-9A25-7E046D05684D}" type="presParOf" srcId="{D8874341-71EE-4A8B-9E4F-F7A061349174}" destId="{2090F7F7-4FF5-4B7B-A338-CAFBAD738D61}" srcOrd="0" destOrd="0" presId="urn:microsoft.com/office/officeart/2005/8/layout/chevron2"/>
    <dgm:cxn modelId="{DD4D4401-EDB1-4537-AF2C-492794CDCD4C}" type="presParOf" srcId="{D8874341-71EE-4A8B-9E4F-F7A061349174}" destId="{59B70E01-79BD-4C9E-B120-99DACD8293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4B62D9-CAD1-4142-A7DD-6F93B277FF7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6E73080E-1BE9-48D9-852A-6C874C6D4A63}">
      <dgm:prSet/>
      <dgm:spPr/>
      <dgm:t>
        <a:bodyPr/>
        <a:lstStyle/>
        <a:p>
          <a:pPr rtl="0"/>
          <a:r>
            <a:rPr lang="en-US" b="1" i="1" u="none" dirty="0">
              <a:latin typeface="Times New Roman" pitchFamily="18" charset="0"/>
              <a:cs typeface="Times New Roman" pitchFamily="18" charset="0"/>
            </a:rPr>
            <a:t>Role in digital health promotion intervention</a:t>
          </a:r>
          <a:endParaRPr lang="en-IN" dirty="0">
            <a:latin typeface="Times New Roman" pitchFamily="18" charset="0"/>
            <a:cs typeface="Times New Roman" pitchFamily="18" charset="0"/>
          </a:endParaRPr>
        </a:p>
      </dgm:t>
    </dgm:pt>
    <dgm:pt modelId="{84F56369-770C-4AB2-BBCA-CC238165B979}" type="parTrans" cxnId="{A9635B34-7C63-4070-8C9E-A7201B8A3827}">
      <dgm:prSet/>
      <dgm:spPr/>
      <dgm:t>
        <a:bodyPr/>
        <a:lstStyle/>
        <a:p>
          <a:endParaRPr lang="en-IN"/>
        </a:p>
      </dgm:t>
    </dgm:pt>
    <dgm:pt modelId="{C431A81E-0815-4878-A325-CE2C4BB306B4}" type="sibTrans" cxnId="{A9635B34-7C63-4070-8C9E-A7201B8A3827}">
      <dgm:prSet/>
      <dgm:spPr/>
      <dgm:t>
        <a:bodyPr/>
        <a:lstStyle/>
        <a:p>
          <a:endParaRPr lang="en-IN"/>
        </a:p>
      </dgm:t>
    </dgm:pt>
    <dgm:pt modelId="{2AC5C4D0-7FA8-4D90-B9E1-D7FCAE94A2F6}">
      <dgm:prSet/>
      <dgm:spPr/>
      <dgm:t>
        <a:bodyPr/>
        <a:lstStyle/>
        <a:p>
          <a:pPr rtl="0"/>
          <a:r>
            <a:rPr lang="en-US" b="0" i="0" dirty="0">
              <a:latin typeface="Times New Roman" pitchFamily="18" charset="0"/>
              <a:cs typeface="Times New Roman" pitchFamily="18" charset="0"/>
            </a:rPr>
            <a:t>Increase knowledge of children of the UK on </a:t>
          </a:r>
          <a:r>
            <a:rPr lang="en-IN" b="0" i="0" dirty="0">
              <a:latin typeface="Times New Roman" pitchFamily="18" charset="0"/>
              <a:cs typeface="Times New Roman" pitchFamily="18" charset="0"/>
            </a:rPr>
            <a:t>Respiratory health</a:t>
          </a:r>
          <a:endParaRPr lang="en-IN" dirty="0">
            <a:latin typeface="Times New Roman" pitchFamily="18" charset="0"/>
            <a:cs typeface="Times New Roman" pitchFamily="18" charset="0"/>
          </a:endParaRPr>
        </a:p>
      </dgm:t>
    </dgm:pt>
    <dgm:pt modelId="{9DB2D604-DDE0-41E1-ABE9-F0123CF54F99}" type="parTrans" cxnId="{1FAFF929-6F66-4EBA-8092-E7ADAF98DE3C}">
      <dgm:prSet/>
      <dgm:spPr/>
      <dgm:t>
        <a:bodyPr/>
        <a:lstStyle/>
        <a:p>
          <a:endParaRPr lang="en-IN"/>
        </a:p>
      </dgm:t>
    </dgm:pt>
    <dgm:pt modelId="{DA0A90ED-489D-40A8-A618-35FDE62FA42B}" type="sibTrans" cxnId="{1FAFF929-6F66-4EBA-8092-E7ADAF98DE3C}">
      <dgm:prSet/>
      <dgm:spPr/>
      <dgm:t>
        <a:bodyPr/>
        <a:lstStyle/>
        <a:p>
          <a:endParaRPr lang="en-IN"/>
        </a:p>
      </dgm:t>
    </dgm:pt>
    <dgm:pt modelId="{8691610A-F6E7-40FC-82B2-9DD87B8BC57B}">
      <dgm:prSet/>
      <dgm:spPr/>
      <dgm:t>
        <a:bodyPr/>
        <a:lstStyle/>
        <a:p>
          <a:pPr rtl="0"/>
          <a:r>
            <a:rPr lang="en-IN" dirty="0">
              <a:latin typeface="Times New Roman" pitchFamily="18" charset="0"/>
              <a:cs typeface="Times New Roman" pitchFamily="18" charset="0"/>
            </a:rPr>
            <a:t>Reduce health promotion cost</a:t>
          </a:r>
        </a:p>
      </dgm:t>
    </dgm:pt>
    <dgm:pt modelId="{98D538F9-FA95-4AC0-B4D2-0D9F817E09D1}" type="parTrans" cxnId="{767C50DC-0D8A-4029-8B48-3EA354ECE873}">
      <dgm:prSet/>
      <dgm:spPr/>
      <dgm:t>
        <a:bodyPr/>
        <a:lstStyle/>
        <a:p>
          <a:endParaRPr lang="en-IN"/>
        </a:p>
      </dgm:t>
    </dgm:pt>
    <dgm:pt modelId="{1D524D8E-464E-4635-A4F6-C3656272315A}" type="sibTrans" cxnId="{767C50DC-0D8A-4029-8B48-3EA354ECE873}">
      <dgm:prSet/>
      <dgm:spPr/>
      <dgm:t>
        <a:bodyPr/>
        <a:lstStyle/>
        <a:p>
          <a:endParaRPr lang="en-IN"/>
        </a:p>
      </dgm:t>
    </dgm:pt>
    <dgm:pt modelId="{EE7B52A1-2BCB-4ABB-A23D-652AB3A9019A}">
      <dgm:prSet/>
      <dgm:spPr/>
      <dgm:t>
        <a:bodyPr/>
        <a:lstStyle/>
        <a:p>
          <a:pPr rtl="0"/>
          <a:r>
            <a:rPr lang="en-IN" dirty="0">
              <a:latin typeface="Times New Roman" pitchFamily="18" charset="0"/>
              <a:cs typeface="Times New Roman" pitchFamily="18" charset="0"/>
            </a:rPr>
            <a:t>Influence preventive actions for the safety of respiratory health like covering mouth while sneezing, use mask in flu etc</a:t>
          </a:r>
        </a:p>
      </dgm:t>
    </dgm:pt>
    <dgm:pt modelId="{691C3603-1F6C-481F-BC3C-4707E3D8B695}" type="parTrans" cxnId="{6298838B-2B13-40FF-9A36-D4114CE0C595}">
      <dgm:prSet/>
      <dgm:spPr/>
      <dgm:t>
        <a:bodyPr/>
        <a:lstStyle/>
        <a:p>
          <a:endParaRPr lang="en-IN"/>
        </a:p>
      </dgm:t>
    </dgm:pt>
    <dgm:pt modelId="{4D9A8955-2B9D-4B5A-B505-E62EA23F640A}" type="sibTrans" cxnId="{6298838B-2B13-40FF-9A36-D4114CE0C595}">
      <dgm:prSet/>
      <dgm:spPr/>
      <dgm:t>
        <a:bodyPr/>
        <a:lstStyle/>
        <a:p>
          <a:endParaRPr lang="en-IN"/>
        </a:p>
      </dgm:t>
    </dgm:pt>
    <dgm:pt modelId="{41A9DC1E-D6BE-434B-A7BD-FC6EA08DFD53}">
      <dgm:prSet/>
      <dgm:spPr/>
      <dgm:t>
        <a:bodyPr/>
        <a:lstStyle/>
        <a:p>
          <a:pPr rtl="0"/>
          <a:r>
            <a:rPr lang="en-IN" dirty="0">
              <a:latin typeface="Times New Roman" pitchFamily="18" charset="0"/>
              <a:cs typeface="Times New Roman" pitchFamily="18" charset="0"/>
            </a:rPr>
            <a:t>Influence healthy breathing, avoid air pollution etc.</a:t>
          </a:r>
          <a:r>
            <a:rPr lang="en-US" dirty="0">
              <a:latin typeface="Times New Roman" pitchFamily="18" charset="0"/>
              <a:cs typeface="Times New Roman" pitchFamily="18" charset="0"/>
            </a:rPr>
            <a:t>(Kim et al., 2022)</a:t>
          </a:r>
          <a:endParaRPr lang="en-IN" dirty="0">
            <a:latin typeface="Times New Roman" pitchFamily="18" charset="0"/>
            <a:cs typeface="Times New Roman" pitchFamily="18" charset="0"/>
          </a:endParaRPr>
        </a:p>
      </dgm:t>
    </dgm:pt>
    <dgm:pt modelId="{BC98D6A0-8EC8-4689-B0DB-479E08689862}" type="parTrans" cxnId="{3148E79B-BFFE-44C5-8E3C-01A939AF4248}">
      <dgm:prSet/>
      <dgm:spPr/>
      <dgm:t>
        <a:bodyPr/>
        <a:lstStyle/>
        <a:p>
          <a:endParaRPr lang="en-IN"/>
        </a:p>
      </dgm:t>
    </dgm:pt>
    <dgm:pt modelId="{D61F47D8-2730-4B28-88BE-354D9CA7FCC1}" type="sibTrans" cxnId="{3148E79B-BFFE-44C5-8E3C-01A939AF4248}">
      <dgm:prSet/>
      <dgm:spPr/>
      <dgm:t>
        <a:bodyPr/>
        <a:lstStyle/>
        <a:p>
          <a:endParaRPr lang="en-IN"/>
        </a:p>
      </dgm:t>
    </dgm:pt>
    <dgm:pt modelId="{150B2495-F452-4ED9-AC1A-5C378EC46AB7}">
      <dgm:prSet/>
      <dgm:spPr/>
      <dgm:t>
        <a:bodyPr/>
        <a:lstStyle/>
        <a:p>
          <a:pPr rtl="0"/>
          <a:r>
            <a:rPr lang="en-US" b="0" i="0" dirty="0">
              <a:latin typeface="Times New Roman" pitchFamily="18" charset="0"/>
              <a:cs typeface="Times New Roman" pitchFamily="18" charset="0"/>
            </a:rPr>
            <a:t>Mobile apps influences daily activity to reduce respiratory disease  such as avoid sneezing freely, use hanky, maintain hygiene etc.</a:t>
          </a:r>
          <a:endParaRPr lang="en-IN" dirty="0">
            <a:latin typeface="Times New Roman" pitchFamily="18" charset="0"/>
            <a:cs typeface="Times New Roman" pitchFamily="18" charset="0"/>
          </a:endParaRPr>
        </a:p>
      </dgm:t>
    </dgm:pt>
    <dgm:pt modelId="{06435FEF-754A-4949-8F3D-B4BBE2A520C3}" type="parTrans" cxnId="{D3883C7B-B88A-4FA6-8FDD-961B0CF51B10}">
      <dgm:prSet/>
      <dgm:spPr/>
      <dgm:t>
        <a:bodyPr/>
        <a:lstStyle/>
        <a:p>
          <a:endParaRPr lang="en-IN"/>
        </a:p>
      </dgm:t>
    </dgm:pt>
    <dgm:pt modelId="{E4D50E53-6505-41B9-B587-E0F880F96945}" type="sibTrans" cxnId="{D3883C7B-B88A-4FA6-8FDD-961B0CF51B10}">
      <dgm:prSet/>
      <dgm:spPr/>
      <dgm:t>
        <a:bodyPr/>
        <a:lstStyle/>
        <a:p>
          <a:endParaRPr lang="en-IN"/>
        </a:p>
      </dgm:t>
    </dgm:pt>
    <dgm:pt modelId="{8654902F-91CD-46F3-A0EB-3F6860CAA7F3}" type="pres">
      <dgm:prSet presAssocID="{1B4B62D9-CAD1-4142-A7DD-6F93B277FF79}" presName="Name0" presStyleCnt="0">
        <dgm:presLayoutVars>
          <dgm:chMax val="7"/>
          <dgm:dir/>
          <dgm:animLvl val="lvl"/>
          <dgm:resizeHandles val="exact"/>
        </dgm:presLayoutVars>
      </dgm:prSet>
      <dgm:spPr/>
    </dgm:pt>
    <dgm:pt modelId="{215266C3-8DB5-41ED-9AFB-5667B98B0248}" type="pres">
      <dgm:prSet presAssocID="{6E73080E-1BE9-48D9-852A-6C874C6D4A63}" presName="circle1" presStyleLbl="node1" presStyleIdx="0" presStyleCnt="6"/>
      <dgm:spPr/>
    </dgm:pt>
    <dgm:pt modelId="{57F5FE1D-B419-49D8-B95E-A5984399F33E}" type="pres">
      <dgm:prSet presAssocID="{6E73080E-1BE9-48D9-852A-6C874C6D4A63}" presName="space" presStyleCnt="0"/>
      <dgm:spPr/>
    </dgm:pt>
    <dgm:pt modelId="{09FE6441-9B4A-4873-882F-1C4DB99308AB}" type="pres">
      <dgm:prSet presAssocID="{6E73080E-1BE9-48D9-852A-6C874C6D4A63}" presName="rect1" presStyleLbl="alignAcc1" presStyleIdx="0" presStyleCnt="6"/>
      <dgm:spPr/>
    </dgm:pt>
    <dgm:pt modelId="{FE28FB18-9146-4ADE-9A8D-5C366294CE7F}" type="pres">
      <dgm:prSet presAssocID="{2AC5C4D0-7FA8-4D90-B9E1-D7FCAE94A2F6}" presName="vertSpace2" presStyleLbl="node1" presStyleIdx="0" presStyleCnt="6"/>
      <dgm:spPr/>
    </dgm:pt>
    <dgm:pt modelId="{EF228F9F-6A7C-4992-8EB3-2F99091C52B4}" type="pres">
      <dgm:prSet presAssocID="{2AC5C4D0-7FA8-4D90-B9E1-D7FCAE94A2F6}" presName="circle2" presStyleLbl="node1" presStyleIdx="1" presStyleCnt="6"/>
      <dgm:spPr/>
    </dgm:pt>
    <dgm:pt modelId="{FC2E2480-BC16-42B3-B167-473FFBC327C6}" type="pres">
      <dgm:prSet presAssocID="{2AC5C4D0-7FA8-4D90-B9E1-D7FCAE94A2F6}" presName="rect2" presStyleLbl="alignAcc1" presStyleIdx="1" presStyleCnt="6"/>
      <dgm:spPr/>
    </dgm:pt>
    <dgm:pt modelId="{4F327A28-12D0-424F-90DD-654ED09408EA}" type="pres">
      <dgm:prSet presAssocID="{8691610A-F6E7-40FC-82B2-9DD87B8BC57B}" presName="vertSpace3" presStyleLbl="node1" presStyleIdx="1" presStyleCnt="6"/>
      <dgm:spPr/>
    </dgm:pt>
    <dgm:pt modelId="{5F42942D-6A12-4308-9AE2-85F65FDC5D86}" type="pres">
      <dgm:prSet presAssocID="{8691610A-F6E7-40FC-82B2-9DD87B8BC57B}" presName="circle3" presStyleLbl="node1" presStyleIdx="2" presStyleCnt="6"/>
      <dgm:spPr/>
    </dgm:pt>
    <dgm:pt modelId="{2F9BFBD6-317B-43A0-99AD-9640B6DC73B2}" type="pres">
      <dgm:prSet presAssocID="{8691610A-F6E7-40FC-82B2-9DD87B8BC57B}" presName="rect3" presStyleLbl="alignAcc1" presStyleIdx="2" presStyleCnt="6"/>
      <dgm:spPr/>
    </dgm:pt>
    <dgm:pt modelId="{3C25D17D-192B-4BDF-9608-8F60C2143322}" type="pres">
      <dgm:prSet presAssocID="{EE7B52A1-2BCB-4ABB-A23D-652AB3A9019A}" presName="vertSpace4" presStyleLbl="node1" presStyleIdx="2" presStyleCnt="6"/>
      <dgm:spPr/>
    </dgm:pt>
    <dgm:pt modelId="{E0FB7E21-C6EA-43C2-BCB9-A17E61F134C6}" type="pres">
      <dgm:prSet presAssocID="{EE7B52A1-2BCB-4ABB-A23D-652AB3A9019A}" presName="circle4" presStyleLbl="node1" presStyleIdx="3" presStyleCnt="6"/>
      <dgm:spPr/>
    </dgm:pt>
    <dgm:pt modelId="{D001191D-28AC-49F0-BCED-5EC5BCA4F804}" type="pres">
      <dgm:prSet presAssocID="{EE7B52A1-2BCB-4ABB-A23D-652AB3A9019A}" presName="rect4" presStyleLbl="alignAcc1" presStyleIdx="3" presStyleCnt="6"/>
      <dgm:spPr/>
    </dgm:pt>
    <dgm:pt modelId="{12187F30-26E0-4288-96E7-C7E0EE06C102}" type="pres">
      <dgm:prSet presAssocID="{41A9DC1E-D6BE-434B-A7BD-FC6EA08DFD53}" presName="vertSpace5" presStyleLbl="node1" presStyleIdx="3" presStyleCnt="6"/>
      <dgm:spPr/>
    </dgm:pt>
    <dgm:pt modelId="{9B64DDCC-83D0-48F7-A04B-EB3EB5E23F88}" type="pres">
      <dgm:prSet presAssocID="{41A9DC1E-D6BE-434B-A7BD-FC6EA08DFD53}" presName="circle5" presStyleLbl="node1" presStyleIdx="4" presStyleCnt="6"/>
      <dgm:spPr/>
    </dgm:pt>
    <dgm:pt modelId="{1AF52269-F293-43D9-B629-E5AE1C269DF1}" type="pres">
      <dgm:prSet presAssocID="{41A9DC1E-D6BE-434B-A7BD-FC6EA08DFD53}" presName="rect5" presStyleLbl="alignAcc1" presStyleIdx="4" presStyleCnt="6"/>
      <dgm:spPr/>
    </dgm:pt>
    <dgm:pt modelId="{82A78A34-25E3-40C9-96F4-669D0D97A308}" type="pres">
      <dgm:prSet presAssocID="{150B2495-F452-4ED9-AC1A-5C378EC46AB7}" presName="vertSpace6" presStyleLbl="node1" presStyleIdx="4" presStyleCnt="6"/>
      <dgm:spPr/>
    </dgm:pt>
    <dgm:pt modelId="{33615B48-986A-4FCD-9305-E90EB1C413B9}" type="pres">
      <dgm:prSet presAssocID="{150B2495-F452-4ED9-AC1A-5C378EC46AB7}" presName="circle6" presStyleLbl="node1" presStyleIdx="5" presStyleCnt="6"/>
      <dgm:spPr/>
    </dgm:pt>
    <dgm:pt modelId="{8334068D-7879-4CA3-B95E-BCB4A31FE0BF}" type="pres">
      <dgm:prSet presAssocID="{150B2495-F452-4ED9-AC1A-5C378EC46AB7}" presName="rect6" presStyleLbl="alignAcc1" presStyleIdx="5" presStyleCnt="6"/>
      <dgm:spPr/>
    </dgm:pt>
    <dgm:pt modelId="{CC69DB97-4BA8-4AF2-BED5-C7CAEB267332}" type="pres">
      <dgm:prSet presAssocID="{6E73080E-1BE9-48D9-852A-6C874C6D4A63}" presName="rect1ParTxNoCh" presStyleLbl="alignAcc1" presStyleIdx="5" presStyleCnt="6">
        <dgm:presLayoutVars>
          <dgm:chMax val="1"/>
          <dgm:bulletEnabled val="1"/>
        </dgm:presLayoutVars>
      </dgm:prSet>
      <dgm:spPr/>
    </dgm:pt>
    <dgm:pt modelId="{4FD631CC-0613-44B4-AEE3-D6F7AE5435F3}" type="pres">
      <dgm:prSet presAssocID="{2AC5C4D0-7FA8-4D90-B9E1-D7FCAE94A2F6}" presName="rect2ParTxNoCh" presStyleLbl="alignAcc1" presStyleIdx="5" presStyleCnt="6">
        <dgm:presLayoutVars>
          <dgm:chMax val="1"/>
          <dgm:bulletEnabled val="1"/>
        </dgm:presLayoutVars>
      </dgm:prSet>
      <dgm:spPr/>
    </dgm:pt>
    <dgm:pt modelId="{E364D075-D063-4E36-867A-49C15313770F}" type="pres">
      <dgm:prSet presAssocID="{8691610A-F6E7-40FC-82B2-9DD87B8BC57B}" presName="rect3ParTxNoCh" presStyleLbl="alignAcc1" presStyleIdx="5" presStyleCnt="6">
        <dgm:presLayoutVars>
          <dgm:chMax val="1"/>
          <dgm:bulletEnabled val="1"/>
        </dgm:presLayoutVars>
      </dgm:prSet>
      <dgm:spPr/>
    </dgm:pt>
    <dgm:pt modelId="{178B31B2-71A4-4DD3-97A2-8AA92E5DF510}" type="pres">
      <dgm:prSet presAssocID="{EE7B52A1-2BCB-4ABB-A23D-652AB3A9019A}" presName="rect4ParTxNoCh" presStyleLbl="alignAcc1" presStyleIdx="5" presStyleCnt="6">
        <dgm:presLayoutVars>
          <dgm:chMax val="1"/>
          <dgm:bulletEnabled val="1"/>
        </dgm:presLayoutVars>
      </dgm:prSet>
      <dgm:spPr/>
    </dgm:pt>
    <dgm:pt modelId="{EA8F8202-B2D4-42FD-9A44-E0F8C16D4298}" type="pres">
      <dgm:prSet presAssocID="{41A9DC1E-D6BE-434B-A7BD-FC6EA08DFD53}" presName="rect5ParTxNoCh" presStyleLbl="alignAcc1" presStyleIdx="5" presStyleCnt="6">
        <dgm:presLayoutVars>
          <dgm:chMax val="1"/>
          <dgm:bulletEnabled val="1"/>
        </dgm:presLayoutVars>
      </dgm:prSet>
      <dgm:spPr/>
    </dgm:pt>
    <dgm:pt modelId="{69B769B1-7F42-4729-953C-20CB24102338}" type="pres">
      <dgm:prSet presAssocID="{150B2495-F452-4ED9-AC1A-5C378EC46AB7}" presName="rect6ParTxNoCh" presStyleLbl="alignAcc1" presStyleIdx="5" presStyleCnt="6">
        <dgm:presLayoutVars>
          <dgm:chMax val="1"/>
          <dgm:bulletEnabled val="1"/>
        </dgm:presLayoutVars>
      </dgm:prSet>
      <dgm:spPr/>
    </dgm:pt>
  </dgm:ptLst>
  <dgm:cxnLst>
    <dgm:cxn modelId="{01973E06-ACC4-4774-A611-B18FAC4AAF46}" type="presOf" srcId="{41A9DC1E-D6BE-434B-A7BD-FC6EA08DFD53}" destId="{EA8F8202-B2D4-42FD-9A44-E0F8C16D4298}" srcOrd="1" destOrd="0" presId="urn:microsoft.com/office/officeart/2005/8/layout/target3"/>
    <dgm:cxn modelId="{71F77415-A61C-464B-8336-D521884D9BFD}" type="presOf" srcId="{6E73080E-1BE9-48D9-852A-6C874C6D4A63}" destId="{09FE6441-9B4A-4873-882F-1C4DB99308AB}" srcOrd="0" destOrd="0" presId="urn:microsoft.com/office/officeart/2005/8/layout/target3"/>
    <dgm:cxn modelId="{1FAFF929-6F66-4EBA-8092-E7ADAF98DE3C}" srcId="{1B4B62D9-CAD1-4142-A7DD-6F93B277FF79}" destId="{2AC5C4D0-7FA8-4D90-B9E1-D7FCAE94A2F6}" srcOrd="1" destOrd="0" parTransId="{9DB2D604-DDE0-41E1-ABE9-F0123CF54F99}" sibTransId="{DA0A90ED-489D-40A8-A618-35FDE62FA42B}"/>
    <dgm:cxn modelId="{A9635B34-7C63-4070-8C9E-A7201B8A3827}" srcId="{1B4B62D9-CAD1-4142-A7DD-6F93B277FF79}" destId="{6E73080E-1BE9-48D9-852A-6C874C6D4A63}" srcOrd="0" destOrd="0" parTransId="{84F56369-770C-4AB2-BBCA-CC238165B979}" sibTransId="{C431A81E-0815-4878-A325-CE2C4BB306B4}"/>
    <dgm:cxn modelId="{3A179B6C-4542-443A-B7D8-19BC9317D4EA}" type="presOf" srcId="{6E73080E-1BE9-48D9-852A-6C874C6D4A63}" destId="{CC69DB97-4BA8-4AF2-BED5-C7CAEB267332}" srcOrd="1" destOrd="0" presId="urn:microsoft.com/office/officeart/2005/8/layout/target3"/>
    <dgm:cxn modelId="{0AE93472-0B31-4539-88BE-11BBD4D7FE54}" type="presOf" srcId="{2AC5C4D0-7FA8-4D90-B9E1-D7FCAE94A2F6}" destId="{4FD631CC-0613-44B4-AEE3-D6F7AE5435F3}" srcOrd="1" destOrd="0" presId="urn:microsoft.com/office/officeart/2005/8/layout/target3"/>
    <dgm:cxn modelId="{4AD13C58-C85B-47E0-B3EE-4A82DB5C4D2E}" type="presOf" srcId="{41A9DC1E-D6BE-434B-A7BD-FC6EA08DFD53}" destId="{1AF52269-F293-43D9-B629-E5AE1C269DF1}" srcOrd="0" destOrd="0" presId="urn:microsoft.com/office/officeart/2005/8/layout/target3"/>
    <dgm:cxn modelId="{D3883C7B-B88A-4FA6-8FDD-961B0CF51B10}" srcId="{1B4B62D9-CAD1-4142-A7DD-6F93B277FF79}" destId="{150B2495-F452-4ED9-AC1A-5C378EC46AB7}" srcOrd="5" destOrd="0" parTransId="{06435FEF-754A-4949-8F3D-B4BBE2A520C3}" sibTransId="{E4D50E53-6505-41B9-B587-E0F880F96945}"/>
    <dgm:cxn modelId="{41FD8681-A1C1-4C55-BC4E-32DC3FDACF80}" type="presOf" srcId="{EE7B52A1-2BCB-4ABB-A23D-652AB3A9019A}" destId="{D001191D-28AC-49F0-BCED-5EC5BCA4F804}" srcOrd="0" destOrd="0" presId="urn:microsoft.com/office/officeart/2005/8/layout/target3"/>
    <dgm:cxn modelId="{63F76284-DFFB-47DA-B454-F91D7DD8755B}" type="presOf" srcId="{8691610A-F6E7-40FC-82B2-9DD87B8BC57B}" destId="{2F9BFBD6-317B-43A0-99AD-9640B6DC73B2}" srcOrd="0" destOrd="0" presId="urn:microsoft.com/office/officeart/2005/8/layout/target3"/>
    <dgm:cxn modelId="{6298838B-2B13-40FF-9A36-D4114CE0C595}" srcId="{1B4B62D9-CAD1-4142-A7DD-6F93B277FF79}" destId="{EE7B52A1-2BCB-4ABB-A23D-652AB3A9019A}" srcOrd="3" destOrd="0" parTransId="{691C3603-1F6C-481F-BC3C-4707E3D8B695}" sibTransId="{4D9A8955-2B9D-4B5A-B505-E62EA23F640A}"/>
    <dgm:cxn modelId="{3148E79B-BFFE-44C5-8E3C-01A939AF4248}" srcId="{1B4B62D9-CAD1-4142-A7DD-6F93B277FF79}" destId="{41A9DC1E-D6BE-434B-A7BD-FC6EA08DFD53}" srcOrd="4" destOrd="0" parTransId="{BC98D6A0-8EC8-4689-B0DB-479E08689862}" sibTransId="{D61F47D8-2730-4B28-88BE-354D9CA7FCC1}"/>
    <dgm:cxn modelId="{FE39D9C2-E9F1-4AC5-95FD-A2B2BC797F5D}" type="presOf" srcId="{8691610A-F6E7-40FC-82B2-9DD87B8BC57B}" destId="{E364D075-D063-4E36-867A-49C15313770F}" srcOrd="1" destOrd="0" presId="urn:microsoft.com/office/officeart/2005/8/layout/target3"/>
    <dgm:cxn modelId="{EE67E2C2-A7E6-4802-9CEA-158020AE5ABF}" type="presOf" srcId="{2AC5C4D0-7FA8-4D90-B9E1-D7FCAE94A2F6}" destId="{FC2E2480-BC16-42B3-B167-473FFBC327C6}" srcOrd="0" destOrd="0" presId="urn:microsoft.com/office/officeart/2005/8/layout/target3"/>
    <dgm:cxn modelId="{189CDBCC-4318-4B36-AACC-191279228FA9}" type="presOf" srcId="{150B2495-F452-4ED9-AC1A-5C378EC46AB7}" destId="{69B769B1-7F42-4729-953C-20CB24102338}" srcOrd="1" destOrd="0" presId="urn:microsoft.com/office/officeart/2005/8/layout/target3"/>
    <dgm:cxn modelId="{04869ED7-1894-4BE8-96F4-C6BE248F27E4}" type="presOf" srcId="{EE7B52A1-2BCB-4ABB-A23D-652AB3A9019A}" destId="{178B31B2-71A4-4DD3-97A2-8AA92E5DF510}" srcOrd="1" destOrd="0" presId="urn:microsoft.com/office/officeart/2005/8/layout/target3"/>
    <dgm:cxn modelId="{767C50DC-0D8A-4029-8B48-3EA354ECE873}" srcId="{1B4B62D9-CAD1-4142-A7DD-6F93B277FF79}" destId="{8691610A-F6E7-40FC-82B2-9DD87B8BC57B}" srcOrd="2" destOrd="0" parTransId="{98D538F9-FA95-4AC0-B4D2-0D9F817E09D1}" sibTransId="{1D524D8E-464E-4635-A4F6-C3656272315A}"/>
    <dgm:cxn modelId="{59E065DE-7482-4F2A-B021-03D51429B22B}" type="presOf" srcId="{150B2495-F452-4ED9-AC1A-5C378EC46AB7}" destId="{8334068D-7879-4CA3-B95E-BCB4A31FE0BF}" srcOrd="0" destOrd="0" presId="urn:microsoft.com/office/officeart/2005/8/layout/target3"/>
    <dgm:cxn modelId="{0E851FF9-D20A-4943-9F01-45A00CBC28E9}" type="presOf" srcId="{1B4B62D9-CAD1-4142-A7DD-6F93B277FF79}" destId="{8654902F-91CD-46F3-A0EB-3F6860CAA7F3}" srcOrd="0" destOrd="0" presId="urn:microsoft.com/office/officeart/2005/8/layout/target3"/>
    <dgm:cxn modelId="{23727019-92F1-4BBA-8F9E-35F179CF1F15}" type="presParOf" srcId="{8654902F-91CD-46F3-A0EB-3F6860CAA7F3}" destId="{215266C3-8DB5-41ED-9AFB-5667B98B0248}" srcOrd="0" destOrd="0" presId="urn:microsoft.com/office/officeart/2005/8/layout/target3"/>
    <dgm:cxn modelId="{017AACFA-D8F8-4721-A1DB-794A2C363EB0}" type="presParOf" srcId="{8654902F-91CD-46F3-A0EB-3F6860CAA7F3}" destId="{57F5FE1D-B419-49D8-B95E-A5984399F33E}" srcOrd="1" destOrd="0" presId="urn:microsoft.com/office/officeart/2005/8/layout/target3"/>
    <dgm:cxn modelId="{ABF08073-04DE-4C5F-BCB0-FFBD1E7F0273}" type="presParOf" srcId="{8654902F-91CD-46F3-A0EB-3F6860CAA7F3}" destId="{09FE6441-9B4A-4873-882F-1C4DB99308AB}" srcOrd="2" destOrd="0" presId="urn:microsoft.com/office/officeart/2005/8/layout/target3"/>
    <dgm:cxn modelId="{23A050F7-0C78-401E-926D-46AFE118AFAE}" type="presParOf" srcId="{8654902F-91CD-46F3-A0EB-3F6860CAA7F3}" destId="{FE28FB18-9146-4ADE-9A8D-5C366294CE7F}" srcOrd="3" destOrd="0" presId="urn:microsoft.com/office/officeart/2005/8/layout/target3"/>
    <dgm:cxn modelId="{3CCD444E-B18C-46CB-BC4D-A60398BC6B5B}" type="presParOf" srcId="{8654902F-91CD-46F3-A0EB-3F6860CAA7F3}" destId="{EF228F9F-6A7C-4992-8EB3-2F99091C52B4}" srcOrd="4" destOrd="0" presId="urn:microsoft.com/office/officeart/2005/8/layout/target3"/>
    <dgm:cxn modelId="{48F8DF2C-BD58-4739-BDF8-B5A3B53BD116}" type="presParOf" srcId="{8654902F-91CD-46F3-A0EB-3F6860CAA7F3}" destId="{FC2E2480-BC16-42B3-B167-473FFBC327C6}" srcOrd="5" destOrd="0" presId="urn:microsoft.com/office/officeart/2005/8/layout/target3"/>
    <dgm:cxn modelId="{4E538A49-7CBD-4381-AB64-856468ACE2A4}" type="presParOf" srcId="{8654902F-91CD-46F3-A0EB-3F6860CAA7F3}" destId="{4F327A28-12D0-424F-90DD-654ED09408EA}" srcOrd="6" destOrd="0" presId="urn:microsoft.com/office/officeart/2005/8/layout/target3"/>
    <dgm:cxn modelId="{256BCC97-4561-40D5-8E47-F48134ABB7F7}" type="presParOf" srcId="{8654902F-91CD-46F3-A0EB-3F6860CAA7F3}" destId="{5F42942D-6A12-4308-9AE2-85F65FDC5D86}" srcOrd="7" destOrd="0" presId="urn:microsoft.com/office/officeart/2005/8/layout/target3"/>
    <dgm:cxn modelId="{01D9012B-BFA6-437D-8701-97F0850B7F8F}" type="presParOf" srcId="{8654902F-91CD-46F3-A0EB-3F6860CAA7F3}" destId="{2F9BFBD6-317B-43A0-99AD-9640B6DC73B2}" srcOrd="8" destOrd="0" presId="urn:microsoft.com/office/officeart/2005/8/layout/target3"/>
    <dgm:cxn modelId="{E0745AEF-C5BA-49BF-AC3A-80A1F1957B02}" type="presParOf" srcId="{8654902F-91CD-46F3-A0EB-3F6860CAA7F3}" destId="{3C25D17D-192B-4BDF-9608-8F60C2143322}" srcOrd="9" destOrd="0" presId="urn:microsoft.com/office/officeart/2005/8/layout/target3"/>
    <dgm:cxn modelId="{CC5D1586-6059-4FA6-9D55-8835A2CC19CD}" type="presParOf" srcId="{8654902F-91CD-46F3-A0EB-3F6860CAA7F3}" destId="{E0FB7E21-C6EA-43C2-BCB9-A17E61F134C6}" srcOrd="10" destOrd="0" presId="urn:microsoft.com/office/officeart/2005/8/layout/target3"/>
    <dgm:cxn modelId="{5924CABF-4D02-45E9-9822-EED8DED064E3}" type="presParOf" srcId="{8654902F-91CD-46F3-A0EB-3F6860CAA7F3}" destId="{D001191D-28AC-49F0-BCED-5EC5BCA4F804}" srcOrd="11" destOrd="0" presId="urn:microsoft.com/office/officeart/2005/8/layout/target3"/>
    <dgm:cxn modelId="{09E76F7E-8AE1-4B07-947B-31F1FE960303}" type="presParOf" srcId="{8654902F-91CD-46F3-A0EB-3F6860CAA7F3}" destId="{12187F30-26E0-4288-96E7-C7E0EE06C102}" srcOrd="12" destOrd="0" presId="urn:microsoft.com/office/officeart/2005/8/layout/target3"/>
    <dgm:cxn modelId="{370979C1-E889-42D1-9905-FA5A28DE4072}" type="presParOf" srcId="{8654902F-91CD-46F3-A0EB-3F6860CAA7F3}" destId="{9B64DDCC-83D0-48F7-A04B-EB3EB5E23F88}" srcOrd="13" destOrd="0" presId="urn:microsoft.com/office/officeart/2005/8/layout/target3"/>
    <dgm:cxn modelId="{837B0336-5778-48AB-9BC4-8B8B94A5C14F}" type="presParOf" srcId="{8654902F-91CD-46F3-A0EB-3F6860CAA7F3}" destId="{1AF52269-F293-43D9-B629-E5AE1C269DF1}" srcOrd="14" destOrd="0" presId="urn:microsoft.com/office/officeart/2005/8/layout/target3"/>
    <dgm:cxn modelId="{56F0363F-153B-4108-98F5-B2B6E6956703}" type="presParOf" srcId="{8654902F-91CD-46F3-A0EB-3F6860CAA7F3}" destId="{82A78A34-25E3-40C9-96F4-669D0D97A308}" srcOrd="15" destOrd="0" presId="urn:microsoft.com/office/officeart/2005/8/layout/target3"/>
    <dgm:cxn modelId="{55BB5CBB-CA50-4E8F-85C1-674DC4D5151D}" type="presParOf" srcId="{8654902F-91CD-46F3-A0EB-3F6860CAA7F3}" destId="{33615B48-986A-4FCD-9305-E90EB1C413B9}" srcOrd="16" destOrd="0" presId="urn:microsoft.com/office/officeart/2005/8/layout/target3"/>
    <dgm:cxn modelId="{6F967568-5D67-4127-BA24-00A171CDA0C8}" type="presParOf" srcId="{8654902F-91CD-46F3-A0EB-3F6860CAA7F3}" destId="{8334068D-7879-4CA3-B95E-BCB4A31FE0BF}" srcOrd="17" destOrd="0" presId="urn:microsoft.com/office/officeart/2005/8/layout/target3"/>
    <dgm:cxn modelId="{C50EA143-75CF-47A2-9945-83CBF82856B3}" type="presParOf" srcId="{8654902F-91CD-46F3-A0EB-3F6860CAA7F3}" destId="{CC69DB97-4BA8-4AF2-BED5-C7CAEB267332}" srcOrd="18" destOrd="0" presId="urn:microsoft.com/office/officeart/2005/8/layout/target3"/>
    <dgm:cxn modelId="{0E75965F-9D6F-48A8-B671-B58FBD1F17D9}" type="presParOf" srcId="{8654902F-91CD-46F3-A0EB-3F6860CAA7F3}" destId="{4FD631CC-0613-44B4-AEE3-D6F7AE5435F3}" srcOrd="19" destOrd="0" presId="urn:microsoft.com/office/officeart/2005/8/layout/target3"/>
    <dgm:cxn modelId="{3CF319BC-4C59-4350-A3F3-3307E893A976}" type="presParOf" srcId="{8654902F-91CD-46F3-A0EB-3F6860CAA7F3}" destId="{E364D075-D063-4E36-867A-49C15313770F}" srcOrd="20" destOrd="0" presId="urn:microsoft.com/office/officeart/2005/8/layout/target3"/>
    <dgm:cxn modelId="{537F6E63-B3FE-4958-81C0-4A92478440C4}" type="presParOf" srcId="{8654902F-91CD-46F3-A0EB-3F6860CAA7F3}" destId="{178B31B2-71A4-4DD3-97A2-8AA92E5DF510}" srcOrd="21" destOrd="0" presId="urn:microsoft.com/office/officeart/2005/8/layout/target3"/>
    <dgm:cxn modelId="{915C4FD8-586A-431A-8181-FFF20F279AEA}" type="presParOf" srcId="{8654902F-91CD-46F3-A0EB-3F6860CAA7F3}" destId="{EA8F8202-B2D4-42FD-9A44-E0F8C16D4298}" srcOrd="22" destOrd="0" presId="urn:microsoft.com/office/officeart/2005/8/layout/target3"/>
    <dgm:cxn modelId="{BF133DEA-CA3D-4E7D-8BAB-339A5C6AF41A}" type="presParOf" srcId="{8654902F-91CD-46F3-A0EB-3F6860CAA7F3}" destId="{69B769B1-7F42-4729-953C-20CB24102338}"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CFF342-0B76-49CA-ACAF-FF67C4132EF0}"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IN"/>
        </a:p>
      </dgm:t>
    </dgm:pt>
    <dgm:pt modelId="{774F08A0-9879-420E-84FA-1A2EB11D4AE0}">
      <dgm:prSet custT="1"/>
      <dgm:spPr/>
      <dgm:t>
        <a:bodyPr/>
        <a:lstStyle/>
        <a:p>
          <a:pPr rtl="0"/>
          <a:r>
            <a:rPr lang="en-US" sz="1600" b="1" i="1" u="none" dirty="0">
              <a:latin typeface="Arial" panose="020B0604020202020204" pitchFamily="34" charset="0"/>
              <a:cs typeface="Arial" panose="020B0604020202020204" pitchFamily="34" charset="0"/>
            </a:rPr>
            <a:t>Potential barriers to the successful implementation</a:t>
          </a:r>
          <a:endParaRPr lang="en-IN" sz="1600" b="1" dirty="0">
            <a:latin typeface="Arial" panose="020B0604020202020204" pitchFamily="34" charset="0"/>
            <a:cs typeface="Arial" panose="020B0604020202020204" pitchFamily="34" charset="0"/>
          </a:endParaRPr>
        </a:p>
      </dgm:t>
    </dgm:pt>
    <dgm:pt modelId="{582B48D2-B128-4510-A4C7-5E3E0055582B}" type="parTrans" cxnId="{870E9D9D-0077-4840-A4C5-BBAC9B46EED1}">
      <dgm:prSet/>
      <dgm:spPr/>
      <dgm:t>
        <a:bodyPr/>
        <a:lstStyle/>
        <a:p>
          <a:endParaRPr lang="en-IN" sz="1600" b="1">
            <a:latin typeface="Arial" panose="020B0604020202020204" pitchFamily="34" charset="0"/>
            <a:cs typeface="Arial" panose="020B0604020202020204" pitchFamily="34" charset="0"/>
          </a:endParaRPr>
        </a:p>
      </dgm:t>
    </dgm:pt>
    <dgm:pt modelId="{8502EE52-639F-4BC1-A742-E7D0E904478C}" type="sibTrans" cxnId="{870E9D9D-0077-4840-A4C5-BBAC9B46EED1}">
      <dgm:prSet/>
      <dgm:spPr/>
      <dgm:t>
        <a:bodyPr/>
        <a:lstStyle/>
        <a:p>
          <a:endParaRPr lang="en-IN" sz="1600" b="1">
            <a:latin typeface="Arial" panose="020B0604020202020204" pitchFamily="34" charset="0"/>
            <a:cs typeface="Arial" panose="020B0604020202020204" pitchFamily="34" charset="0"/>
          </a:endParaRPr>
        </a:p>
      </dgm:t>
    </dgm:pt>
    <dgm:pt modelId="{BA7D5130-E7AA-40E3-956A-52FA5ED13FA9}">
      <dgm:prSet custT="1"/>
      <dgm:spPr/>
      <dgm:t>
        <a:bodyPr/>
        <a:lstStyle/>
        <a:p>
          <a:pPr rtl="0"/>
          <a:r>
            <a:rPr lang="en-US" sz="1600" b="1" dirty="0">
              <a:solidFill>
                <a:srgbClr val="1F1F1F"/>
              </a:solidFill>
              <a:latin typeface="Arial" panose="020B0604020202020204" pitchFamily="34" charset="0"/>
              <a:cs typeface="Arial" panose="020B0604020202020204" pitchFamily="34" charset="0"/>
            </a:rPr>
            <a:t>Highly cost </a:t>
          </a:r>
          <a:r>
            <a:rPr lang="en-US" sz="1600" b="1" i="0" u="none" dirty="0">
              <a:latin typeface="Arial" panose="020B0604020202020204" pitchFamily="34" charset="0"/>
              <a:cs typeface="Arial" panose="020B0604020202020204" pitchFamily="34" charset="0"/>
            </a:rPr>
            <a:t>investment</a:t>
          </a:r>
          <a:endParaRPr lang="en-IN" sz="1600" b="1" dirty="0">
            <a:latin typeface="Arial" panose="020B0604020202020204" pitchFamily="34" charset="0"/>
            <a:cs typeface="Arial" panose="020B0604020202020204" pitchFamily="34" charset="0"/>
          </a:endParaRPr>
        </a:p>
      </dgm:t>
    </dgm:pt>
    <dgm:pt modelId="{94010987-D564-49E0-B46B-0981E2B3A64E}" type="parTrans" cxnId="{0AF8A0E9-DEB5-4399-8FBF-7762EDACCF40}">
      <dgm:prSet/>
      <dgm:spPr/>
      <dgm:t>
        <a:bodyPr/>
        <a:lstStyle/>
        <a:p>
          <a:endParaRPr lang="en-IN" sz="1600" b="1">
            <a:latin typeface="Arial" panose="020B0604020202020204" pitchFamily="34" charset="0"/>
            <a:cs typeface="Arial" panose="020B0604020202020204" pitchFamily="34" charset="0"/>
          </a:endParaRPr>
        </a:p>
      </dgm:t>
    </dgm:pt>
    <dgm:pt modelId="{994B6CC6-D92D-414D-AF7E-D4148BB99FEE}" type="sibTrans" cxnId="{0AF8A0E9-DEB5-4399-8FBF-7762EDACCF40}">
      <dgm:prSet/>
      <dgm:spPr/>
      <dgm:t>
        <a:bodyPr/>
        <a:lstStyle/>
        <a:p>
          <a:endParaRPr lang="en-IN" sz="1600" b="1">
            <a:latin typeface="Arial" panose="020B0604020202020204" pitchFamily="34" charset="0"/>
            <a:cs typeface="Arial" panose="020B0604020202020204" pitchFamily="34" charset="0"/>
          </a:endParaRPr>
        </a:p>
      </dgm:t>
    </dgm:pt>
    <dgm:pt modelId="{354183D3-FBE8-4533-BD9E-BE79DD395928}">
      <dgm:prSet custT="1"/>
      <dgm:spPr/>
      <dgm:t>
        <a:bodyPr/>
        <a:lstStyle/>
        <a:p>
          <a:pPr rtl="0"/>
          <a:r>
            <a:rPr lang="en-US" sz="1600" b="1" dirty="0">
              <a:solidFill>
                <a:srgbClr val="1F1F1F"/>
              </a:solidFill>
              <a:latin typeface="Arial" panose="020B0604020202020204" pitchFamily="34" charset="0"/>
              <a:cs typeface="Arial" panose="020B0604020202020204" pitchFamily="34" charset="0"/>
            </a:rPr>
            <a:t>Complicated process of health promotion and understanding of children </a:t>
          </a:r>
          <a:r>
            <a:rPr lang="en-US" sz="1600" b="1" dirty="0">
              <a:latin typeface="Arial" panose="020B0604020202020204" pitchFamily="34" charset="0"/>
              <a:cs typeface="Arial" panose="020B0604020202020204" pitchFamily="34" charset="0"/>
            </a:rPr>
            <a:t>(</a:t>
          </a:r>
          <a:r>
            <a:rPr lang="en-US" sz="1600" b="1" dirty="0" err="1">
              <a:latin typeface="Arial" panose="020B0604020202020204" pitchFamily="34" charset="0"/>
              <a:cs typeface="Arial" panose="020B0604020202020204" pitchFamily="34" charset="0"/>
            </a:rPr>
            <a:t>Metapolish</a:t>
          </a:r>
          <a:r>
            <a:rPr lang="en-US" sz="1600" b="1" dirty="0">
              <a:latin typeface="Arial" panose="020B0604020202020204" pitchFamily="34" charset="0"/>
              <a:cs typeface="Arial" panose="020B0604020202020204" pitchFamily="34" charset="0"/>
            </a:rPr>
            <a:t>, 2023)</a:t>
          </a:r>
          <a:endParaRPr lang="en-IN" sz="1600" b="1" dirty="0">
            <a:latin typeface="Arial" panose="020B0604020202020204" pitchFamily="34" charset="0"/>
            <a:cs typeface="Arial" panose="020B0604020202020204" pitchFamily="34" charset="0"/>
          </a:endParaRPr>
        </a:p>
      </dgm:t>
    </dgm:pt>
    <dgm:pt modelId="{F044FE82-7D9E-4F41-8333-3BE618837334}" type="sibTrans" cxnId="{35EF047C-742C-4099-B8FA-48F9751B7BC7}">
      <dgm:prSet/>
      <dgm:spPr/>
      <dgm:t>
        <a:bodyPr/>
        <a:lstStyle/>
        <a:p>
          <a:endParaRPr lang="en-IN" sz="1600" b="1">
            <a:latin typeface="Arial" panose="020B0604020202020204" pitchFamily="34" charset="0"/>
            <a:cs typeface="Arial" panose="020B0604020202020204" pitchFamily="34" charset="0"/>
          </a:endParaRPr>
        </a:p>
      </dgm:t>
    </dgm:pt>
    <dgm:pt modelId="{97B68F3B-33F4-4719-B012-41E6212BC3E4}" type="parTrans" cxnId="{35EF047C-742C-4099-B8FA-48F9751B7BC7}">
      <dgm:prSet/>
      <dgm:spPr/>
      <dgm:t>
        <a:bodyPr/>
        <a:lstStyle/>
        <a:p>
          <a:endParaRPr lang="en-IN" sz="1600" b="1">
            <a:latin typeface="Arial" panose="020B0604020202020204" pitchFamily="34" charset="0"/>
            <a:cs typeface="Arial" panose="020B0604020202020204" pitchFamily="34" charset="0"/>
          </a:endParaRPr>
        </a:p>
      </dgm:t>
    </dgm:pt>
    <dgm:pt modelId="{8B302E92-7048-4051-9F47-DB6FAA4F4EBD}">
      <dgm:prSet custT="1"/>
      <dgm:spPr/>
      <dgm:t>
        <a:bodyPr/>
        <a:lstStyle/>
        <a:p>
          <a:pPr rtl="0"/>
          <a:r>
            <a:rPr lang="en-IN" sz="1600" b="1" dirty="0">
              <a:latin typeface="Arial" panose="020B0604020202020204" pitchFamily="34" charset="0"/>
              <a:cs typeface="Arial" panose="020B0604020202020204" pitchFamily="34" charset="0"/>
            </a:rPr>
            <a:t>Highly time consuming</a:t>
          </a:r>
        </a:p>
      </dgm:t>
    </dgm:pt>
    <dgm:pt modelId="{4141830E-8F0E-4837-B18B-10A44D1C5F93}" type="parTrans" cxnId="{9DD3DA87-B42F-4DC9-A1EE-5FF4E4D49E20}">
      <dgm:prSet/>
      <dgm:spPr/>
      <dgm:t>
        <a:bodyPr/>
        <a:lstStyle/>
        <a:p>
          <a:endParaRPr lang="en-US" sz="1600" b="1">
            <a:latin typeface="Arial" panose="020B0604020202020204" pitchFamily="34" charset="0"/>
            <a:cs typeface="Arial" panose="020B0604020202020204" pitchFamily="34" charset="0"/>
          </a:endParaRPr>
        </a:p>
      </dgm:t>
    </dgm:pt>
    <dgm:pt modelId="{57C7AC40-6442-413B-9D76-0F9BE7736FC1}" type="sibTrans" cxnId="{9DD3DA87-B42F-4DC9-A1EE-5FF4E4D49E20}">
      <dgm:prSet/>
      <dgm:spPr/>
      <dgm:t>
        <a:bodyPr/>
        <a:lstStyle/>
        <a:p>
          <a:endParaRPr lang="en-US" sz="1600" b="1">
            <a:latin typeface="Arial" panose="020B0604020202020204" pitchFamily="34" charset="0"/>
            <a:cs typeface="Arial" panose="020B0604020202020204" pitchFamily="34" charset="0"/>
          </a:endParaRPr>
        </a:p>
      </dgm:t>
    </dgm:pt>
    <dgm:pt modelId="{334C039B-D7ED-405C-95AD-ECE366CD7C42}">
      <dgm:prSet custT="1"/>
      <dgm:spPr/>
      <dgm:t>
        <a:bodyPr/>
        <a:lstStyle/>
        <a:p>
          <a:pPr rtl="0"/>
          <a:r>
            <a:rPr lang="en-US" sz="1600" b="1" i="0" u="none" dirty="0">
              <a:latin typeface="Arial" panose="020B0604020202020204" pitchFamily="34" charset="0"/>
              <a:cs typeface="Arial" panose="020B0604020202020204" pitchFamily="34" charset="0"/>
            </a:rPr>
            <a:t>Lack of knowledge</a:t>
          </a:r>
          <a:endParaRPr lang="en-IN" sz="1600" b="1" dirty="0">
            <a:latin typeface="Arial" panose="020B0604020202020204" pitchFamily="34" charset="0"/>
            <a:cs typeface="Arial" panose="020B0604020202020204" pitchFamily="34" charset="0"/>
          </a:endParaRPr>
        </a:p>
      </dgm:t>
    </dgm:pt>
    <dgm:pt modelId="{43E999D7-3777-4981-A2AD-59BF5A8E0A3B}" type="parTrans" cxnId="{DBE0E6BA-D03D-4EB0-A3F8-4EDDAD09C812}">
      <dgm:prSet/>
      <dgm:spPr/>
      <dgm:t>
        <a:bodyPr/>
        <a:lstStyle/>
        <a:p>
          <a:endParaRPr lang="en-US" sz="1600" b="1">
            <a:latin typeface="Arial" panose="020B0604020202020204" pitchFamily="34" charset="0"/>
            <a:cs typeface="Arial" panose="020B0604020202020204" pitchFamily="34" charset="0"/>
          </a:endParaRPr>
        </a:p>
      </dgm:t>
    </dgm:pt>
    <dgm:pt modelId="{F4D66BA5-EF73-4A70-8347-8F25C805244B}" type="sibTrans" cxnId="{DBE0E6BA-D03D-4EB0-A3F8-4EDDAD09C812}">
      <dgm:prSet/>
      <dgm:spPr/>
      <dgm:t>
        <a:bodyPr/>
        <a:lstStyle/>
        <a:p>
          <a:endParaRPr lang="en-US" sz="1600" b="1">
            <a:latin typeface="Arial" panose="020B0604020202020204" pitchFamily="34" charset="0"/>
            <a:cs typeface="Arial" panose="020B0604020202020204" pitchFamily="34" charset="0"/>
          </a:endParaRPr>
        </a:p>
      </dgm:t>
    </dgm:pt>
    <dgm:pt modelId="{71C4A166-4170-43DB-B67F-2AE4F95303D7}">
      <dgm:prSet custT="1"/>
      <dgm:spPr/>
      <dgm:t>
        <a:bodyPr/>
        <a:lstStyle/>
        <a:p>
          <a:pPr rtl="0"/>
          <a:r>
            <a:rPr lang="en-US" sz="1600" b="1" i="0" u="none" dirty="0">
              <a:latin typeface="Arial" panose="020B0604020202020204" pitchFamily="34" charset="0"/>
              <a:cs typeface="Arial" panose="020B0604020202020204" pitchFamily="34" charset="0"/>
            </a:rPr>
            <a:t>Old technology</a:t>
          </a:r>
          <a:endParaRPr lang="en-IN" sz="1600" b="1" dirty="0">
            <a:latin typeface="Arial" panose="020B0604020202020204" pitchFamily="34" charset="0"/>
            <a:cs typeface="Arial" panose="020B0604020202020204" pitchFamily="34" charset="0"/>
          </a:endParaRPr>
        </a:p>
      </dgm:t>
    </dgm:pt>
    <dgm:pt modelId="{E0BCD95A-EF49-4CCD-9CB4-CB2B3C89C492}" type="parTrans" cxnId="{A5DB8644-F9C0-4DE5-8739-E1D2D80F2C80}">
      <dgm:prSet/>
      <dgm:spPr/>
      <dgm:t>
        <a:bodyPr/>
        <a:lstStyle/>
        <a:p>
          <a:endParaRPr lang="en-US" sz="1600" b="1">
            <a:latin typeface="Arial" panose="020B0604020202020204" pitchFamily="34" charset="0"/>
            <a:cs typeface="Arial" panose="020B0604020202020204" pitchFamily="34" charset="0"/>
          </a:endParaRPr>
        </a:p>
      </dgm:t>
    </dgm:pt>
    <dgm:pt modelId="{9840CDF5-AD24-4384-B49C-766CC4C905A9}" type="sibTrans" cxnId="{A5DB8644-F9C0-4DE5-8739-E1D2D80F2C80}">
      <dgm:prSet/>
      <dgm:spPr/>
      <dgm:t>
        <a:bodyPr/>
        <a:lstStyle/>
        <a:p>
          <a:endParaRPr lang="en-US" sz="1600" b="1">
            <a:latin typeface="Arial" panose="020B0604020202020204" pitchFamily="34" charset="0"/>
            <a:cs typeface="Arial" panose="020B0604020202020204" pitchFamily="34" charset="0"/>
          </a:endParaRPr>
        </a:p>
      </dgm:t>
    </dgm:pt>
    <dgm:pt modelId="{4071A79F-D4D2-4A43-BEAB-BD64B65ECB1E}" type="pres">
      <dgm:prSet presAssocID="{12CFF342-0B76-49CA-ACAF-FF67C4132EF0}" presName="linear" presStyleCnt="0">
        <dgm:presLayoutVars>
          <dgm:animLvl val="lvl"/>
          <dgm:resizeHandles val="exact"/>
        </dgm:presLayoutVars>
      </dgm:prSet>
      <dgm:spPr/>
    </dgm:pt>
    <dgm:pt modelId="{2F77266F-C676-4EAB-BDA5-A431061B3201}" type="pres">
      <dgm:prSet presAssocID="{774F08A0-9879-420E-84FA-1A2EB11D4AE0}" presName="parentText" presStyleLbl="node1" presStyleIdx="0" presStyleCnt="6">
        <dgm:presLayoutVars>
          <dgm:chMax val="0"/>
          <dgm:bulletEnabled val="1"/>
        </dgm:presLayoutVars>
      </dgm:prSet>
      <dgm:spPr/>
    </dgm:pt>
    <dgm:pt modelId="{92FA74C9-ADD6-4DBE-838D-48DF11B95EFC}" type="pres">
      <dgm:prSet presAssocID="{8502EE52-639F-4BC1-A742-E7D0E904478C}" presName="spacer" presStyleCnt="0"/>
      <dgm:spPr/>
    </dgm:pt>
    <dgm:pt modelId="{E8151764-3F8C-45B9-99EB-0157DB8AC80F}" type="pres">
      <dgm:prSet presAssocID="{BA7D5130-E7AA-40E3-956A-52FA5ED13FA9}" presName="parentText" presStyleLbl="node1" presStyleIdx="1" presStyleCnt="6">
        <dgm:presLayoutVars>
          <dgm:chMax val="0"/>
          <dgm:bulletEnabled val="1"/>
        </dgm:presLayoutVars>
      </dgm:prSet>
      <dgm:spPr/>
    </dgm:pt>
    <dgm:pt modelId="{AFA17D11-C372-491D-9487-6AD33880EF01}" type="pres">
      <dgm:prSet presAssocID="{994B6CC6-D92D-414D-AF7E-D4148BB99FEE}" presName="spacer" presStyleCnt="0"/>
      <dgm:spPr/>
    </dgm:pt>
    <dgm:pt modelId="{25E2E840-794F-4EE0-A15D-CFDB991A3F76}" type="pres">
      <dgm:prSet presAssocID="{354183D3-FBE8-4533-BD9E-BE79DD395928}" presName="parentText" presStyleLbl="node1" presStyleIdx="2" presStyleCnt="6">
        <dgm:presLayoutVars>
          <dgm:chMax val="0"/>
          <dgm:bulletEnabled val="1"/>
        </dgm:presLayoutVars>
      </dgm:prSet>
      <dgm:spPr/>
    </dgm:pt>
    <dgm:pt modelId="{E06D21EC-AE19-4CE5-9CB2-3A8FD5698A7F}" type="pres">
      <dgm:prSet presAssocID="{F044FE82-7D9E-4F41-8333-3BE618837334}" presName="spacer" presStyleCnt="0"/>
      <dgm:spPr/>
    </dgm:pt>
    <dgm:pt modelId="{A9D7B7A2-5C40-494D-93AF-12F75DEAB0AD}" type="pres">
      <dgm:prSet presAssocID="{8B302E92-7048-4051-9F47-DB6FAA4F4EBD}" presName="parentText" presStyleLbl="node1" presStyleIdx="3" presStyleCnt="6">
        <dgm:presLayoutVars>
          <dgm:chMax val="0"/>
          <dgm:bulletEnabled val="1"/>
        </dgm:presLayoutVars>
      </dgm:prSet>
      <dgm:spPr/>
    </dgm:pt>
    <dgm:pt modelId="{31CD7E39-D9AD-458A-A54F-7D5519C43062}" type="pres">
      <dgm:prSet presAssocID="{57C7AC40-6442-413B-9D76-0F9BE7736FC1}" presName="spacer" presStyleCnt="0"/>
      <dgm:spPr/>
    </dgm:pt>
    <dgm:pt modelId="{15FC2B53-36CF-40AD-B0B1-586AFDD0F335}" type="pres">
      <dgm:prSet presAssocID="{334C039B-D7ED-405C-95AD-ECE366CD7C42}" presName="parentText" presStyleLbl="node1" presStyleIdx="4" presStyleCnt="6">
        <dgm:presLayoutVars>
          <dgm:chMax val="0"/>
          <dgm:bulletEnabled val="1"/>
        </dgm:presLayoutVars>
      </dgm:prSet>
      <dgm:spPr/>
    </dgm:pt>
    <dgm:pt modelId="{4D647837-FD5F-42D3-ACB6-936DC32326E9}" type="pres">
      <dgm:prSet presAssocID="{F4D66BA5-EF73-4A70-8347-8F25C805244B}" presName="spacer" presStyleCnt="0"/>
      <dgm:spPr/>
    </dgm:pt>
    <dgm:pt modelId="{49F1B170-D26D-4FBE-A61C-69C24F48C12F}" type="pres">
      <dgm:prSet presAssocID="{71C4A166-4170-43DB-B67F-2AE4F95303D7}" presName="parentText" presStyleLbl="node1" presStyleIdx="5" presStyleCnt="6">
        <dgm:presLayoutVars>
          <dgm:chMax val="0"/>
          <dgm:bulletEnabled val="1"/>
        </dgm:presLayoutVars>
      </dgm:prSet>
      <dgm:spPr/>
    </dgm:pt>
  </dgm:ptLst>
  <dgm:cxnLst>
    <dgm:cxn modelId="{A5DB8644-F9C0-4DE5-8739-E1D2D80F2C80}" srcId="{12CFF342-0B76-49CA-ACAF-FF67C4132EF0}" destId="{71C4A166-4170-43DB-B67F-2AE4F95303D7}" srcOrd="5" destOrd="0" parTransId="{E0BCD95A-EF49-4CCD-9CB4-CB2B3C89C492}" sibTransId="{9840CDF5-AD24-4384-B49C-766CC4C905A9}"/>
    <dgm:cxn modelId="{754FEA4F-D477-41B0-AF49-8ABFBAF27307}" type="presOf" srcId="{334C039B-D7ED-405C-95AD-ECE366CD7C42}" destId="{15FC2B53-36CF-40AD-B0B1-586AFDD0F335}" srcOrd="0" destOrd="0" presId="urn:microsoft.com/office/officeart/2005/8/layout/vList2"/>
    <dgm:cxn modelId="{DDFF8172-47D5-423C-A67E-9C6AB7684091}" type="presOf" srcId="{12CFF342-0B76-49CA-ACAF-FF67C4132EF0}" destId="{4071A79F-D4D2-4A43-BEAB-BD64B65ECB1E}" srcOrd="0" destOrd="0" presId="urn:microsoft.com/office/officeart/2005/8/layout/vList2"/>
    <dgm:cxn modelId="{845CA856-1D2A-45BF-9E30-23C563D95A42}" type="presOf" srcId="{354183D3-FBE8-4533-BD9E-BE79DD395928}" destId="{25E2E840-794F-4EE0-A15D-CFDB991A3F76}" srcOrd="0" destOrd="0" presId="urn:microsoft.com/office/officeart/2005/8/layout/vList2"/>
    <dgm:cxn modelId="{731DF87A-FEB0-48F7-99EE-5DB279BA3ECA}" type="presOf" srcId="{71C4A166-4170-43DB-B67F-2AE4F95303D7}" destId="{49F1B170-D26D-4FBE-A61C-69C24F48C12F}" srcOrd="0" destOrd="0" presId="urn:microsoft.com/office/officeart/2005/8/layout/vList2"/>
    <dgm:cxn modelId="{35EF047C-742C-4099-B8FA-48F9751B7BC7}" srcId="{12CFF342-0B76-49CA-ACAF-FF67C4132EF0}" destId="{354183D3-FBE8-4533-BD9E-BE79DD395928}" srcOrd="2" destOrd="0" parTransId="{97B68F3B-33F4-4719-B012-41E6212BC3E4}" sibTransId="{F044FE82-7D9E-4F41-8333-3BE618837334}"/>
    <dgm:cxn modelId="{9DD3DA87-B42F-4DC9-A1EE-5FF4E4D49E20}" srcId="{12CFF342-0B76-49CA-ACAF-FF67C4132EF0}" destId="{8B302E92-7048-4051-9F47-DB6FAA4F4EBD}" srcOrd="3" destOrd="0" parTransId="{4141830E-8F0E-4837-B18B-10A44D1C5F93}" sibTransId="{57C7AC40-6442-413B-9D76-0F9BE7736FC1}"/>
    <dgm:cxn modelId="{EF71398C-7935-43E9-83B2-4E215E3D0B86}" type="presOf" srcId="{774F08A0-9879-420E-84FA-1A2EB11D4AE0}" destId="{2F77266F-C676-4EAB-BDA5-A431061B3201}" srcOrd="0" destOrd="0" presId="urn:microsoft.com/office/officeart/2005/8/layout/vList2"/>
    <dgm:cxn modelId="{36434393-2E09-4536-BED9-40F439290F67}" type="presOf" srcId="{8B302E92-7048-4051-9F47-DB6FAA4F4EBD}" destId="{A9D7B7A2-5C40-494D-93AF-12F75DEAB0AD}" srcOrd="0" destOrd="0" presId="urn:microsoft.com/office/officeart/2005/8/layout/vList2"/>
    <dgm:cxn modelId="{870E9D9D-0077-4840-A4C5-BBAC9B46EED1}" srcId="{12CFF342-0B76-49CA-ACAF-FF67C4132EF0}" destId="{774F08A0-9879-420E-84FA-1A2EB11D4AE0}" srcOrd="0" destOrd="0" parTransId="{582B48D2-B128-4510-A4C7-5E3E0055582B}" sibTransId="{8502EE52-639F-4BC1-A742-E7D0E904478C}"/>
    <dgm:cxn modelId="{DBE0E6BA-D03D-4EB0-A3F8-4EDDAD09C812}" srcId="{12CFF342-0B76-49CA-ACAF-FF67C4132EF0}" destId="{334C039B-D7ED-405C-95AD-ECE366CD7C42}" srcOrd="4" destOrd="0" parTransId="{43E999D7-3777-4981-A2AD-59BF5A8E0A3B}" sibTransId="{F4D66BA5-EF73-4A70-8347-8F25C805244B}"/>
    <dgm:cxn modelId="{3C74EFC8-BE19-4AD5-8071-1FA6D0245164}" type="presOf" srcId="{BA7D5130-E7AA-40E3-956A-52FA5ED13FA9}" destId="{E8151764-3F8C-45B9-99EB-0157DB8AC80F}" srcOrd="0" destOrd="0" presId="urn:microsoft.com/office/officeart/2005/8/layout/vList2"/>
    <dgm:cxn modelId="{0AF8A0E9-DEB5-4399-8FBF-7762EDACCF40}" srcId="{12CFF342-0B76-49CA-ACAF-FF67C4132EF0}" destId="{BA7D5130-E7AA-40E3-956A-52FA5ED13FA9}" srcOrd="1" destOrd="0" parTransId="{94010987-D564-49E0-B46B-0981E2B3A64E}" sibTransId="{994B6CC6-D92D-414D-AF7E-D4148BB99FEE}"/>
    <dgm:cxn modelId="{5B01AED6-E45A-42D0-810F-950C7D01CC5B}" type="presParOf" srcId="{4071A79F-D4D2-4A43-BEAB-BD64B65ECB1E}" destId="{2F77266F-C676-4EAB-BDA5-A431061B3201}" srcOrd="0" destOrd="0" presId="urn:microsoft.com/office/officeart/2005/8/layout/vList2"/>
    <dgm:cxn modelId="{460BA068-7501-4D62-AA6A-0B64D22F3DE3}" type="presParOf" srcId="{4071A79F-D4D2-4A43-BEAB-BD64B65ECB1E}" destId="{92FA74C9-ADD6-4DBE-838D-48DF11B95EFC}" srcOrd="1" destOrd="0" presId="urn:microsoft.com/office/officeart/2005/8/layout/vList2"/>
    <dgm:cxn modelId="{1CBFD636-13EB-470A-9FFB-A065940957F6}" type="presParOf" srcId="{4071A79F-D4D2-4A43-BEAB-BD64B65ECB1E}" destId="{E8151764-3F8C-45B9-99EB-0157DB8AC80F}" srcOrd="2" destOrd="0" presId="urn:microsoft.com/office/officeart/2005/8/layout/vList2"/>
    <dgm:cxn modelId="{ACAC7192-0AA9-4C57-BEB3-19E55334F813}" type="presParOf" srcId="{4071A79F-D4D2-4A43-BEAB-BD64B65ECB1E}" destId="{AFA17D11-C372-491D-9487-6AD33880EF01}" srcOrd="3" destOrd="0" presId="urn:microsoft.com/office/officeart/2005/8/layout/vList2"/>
    <dgm:cxn modelId="{82FC5426-35F7-4F85-9514-FE5666E91CD8}" type="presParOf" srcId="{4071A79F-D4D2-4A43-BEAB-BD64B65ECB1E}" destId="{25E2E840-794F-4EE0-A15D-CFDB991A3F76}" srcOrd="4" destOrd="0" presId="urn:microsoft.com/office/officeart/2005/8/layout/vList2"/>
    <dgm:cxn modelId="{244B16F0-8C50-47D6-A72D-754AF217B573}" type="presParOf" srcId="{4071A79F-D4D2-4A43-BEAB-BD64B65ECB1E}" destId="{E06D21EC-AE19-4CE5-9CB2-3A8FD5698A7F}" srcOrd="5" destOrd="0" presId="urn:microsoft.com/office/officeart/2005/8/layout/vList2"/>
    <dgm:cxn modelId="{620642C1-1622-4386-B0F0-C69E25C2AC28}" type="presParOf" srcId="{4071A79F-D4D2-4A43-BEAB-BD64B65ECB1E}" destId="{A9D7B7A2-5C40-494D-93AF-12F75DEAB0AD}" srcOrd="6" destOrd="0" presId="urn:microsoft.com/office/officeart/2005/8/layout/vList2"/>
    <dgm:cxn modelId="{76705F9D-4B2B-4498-8590-AAC8F401D102}" type="presParOf" srcId="{4071A79F-D4D2-4A43-BEAB-BD64B65ECB1E}" destId="{31CD7E39-D9AD-458A-A54F-7D5519C43062}" srcOrd="7" destOrd="0" presId="urn:microsoft.com/office/officeart/2005/8/layout/vList2"/>
    <dgm:cxn modelId="{2E137F80-06C0-4327-967F-1346916354E0}" type="presParOf" srcId="{4071A79F-D4D2-4A43-BEAB-BD64B65ECB1E}" destId="{15FC2B53-36CF-40AD-B0B1-586AFDD0F335}" srcOrd="8" destOrd="0" presId="urn:microsoft.com/office/officeart/2005/8/layout/vList2"/>
    <dgm:cxn modelId="{D4B4666A-42C0-4037-95D7-8840217E9BDA}" type="presParOf" srcId="{4071A79F-D4D2-4A43-BEAB-BD64B65ECB1E}" destId="{4D647837-FD5F-42D3-ACB6-936DC32326E9}" srcOrd="9" destOrd="0" presId="urn:microsoft.com/office/officeart/2005/8/layout/vList2"/>
    <dgm:cxn modelId="{1D9641C4-C24A-4AE8-81D2-FD3EFF66E619}" type="presParOf" srcId="{4071A79F-D4D2-4A43-BEAB-BD64B65ECB1E}" destId="{49F1B170-D26D-4FBE-A61C-69C24F48C12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A13C7D1-A822-4E0F-BC9A-CF70AFD1B5F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88C5BB6E-C0D9-4C54-94DA-88E93BE2F014}">
      <dgm:prSet/>
      <dgm:spPr/>
      <dgm:t>
        <a:bodyPr/>
        <a:lstStyle/>
        <a:p>
          <a:pPr rtl="0"/>
          <a:r>
            <a:rPr lang="en-US" b="1" i="1" dirty="0">
              <a:latin typeface="Arial" panose="020B0604020202020204" pitchFamily="34" charset="0"/>
              <a:cs typeface="Arial" panose="020B0604020202020204" pitchFamily="34" charset="0"/>
            </a:rPr>
            <a:t>Legal issues associated</a:t>
          </a:r>
          <a:endParaRPr lang="en-IN" dirty="0">
            <a:latin typeface="Arial" panose="020B0604020202020204" pitchFamily="34" charset="0"/>
            <a:cs typeface="Arial" panose="020B0604020202020204" pitchFamily="34" charset="0"/>
          </a:endParaRPr>
        </a:p>
      </dgm:t>
    </dgm:pt>
    <dgm:pt modelId="{7BB93AF6-49A9-4577-BE3C-1C5AED03C816}" type="parTrans" cxnId="{6C5B9828-D661-4480-ADD2-19AC0BB21BAF}">
      <dgm:prSet/>
      <dgm:spPr/>
      <dgm:t>
        <a:bodyPr/>
        <a:lstStyle/>
        <a:p>
          <a:endParaRPr lang="en-IN">
            <a:latin typeface="Arial" panose="020B0604020202020204" pitchFamily="34" charset="0"/>
            <a:cs typeface="Arial" panose="020B0604020202020204" pitchFamily="34" charset="0"/>
          </a:endParaRPr>
        </a:p>
      </dgm:t>
    </dgm:pt>
    <dgm:pt modelId="{CC1AB510-6BDA-4A89-9E9C-061DE8A1B549}" type="sibTrans" cxnId="{6C5B9828-D661-4480-ADD2-19AC0BB21BAF}">
      <dgm:prSet/>
      <dgm:spPr/>
      <dgm:t>
        <a:bodyPr/>
        <a:lstStyle/>
        <a:p>
          <a:endParaRPr lang="en-IN">
            <a:latin typeface="Arial" panose="020B0604020202020204" pitchFamily="34" charset="0"/>
            <a:cs typeface="Arial" panose="020B0604020202020204" pitchFamily="34" charset="0"/>
          </a:endParaRPr>
        </a:p>
      </dgm:t>
    </dgm:pt>
    <dgm:pt modelId="{DFCE5A8B-AF0C-44AC-9D41-79E254FC2936}">
      <dgm:prSet custT="1"/>
      <dgm:spPr/>
      <dgm:t>
        <a:bodyPr/>
        <a:lstStyle/>
        <a:p>
          <a:pPr algn="l" rtl="0"/>
          <a:r>
            <a:rPr lang="en-US" sz="2000" dirty="0">
              <a:latin typeface="Arial" panose="020B0604020202020204" pitchFamily="34" charset="0"/>
              <a:cs typeface="Arial" panose="020B0604020202020204" pitchFamily="34" charset="0"/>
            </a:rPr>
            <a:t>Government of the UK permission</a:t>
          </a:r>
          <a:endParaRPr lang="en-IN" sz="2000" dirty="0">
            <a:latin typeface="Arial" panose="020B0604020202020204" pitchFamily="34" charset="0"/>
            <a:cs typeface="Arial" panose="020B0604020202020204" pitchFamily="34" charset="0"/>
          </a:endParaRPr>
        </a:p>
      </dgm:t>
    </dgm:pt>
    <dgm:pt modelId="{F300D45B-805E-424C-9F0A-8F854D37DF4A}" type="parTrans" cxnId="{9D7CC61B-F760-4D50-BC63-18059F29AC71}">
      <dgm:prSet/>
      <dgm:spPr/>
      <dgm:t>
        <a:bodyPr/>
        <a:lstStyle/>
        <a:p>
          <a:endParaRPr lang="en-IN">
            <a:latin typeface="Arial" panose="020B0604020202020204" pitchFamily="34" charset="0"/>
            <a:cs typeface="Arial" panose="020B0604020202020204" pitchFamily="34" charset="0"/>
          </a:endParaRPr>
        </a:p>
      </dgm:t>
    </dgm:pt>
    <dgm:pt modelId="{9A566F01-9AF0-415D-9AC9-F7432093882A}" type="sibTrans" cxnId="{9D7CC61B-F760-4D50-BC63-18059F29AC71}">
      <dgm:prSet/>
      <dgm:spPr/>
      <dgm:t>
        <a:bodyPr/>
        <a:lstStyle/>
        <a:p>
          <a:endParaRPr lang="en-IN">
            <a:latin typeface="Arial" panose="020B0604020202020204" pitchFamily="34" charset="0"/>
            <a:cs typeface="Arial" panose="020B0604020202020204" pitchFamily="34" charset="0"/>
          </a:endParaRPr>
        </a:p>
      </dgm:t>
    </dgm:pt>
    <dgm:pt modelId="{685CCD6B-02C7-43D2-8BE1-086CD7ADA9AE}">
      <dgm:prSet custT="1"/>
      <dgm:spPr/>
      <dgm:t>
        <a:bodyPr/>
        <a:lstStyle/>
        <a:p>
          <a:pPr algn="l" rtl="0"/>
          <a:r>
            <a:rPr lang="en-US" sz="2000" dirty="0">
              <a:latin typeface="Arial" panose="020B0604020202020204" pitchFamily="34" charset="0"/>
              <a:cs typeface="Arial" panose="020B0604020202020204" pitchFamily="34" charset="0"/>
            </a:rPr>
            <a:t>Authorization from the cyber security</a:t>
          </a:r>
          <a:endParaRPr lang="en-IN" sz="2000" dirty="0">
            <a:latin typeface="Arial" panose="020B0604020202020204" pitchFamily="34" charset="0"/>
            <a:cs typeface="Arial" panose="020B0604020202020204" pitchFamily="34" charset="0"/>
          </a:endParaRPr>
        </a:p>
      </dgm:t>
    </dgm:pt>
    <dgm:pt modelId="{C55DFEFD-3D87-404C-B99F-94C5ABBB85C9}" type="parTrans" cxnId="{889E07EE-5184-4E5A-95C0-778E652971DB}">
      <dgm:prSet/>
      <dgm:spPr/>
      <dgm:t>
        <a:bodyPr/>
        <a:lstStyle/>
        <a:p>
          <a:endParaRPr lang="en-IN">
            <a:latin typeface="Arial" panose="020B0604020202020204" pitchFamily="34" charset="0"/>
            <a:cs typeface="Arial" panose="020B0604020202020204" pitchFamily="34" charset="0"/>
          </a:endParaRPr>
        </a:p>
      </dgm:t>
    </dgm:pt>
    <dgm:pt modelId="{4DABDC5F-382B-49EB-927E-B9D4B63855D0}" type="sibTrans" cxnId="{889E07EE-5184-4E5A-95C0-778E652971DB}">
      <dgm:prSet/>
      <dgm:spPr/>
      <dgm:t>
        <a:bodyPr/>
        <a:lstStyle/>
        <a:p>
          <a:endParaRPr lang="en-IN">
            <a:latin typeface="Arial" panose="020B0604020202020204" pitchFamily="34" charset="0"/>
            <a:cs typeface="Arial" panose="020B0604020202020204" pitchFamily="34" charset="0"/>
          </a:endParaRPr>
        </a:p>
      </dgm:t>
    </dgm:pt>
    <dgm:pt modelId="{2496AFA2-5CD0-40D3-858E-85BE9BB18023}">
      <dgm:prSet custT="1"/>
      <dgm:spPr/>
      <dgm:t>
        <a:bodyPr/>
        <a:lstStyle/>
        <a:p>
          <a:pPr algn="l" rtl="0"/>
          <a:r>
            <a:rPr lang="en-US" sz="2000" dirty="0">
              <a:latin typeface="Arial" panose="020B0604020202020204" pitchFamily="34" charset="0"/>
              <a:cs typeface="Arial" panose="020B0604020202020204" pitchFamily="34" charset="0"/>
            </a:rPr>
            <a:t>Education board approval</a:t>
          </a:r>
          <a:endParaRPr lang="en-IN" sz="2000" dirty="0">
            <a:latin typeface="Arial" panose="020B0604020202020204" pitchFamily="34" charset="0"/>
            <a:cs typeface="Arial" panose="020B0604020202020204" pitchFamily="34" charset="0"/>
          </a:endParaRPr>
        </a:p>
      </dgm:t>
    </dgm:pt>
    <dgm:pt modelId="{DD7C7AE5-2071-4A0C-A6E4-486FE61A5872}" type="parTrans" cxnId="{3ECF06A3-B8F7-42C3-9112-FAF430D8AACD}">
      <dgm:prSet/>
      <dgm:spPr/>
      <dgm:t>
        <a:bodyPr/>
        <a:lstStyle/>
        <a:p>
          <a:endParaRPr lang="en-IN">
            <a:latin typeface="Arial" panose="020B0604020202020204" pitchFamily="34" charset="0"/>
            <a:cs typeface="Arial" panose="020B0604020202020204" pitchFamily="34" charset="0"/>
          </a:endParaRPr>
        </a:p>
      </dgm:t>
    </dgm:pt>
    <dgm:pt modelId="{084DED9A-6F60-4ED8-8C26-09A590BC2A4A}" type="sibTrans" cxnId="{3ECF06A3-B8F7-42C3-9112-FAF430D8AACD}">
      <dgm:prSet/>
      <dgm:spPr/>
      <dgm:t>
        <a:bodyPr/>
        <a:lstStyle/>
        <a:p>
          <a:endParaRPr lang="en-IN">
            <a:latin typeface="Arial" panose="020B0604020202020204" pitchFamily="34" charset="0"/>
            <a:cs typeface="Arial" panose="020B0604020202020204" pitchFamily="34" charset="0"/>
          </a:endParaRPr>
        </a:p>
      </dgm:t>
    </dgm:pt>
    <dgm:pt modelId="{460229ED-0FC7-4477-A72A-ADF8111AC74C}">
      <dgm:prSet custT="1"/>
      <dgm:spPr/>
      <dgm:t>
        <a:bodyPr/>
        <a:lstStyle/>
        <a:p>
          <a:pPr algn="l" rtl="0"/>
          <a:r>
            <a:rPr lang="en-US" sz="2000" dirty="0">
              <a:latin typeface="Arial" panose="020B0604020202020204" pitchFamily="34" charset="0"/>
              <a:cs typeface="Arial" panose="020B0604020202020204" pitchFamily="34" charset="0"/>
            </a:rPr>
            <a:t>British Thoracic Society guideline maintenance accredited in 2017 by NICE (British Thoracic Society, 2019)</a:t>
          </a:r>
          <a:endParaRPr lang="en-IN" sz="2000" dirty="0">
            <a:latin typeface="Arial" panose="020B0604020202020204" pitchFamily="34" charset="0"/>
            <a:cs typeface="Arial" panose="020B0604020202020204" pitchFamily="34" charset="0"/>
          </a:endParaRPr>
        </a:p>
      </dgm:t>
    </dgm:pt>
    <dgm:pt modelId="{C4A4651D-DEC0-4277-8D55-1D2BAA59EE97}" type="parTrans" cxnId="{3AD76309-FE71-4BFD-91E5-37CE4CCBED14}">
      <dgm:prSet/>
      <dgm:spPr/>
      <dgm:t>
        <a:bodyPr/>
        <a:lstStyle/>
        <a:p>
          <a:endParaRPr lang="en-IN">
            <a:latin typeface="Arial" panose="020B0604020202020204" pitchFamily="34" charset="0"/>
            <a:cs typeface="Arial" panose="020B0604020202020204" pitchFamily="34" charset="0"/>
          </a:endParaRPr>
        </a:p>
      </dgm:t>
    </dgm:pt>
    <dgm:pt modelId="{F4169691-EB18-485C-A221-AC73043A6191}" type="sibTrans" cxnId="{3AD76309-FE71-4BFD-91E5-37CE4CCBED14}">
      <dgm:prSet/>
      <dgm:spPr/>
      <dgm:t>
        <a:bodyPr/>
        <a:lstStyle/>
        <a:p>
          <a:endParaRPr lang="en-IN">
            <a:latin typeface="Arial" panose="020B0604020202020204" pitchFamily="34" charset="0"/>
            <a:cs typeface="Arial" panose="020B0604020202020204" pitchFamily="34" charset="0"/>
          </a:endParaRPr>
        </a:p>
      </dgm:t>
    </dgm:pt>
    <dgm:pt modelId="{EE713033-3713-4FF5-B2FF-5FC3201AE868}">
      <dgm:prSet custT="1"/>
      <dgm:spPr/>
      <dgm:t>
        <a:bodyPr/>
        <a:lstStyle/>
        <a:p>
          <a:pPr algn="l" rtl="0"/>
          <a:r>
            <a:rPr lang="en-IN" sz="2000" dirty="0">
              <a:latin typeface="Arial" panose="020B0604020202020204" pitchFamily="34" charset="0"/>
              <a:cs typeface="Arial" panose="020B0604020202020204" pitchFamily="34" charset="0"/>
            </a:rPr>
            <a:t>Negligence of educators and healthcare professionals</a:t>
          </a:r>
        </a:p>
      </dgm:t>
    </dgm:pt>
    <dgm:pt modelId="{14F10DCF-1A47-42F5-848D-6B25663870EC}" type="parTrans" cxnId="{B660A21C-D3A8-42C5-8790-EBDA31AB62C6}">
      <dgm:prSet/>
      <dgm:spPr/>
      <dgm:t>
        <a:bodyPr/>
        <a:lstStyle/>
        <a:p>
          <a:endParaRPr lang="en-IN">
            <a:latin typeface="Arial" panose="020B0604020202020204" pitchFamily="34" charset="0"/>
            <a:cs typeface="Arial" panose="020B0604020202020204" pitchFamily="34" charset="0"/>
          </a:endParaRPr>
        </a:p>
      </dgm:t>
    </dgm:pt>
    <dgm:pt modelId="{6D0E811D-E4E7-467D-BA1B-3B03993AB0FA}" type="sibTrans" cxnId="{B660A21C-D3A8-42C5-8790-EBDA31AB62C6}">
      <dgm:prSet/>
      <dgm:spPr/>
      <dgm:t>
        <a:bodyPr/>
        <a:lstStyle/>
        <a:p>
          <a:endParaRPr lang="en-IN">
            <a:latin typeface="Arial" panose="020B0604020202020204" pitchFamily="34" charset="0"/>
            <a:cs typeface="Arial" panose="020B0604020202020204" pitchFamily="34" charset="0"/>
          </a:endParaRPr>
        </a:p>
      </dgm:t>
    </dgm:pt>
    <dgm:pt modelId="{179F58B0-B33B-4294-B1FD-441351AAF90C}">
      <dgm:prSet custT="1"/>
      <dgm:spPr/>
      <dgm:t>
        <a:bodyPr/>
        <a:lstStyle/>
        <a:p>
          <a:pPr algn="just" rtl="0"/>
          <a:r>
            <a:rPr lang="en-IN" sz="2000" dirty="0">
              <a:latin typeface="Arial" panose="020B0604020202020204" pitchFamily="34" charset="0"/>
              <a:cs typeface="Arial" panose="020B0604020202020204" pitchFamily="34" charset="0"/>
            </a:rPr>
            <a:t>Breaching of Data Protection Act 2018 </a:t>
          </a:r>
          <a:r>
            <a:rPr lang="en-US" sz="2000" dirty="0">
              <a:latin typeface="Arial" panose="020B0604020202020204" pitchFamily="34" charset="0"/>
              <a:cs typeface="Arial" panose="020B0604020202020204" pitchFamily="34" charset="0"/>
            </a:rPr>
            <a:t>(British Thoracic Society, 2019)</a:t>
          </a:r>
          <a:endParaRPr lang="en-IN" sz="2000" dirty="0">
            <a:latin typeface="Arial" panose="020B0604020202020204" pitchFamily="34" charset="0"/>
            <a:cs typeface="Arial" panose="020B0604020202020204" pitchFamily="34" charset="0"/>
          </a:endParaRPr>
        </a:p>
      </dgm:t>
    </dgm:pt>
    <dgm:pt modelId="{FAB7BC13-DD13-4B8A-93C5-72E96038B523}" type="parTrans" cxnId="{A2C585FD-E5BE-4A62-89A3-CEC820BA3A9E}">
      <dgm:prSet/>
      <dgm:spPr/>
      <dgm:t>
        <a:bodyPr/>
        <a:lstStyle/>
        <a:p>
          <a:endParaRPr lang="en-US">
            <a:latin typeface="Arial" panose="020B0604020202020204" pitchFamily="34" charset="0"/>
            <a:cs typeface="Arial" panose="020B0604020202020204" pitchFamily="34" charset="0"/>
          </a:endParaRPr>
        </a:p>
      </dgm:t>
    </dgm:pt>
    <dgm:pt modelId="{F804E448-5DB5-4E42-8415-47BA7401F0C7}" type="sibTrans" cxnId="{A2C585FD-E5BE-4A62-89A3-CEC820BA3A9E}">
      <dgm:prSet/>
      <dgm:spPr/>
      <dgm:t>
        <a:bodyPr/>
        <a:lstStyle/>
        <a:p>
          <a:endParaRPr lang="en-US">
            <a:latin typeface="Arial" panose="020B0604020202020204" pitchFamily="34" charset="0"/>
            <a:cs typeface="Arial" panose="020B0604020202020204" pitchFamily="34" charset="0"/>
          </a:endParaRPr>
        </a:p>
      </dgm:t>
    </dgm:pt>
    <dgm:pt modelId="{4DBB43C4-39B0-428A-A620-F7BE2FFF1E87}" type="pres">
      <dgm:prSet presAssocID="{DA13C7D1-A822-4E0F-BC9A-CF70AFD1B5FE}" presName="Name0" presStyleCnt="0">
        <dgm:presLayoutVars>
          <dgm:dir/>
          <dgm:animLvl val="lvl"/>
          <dgm:resizeHandles val="exact"/>
        </dgm:presLayoutVars>
      </dgm:prSet>
      <dgm:spPr/>
    </dgm:pt>
    <dgm:pt modelId="{C003B46A-4738-4C59-A85B-8E2A122D5EEC}" type="pres">
      <dgm:prSet presAssocID="{88C5BB6E-C0D9-4C54-94DA-88E93BE2F014}" presName="composite" presStyleCnt="0"/>
      <dgm:spPr/>
    </dgm:pt>
    <dgm:pt modelId="{7BCF4E55-AC68-433E-A6B4-2B178FAAAC3A}" type="pres">
      <dgm:prSet presAssocID="{88C5BB6E-C0D9-4C54-94DA-88E93BE2F014}" presName="parTx" presStyleLbl="alignNode1" presStyleIdx="0" presStyleCnt="1">
        <dgm:presLayoutVars>
          <dgm:chMax val="0"/>
          <dgm:chPref val="0"/>
          <dgm:bulletEnabled val="1"/>
        </dgm:presLayoutVars>
      </dgm:prSet>
      <dgm:spPr/>
    </dgm:pt>
    <dgm:pt modelId="{177C02A8-2999-45C7-AE3F-6BAD53D26CC5}" type="pres">
      <dgm:prSet presAssocID="{88C5BB6E-C0D9-4C54-94DA-88E93BE2F014}" presName="desTx" presStyleLbl="alignAccFollowNode1" presStyleIdx="0" presStyleCnt="1">
        <dgm:presLayoutVars>
          <dgm:bulletEnabled val="1"/>
        </dgm:presLayoutVars>
      </dgm:prSet>
      <dgm:spPr/>
    </dgm:pt>
  </dgm:ptLst>
  <dgm:cxnLst>
    <dgm:cxn modelId="{3AD76309-FE71-4BFD-91E5-37CE4CCBED14}" srcId="{88C5BB6E-C0D9-4C54-94DA-88E93BE2F014}" destId="{460229ED-0FC7-4477-A72A-ADF8111AC74C}" srcOrd="3" destOrd="0" parTransId="{C4A4651D-DEC0-4277-8D55-1D2BAA59EE97}" sibTransId="{F4169691-EB18-485C-A221-AC73043A6191}"/>
    <dgm:cxn modelId="{9D7CC61B-F760-4D50-BC63-18059F29AC71}" srcId="{88C5BB6E-C0D9-4C54-94DA-88E93BE2F014}" destId="{DFCE5A8B-AF0C-44AC-9D41-79E254FC2936}" srcOrd="0" destOrd="0" parTransId="{F300D45B-805E-424C-9F0A-8F854D37DF4A}" sibTransId="{9A566F01-9AF0-415D-9AC9-F7432093882A}"/>
    <dgm:cxn modelId="{B660A21C-D3A8-42C5-8790-EBDA31AB62C6}" srcId="{88C5BB6E-C0D9-4C54-94DA-88E93BE2F014}" destId="{EE713033-3713-4FF5-B2FF-5FC3201AE868}" srcOrd="5" destOrd="0" parTransId="{14F10DCF-1A47-42F5-848D-6B25663870EC}" sibTransId="{6D0E811D-E4E7-467D-BA1B-3B03993AB0FA}"/>
    <dgm:cxn modelId="{6C5B9828-D661-4480-ADD2-19AC0BB21BAF}" srcId="{DA13C7D1-A822-4E0F-BC9A-CF70AFD1B5FE}" destId="{88C5BB6E-C0D9-4C54-94DA-88E93BE2F014}" srcOrd="0" destOrd="0" parTransId="{7BB93AF6-49A9-4577-BE3C-1C5AED03C816}" sibTransId="{CC1AB510-6BDA-4A89-9E9C-061DE8A1B549}"/>
    <dgm:cxn modelId="{2E482350-F126-47F9-B8EC-CBAF386D0193}" type="presOf" srcId="{2496AFA2-5CD0-40D3-858E-85BE9BB18023}" destId="{177C02A8-2999-45C7-AE3F-6BAD53D26CC5}" srcOrd="0" destOrd="2" presId="urn:microsoft.com/office/officeart/2005/8/layout/hList1"/>
    <dgm:cxn modelId="{17E9A97A-51A6-4ABB-B2B4-1D96042048EF}" type="presOf" srcId="{88C5BB6E-C0D9-4C54-94DA-88E93BE2F014}" destId="{7BCF4E55-AC68-433E-A6B4-2B178FAAAC3A}" srcOrd="0" destOrd="0" presId="urn:microsoft.com/office/officeart/2005/8/layout/hList1"/>
    <dgm:cxn modelId="{3ECF06A3-B8F7-42C3-9112-FAF430D8AACD}" srcId="{88C5BB6E-C0D9-4C54-94DA-88E93BE2F014}" destId="{2496AFA2-5CD0-40D3-858E-85BE9BB18023}" srcOrd="2" destOrd="0" parTransId="{DD7C7AE5-2071-4A0C-A6E4-486FE61A5872}" sibTransId="{084DED9A-6F60-4ED8-8C26-09A590BC2A4A}"/>
    <dgm:cxn modelId="{77981FC0-EEB7-421A-A8E1-03BBAD452131}" type="presOf" srcId="{685CCD6B-02C7-43D2-8BE1-086CD7ADA9AE}" destId="{177C02A8-2999-45C7-AE3F-6BAD53D26CC5}" srcOrd="0" destOrd="1" presId="urn:microsoft.com/office/officeart/2005/8/layout/hList1"/>
    <dgm:cxn modelId="{E0AA43C0-2BD9-40D5-B541-EED2B3A586E4}" type="presOf" srcId="{EE713033-3713-4FF5-B2FF-5FC3201AE868}" destId="{177C02A8-2999-45C7-AE3F-6BAD53D26CC5}" srcOrd="0" destOrd="5" presId="urn:microsoft.com/office/officeart/2005/8/layout/hList1"/>
    <dgm:cxn modelId="{B244D4C1-4376-4FD1-9E0E-BE58349A9106}" type="presOf" srcId="{179F58B0-B33B-4294-B1FD-441351AAF90C}" destId="{177C02A8-2999-45C7-AE3F-6BAD53D26CC5}" srcOrd="0" destOrd="4" presId="urn:microsoft.com/office/officeart/2005/8/layout/hList1"/>
    <dgm:cxn modelId="{C49FE8CE-0EE2-41E2-963A-B4D0123F9C15}" type="presOf" srcId="{DA13C7D1-A822-4E0F-BC9A-CF70AFD1B5FE}" destId="{4DBB43C4-39B0-428A-A620-F7BE2FFF1E87}" srcOrd="0" destOrd="0" presId="urn:microsoft.com/office/officeart/2005/8/layout/hList1"/>
    <dgm:cxn modelId="{281777D5-FB24-4FFF-9964-D6B76D2B83D7}" type="presOf" srcId="{DFCE5A8B-AF0C-44AC-9D41-79E254FC2936}" destId="{177C02A8-2999-45C7-AE3F-6BAD53D26CC5}" srcOrd="0" destOrd="0" presId="urn:microsoft.com/office/officeart/2005/8/layout/hList1"/>
    <dgm:cxn modelId="{27E151E3-4321-4665-94E6-D0D68A04906D}" type="presOf" srcId="{460229ED-0FC7-4477-A72A-ADF8111AC74C}" destId="{177C02A8-2999-45C7-AE3F-6BAD53D26CC5}" srcOrd="0" destOrd="3" presId="urn:microsoft.com/office/officeart/2005/8/layout/hList1"/>
    <dgm:cxn modelId="{889E07EE-5184-4E5A-95C0-778E652971DB}" srcId="{88C5BB6E-C0D9-4C54-94DA-88E93BE2F014}" destId="{685CCD6B-02C7-43D2-8BE1-086CD7ADA9AE}" srcOrd="1" destOrd="0" parTransId="{C55DFEFD-3D87-404C-B99F-94C5ABBB85C9}" sibTransId="{4DABDC5F-382B-49EB-927E-B9D4B63855D0}"/>
    <dgm:cxn modelId="{A2C585FD-E5BE-4A62-89A3-CEC820BA3A9E}" srcId="{88C5BB6E-C0D9-4C54-94DA-88E93BE2F014}" destId="{179F58B0-B33B-4294-B1FD-441351AAF90C}" srcOrd="4" destOrd="0" parTransId="{FAB7BC13-DD13-4B8A-93C5-72E96038B523}" sibTransId="{F804E448-5DB5-4E42-8415-47BA7401F0C7}"/>
    <dgm:cxn modelId="{E1E63001-D3D0-431A-AA6F-F7F332C329BC}" type="presParOf" srcId="{4DBB43C4-39B0-428A-A620-F7BE2FFF1E87}" destId="{C003B46A-4738-4C59-A85B-8E2A122D5EEC}" srcOrd="0" destOrd="0" presId="urn:microsoft.com/office/officeart/2005/8/layout/hList1"/>
    <dgm:cxn modelId="{A884EB7F-5197-4515-812C-C1F2943A19B2}" type="presParOf" srcId="{C003B46A-4738-4C59-A85B-8E2A122D5EEC}" destId="{7BCF4E55-AC68-433E-A6B4-2B178FAAAC3A}" srcOrd="0" destOrd="0" presId="urn:microsoft.com/office/officeart/2005/8/layout/hList1"/>
    <dgm:cxn modelId="{C086856C-0A2A-4C83-A20B-EF195D834824}" type="presParOf" srcId="{C003B46A-4738-4C59-A85B-8E2A122D5EEC}" destId="{177C02A8-2999-45C7-AE3F-6BAD53D26CC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5C3FDA9-D7ED-4446-8344-A21F1B786FE1}"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IN"/>
        </a:p>
      </dgm:t>
    </dgm:pt>
    <dgm:pt modelId="{BAB350B2-5B26-4ABE-BD80-BCA3CAFB1E23}">
      <dgm:prSet custT="1"/>
      <dgm:spPr/>
      <dgm:t>
        <a:bodyPr/>
        <a:lstStyle/>
        <a:p>
          <a:pPr algn="just" rtl="0"/>
          <a:r>
            <a:rPr lang="en-US" sz="2000" b="1" i="1" dirty="0">
              <a:latin typeface="Arial" panose="020B0604020202020204" pitchFamily="34" charset="0"/>
              <a:cs typeface="Arial" panose="020B0604020202020204" pitchFamily="34" charset="0"/>
            </a:rPr>
            <a:t>Ethical issues associated</a:t>
          </a:r>
          <a:endParaRPr lang="en-IN" sz="2000" dirty="0">
            <a:latin typeface="Arial" panose="020B0604020202020204" pitchFamily="34" charset="0"/>
            <a:cs typeface="Arial" panose="020B0604020202020204" pitchFamily="34" charset="0"/>
          </a:endParaRPr>
        </a:p>
      </dgm:t>
    </dgm:pt>
    <dgm:pt modelId="{CA5D8CA7-F48B-41C8-9AED-243FAD496950}" type="parTrans" cxnId="{3DB93179-FDAD-4F1C-8841-7A9046CD2E9E}">
      <dgm:prSet/>
      <dgm:spPr/>
      <dgm:t>
        <a:bodyPr/>
        <a:lstStyle/>
        <a:p>
          <a:pPr algn="just"/>
          <a:endParaRPr lang="en-IN" sz="2000">
            <a:latin typeface="Arial" panose="020B0604020202020204" pitchFamily="34" charset="0"/>
            <a:cs typeface="Arial" panose="020B0604020202020204" pitchFamily="34" charset="0"/>
          </a:endParaRPr>
        </a:p>
      </dgm:t>
    </dgm:pt>
    <dgm:pt modelId="{D79001C4-4B6A-4A89-B7F5-9613C3CB9D1C}" type="sibTrans" cxnId="{3DB93179-FDAD-4F1C-8841-7A9046CD2E9E}">
      <dgm:prSet/>
      <dgm:spPr/>
      <dgm:t>
        <a:bodyPr/>
        <a:lstStyle/>
        <a:p>
          <a:pPr algn="just"/>
          <a:endParaRPr lang="en-IN" sz="2000">
            <a:latin typeface="Arial" panose="020B0604020202020204" pitchFamily="34" charset="0"/>
            <a:cs typeface="Arial" panose="020B0604020202020204" pitchFamily="34" charset="0"/>
          </a:endParaRPr>
        </a:p>
      </dgm:t>
    </dgm:pt>
    <dgm:pt modelId="{03214BEB-235B-4AF9-BE71-6802ED009154}">
      <dgm:prSet custT="1"/>
      <dgm:spPr/>
      <dgm:t>
        <a:bodyPr/>
        <a:lstStyle/>
        <a:p>
          <a:pPr algn="just" rtl="0"/>
          <a:r>
            <a:rPr lang="en-US" sz="2000">
              <a:latin typeface="Arial" panose="020B0604020202020204" pitchFamily="34" charset="0"/>
              <a:cs typeface="Arial" panose="020B0604020202020204" pitchFamily="34" charset="0"/>
            </a:rPr>
            <a:t>Cyber security protocol maintenance</a:t>
          </a:r>
          <a:endParaRPr lang="en-IN" sz="2000">
            <a:latin typeface="Arial" panose="020B0604020202020204" pitchFamily="34" charset="0"/>
            <a:cs typeface="Arial" panose="020B0604020202020204" pitchFamily="34" charset="0"/>
          </a:endParaRPr>
        </a:p>
      </dgm:t>
    </dgm:pt>
    <dgm:pt modelId="{D6CFCA6E-5451-4753-9E13-7611CD650EE8}" type="parTrans" cxnId="{88A76931-6174-4A01-B9CA-FEEEF6231A84}">
      <dgm:prSet/>
      <dgm:spPr/>
      <dgm:t>
        <a:bodyPr/>
        <a:lstStyle/>
        <a:p>
          <a:pPr algn="just"/>
          <a:endParaRPr lang="en-IN" sz="2000">
            <a:latin typeface="Arial" panose="020B0604020202020204" pitchFamily="34" charset="0"/>
            <a:cs typeface="Arial" panose="020B0604020202020204" pitchFamily="34" charset="0"/>
          </a:endParaRPr>
        </a:p>
      </dgm:t>
    </dgm:pt>
    <dgm:pt modelId="{0D3C7E2E-0C6E-407A-8697-BD990795D32E}" type="sibTrans" cxnId="{88A76931-6174-4A01-B9CA-FEEEF6231A84}">
      <dgm:prSet/>
      <dgm:spPr/>
      <dgm:t>
        <a:bodyPr/>
        <a:lstStyle/>
        <a:p>
          <a:pPr algn="just"/>
          <a:endParaRPr lang="en-IN" sz="2000">
            <a:latin typeface="Arial" panose="020B0604020202020204" pitchFamily="34" charset="0"/>
            <a:cs typeface="Arial" panose="020B0604020202020204" pitchFamily="34" charset="0"/>
          </a:endParaRPr>
        </a:p>
      </dgm:t>
    </dgm:pt>
    <dgm:pt modelId="{2ACE4F73-690A-49DC-B3C2-D62C8C39F455}">
      <dgm:prSet custT="1"/>
      <dgm:spPr/>
      <dgm:t>
        <a:bodyPr/>
        <a:lstStyle/>
        <a:p>
          <a:pPr algn="just" rtl="0"/>
          <a:r>
            <a:rPr lang="en-US" sz="2000">
              <a:latin typeface="Arial" panose="020B0604020202020204" pitchFamily="34" charset="0"/>
              <a:cs typeface="Arial" panose="020B0604020202020204" pitchFamily="34" charset="0"/>
            </a:rPr>
            <a:t>Mobile apps Lung health for kids policy maintenance</a:t>
          </a:r>
          <a:endParaRPr lang="en-IN" sz="2000">
            <a:latin typeface="Arial" panose="020B0604020202020204" pitchFamily="34" charset="0"/>
            <a:cs typeface="Arial" panose="020B0604020202020204" pitchFamily="34" charset="0"/>
          </a:endParaRPr>
        </a:p>
      </dgm:t>
    </dgm:pt>
    <dgm:pt modelId="{B6FF5DEF-15FE-42C0-88E0-F777FEF00218}" type="parTrans" cxnId="{543ADA2C-64C6-4CAA-854C-144762300B13}">
      <dgm:prSet/>
      <dgm:spPr/>
      <dgm:t>
        <a:bodyPr/>
        <a:lstStyle/>
        <a:p>
          <a:pPr algn="just"/>
          <a:endParaRPr lang="en-IN" sz="2000">
            <a:latin typeface="Arial" panose="020B0604020202020204" pitchFamily="34" charset="0"/>
            <a:cs typeface="Arial" panose="020B0604020202020204" pitchFamily="34" charset="0"/>
          </a:endParaRPr>
        </a:p>
      </dgm:t>
    </dgm:pt>
    <dgm:pt modelId="{769C9BAA-FC7B-40B1-97EC-E7F2F5B1724C}" type="sibTrans" cxnId="{543ADA2C-64C6-4CAA-854C-144762300B13}">
      <dgm:prSet/>
      <dgm:spPr/>
      <dgm:t>
        <a:bodyPr/>
        <a:lstStyle/>
        <a:p>
          <a:pPr algn="just"/>
          <a:endParaRPr lang="en-IN" sz="2000">
            <a:latin typeface="Arial" panose="020B0604020202020204" pitchFamily="34" charset="0"/>
            <a:cs typeface="Arial" panose="020B0604020202020204" pitchFamily="34" charset="0"/>
          </a:endParaRPr>
        </a:p>
      </dgm:t>
    </dgm:pt>
    <dgm:pt modelId="{803FB1FE-1B05-4F1F-8669-D1E465E73E8B}">
      <dgm:prSet custT="1"/>
      <dgm:spPr/>
      <dgm:t>
        <a:bodyPr/>
        <a:lstStyle/>
        <a:p>
          <a:pPr algn="just" rtl="0"/>
          <a:r>
            <a:rPr lang="en-US" sz="2000" dirty="0">
              <a:latin typeface="Arial" panose="020B0604020202020204" pitchFamily="34" charset="0"/>
              <a:cs typeface="Arial" panose="020B0604020202020204" pitchFamily="34" charset="0"/>
            </a:rPr>
            <a:t>Ethical issues concerning digital health promotion intervention by mobile apps</a:t>
          </a:r>
          <a:endParaRPr lang="en-IN" sz="2000" dirty="0">
            <a:latin typeface="Arial" panose="020B0604020202020204" pitchFamily="34" charset="0"/>
            <a:cs typeface="Arial" panose="020B0604020202020204" pitchFamily="34" charset="0"/>
          </a:endParaRPr>
        </a:p>
      </dgm:t>
    </dgm:pt>
    <dgm:pt modelId="{A08D9DCC-9116-47E5-95B7-46FFF1EDF097}" type="parTrans" cxnId="{F7CD412D-E21F-4222-92D9-15B65A691962}">
      <dgm:prSet/>
      <dgm:spPr/>
      <dgm:t>
        <a:bodyPr/>
        <a:lstStyle/>
        <a:p>
          <a:pPr algn="just"/>
          <a:endParaRPr lang="en-IN" sz="2000">
            <a:latin typeface="Arial" panose="020B0604020202020204" pitchFamily="34" charset="0"/>
            <a:cs typeface="Arial" panose="020B0604020202020204" pitchFamily="34" charset="0"/>
          </a:endParaRPr>
        </a:p>
      </dgm:t>
    </dgm:pt>
    <dgm:pt modelId="{44175B7B-F41E-48A1-AA22-0D8A3581F038}" type="sibTrans" cxnId="{F7CD412D-E21F-4222-92D9-15B65A691962}">
      <dgm:prSet/>
      <dgm:spPr/>
      <dgm:t>
        <a:bodyPr/>
        <a:lstStyle/>
        <a:p>
          <a:pPr algn="just"/>
          <a:endParaRPr lang="en-IN" sz="2000">
            <a:latin typeface="Arial" panose="020B0604020202020204" pitchFamily="34" charset="0"/>
            <a:cs typeface="Arial" panose="020B0604020202020204" pitchFamily="34" charset="0"/>
          </a:endParaRPr>
        </a:p>
      </dgm:t>
    </dgm:pt>
    <dgm:pt modelId="{D24F4496-7D6F-43CD-939B-35099B2AF08D}">
      <dgm:prSet custT="1"/>
      <dgm:spPr/>
      <dgm:t>
        <a:bodyPr/>
        <a:lstStyle/>
        <a:p>
          <a:pPr algn="just" rtl="0"/>
          <a:r>
            <a:rPr lang="en-US" sz="2000" dirty="0">
              <a:latin typeface="Arial" panose="020B0604020202020204" pitchFamily="34" charset="0"/>
              <a:cs typeface="Arial" panose="020B0604020202020204" pitchFamily="34" charset="0"/>
            </a:rPr>
            <a:t>Getting permission from the higher authority of the educational institute (Wang et al., 2018).</a:t>
          </a:r>
          <a:endParaRPr lang="en-IN" sz="2000" dirty="0">
            <a:latin typeface="Arial" panose="020B0604020202020204" pitchFamily="34" charset="0"/>
            <a:cs typeface="Arial" panose="020B0604020202020204" pitchFamily="34" charset="0"/>
          </a:endParaRPr>
        </a:p>
      </dgm:t>
    </dgm:pt>
    <dgm:pt modelId="{5DE84642-180D-440A-A31E-23DB93DF5217}" type="parTrans" cxnId="{6F72CA57-5D58-469E-BACA-927BA28D57DF}">
      <dgm:prSet/>
      <dgm:spPr/>
      <dgm:t>
        <a:bodyPr/>
        <a:lstStyle/>
        <a:p>
          <a:pPr algn="just"/>
          <a:endParaRPr lang="en-IN" sz="2000">
            <a:latin typeface="Arial" panose="020B0604020202020204" pitchFamily="34" charset="0"/>
            <a:cs typeface="Arial" panose="020B0604020202020204" pitchFamily="34" charset="0"/>
          </a:endParaRPr>
        </a:p>
      </dgm:t>
    </dgm:pt>
    <dgm:pt modelId="{DF931388-0C00-4D49-89E3-39451693AEF6}" type="sibTrans" cxnId="{6F72CA57-5D58-469E-BACA-927BA28D57DF}">
      <dgm:prSet/>
      <dgm:spPr/>
      <dgm:t>
        <a:bodyPr/>
        <a:lstStyle/>
        <a:p>
          <a:pPr algn="just"/>
          <a:endParaRPr lang="en-IN" sz="2000">
            <a:latin typeface="Arial" panose="020B0604020202020204" pitchFamily="34" charset="0"/>
            <a:cs typeface="Arial" panose="020B0604020202020204" pitchFamily="34" charset="0"/>
          </a:endParaRPr>
        </a:p>
      </dgm:t>
    </dgm:pt>
    <dgm:pt modelId="{A4B9CC89-7021-4F29-98E9-9575142918F0}">
      <dgm:prSet custT="1"/>
      <dgm:spPr/>
      <dgm:t>
        <a:bodyPr/>
        <a:lstStyle/>
        <a:p>
          <a:pPr algn="just" rtl="0"/>
          <a:r>
            <a:rPr lang="en-US" sz="2000" dirty="0">
              <a:latin typeface="Arial" panose="020B0604020202020204" pitchFamily="34" charset="0"/>
              <a:cs typeface="Arial" panose="020B0604020202020204" pitchFamily="34" charset="0"/>
            </a:rPr>
            <a:t>Influence medically approved practice regarding respiratory health.</a:t>
          </a:r>
          <a:endParaRPr lang="en-IN" sz="2000" dirty="0">
            <a:latin typeface="Arial" panose="020B0604020202020204" pitchFamily="34" charset="0"/>
            <a:cs typeface="Arial" panose="020B0604020202020204" pitchFamily="34" charset="0"/>
          </a:endParaRPr>
        </a:p>
      </dgm:t>
    </dgm:pt>
    <dgm:pt modelId="{91E959E8-EFA8-47B7-B761-5FEFD5F59365}" type="parTrans" cxnId="{104FED8C-0A0B-4A0F-9D28-ABF7C4DC2369}">
      <dgm:prSet/>
      <dgm:spPr/>
      <dgm:t>
        <a:bodyPr/>
        <a:lstStyle/>
        <a:p>
          <a:pPr algn="just"/>
          <a:endParaRPr lang="en-IN" sz="2000">
            <a:latin typeface="Arial" panose="020B0604020202020204" pitchFamily="34" charset="0"/>
            <a:cs typeface="Arial" panose="020B0604020202020204" pitchFamily="34" charset="0"/>
          </a:endParaRPr>
        </a:p>
      </dgm:t>
    </dgm:pt>
    <dgm:pt modelId="{56A06278-6A42-45F1-AF64-7B8F90E18D82}" type="sibTrans" cxnId="{104FED8C-0A0B-4A0F-9D28-ABF7C4DC2369}">
      <dgm:prSet/>
      <dgm:spPr/>
      <dgm:t>
        <a:bodyPr/>
        <a:lstStyle/>
        <a:p>
          <a:pPr algn="just"/>
          <a:endParaRPr lang="en-IN" sz="2000">
            <a:latin typeface="Arial" panose="020B0604020202020204" pitchFamily="34" charset="0"/>
            <a:cs typeface="Arial" panose="020B0604020202020204" pitchFamily="34" charset="0"/>
          </a:endParaRPr>
        </a:p>
      </dgm:t>
    </dgm:pt>
    <dgm:pt modelId="{9E84ECA4-371A-4E00-AAAC-BE3928F236AE}" type="pres">
      <dgm:prSet presAssocID="{75C3FDA9-D7ED-4446-8344-A21F1B786FE1}" presName="Name0" presStyleCnt="0">
        <dgm:presLayoutVars>
          <dgm:dir/>
          <dgm:animLvl val="lvl"/>
          <dgm:resizeHandles val="exact"/>
        </dgm:presLayoutVars>
      </dgm:prSet>
      <dgm:spPr/>
    </dgm:pt>
    <dgm:pt modelId="{13F14298-8DBE-4486-970F-BCD39E963756}" type="pres">
      <dgm:prSet presAssocID="{BAB350B2-5B26-4ABE-BD80-BCA3CAFB1E23}" presName="composite" presStyleCnt="0"/>
      <dgm:spPr/>
    </dgm:pt>
    <dgm:pt modelId="{6E7C813A-02C4-4A96-97CB-5DB21FF58BF6}" type="pres">
      <dgm:prSet presAssocID="{BAB350B2-5B26-4ABE-BD80-BCA3CAFB1E23}" presName="parTx" presStyleLbl="alignNode1" presStyleIdx="0" presStyleCnt="1" custLinFactNeighborY="-14465">
        <dgm:presLayoutVars>
          <dgm:chMax val="0"/>
          <dgm:chPref val="0"/>
          <dgm:bulletEnabled val="1"/>
        </dgm:presLayoutVars>
      </dgm:prSet>
      <dgm:spPr/>
    </dgm:pt>
    <dgm:pt modelId="{91630871-8692-477E-AE9E-46CF62E366A4}" type="pres">
      <dgm:prSet presAssocID="{BAB350B2-5B26-4ABE-BD80-BCA3CAFB1E23}" presName="desTx" presStyleLbl="alignAccFollowNode1" presStyleIdx="0" presStyleCnt="1">
        <dgm:presLayoutVars>
          <dgm:bulletEnabled val="1"/>
        </dgm:presLayoutVars>
      </dgm:prSet>
      <dgm:spPr/>
    </dgm:pt>
  </dgm:ptLst>
  <dgm:cxnLst>
    <dgm:cxn modelId="{5A47D608-F56B-466A-BD3A-ED1F0BAFA0C7}" type="presOf" srcId="{803FB1FE-1B05-4F1F-8669-D1E465E73E8B}" destId="{91630871-8692-477E-AE9E-46CF62E366A4}" srcOrd="0" destOrd="2" presId="urn:microsoft.com/office/officeart/2005/8/layout/hList1"/>
    <dgm:cxn modelId="{543ADA2C-64C6-4CAA-854C-144762300B13}" srcId="{BAB350B2-5B26-4ABE-BD80-BCA3CAFB1E23}" destId="{2ACE4F73-690A-49DC-B3C2-D62C8C39F455}" srcOrd="1" destOrd="0" parTransId="{B6FF5DEF-15FE-42C0-88E0-F777FEF00218}" sibTransId="{769C9BAA-FC7B-40B1-97EC-E7F2F5B1724C}"/>
    <dgm:cxn modelId="{F7CD412D-E21F-4222-92D9-15B65A691962}" srcId="{BAB350B2-5B26-4ABE-BD80-BCA3CAFB1E23}" destId="{803FB1FE-1B05-4F1F-8669-D1E465E73E8B}" srcOrd="2" destOrd="0" parTransId="{A08D9DCC-9116-47E5-95B7-46FFF1EDF097}" sibTransId="{44175B7B-F41E-48A1-AA22-0D8A3581F038}"/>
    <dgm:cxn modelId="{58648A2E-1DA8-46FD-A41A-A6EAFEE4ECAA}" type="presOf" srcId="{BAB350B2-5B26-4ABE-BD80-BCA3CAFB1E23}" destId="{6E7C813A-02C4-4A96-97CB-5DB21FF58BF6}" srcOrd="0" destOrd="0" presId="urn:microsoft.com/office/officeart/2005/8/layout/hList1"/>
    <dgm:cxn modelId="{88A76931-6174-4A01-B9CA-FEEEF6231A84}" srcId="{BAB350B2-5B26-4ABE-BD80-BCA3CAFB1E23}" destId="{03214BEB-235B-4AF9-BE71-6802ED009154}" srcOrd="0" destOrd="0" parTransId="{D6CFCA6E-5451-4753-9E13-7611CD650EE8}" sibTransId="{0D3C7E2E-0C6E-407A-8697-BD990795D32E}"/>
    <dgm:cxn modelId="{3403D740-BF17-4F60-AA31-8AE3F226386D}" type="presOf" srcId="{A4B9CC89-7021-4F29-98E9-9575142918F0}" destId="{91630871-8692-477E-AE9E-46CF62E366A4}" srcOrd="0" destOrd="4" presId="urn:microsoft.com/office/officeart/2005/8/layout/hList1"/>
    <dgm:cxn modelId="{EF7C006C-4755-40A8-88AD-1C6F0B4DBF40}" type="presOf" srcId="{75C3FDA9-D7ED-4446-8344-A21F1B786FE1}" destId="{9E84ECA4-371A-4E00-AAAC-BE3928F236AE}" srcOrd="0" destOrd="0" presId="urn:microsoft.com/office/officeart/2005/8/layout/hList1"/>
    <dgm:cxn modelId="{6F72CA57-5D58-469E-BACA-927BA28D57DF}" srcId="{BAB350B2-5B26-4ABE-BD80-BCA3CAFB1E23}" destId="{D24F4496-7D6F-43CD-939B-35099B2AF08D}" srcOrd="3" destOrd="0" parTransId="{5DE84642-180D-440A-A31E-23DB93DF5217}" sibTransId="{DF931388-0C00-4D49-89E3-39451693AEF6}"/>
    <dgm:cxn modelId="{3DB93179-FDAD-4F1C-8841-7A9046CD2E9E}" srcId="{75C3FDA9-D7ED-4446-8344-A21F1B786FE1}" destId="{BAB350B2-5B26-4ABE-BD80-BCA3CAFB1E23}" srcOrd="0" destOrd="0" parTransId="{CA5D8CA7-F48B-41C8-9AED-243FAD496950}" sibTransId="{D79001C4-4B6A-4A89-B7F5-9613C3CB9D1C}"/>
    <dgm:cxn modelId="{104FED8C-0A0B-4A0F-9D28-ABF7C4DC2369}" srcId="{BAB350B2-5B26-4ABE-BD80-BCA3CAFB1E23}" destId="{A4B9CC89-7021-4F29-98E9-9575142918F0}" srcOrd="4" destOrd="0" parTransId="{91E959E8-EFA8-47B7-B761-5FEFD5F59365}" sibTransId="{56A06278-6A42-45F1-AF64-7B8F90E18D82}"/>
    <dgm:cxn modelId="{AA0544BA-65DD-44AA-A33A-E0217EEC8752}" type="presOf" srcId="{2ACE4F73-690A-49DC-B3C2-D62C8C39F455}" destId="{91630871-8692-477E-AE9E-46CF62E366A4}" srcOrd="0" destOrd="1" presId="urn:microsoft.com/office/officeart/2005/8/layout/hList1"/>
    <dgm:cxn modelId="{CE6A4CC4-F622-4093-AA71-F2DF5E76EA7D}" type="presOf" srcId="{03214BEB-235B-4AF9-BE71-6802ED009154}" destId="{91630871-8692-477E-AE9E-46CF62E366A4}" srcOrd="0" destOrd="0" presId="urn:microsoft.com/office/officeart/2005/8/layout/hList1"/>
    <dgm:cxn modelId="{4DC1B8D5-2936-4411-AB81-638DF99FA457}" type="presOf" srcId="{D24F4496-7D6F-43CD-939B-35099B2AF08D}" destId="{91630871-8692-477E-AE9E-46CF62E366A4}" srcOrd="0" destOrd="3" presId="urn:microsoft.com/office/officeart/2005/8/layout/hList1"/>
    <dgm:cxn modelId="{49EB6C05-C73D-4A14-8760-789BB0CD4EF1}" type="presParOf" srcId="{9E84ECA4-371A-4E00-AAAC-BE3928F236AE}" destId="{13F14298-8DBE-4486-970F-BCD39E963756}" srcOrd="0" destOrd="0" presId="urn:microsoft.com/office/officeart/2005/8/layout/hList1"/>
    <dgm:cxn modelId="{B5CC3DC8-1139-4B5D-86DF-EE4B613E28FB}" type="presParOf" srcId="{13F14298-8DBE-4486-970F-BCD39E963756}" destId="{6E7C813A-02C4-4A96-97CB-5DB21FF58BF6}" srcOrd="0" destOrd="0" presId="urn:microsoft.com/office/officeart/2005/8/layout/hList1"/>
    <dgm:cxn modelId="{A098D4A0-E884-44C1-BBCE-7F0728FEA02E}" type="presParOf" srcId="{13F14298-8DBE-4486-970F-BCD39E963756}" destId="{91630871-8692-477E-AE9E-46CF62E366A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ADAB210-4FEB-4CC7-AF9F-EA19DD9CC450}"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IN"/>
        </a:p>
      </dgm:t>
    </dgm:pt>
    <dgm:pt modelId="{05A823C0-16B2-4A2F-A5D1-3E3694724846}">
      <dgm:prSet/>
      <dgm:spPr/>
      <dgm:t>
        <a:bodyPr/>
        <a:lstStyle/>
        <a:p>
          <a:pPr rtl="0"/>
          <a:r>
            <a:rPr lang="en-IN" dirty="0"/>
            <a:t>Big data helps the  mobile apps effectively asses demographic data, respiratory system information, preventive guidance etc to follow </a:t>
          </a:r>
          <a:r>
            <a:rPr lang="en-US" dirty="0"/>
            <a:t>(CDC, 2023)</a:t>
          </a:r>
          <a:endParaRPr lang="en-IN" dirty="0"/>
        </a:p>
      </dgm:t>
    </dgm:pt>
    <dgm:pt modelId="{FD127F1F-3EF1-463E-BBAF-5C5EB22B2A4F}" type="parTrans" cxnId="{EE5D3C83-2349-4804-94C5-A1DFF2021E8E}">
      <dgm:prSet/>
      <dgm:spPr/>
      <dgm:t>
        <a:bodyPr/>
        <a:lstStyle/>
        <a:p>
          <a:endParaRPr lang="en-IN"/>
        </a:p>
      </dgm:t>
    </dgm:pt>
    <dgm:pt modelId="{F2208817-3833-460C-9DCB-78DC293C8338}" type="sibTrans" cxnId="{EE5D3C83-2349-4804-94C5-A1DFF2021E8E}">
      <dgm:prSet/>
      <dgm:spPr/>
      <dgm:t>
        <a:bodyPr/>
        <a:lstStyle/>
        <a:p>
          <a:endParaRPr lang="en-IN"/>
        </a:p>
      </dgm:t>
    </dgm:pt>
    <dgm:pt modelId="{3DBF535A-9FCF-443F-90E9-96A34BC0737D}">
      <dgm:prSet/>
      <dgm:spPr/>
      <dgm:t>
        <a:bodyPr/>
        <a:lstStyle/>
        <a:p>
          <a:pPr algn="ctr" rtl="0"/>
          <a:r>
            <a:rPr lang="en-IN" dirty="0"/>
            <a:t>It influence healthy habits adoption in children by manipulating their behaviour and subconscious process </a:t>
          </a:r>
          <a:r>
            <a:rPr lang="en-US" dirty="0"/>
            <a:t>(</a:t>
          </a:r>
          <a:r>
            <a:rPr lang="en-US" dirty="0" err="1"/>
            <a:t>Dorepalli</a:t>
          </a:r>
          <a:r>
            <a:rPr lang="en-US" dirty="0"/>
            <a:t>, 2017)</a:t>
          </a:r>
          <a:endParaRPr lang="en-IN" dirty="0"/>
        </a:p>
      </dgm:t>
    </dgm:pt>
    <dgm:pt modelId="{BEF5DA1E-F045-44C8-A954-44D004ECBB54}" type="parTrans" cxnId="{CA615169-D63A-4746-9273-9CE012B0F7D2}">
      <dgm:prSet/>
      <dgm:spPr/>
      <dgm:t>
        <a:bodyPr/>
        <a:lstStyle/>
        <a:p>
          <a:endParaRPr lang="en-IN"/>
        </a:p>
      </dgm:t>
    </dgm:pt>
    <dgm:pt modelId="{1643ED1D-F162-457A-9756-824734CC9059}" type="sibTrans" cxnId="{CA615169-D63A-4746-9273-9CE012B0F7D2}">
      <dgm:prSet/>
      <dgm:spPr/>
      <dgm:t>
        <a:bodyPr/>
        <a:lstStyle/>
        <a:p>
          <a:endParaRPr lang="en-IN"/>
        </a:p>
      </dgm:t>
    </dgm:pt>
    <dgm:pt modelId="{2BD9B436-B4C8-4CE9-8499-A27D35353443}">
      <dgm:prSet/>
      <dgm:spPr/>
      <dgm:t>
        <a:bodyPr/>
        <a:lstStyle/>
        <a:p>
          <a:pPr rtl="0"/>
          <a:r>
            <a:rPr lang="en-IN" dirty="0"/>
            <a:t>It suggest suitable strategy to reduce respiratory health issues and influence healthy habit of exercise, eating and quitting smoking etc.</a:t>
          </a:r>
        </a:p>
      </dgm:t>
    </dgm:pt>
    <dgm:pt modelId="{92E309EF-9820-43C5-8AF8-F60A25871C4D}" type="parTrans" cxnId="{4365107F-92C9-4BA6-8F33-54B132316C7F}">
      <dgm:prSet/>
      <dgm:spPr/>
      <dgm:t>
        <a:bodyPr/>
        <a:lstStyle/>
        <a:p>
          <a:endParaRPr lang="en-IN"/>
        </a:p>
      </dgm:t>
    </dgm:pt>
    <dgm:pt modelId="{97F3EDEF-FDD8-406D-A9A4-88012BCDA647}" type="sibTrans" cxnId="{4365107F-92C9-4BA6-8F33-54B132316C7F}">
      <dgm:prSet/>
      <dgm:spPr/>
      <dgm:t>
        <a:bodyPr/>
        <a:lstStyle/>
        <a:p>
          <a:endParaRPr lang="en-IN"/>
        </a:p>
      </dgm:t>
    </dgm:pt>
    <dgm:pt modelId="{C8E9ED84-B181-4FDE-B974-8E76AD1E4FC3}" type="pres">
      <dgm:prSet presAssocID="{3ADAB210-4FEB-4CC7-AF9F-EA19DD9CC450}" presName="CompostProcess" presStyleCnt="0">
        <dgm:presLayoutVars>
          <dgm:dir/>
          <dgm:resizeHandles val="exact"/>
        </dgm:presLayoutVars>
      </dgm:prSet>
      <dgm:spPr/>
    </dgm:pt>
    <dgm:pt modelId="{A1A5AF06-279B-4747-9703-858632E09B68}" type="pres">
      <dgm:prSet presAssocID="{3ADAB210-4FEB-4CC7-AF9F-EA19DD9CC450}" presName="arrow" presStyleLbl="bgShp" presStyleIdx="0" presStyleCnt="1"/>
      <dgm:spPr/>
    </dgm:pt>
    <dgm:pt modelId="{F5DBCACE-F85B-4DFD-912B-86D277BEA718}" type="pres">
      <dgm:prSet presAssocID="{3ADAB210-4FEB-4CC7-AF9F-EA19DD9CC450}" presName="linearProcess" presStyleCnt="0"/>
      <dgm:spPr/>
    </dgm:pt>
    <dgm:pt modelId="{25E5751B-26CD-4471-B85F-6395B98F3379}" type="pres">
      <dgm:prSet presAssocID="{05A823C0-16B2-4A2F-A5D1-3E3694724846}" presName="textNode" presStyleLbl="node1" presStyleIdx="0" presStyleCnt="3">
        <dgm:presLayoutVars>
          <dgm:bulletEnabled val="1"/>
        </dgm:presLayoutVars>
      </dgm:prSet>
      <dgm:spPr/>
    </dgm:pt>
    <dgm:pt modelId="{E712A876-28CD-4BD3-BE8E-976F29D3609E}" type="pres">
      <dgm:prSet presAssocID="{F2208817-3833-460C-9DCB-78DC293C8338}" presName="sibTrans" presStyleCnt="0"/>
      <dgm:spPr/>
    </dgm:pt>
    <dgm:pt modelId="{56AA5994-5183-40C2-BB45-0692A8013EA7}" type="pres">
      <dgm:prSet presAssocID="{3DBF535A-9FCF-443F-90E9-96A34BC0737D}" presName="textNode" presStyleLbl="node1" presStyleIdx="1" presStyleCnt="3">
        <dgm:presLayoutVars>
          <dgm:bulletEnabled val="1"/>
        </dgm:presLayoutVars>
      </dgm:prSet>
      <dgm:spPr/>
    </dgm:pt>
    <dgm:pt modelId="{E2999558-39E9-4C38-9234-7BDF097E12EF}" type="pres">
      <dgm:prSet presAssocID="{1643ED1D-F162-457A-9756-824734CC9059}" presName="sibTrans" presStyleCnt="0"/>
      <dgm:spPr/>
    </dgm:pt>
    <dgm:pt modelId="{B1DD645A-979C-4BF1-9F85-514870F5A766}" type="pres">
      <dgm:prSet presAssocID="{2BD9B436-B4C8-4CE9-8499-A27D35353443}" presName="textNode" presStyleLbl="node1" presStyleIdx="2" presStyleCnt="3">
        <dgm:presLayoutVars>
          <dgm:bulletEnabled val="1"/>
        </dgm:presLayoutVars>
      </dgm:prSet>
      <dgm:spPr/>
    </dgm:pt>
  </dgm:ptLst>
  <dgm:cxnLst>
    <dgm:cxn modelId="{CA615169-D63A-4746-9273-9CE012B0F7D2}" srcId="{3ADAB210-4FEB-4CC7-AF9F-EA19DD9CC450}" destId="{3DBF535A-9FCF-443F-90E9-96A34BC0737D}" srcOrd="1" destOrd="0" parTransId="{BEF5DA1E-F045-44C8-A954-44D004ECBB54}" sibTransId="{1643ED1D-F162-457A-9756-824734CC9059}"/>
    <dgm:cxn modelId="{0F8E7250-6AD6-44EB-8927-D009DB1FDC8C}" type="presOf" srcId="{3ADAB210-4FEB-4CC7-AF9F-EA19DD9CC450}" destId="{C8E9ED84-B181-4FDE-B974-8E76AD1E4FC3}" srcOrd="0" destOrd="0" presId="urn:microsoft.com/office/officeart/2005/8/layout/hProcess9"/>
    <dgm:cxn modelId="{4365107F-92C9-4BA6-8F33-54B132316C7F}" srcId="{3ADAB210-4FEB-4CC7-AF9F-EA19DD9CC450}" destId="{2BD9B436-B4C8-4CE9-8499-A27D35353443}" srcOrd="2" destOrd="0" parTransId="{92E309EF-9820-43C5-8AF8-F60A25871C4D}" sibTransId="{97F3EDEF-FDD8-406D-A9A4-88012BCDA647}"/>
    <dgm:cxn modelId="{EE5D3C83-2349-4804-94C5-A1DFF2021E8E}" srcId="{3ADAB210-4FEB-4CC7-AF9F-EA19DD9CC450}" destId="{05A823C0-16B2-4A2F-A5D1-3E3694724846}" srcOrd="0" destOrd="0" parTransId="{FD127F1F-3EF1-463E-BBAF-5C5EB22B2A4F}" sibTransId="{F2208817-3833-460C-9DCB-78DC293C8338}"/>
    <dgm:cxn modelId="{295B3EC8-7A55-4105-8496-576A14833A63}" type="presOf" srcId="{2BD9B436-B4C8-4CE9-8499-A27D35353443}" destId="{B1DD645A-979C-4BF1-9F85-514870F5A766}" srcOrd="0" destOrd="0" presId="urn:microsoft.com/office/officeart/2005/8/layout/hProcess9"/>
    <dgm:cxn modelId="{44DAB1D0-CD3A-43DC-896E-A1BA154FECC2}" type="presOf" srcId="{3DBF535A-9FCF-443F-90E9-96A34BC0737D}" destId="{56AA5994-5183-40C2-BB45-0692A8013EA7}" srcOrd="0" destOrd="0" presId="urn:microsoft.com/office/officeart/2005/8/layout/hProcess9"/>
    <dgm:cxn modelId="{65668BE2-72DE-420A-961A-E4DA16D029BD}" type="presOf" srcId="{05A823C0-16B2-4A2F-A5D1-3E3694724846}" destId="{25E5751B-26CD-4471-B85F-6395B98F3379}" srcOrd="0" destOrd="0" presId="urn:microsoft.com/office/officeart/2005/8/layout/hProcess9"/>
    <dgm:cxn modelId="{5B20A9E2-8E2E-46EC-A6FA-E3F28277453F}" type="presParOf" srcId="{C8E9ED84-B181-4FDE-B974-8E76AD1E4FC3}" destId="{A1A5AF06-279B-4747-9703-858632E09B68}" srcOrd="0" destOrd="0" presId="urn:microsoft.com/office/officeart/2005/8/layout/hProcess9"/>
    <dgm:cxn modelId="{0945BBAA-6DD9-4484-B18A-4F4A3EAAC6E0}" type="presParOf" srcId="{C8E9ED84-B181-4FDE-B974-8E76AD1E4FC3}" destId="{F5DBCACE-F85B-4DFD-912B-86D277BEA718}" srcOrd="1" destOrd="0" presId="urn:microsoft.com/office/officeart/2005/8/layout/hProcess9"/>
    <dgm:cxn modelId="{E3A3ED66-1AEE-4E91-B8F2-CAE68CA43BF9}" type="presParOf" srcId="{F5DBCACE-F85B-4DFD-912B-86D277BEA718}" destId="{25E5751B-26CD-4471-B85F-6395B98F3379}" srcOrd="0" destOrd="0" presId="urn:microsoft.com/office/officeart/2005/8/layout/hProcess9"/>
    <dgm:cxn modelId="{41952606-72B9-472D-AB1E-9C46AC5FC67C}" type="presParOf" srcId="{F5DBCACE-F85B-4DFD-912B-86D277BEA718}" destId="{E712A876-28CD-4BD3-BE8E-976F29D3609E}" srcOrd="1" destOrd="0" presId="urn:microsoft.com/office/officeart/2005/8/layout/hProcess9"/>
    <dgm:cxn modelId="{9373D479-8B1D-4F69-BE11-46ABB5FBE30F}" type="presParOf" srcId="{F5DBCACE-F85B-4DFD-912B-86D277BEA718}" destId="{56AA5994-5183-40C2-BB45-0692A8013EA7}" srcOrd="2" destOrd="0" presId="urn:microsoft.com/office/officeart/2005/8/layout/hProcess9"/>
    <dgm:cxn modelId="{99E0D6D0-F886-4789-979A-DD5ECC2DC1D9}" type="presParOf" srcId="{F5DBCACE-F85B-4DFD-912B-86D277BEA718}" destId="{E2999558-39E9-4C38-9234-7BDF097E12EF}" srcOrd="3" destOrd="0" presId="urn:microsoft.com/office/officeart/2005/8/layout/hProcess9"/>
    <dgm:cxn modelId="{41950861-DF89-48D6-95E8-9C409BC6D697}" type="presParOf" srcId="{F5DBCACE-F85B-4DFD-912B-86D277BEA718}" destId="{B1DD645A-979C-4BF1-9F85-514870F5A766}"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481D47-95B3-46B1-9E58-97D1768789CC}"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IN"/>
        </a:p>
      </dgm:t>
    </dgm:pt>
    <dgm:pt modelId="{26DF2C3A-3BEF-4DBE-8420-4E5E6C92EAA2}">
      <dgm:prSet/>
      <dgm:spPr/>
      <dgm:t>
        <a:bodyPr/>
        <a:lstStyle/>
        <a:p>
          <a:pPr rtl="0"/>
          <a:r>
            <a:rPr lang="en-US" b="1" i="1" dirty="0"/>
            <a:t>Improves respiratory health of children</a:t>
          </a:r>
          <a:endParaRPr lang="en-IN" dirty="0"/>
        </a:p>
      </dgm:t>
    </dgm:pt>
    <dgm:pt modelId="{88F93E89-03E6-4907-9F1D-08F3C7EBF65A}" type="parTrans" cxnId="{1C1F5B63-BBAE-43CA-87F6-BA219BE24CA1}">
      <dgm:prSet/>
      <dgm:spPr/>
      <dgm:t>
        <a:bodyPr/>
        <a:lstStyle/>
        <a:p>
          <a:endParaRPr lang="en-IN"/>
        </a:p>
      </dgm:t>
    </dgm:pt>
    <dgm:pt modelId="{E0CFD89B-7F91-4504-B0EA-80520AE202AE}" type="sibTrans" cxnId="{1C1F5B63-BBAE-43CA-87F6-BA219BE24CA1}">
      <dgm:prSet/>
      <dgm:spPr/>
      <dgm:t>
        <a:bodyPr/>
        <a:lstStyle/>
        <a:p>
          <a:endParaRPr lang="en-IN"/>
        </a:p>
      </dgm:t>
    </dgm:pt>
    <dgm:pt modelId="{2DBC1306-ACAC-4BE8-AB9B-F7BF895443CD}">
      <dgm:prSet/>
      <dgm:spPr/>
      <dgm:t>
        <a:bodyPr/>
        <a:lstStyle/>
        <a:p>
          <a:pPr rtl="0"/>
          <a:r>
            <a:rPr lang="en-US" b="0" i="0" dirty="0"/>
            <a:t>Utilize real time data on respiratory systems and disease data to promote respiratory health </a:t>
          </a:r>
          <a:r>
            <a:rPr lang="en-US" dirty="0"/>
            <a:t>(</a:t>
          </a:r>
          <a:r>
            <a:rPr lang="en-US" dirty="0" err="1"/>
            <a:t>Dorepalli</a:t>
          </a:r>
          <a:r>
            <a:rPr lang="en-US" dirty="0"/>
            <a:t>, 2017)</a:t>
          </a:r>
          <a:r>
            <a:rPr lang="en-US" b="0" i="0" dirty="0"/>
            <a:t>.</a:t>
          </a:r>
          <a:endParaRPr lang="en-IN" dirty="0"/>
        </a:p>
      </dgm:t>
    </dgm:pt>
    <dgm:pt modelId="{4BA643A1-3BB5-4EC7-B6FB-F97292FE7163}" type="parTrans" cxnId="{B5A49D3A-C6EE-40E0-AA60-913B5801C45C}">
      <dgm:prSet/>
      <dgm:spPr/>
      <dgm:t>
        <a:bodyPr/>
        <a:lstStyle/>
        <a:p>
          <a:endParaRPr lang="en-IN"/>
        </a:p>
      </dgm:t>
    </dgm:pt>
    <dgm:pt modelId="{95B4064D-6D6F-4A69-BE4B-911E9E18C3A0}" type="sibTrans" cxnId="{B5A49D3A-C6EE-40E0-AA60-913B5801C45C}">
      <dgm:prSet/>
      <dgm:spPr/>
      <dgm:t>
        <a:bodyPr/>
        <a:lstStyle/>
        <a:p>
          <a:endParaRPr lang="en-IN"/>
        </a:p>
      </dgm:t>
    </dgm:pt>
    <dgm:pt modelId="{29C269BF-197C-4ABE-9EAD-B52F817D0543}">
      <dgm:prSet/>
      <dgm:spPr/>
      <dgm:t>
        <a:bodyPr/>
        <a:lstStyle/>
        <a:p>
          <a:pPr rtl="0"/>
          <a:r>
            <a:rPr lang="en-US" b="0" i="0" dirty="0"/>
            <a:t>Engage children with interesting and innovative approach of showing respiratory health knowledge </a:t>
          </a:r>
          <a:r>
            <a:rPr lang="en-US" dirty="0"/>
            <a:t>(CDC, 2023)</a:t>
          </a:r>
          <a:endParaRPr lang="en-IN" dirty="0"/>
        </a:p>
      </dgm:t>
    </dgm:pt>
    <dgm:pt modelId="{94EEB687-D4F1-4F53-A688-2DC64869E293}" type="parTrans" cxnId="{89CE4213-63DA-4F2D-8FC9-2895E0B9C3EA}">
      <dgm:prSet/>
      <dgm:spPr/>
      <dgm:t>
        <a:bodyPr/>
        <a:lstStyle/>
        <a:p>
          <a:endParaRPr lang="en-IN"/>
        </a:p>
      </dgm:t>
    </dgm:pt>
    <dgm:pt modelId="{8F428B06-1395-45EC-BFBF-B4C6D9788395}" type="sibTrans" cxnId="{89CE4213-63DA-4F2D-8FC9-2895E0B9C3EA}">
      <dgm:prSet/>
      <dgm:spPr/>
      <dgm:t>
        <a:bodyPr/>
        <a:lstStyle/>
        <a:p>
          <a:endParaRPr lang="en-IN"/>
        </a:p>
      </dgm:t>
    </dgm:pt>
    <dgm:pt modelId="{F0658696-8B01-4783-A0E5-D298311E2760}">
      <dgm:prSet/>
      <dgm:spPr/>
      <dgm:t>
        <a:bodyPr/>
        <a:lstStyle/>
        <a:p>
          <a:pPr rtl="0"/>
          <a:r>
            <a:rPr lang="en-US" b="0" i="0" dirty="0"/>
            <a:t>Motivate children to avoid unhealthy habits and influence them towards healthy habits of exercise, physical activity, etc.</a:t>
          </a:r>
          <a:endParaRPr lang="en-IN" dirty="0"/>
        </a:p>
      </dgm:t>
    </dgm:pt>
    <dgm:pt modelId="{165D3BC9-D437-4A5C-88F7-385C65B7A821}" type="parTrans" cxnId="{AD1DB267-8AE2-4DDD-B6F8-B949C6CA79B2}">
      <dgm:prSet/>
      <dgm:spPr/>
      <dgm:t>
        <a:bodyPr/>
        <a:lstStyle/>
        <a:p>
          <a:endParaRPr lang="en-IN"/>
        </a:p>
      </dgm:t>
    </dgm:pt>
    <dgm:pt modelId="{714A8FEF-09F7-4432-93B9-2E839C2FF8D1}" type="sibTrans" cxnId="{AD1DB267-8AE2-4DDD-B6F8-B949C6CA79B2}">
      <dgm:prSet/>
      <dgm:spPr/>
      <dgm:t>
        <a:bodyPr/>
        <a:lstStyle/>
        <a:p>
          <a:endParaRPr lang="en-IN"/>
        </a:p>
      </dgm:t>
    </dgm:pt>
    <dgm:pt modelId="{136BE903-5339-4456-A2F2-9128FD4E4321}" type="pres">
      <dgm:prSet presAssocID="{89481D47-95B3-46B1-9E58-97D1768789CC}" presName="CompostProcess" presStyleCnt="0">
        <dgm:presLayoutVars>
          <dgm:dir/>
          <dgm:resizeHandles val="exact"/>
        </dgm:presLayoutVars>
      </dgm:prSet>
      <dgm:spPr/>
    </dgm:pt>
    <dgm:pt modelId="{A72137F7-80AC-48EA-8456-3E99183A0804}" type="pres">
      <dgm:prSet presAssocID="{89481D47-95B3-46B1-9E58-97D1768789CC}" presName="arrow" presStyleLbl="bgShp" presStyleIdx="0" presStyleCnt="1"/>
      <dgm:spPr/>
    </dgm:pt>
    <dgm:pt modelId="{A6BB8851-58CB-40C0-A254-D9C081564F87}" type="pres">
      <dgm:prSet presAssocID="{89481D47-95B3-46B1-9E58-97D1768789CC}" presName="linearProcess" presStyleCnt="0"/>
      <dgm:spPr/>
    </dgm:pt>
    <dgm:pt modelId="{2AB23121-D29A-4B7B-A8F4-418AB4808A55}" type="pres">
      <dgm:prSet presAssocID="{26DF2C3A-3BEF-4DBE-8420-4E5E6C92EAA2}" presName="textNode" presStyleLbl="node1" presStyleIdx="0" presStyleCnt="4">
        <dgm:presLayoutVars>
          <dgm:bulletEnabled val="1"/>
        </dgm:presLayoutVars>
      </dgm:prSet>
      <dgm:spPr/>
    </dgm:pt>
    <dgm:pt modelId="{3A61C9B5-B8D8-4213-9868-9AF26295C5E4}" type="pres">
      <dgm:prSet presAssocID="{E0CFD89B-7F91-4504-B0EA-80520AE202AE}" presName="sibTrans" presStyleCnt="0"/>
      <dgm:spPr/>
    </dgm:pt>
    <dgm:pt modelId="{9BEECE30-21F6-4905-96CC-2324876B690B}" type="pres">
      <dgm:prSet presAssocID="{2DBC1306-ACAC-4BE8-AB9B-F7BF895443CD}" presName="textNode" presStyleLbl="node1" presStyleIdx="1" presStyleCnt="4">
        <dgm:presLayoutVars>
          <dgm:bulletEnabled val="1"/>
        </dgm:presLayoutVars>
      </dgm:prSet>
      <dgm:spPr/>
    </dgm:pt>
    <dgm:pt modelId="{63AE19C4-D88B-439A-A288-034EE8231828}" type="pres">
      <dgm:prSet presAssocID="{95B4064D-6D6F-4A69-BE4B-911E9E18C3A0}" presName="sibTrans" presStyleCnt="0"/>
      <dgm:spPr/>
    </dgm:pt>
    <dgm:pt modelId="{A07ED841-5D28-417F-9305-093DC5CAA4E4}" type="pres">
      <dgm:prSet presAssocID="{29C269BF-197C-4ABE-9EAD-B52F817D0543}" presName="textNode" presStyleLbl="node1" presStyleIdx="2" presStyleCnt="4">
        <dgm:presLayoutVars>
          <dgm:bulletEnabled val="1"/>
        </dgm:presLayoutVars>
      </dgm:prSet>
      <dgm:spPr/>
    </dgm:pt>
    <dgm:pt modelId="{254CFF74-D459-479F-81AA-671DB9C7B56C}" type="pres">
      <dgm:prSet presAssocID="{8F428B06-1395-45EC-BFBF-B4C6D9788395}" presName="sibTrans" presStyleCnt="0"/>
      <dgm:spPr/>
    </dgm:pt>
    <dgm:pt modelId="{6EE21AC3-D738-44F3-873F-955EB5E1CF5B}" type="pres">
      <dgm:prSet presAssocID="{F0658696-8B01-4783-A0E5-D298311E2760}" presName="textNode" presStyleLbl="node1" presStyleIdx="3" presStyleCnt="4">
        <dgm:presLayoutVars>
          <dgm:bulletEnabled val="1"/>
        </dgm:presLayoutVars>
      </dgm:prSet>
      <dgm:spPr/>
    </dgm:pt>
  </dgm:ptLst>
  <dgm:cxnLst>
    <dgm:cxn modelId="{89CE4213-63DA-4F2D-8FC9-2895E0B9C3EA}" srcId="{89481D47-95B3-46B1-9E58-97D1768789CC}" destId="{29C269BF-197C-4ABE-9EAD-B52F817D0543}" srcOrd="2" destOrd="0" parTransId="{94EEB687-D4F1-4F53-A688-2DC64869E293}" sibTransId="{8F428B06-1395-45EC-BFBF-B4C6D9788395}"/>
    <dgm:cxn modelId="{B5A49D3A-C6EE-40E0-AA60-913B5801C45C}" srcId="{89481D47-95B3-46B1-9E58-97D1768789CC}" destId="{2DBC1306-ACAC-4BE8-AB9B-F7BF895443CD}" srcOrd="1" destOrd="0" parTransId="{4BA643A1-3BB5-4EC7-B6FB-F97292FE7163}" sibTransId="{95B4064D-6D6F-4A69-BE4B-911E9E18C3A0}"/>
    <dgm:cxn modelId="{1C1F5B63-BBAE-43CA-87F6-BA219BE24CA1}" srcId="{89481D47-95B3-46B1-9E58-97D1768789CC}" destId="{26DF2C3A-3BEF-4DBE-8420-4E5E6C92EAA2}" srcOrd="0" destOrd="0" parTransId="{88F93E89-03E6-4907-9F1D-08F3C7EBF65A}" sibTransId="{E0CFD89B-7F91-4504-B0EA-80520AE202AE}"/>
    <dgm:cxn modelId="{AD1DB267-8AE2-4DDD-B6F8-B949C6CA79B2}" srcId="{89481D47-95B3-46B1-9E58-97D1768789CC}" destId="{F0658696-8B01-4783-A0E5-D298311E2760}" srcOrd="3" destOrd="0" parTransId="{165D3BC9-D437-4A5C-88F7-385C65B7A821}" sibTransId="{714A8FEF-09F7-4432-93B9-2E839C2FF8D1}"/>
    <dgm:cxn modelId="{C05DF74C-995F-4EE4-A22F-A1EACD054E37}" type="presOf" srcId="{F0658696-8B01-4783-A0E5-D298311E2760}" destId="{6EE21AC3-D738-44F3-873F-955EB5E1CF5B}" srcOrd="0" destOrd="0" presId="urn:microsoft.com/office/officeart/2005/8/layout/hProcess9"/>
    <dgm:cxn modelId="{E7C89058-EED8-4ADE-8F5E-FB274A43045E}" type="presOf" srcId="{26DF2C3A-3BEF-4DBE-8420-4E5E6C92EAA2}" destId="{2AB23121-D29A-4B7B-A8F4-418AB4808A55}" srcOrd="0" destOrd="0" presId="urn:microsoft.com/office/officeart/2005/8/layout/hProcess9"/>
    <dgm:cxn modelId="{78CC8286-6252-49D7-87ED-020507E60B4E}" type="presOf" srcId="{29C269BF-197C-4ABE-9EAD-B52F817D0543}" destId="{A07ED841-5D28-417F-9305-093DC5CAA4E4}" srcOrd="0" destOrd="0" presId="urn:microsoft.com/office/officeart/2005/8/layout/hProcess9"/>
    <dgm:cxn modelId="{53B723C1-64BB-4F16-B73C-B4BD3650B8E0}" type="presOf" srcId="{89481D47-95B3-46B1-9E58-97D1768789CC}" destId="{136BE903-5339-4456-A2F2-9128FD4E4321}" srcOrd="0" destOrd="0" presId="urn:microsoft.com/office/officeart/2005/8/layout/hProcess9"/>
    <dgm:cxn modelId="{CDBCB9E1-D333-4DA4-8D77-211DCB308DC7}" type="presOf" srcId="{2DBC1306-ACAC-4BE8-AB9B-F7BF895443CD}" destId="{9BEECE30-21F6-4905-96CC-2324876B690B}" srcOrd="0" destOrd="0" presId="urn:microsoft.com/office/officeart/2005/8/layout/hProcess9"/>
    <dgm:cxn modelId="{C9F15670-C45F-487F-89D0-6FAC88583D3C}" type="presParOf" srcId="{136BE903-5339-4456-A2F2-9128FD4E4321}" destId="{A72137F7-80AC-48EA-8456-3E99183A0804}" srcOrd="0" destOrd="0" presId="urn:microsoft.com/office/officeart/2005/8/layout/hProcess9"/>
    <dgm:cxn modelId="{FC8D4822-29CC-4B22-9AAA-FC47B5122C58}" type="presParOf" srcId="{136BE903-5339-4456-A2F2-9128FD4E4321}" destId="{A6BB8851-58CB-40C0-A254-D9C081564F87}" srcOrd="1" destOrd="0" presId="urn:microsoft.com/office/officeart/2005/8/layout/hProcess9"/>
    <dgm:cxn modelId="{7A9BB0EF-10DC-4132-98E8-B6DB0E76648C}" type="presParOf" srcId="{A6BB8851-58CB-40C0-A254-D9C081564F87}" destId="{2AB23121-D29A-4B7B-A8F4-418AB4808A55}" srcOrd="0" destOrd="0" presId="urn:microsoft.com/office/officeart/2005/8/layout/hProcess9"/>
    <dgm:cxn modelId="{C70D7F64-1801-4E9B-8AF9-EDDE2250D0BE}" type="presParOf" srcId="{A6BB8851-58CB-40C0-A254-D9C081564F87}" destId="{3A61C9B5-B8D8-4213-9868-9AF26295C5E4}" srcOrd="1" destOrd="0" presId="urn:microsoft.com/office/officeart/2005/8/layout/hProcess9"/>
    <dgm:cxn modelId="{B7526CE4-F92B-4BC3-A70D-42E58A5FF9B1}" type="presParOf" srcId="{A6BB8851-58CB-40C0-A254-D9C081564F87}" destId="{9BEECE30-21F6-4905-96CC-2324876B690B}" srcOrd="2" destOrd="0" presId="urn:microsoft.com/office/officeart/2005/8/layout/hProcess9"/>
    <dgm:cxn modelId="{FCA35810-DBBE-4269-AC78-A79870AF9F32}" type="presParOf" srcId="{A6BB8851-58CB-40C0-A254-D9C081564F87}" destId="{63AE19C4-D88B-439A-A288-034EE8231828}" srcOrd="3" destOrd="0" presId="urn:microsoft.com/office/officeart/2005/8/layout/hProcess9"/>
    <dgm:cxn modelId="{27AA8956-AACC-4BFE-A1BB-F7F634A450D6}" type="presParOf" srcId="{A6BB8851-58CB-40C0-A254-D9C081564F87}" destId="{A07ED841-5D28-417F-9305-093DC5CAA4E4}" srcOrd="4" destOrd="0" presId="urn:microsoft.com/office/officeart/2005/8/layout/hProcess9"/>
    <dgm:cxn modelId="{92A29055-C668-4DF0-85F9-33668DD60C69}" type="presParOf" srcId="{A6BB8851-58CB-40C0-A254-D9C081564F87}" destId="{254CFF74-D459-479F-81AA-671DB9C7B56C}" srcOrd="5" destOrd="0" presId="urn:microsoft.com/office/officeart/2005/8/layout/hProcess9"/>
    <dgm:cxn modelId="{D26F5669-5833-4D8D-9115-418F22180D8A}" type="presParOf" srcId="{A6BB8851-58CB-40C0-A254-D9C081564F87}" destId="{6EE21AC3-D738-44F3-873F-955EB5E1CF5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D0021-E3F4-406B-8F94-4FDA437FF22A}">
      <dsp:nvSpPr>
        <dsp:cNvPr id="0" name=""/>
        <dsp:cNvSpPr/>
      </dsp:nvSpPr>
      <dsp:spPr>
        <a:xfrm>
          <a:off x="207337" y="1367"/>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IN" sz="900" b="1" i="1" kern="1200"/>
            <a:t>Target activity: </a:t>
          </a:r>
          <a:r>
            <a:rPr lang="en-US" sz="900" kern="1200"/>
            <a:t>teaching and education in school for parents and children</a:t>
          </a:r>
          <a:endParaRPr lang="en-IN" sz="900" kern="1200"/>
        </a:p>
      </dsp:txBody>
      <dsp:txXfrm>
        <a:off x="207337" y="1367"/>
        <a:ext cx="1292611" cy="775566"/>
      </dsp:txXfrm>
    </dsp:sp>
    <dsp:sp modelId="{633DD9E3-FB3C-4BE4-A779-20DE954C39E9}">
      <dsp:nvSpPr>
        <dsp:cNvPr id="0" name=""/>
        <dsp:cNvSpPr/>
      </dsp:nvSpPr>
      <dsp:spPr>
        <a:xfrm>
          <a:off x="1629210" y="1367"/>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a:t>Target audience: </a:t>
          </a:r>
          <a:r>
            <a:rPr lang="en-US" sz="900" kern="1200"/>
            <a:t>Young children between the age of 5 to 18</a:t>
          </a:r>
          <a:endParaRPr lang="en-IN" sz="900" kern="1200"/>
        </a:p>
      </dsp:txBody>
      <dsp:txXfrm>
        <a:off x="1629210" y="1367"/>
        <a:ext cx="1292611" cy="775566"/>
      </dsp:txXfrm>
    </dsp:sp>
    <dsp:sp modelId="{F234FD9D-EAD4-4981-BDD5-168DBC73FF55}">
      <dsp:nvSpPr>
        <dsp:cNvPr id="0" name=""/>
        <dsp:cNvSpPr/>
      </dsp:nvSpPr>
      <dsp:spPr>
        <a:xfrm>
          <a:off x="207337" y="906196"/>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a:t>Public health problem: </a:t>
          </a:r>
          <a:r>
            <a:rPr lang="en-US" sz="900" kern="1200"/>
            <a:t>Respiratory problems like asthma and all kinds of airborne diseases</a:t>
          </a:r>
          <a:endParaRPr lang="en-IN" sz="900" kern="1200"/>
        </a:p>
      </dsp:txBody>
      <dsp:txXfrm>
        <a:off x="207337" y="906196"/>
        <a:ext cx="1292611" cy="775566"/>
      </dsp:txXfrm>
    </dsp:sp>
    <dsp:sp modelId="{C938E1AB-CBE4-4B20-A557-44F770F42ED4}">
      <dsp:nvSpPr>
        <dsp:cNvPr id="0" name=""/>
        <dsp:cNvSpPr/>
      </dsp:nvSpPr>
      <dsp:spPr>
        <a:xfrm>
          <a:off x="1629210" y="906196"/>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dirty="0"/>
            <a:t>Intervention: </a:t>
          </a:r>
          <a:r>
            <a:rPr lang="en-US" sz="900" kern="1200" dirty="0"/>
            <a:t>Education  about public health problem concerning respiratory Health system in the Urban Areas</a:t>
          </a:r>
          <a:endParaRPr lang="en-IN" sz="900" kern="1200" dirty="0"/>
        </a:p>
      </dsp:txBody>
      <dsp:txXfrm>
        <a:off x="1629210" y="906196"/>
        <a:ext cx="1292611" cy="775566"/>
      </dsp:txXfrm>
    </dsp:sp>
    <dsp:sp modelId="{F1D738B2-5AA1-4734-BC4A-CA0891C20AF4}">
      <dsp:nvSpPr>
        <dsp:cNvPr id="0" name=""/>
        <dsp:cNvSpPr/>
      </dsp:nvSpPr>
      <dsp:spPr>
        <a:xfrm>
          <a:off x="918273" y="1811024"/>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dirty="0"/>
            <a:t>Technology used: RD App( </a:t>
          </a:r>
          <a:r>
            <a:rPr lang="en-US" sz="900" kern="1200" dirty="0"/>
            <a:t>Mobile apps Lung health for kids )</a:t>
          </a:r>
          <a:endParaRPr lang="en-IN" sz="900" kern="1200" dirty="0"/>
        </a:p>
      </dsp:txBody>
      <dsp:txXfrm>
        <a:off x="918273" y="1811024"/>
        <a:ext cx="1292611" cy="775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A9C30-B347-4D14-A9D3-A9355FFCD90A}">
      <dsp:nvSpPr>
        <dsp:cNvPr id="0" name=""/>
        <dsp:cNvSpPr/>
      </dsp:nvSpPr>
      <dsp:spPr>
        <a:xfrm>
          <a:off x="2" y="301875"/>
          <a:ext cx="2643201" cy="565940"/>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b="1" kern="1200" dirty="0"/>
            <a:t>Airborne diseases</a:t>
          </a:r>
        </a:p>
      </dsp:txBody>
      <dsp:txXfrm>
        <a:off x="16578" y="318451"/>
        <a:ext cx="2610049" cy="532788"/>
      </dsp:txXfrm>
    </dsp:sp>
    <dsp:sp modelId="{D8A9665B-EC3C-4731-A4BF-E38A536DC240}">
      <dsp:nvSpPr>
        <dsp:cNvPr id="0" name=""/>
        <dsp:cNvSpPr/>
      </dsp:nvSpPr>
      <dsp:spPr>
        <a:xfrm>
          <a:off x="264322" y="867815"/>
          <a:ext cx="264320" cy="424455"/>
        </a:xfrm>
        <a:custGeom>
          <a:avLst/>
          <a:gdLst/>
          <a:ahLst/>
          <a:cxnLst/>
          <a:rect l="0" t="0" r="0" b="0"/>
          <a:pathLst>
            <a:path>
              <a:moveTo>
                <a:pt x="0" y="0"/>
              </a:moveTo>
              <a:lnTo>
                <a:pt x="0" y="424455"/>
              </a:lnTo>
              <a:lnTo>
                <a:pt x="264320" y="424455"/>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64DAE9F-8F2B-4F9C-A4A2-E5C644E4CA55}">
      <dsp:nvSpPr>
        <dsp:cNvPr id="0" name=""/>
        <dsp:cNvSpPr/>
      </dsp:nvSpPr>
      <dsp:spPr>
        <a:xfrm>
          <a:off x="528642" y="1009300"/>
          <a:ext cx="2072419"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Chickenpox</a:t>
          </a:r>
          <a:endParaRPr lang="en-US" sz="1800" kern="1200" dirty="0"/>
        </a:p>
      </dsp:txBody>
      <dsp:txXfrm>
        <a:off x="545218" y="1025876"/>
        <a:ext cx="2039267" cy="532788"/>
      </dsp:txXfrm>
    </dsp:sp>
    <dsp:sp modelId="{52F9842F-0F80-44EC-AAB0-45863B94FEA0}">
      <dsp:nvSpPr>
        <dsp:cNvPr id="0" name=""/>
        <dsp:cNvSpPr/>
      </dsp:nvSpPr>
      <dsp:spPr>
        <a:xfrm>
          <a:off x="264322" y="867815"/>
          <a:ext cx="264320" cy="1131880"/>
        </a:xfrm>
        <a:custGeom>
          <a:avLst/>
          <a:gdLst/>
          <a:ahLst/>
          <a:cxnLst/>
          <a:rect l="0" t="0" r="0" b="0"/>
          <a:pathLst>
            <a:path>
              <a:moveTo>
                <a:pt x="0" y="0"/>
              </a:moveTo>
              <a:lnTo>
                <a:pt x="0" y="1131880"/>
              </a:lnTo>
              <a:lnTo>
                <a:pt x="264320" y="1131880"/>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84D491C-3B55-40C6-A7F1-5A908265CE2B}">
      <dsp:nvSpPr>
        <dsp:cNvPr id="0" name=""/>
        <dsp:cNvSpPr/>
      </dsp:nvSpPr>
      <dsp:spPr>
        <a:xfrm>
          <a:off x="528642" y="1716725"/>
          <a:ext cx="2034152"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Influenza</a:t>
          </a:r>
          <a:endParaRPr lang="en-US" sz="1800" kern="1200" dirty="0"/>
        </a:p>
      </dsp:txBody>
      <dsp:txXfrm>
        <a:off x="545218" y="1733301"/>
        <a:ext cx="2001000" cy="532788"/>
      </dsp:txXfrm>
    </dsp:sp>
    <dsp:sp modelId="{900ECFFF-1B64-48A8-A980-9F932E9D0A55}">
      <dsp:nvSpPr>
        <dsp:cNvPr id="0" name=""/>
        <dsp:cNvSpPr/>
      </dsp:nvSpPr>
      <dsp:spPr>
        <a:xfrm>
          <a:off x="264322" y="867815"/>
          <a:ext cx="264320" cy="1839306"/>
        </a:xfrm>
        <a:custGeom>
          <a:avLst/>
          <a:gdLst/>
          <a:ahLst/>
          <a:cxnLst/>
          <a:rect l="0" t="0" r="0" b="0"/>
          <a:pathLst>
            <a:path>
              <a:moveTo>
                <a:pt x="0" y="0"/>
              </a:moveTo>
              <a:lnTo>
                <a:pt x="0" y="1839306"/>
              </a:lnTo>
              <a:lnTo>
                <a:pt x="264320" y="1839306"/>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617921C-435E-44F7-8883-8C36D1D0AE68}">
      <dsp:nvSpPr>
        <dsp:cNvPr id="0" name=""/>
        <dsp:cNvSpPr/>
      </dsp:nvSpPr>
      <dsp:spPr>
        <a:xfrm>
          <a:off x="528642" y="2424151"/>
          <a:ext cx="2012664"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Pertussis (whooping cough)</a:t>
          </a:r>
          <a:endParaRPr lang="en-US" sz="1800" kern="1200" dirty="0"/>
        </a:p>
      </dsp:txBody>
      <dsp:txXfrm>
        <a:off x="545218" y="2440727"/>
        <a:ext cx="1979512" cy="532788"/>
      </dsp:txXfrm>
    </dsp:sp>
    <dsp:sp modelId="{F88E2512-507E-4C8A-A863-2940F37FD250}">
      <dsp:nvSpPr>
        <dsp:cNvPr id="0" name=""/>
        <dsp:cNvSpPr/>
      </dsp:nvSpPr>
      <dsp:spPr>
        <a:xfrm>
          <a:off x="264322" y="867815"/>
          <a:ext cx="264320" cy="2579035"/>
        </a:xfrm>
        <a:custGeom>
          <a:avLst/>
          <a:gdLst/>
          <a:ahLst/>
          <a:cxnLst/>
          <a:rect l="0" t="0" r="0" b="0"/>
          <a:pathLst>
            <a:path>
              <a:moveTo>
                <a:pt x="0" y="0"/>
              </a:moveTo>
              <a:lnTo>
                <a:pt x="0" y="2579035"/>
              </a:lnTo>
              <a:lnTo>
                <a:pt x="264320" y="2579035"/>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D02D73-84F5-4FD7-8749-5A4C11A5300D}">
      <dsp:nvSpPr>
        <dsp:cNvPr id="0" name=""/>
        <dsp:cNvSpPr/>
      </dsp:nvSpPr>
      <dsp:spPr>
        <a:xfrm>
          <a:off x="528642" y="3131576"/>
          <a:ext cx="2019229" cy="630548"/>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Respiratory </a:t>
          </a:r>
          <a:r>
            <a:rPr lang="en-US" sz="1800" b="0" i="0" kern="1200" dirty="0" err="1"/>
            <a:t>Syncytial</a:t>
          </a:r>
          <a:r>
            <a:rPr lang="en-US" sz="1800" b="0" i="0" kern="1200" dirty="0"/>
            <a:t> Virus (RSV)</a:t>
          </a:r>
          <a:endParaRPr lang="en-US" sz="1800" kern="1200" dirty="0"/>
        </a:p>
      </dsp:txBody>
      <dsp:txXfrm>
        <a:off x="547110" y="3150044"/>
        <a:ext cx="1982293" cy="593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9856F-2EAF-47F2-90B9-09F438DE8A66}">
      <dsp:nvSpPr>
        <dsp:cNvPr id="0" name=""/>
        <dsp:cNvSpPr/>
      </dsp:nvSpPr>
      <dsp:spPr>
        <a:xfrm>
          <a:off x="0" y="0"/>
          <a:ext cx="3129159"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4974C963-4B4E-41BE-8420-BBC37F91AE32}">
      <dsp:nvSpPr>
        <dsp:cNvPr id="0" name=""/>
        <dsp:cNvSpPr/>
      </dsp:nvSpPr>
      <dsp:spPr>
        <a:xfrm>
          <a:off x="0" y="0"/>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The mobile apps is a great digital health technology for promoting respiratory health in children</a:t>
          </a:r>
          <a:endParaRPr lang="en-IN" sz="1200" kern="1200" dirty="0">
            <a:latin typeface="Times New Roman" pitchFamily="18" charset="0"/>
            <a:cs typeface="Times New Roman" pitchFamily="18" charset="0"/>
          </a:endParaRPr>
        </a:p>
      </dsp:txBody>
      <dsp:txXfrm>
        <a:off x="0" y="0"/>
        <a:ext cx="3129159" cy="646989"/>
      </dsp:txXfrm>
    </dsp:sp>
    <dsp:sp modelId="{3DBD91E9-1966-42A3-BF8F-BEBBDBA3D59B}">
      <dsp:nvSpPr>
        <dsp:cNvPr id="0" name=""/>
        <dsp:cNvSpPr/>
      </dsp:nvSpPr>
      <dsp:spPr>
        <a:xfrm>
          <a:off x="0" y="646989"/>
          <a:ext cx="3129159" cy="0"/>
        </a:xfrm>
        <a:prstGeom prst="line">
          <a:avLst/>
        </a:prstGeom>
        <a:gradFill rotWithShape="0">
          <a:gsLst>
            <a:gs pos="0">
              <a:schemeClr val="accent5">
                <a:hueOff val="-561544"/>
                <a:satOff val="-2648"/>
                <a:lumOff val="653"/>
                <a:alphaOff val="0"/>
                <a:tint val="98000"/>
                <a:satMod val="110000"/>
                <a:lumMod val="104000"/>
              </a:schemeClr>
            </a:gs>
            <a:gs pos="69000">
              <a:schemeClr val="accent5">
                <a:hueOff val="-561544"/>
                <a:satOff val="-2648"/>
                <a:lumOff val="653"/>
                <a:alphaOff val="0"/>
                <a:shade val="88000"/>
                <a:satMod val="130000"/>
                <a:lumMod val="92000"/>
              </a:schemeClr>
            </a:gs>
            <a:gs pos="100000">
              <a:schemeClr val="accent5">
                <a:hueOff val="-561544"/>
                <a:satOff val="-2648"/>
                <a:lumOff val="653"/>
                <a:alphaOff val="0"/>
                <a:shade val="78000"/>
                <a:satMod val="130000"/>
                <a:lumMod val="92000"/>
              </a:schemeClr>
            </a:gs>
          </a:gsLst>
          <a:lin ang="5400000" scaled="0"/>
        </a:gradFill>
        <a:ln w="9525" cap="flat" cmpd="sng" algn="ctr">
          <a:solidFill>
            <a:schemeClr val="accent5">
              <a:hueOff val="-561544"/>
              <a:satOff val="-2648"/>
              <a:lumOff val="653"/>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EB1B5FE6-35A1-4B21-A710-D52D78713FA8}">
      <dsp:nvSpPr>
        <dsp:cNvPr id="0" name=""/>
        <dsp:cNvSpPr/>
      </dsp:nvSpPr>
      <dsp:spPr>
        <a:xfrm>
          <a:off x="0" y="64698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Lung health for kids is an unique mobile app that educate children about lungs and respiratory diseases  </a:t>
          </a:r>
          <a:r>
            <a:rPr lang="en-US" sz="1200" kern="1200" dirty="0">
              <a:latin typeface="Times New Roman" pitchFamily="18" charset="0"/>
              <a:cs typeface="Times New Roman" pitchFamily="18" charset="0"/>
            </a:rPr>
            <a:t>(Lung health for kids, 2023)</a:t>
          </a:r>
          <a:endParaRPr lang="en-IN" sz="1200" kern="1200" dirty="0">
            <a:latin typeface="Times New Roman" pitchFamily="18" charset="0"/>
            <a:cs typeface="Times New Roman" pitchFamily="18" charset="0"/>
          </a:endParaRPr>
        </a:p>
      </dsp:txBody>
      <dsp:txXfrm>
        <a:off x="0" y="646989"/>
        <a:ext cx="3129159" cy="646989"/>
      </dsp:txXfrm>
    </dsp:sp>
    <dsp:sp modelId="{059C9BA1-EB9A-4F30-89DE-56B742FC3A76}">
      <dsp:nvSpPr>
        <dsp:cNvPr id="0" name=""/>
        <dsp:cNvSpPr/>
      </dsp:nvSpPr>
      <dsp:spPr>
        <a:xfrm>
          <a:off x="0" y="1293979"/>
          <a:ext cx="3129159" cy="0"/>
        </a:xfrm>
        <a:prstGeom prst="line">
          <a:avLst/>
        </a:prstGeom>
        <a:gradFill rotWithShape="0">
          <a:gsLst>
            <a:gs pos="0">
              <a:schemeClr val="accent5">
                <a:hueOff val="-1123087"/>
                <a:satOff val="-5296"/>
                <a:lumOff val="1307"/>
                <a:alphaOff val="0"/>
                <a:tint val="98000"/>
                <a:satMod val="110000"/>
                <a:lumMod val="104000"/>
              </a:schemeClr>
            </a:gs>
            <a:gs pos="69000">
              <a:schemeClr val="accent5">
                <a:hueOff val="-1123087"/>
                <a:satOff val="-5296"/>
                <a:lumOff val="1307"/>
                <a:alphaOff val="0"/>
                <a:shade val="88000"/>
                <a:satMod val="130000"/>
                <a:lumMod val="92000"/>
              </a:schemeClr>
            </a:gs>
            <a:gs pos="100000">
              <a:schemeClr val="accent5">
                <a:hueOff val="-1123087"/>
                <a:satOff val="-5296"/>
                <a:lumOff val="1307"/>
                <a:alphaOff val="0"/>
                <a:shade val="78000"/>
                <a:satMod val="130000"/>
                <a:lumMod val="92000"/>
              </a:schemeClr>
            </a:gs>
          </a:gsLst>
          <a:lin ang="5400000" scaled="0"/>
        </a:gradFill>
        <a:ln w="9525" cap="flat" cmpd="sng" algn="ctr">
          <a:solidFill>
            <a:schemeClr val="accent5">
              <a:hueOff val="-1123087"/>
              <a:satOff val="-5296"/>
              <a:lumOff val="1307"/>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5EC412A1-F285-4AE8-83D9-CC00ABC04956}">
      <dsp:nvSpPr>
        <dsp:cNvPr id="0" name=""/>
        <dsp:cNvSpPr/>
      </dsp:nvSpPr>
      <dsp:spPr>
        <a:xfrm>
          <a:off x="0" y="129397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IN" sz="1200" kern="1200" dirty="0">
              <a:latin typeface="Times New Roman" pitchFamily="18" charset="0"/>
              <a:cs typeface="Times New Roman" pitchFamily="18" charset="0"/>
            </a:rPr>
            <a:t>It also educate kids about asthma and all kinds of airborne disease</a:t>
          </a:r>
        </a:p>
      </dsp:txBody>
      <dsp:txXfrm>
        <a:off x="0" y="1293979"/>
        <a:ext cx="3129159" cy="646989"/>
      </dsp:txXfrm>
    </dsp:sp>
    <dsp:sp modelId="{F47F7FF0-E4D6-4B46-A579-BA37399DEBFC}">
      <dsp:nvSpPr>
        <dsp:cNvPr id="0" name=""/>
        <dsp:cNvSpPr/>
      </dsp:nvSpPr>
      <dsp:spPr>
        <a:xfrm>
          <a:off x="0" y="1940969"/>
          <a:ext cx="3129159" cy="0"/>
        </a:xfrm>
        <a:prstGeom prst="line">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w="9525" cap="flat" cmpd="sng" algn="ctr">
          <a:solidFill>
            <a:schemeClr val="accent5">
              <a:hueOff val="-1684631"/>
              <a:satOff val="-7944"/>
              <a:lumOff val="196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F89E973C-27C1-4CF7-A95C-238C06927AEB}">
      <dsp:nvSpPr>
        <dsp:cNvPr id="0" name=""/>
        <dsp:cNvSpPr/>
      </dsp:nvSpPr>
      <dsp:spPr>
        <a:xfrm>
          <a:off x="0" y="194096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It also guides children about prevention and healthy habits</a:t>
          </a:r>
          <a:endParaRPr lang="en-IN" sz="1200" kern="1200" dirty="0">
            <a:latin typeface="Times New Roman" pitchFamily="18" charset="0"/>
            <a:cs typeface="Times New Roman" pitchFamily="18" charset="0"/>
          </a:endParaRPr>
        </a:p>
      </dsp:txBody>
      <dsp:txXfrm>
        <a:off x="0" y="1940969"/>
        <a:ext cx="3129159" cy="6469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5E68-6982-42A4-B272-79324922A602}">
      <dsp:nvSpPr>
        <dsp:cNvPr id="0" name=""/>
        <dsp:cNvSpPr/>
      </dsp:nvSpPr>
      <dsp:spPr>
        <a:xfrm>
          <a:off x="0" y="31459"/>
          <a:ext cx="2644893" cy="460800"/>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US" sz="1600" b="1" i="1" u="none" kern="1200" dirty="0">
              <a:latin typeface="Times New Roman" pitchFamily="18" charset="0"/>
              <a:cs typeface="Times New Roman" pitchFamily="18" charset="0"/>
            </a:rPr>
            <a:t>National guidelines</a:t>
          </a:r>
          <a:endParaRPr lang="en-IN" sz="1600" kern="1200" dirty="0">
            <a:latin typeface="Times New Roman" pitchFamily="18" charset="0"/>
            <a:cs typeface="Times New Roman" pitchFamily="18" charset="0"/>
          </a:endParaRPr>
        </a:p>
      </dsp:txBody>
      <dsp:txXfrm>
        <a:off x="0" y="31459"/>
        <a:ext cx="2644893" cy="460800"/>
      </dsp:txXfrm>
    </dsp:sp>
    <dsp:sp modelId="{E4A211F4-02EE-493C-B08B-8971A370DE6F}">
      <dsp:nvSpPr>
        <dsp:cNvPr id="0" name=""/>
        <dsp:cNvSpPr/>
      </dsp:nvSpPr>
      <dsp:spPr>
        <a:xfrm>
          <a:off x="0" y="492259"/>
          <a:ext cx="2644893" cy="206424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b="0" i="0" kern="1200" dirty="0">
              <a:latin typeface="Times New Roman" pitchFamily="18" charset="0"/>
              <a:cs typeface="Times New Roman" pitchFamily="18" charset="0"/>
            </a:rPr>
            <a:t>British thoracic society</a:t>
          </a:r>
          <a:endParaRPr lang="en-IN" sz="1600" kern="1200" dirty="0">
            <a:latin typeface="Times New Roman" pitchFamily="18" charset="0"/>
            <a:cs typeface="Times New Roman" pitchFamily="18" charset="0"/>
          </a:endParaRP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Pulmonary rehabilitation service guidelines </a:t>
          </a:r>
          <a:r>
            <a:rPr lang="en-US" sz="1600" kern="1200" dirty="0">
              <a:latin typeface="Times New Roman" pitchFamily="18" charset="0"/>
              <a:cs typeface="Times New Roman" pitchFamily="18" charset="0"/>
            </a:rPr>
            <a:t>(British thoracic society, 2019)</a:t>
          </a:r>
          <a:endParaRPr lang="en-IN" sz="1600" kern="1200" dirty="0">
            <a:latin typeface="Times New Roman" pitchFamily="18" charset="0"/>
            <a:cs typeface="Times New Roman" pitchFamily="18" charset="0"/>
          </a:endParaRP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NHS England guidelines</a:t>
          </a: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WHO guidelines</a:t>
          </a: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Education system of UK guidelines </a:t>
          </a:r>
        </a:p>
      </dsp:txBody>
      <dsp:txXfrm>
        <a:off x="0" y="492259"/>
        <a:ext cx="2644893" cy="2064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CE32E-301D-4E22-A5B5-8173D7088D81}">
      <dsp:nvSpPr>
        <dsp:cNvPr id="0" name=""/>
        <dsp:cNvSpPr/>
      </dsp:nvSpPr>
      <dsp:spPr>
        <a:xfrm rot="5400000">
          <a:off x="1795497" y="-38105"/>
          <a:ext cx="2070367" cy="266417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rtl="0">
            <a:lnSpc>
              <a:spcPct val="90000"/>
            </a:lnSpc>
            <a:spcBef>
              <a:spcPct val="0"/>
            </a:spcBef>
            <a:spcAft>
              <a:spcPct val="15000"/>
            </a:spcAft>
            <a:buChar char="•"/>
          </a:pPr>
          <a:r>
            <a:rPr lang="en-US" sz="1200" b="0" i="0" u="none" kern="1200" dirty="0">
              <a:latin typeface="Times New Roman" pitchFamily="18" charset="0"/>
              <a:cs typeface="Times New Roman" pitchFamily="18" charset="0"/>
            </a:rPr>
            <a:t>Children's are the future of every country and their consciousness towards respiratory health influence its selection</a:t>
          </a:r>
          <a:endParaRPr lang="en-IN" sz="1200" kern="1200" dirty="0">
            <a:latin typeface="Times New Roman" pitchFamily="18" charset="0"/>
            <a:cs typeface="Times New Roman" pitchFamily="18" charset="0"/>
          </a:endParaRPr>
        </a:p>
        <a:p>
          <a:pPr marL="114300" lvl="1" indent="-114300" algn="l" defTabSz="533400" rtl="0">
            <a:lnSpc>
              <a:spcPct val="90000"/>
            </a:lnSpc>
            <a:spcBef>
              <a:spcPct val="0"/>
            </a:spcBef>
            <a:spcAft>
              <a:spcPct val="15000"/>
            </a:spcAft>
            <a:buChar char="•"/>
          </a:pPr>
          <a:r>
            <a:rPr lang="en-US" sz="1200" b="0" i="0" kern="1200" dirty="0">
              <a:latin typeface="Times New Roman" pitchFamily="18" charset="0"/>
              <a:cs typeface="Times New Roman" pitchFamily="18" charset="0"/>
            </a:rPr>
            <a:t>The increasing risk of respiratory disease in the UK influence education about respiratory health (</a:t>
          </a:r>
          <a:r>
            <a:rPr lang="en-US" sz="1200" b="0" i="0" u="none" kern="1200" dirty="0" err="1">
              <a:latin typeface="Times New Roman" pitchFamily="18" charset="0"/>
              <a:cs typeface="Times New Roman" pitchFamily="18" charset="0"/>
            </a:rPr>
            <a:t>Aithal</a:t>
          </a:r>
          <a:r>
            <a:rPr lang="en-US" sz="1200" b="0" i="0" u="none" kern="1200" dirty="0">
              <a:latin typeface="Times New Roman" pitchFamily="18" charset="0"/>
              <a:cs typeface="Times New Roman" pitchFamily="18" charset="0"/>
            </a:rPr>
            <a:t> et al., 2023)</a:t>
          </a:r>
          <a:endParaRPr lang="en-IN" sz="1200" kern="1200" dirty="0">
            <a:latin typeface="Times New Roman" pitchFamily="18" charset="0"/>
            <a:cs typeface="Times New Roman" pitchFamily="18" charset="0"/>
          </a:endParaRPr>
        </a:p>
        <a:p>
          <a:pPr marL="114300" lvl="1" indent="-114300" algn="l" defTabSz="533400" rtl="0">
            <a:lnSpc>
              <a:spcPct val="90000"/>
            </a:lnSpc>
            <a:spcBef>
              <a:spcPct val="0"/>
            </a:spcBef>
            <a:spcAft>
              <a:spcPct val="15000"/>
            </a:spcAft>
            <a:buChar char="•"/>
          </a:pPr>
          <a:r>
            <a:rPr lang="en-IN" sz="1200" kern="1200" dirty="0">
              <a:latin typeface="Times New Roman" pitchFamily="18" charset="0"/>
              <a:cs typeface="Times New Roman" pitchFamily="18" charset="0"/>
            </a:rPr>
            <a:t>Children are more prone to get respiratory infections and diseases like asthma, flu etc.</a:t>
          </a:r>
        </a:p>
      </dsp:txBody>
      <dsp:txXfrm rot="-5400000">
        <a:off x="1498596" y="359864"/>
        <a:ext cx="2563103" cy="1868233"/>
      </dsp:txXfrm>
    </dsp:sp>
    <dsp:sp modelId="{5BE0374D-9432-4DD1-9790-2134C22FE1F8}">
      <dsp:nvSpPr>
        <dsp:cNvPr id="0" name=""/>
        <dsp:cNvSpPr/>
      </dsp:nvSpPr>
      <dsp:spPr>
        <a:xfrm>
          <a:off x="0" y="0"/>
          <a:ext cx="1498595" cy="25879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US" sz="2500" b="1" i="1" u="none" kern="1200" dirty="0">
              <a:latin typeface="Times New Roman" pitchFamily="18" charset="0"/>
              <a:cs typeface="Times New Roman" pitchFamily="18" charset="0"/>
            </a:rPr>
            <a:t>Reason for selecting target group</a:t>
          </a:r>
          <a:endParaRPr lang="en-IN" sz="2500" kern="1200" dirty="0">
            <a:latin typeface="Times New Roman" pitchFamily="18" charset="0"/>
            <a:cs typeface="Times New Roman" pitchFamily="18" charset="0"/>
          </a:endParaRPr>
        </a:p>
      </dsp:txBody>
      <dsp:txXfrm>
        <a:off x="73155" y="73155"/>
        <a:ext cx="1352285" cy="24416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C038A-4C59-406D-986B-36358BED16FF}">
      <dsp:nvSpPr>
        <dsp:cNvPr id="0" name=""/>
        <dsp:cNvSpPr/>
      </dsp:nvSpPr>
      <dsp:spPr>
        <a:xfrm>
          <a:off x="-216971" y="538151"/>
          <a:ext cx="3043258" cy="304325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B5DF4A-1E98-482E-B086-C640F022428C}">
      <dsp:nvSpPr>
        <dsp:cNvPr id="0" name=""/>
        <dsp:cNvSpPr/>
      </dsp:nvSpPr>
      <dsp:spPr>
        <a:xfrm>
          <a:off x="1283197" y="566727"/>
          <a:ext cx="3868377" cy="304325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b="1" i="1" u="none" kern="1200" dirty="0">
              <a:latin typeface="Times New Roman" pitchFamily="18" charset="0"/>
              <a:cs typeface="Times New Roman" pitchFamily="18" charset="0"/>
            </a:rPr>
            <a:t>Health promotion intervention and reason</a:t>
          </a:r>
          <a:endParaRPr lang="en-IN" sz="2600" kern="1200" dirty="0">
            <a:latin typeface="Times New Roman" pitchFamily="18" charset="0"/>
            <a:cs typeface="Times New Roman" pitchFamily="18" charset="0"/>
          </a:endParaRPr>
        </a:p>
      </dsp:txBody>
      <dsp:txXfrm>
        <a:off x="1283197" y="566727"/>
        <a:ext cx="1934188" cy="3043258"/>
      </dsp:txXfrm>
    </dsp:sp>
    <dsp:sp modelId="{5A8F50AA-15F1-40A6-B7BF-4438542EEC6A}">
      <dsp:nvSpPr>
        <dsp:cNvPr id="0" name=""/>
        <dsp:cNvSpPr/>
      </dsp:nvSpPr>
      <dsp:spPr>
        <a:xfrm>
          <a:off x="3140589" y="566727"/>
          <a:ext cx="1928827" cy="3043258"/>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114300" lvl="1" indent="-114300" algn="l" defTabSz="577850" rtl="0">
            <a:lnSpc>
              <a:spcPct val="90000"/>
            </a:lnSpc>
            <a:spcBef>
              <a:spcPct val="0"/>
            </a:spcBef>
            <a:spcAft>
              <a:spcPct val="15000"/>
            </a:spcAft>
            <a:buChar char="•"/>
          </a:pPr>
          <a:r>
            <a:rPr lang="en-US" sz="1300" b="0" i="0" kern="1200" dirty="0">
              <a:latin typeface="Times New Roman" pitchFamily="18" charset="0"/>
              <a:cs typeface="Times New Roman" pitchFamily="18" charset="0"/>
            </a:rPr>
            <a:t>Educating children about respiratory health is digital promotion intervention</a:t>
          </a:r>
          <a:endParaRPr lang="en-IN" sz="1300" kern="1200" dirty="0">
            <a:latin typeface="Times New Roman" pitchFamily="18" charset="0"/>
            <a:cs typeface="Times New Roman" pitchFamily="18" charset="0"/>
          </a:endParaRP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helps to reduce risk of respiratory infection</a:t>
          </a: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Improves quality of respiration in everyday life</a:t>
          </a: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Influence preventive measures for respiratory diseases (</a:t>
          </a:r>
          <a:r>
            <a:rPr lang="en-US" sz="1300" b="0" i="0" u="none" kern="1200" dirty="0">
              <a:latin typeface="Times New Roman" pitchFamily="18" charset="0"/>
              <a:cs typeface="Times New Roman" pitchFamily="18" charset="0"/>
            </a:rPr>
            <a:t>Barrett et al., 2022)</a:t>
          </a:r>
          <a:endParaRPr lang="en-IN" sz="1300" kern="1200" dirty="0">
            <a:latin typeface="Times New Roman" pitchFamily="18" charset="0"/>
            <a:cs typeface="Times New Roman" pitchFamily="18" charset="0"/>
          </a:endParaRP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Restrict spread of infection and influence healthy habits</a:t>
          </a:r>
        </a:p>
      </dsp:txBody>
      <dsp:txXfrm>
        <a:off x="3140589" y="566727"/>
        <a:ext cx="1928827" cy="30432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F4AF0-78F4-43C3-91F1-6D5179D35A8E}">
      <dsp:nvSpPr>
        <dsp:cNvPr id="0" name=""/>
        <dsp:cNvSpPr/>
      </dsp:nvSpPr>
      <dsp:spPr>
        <a:xfrm rot="10800000">
          <a:off x="603349" y="436"/>
          <a:ext cx="1819642" cy="580075"/>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5797" tIns="26670" rIns="49784" bIns="26670" numCol="1" spcCol="1270" anchor="ctr" anchorCtr="0">
          <a:noAutofit/>
        </a:bodyPr>
        <a:lstStyle/>
        <a:p>
          <a:pPr marL="0" lvl="0" indent="0" algn="ctr" defTabSz="311150" rtl="0">
            <a:lnSpc>
              <a:spcPct val="90000"/>
            </a:lnSpc>
            <a:spcBef>
              <a:spcPct val="0"/>
            </a:spcBef>
            <a:spcAft>
              <a:spcPct val="35000"/>
            </a:spcAft>
            <a:buNone/>
          </a:pPr>
          <a:r>
            <a:rPr lang="en-US" sz="700" b="0" i="0" kern="1200" dirty="0">
              <a:latin typeface="Times New Roman" pitchFamily="18" charset="0"/>
              <a:cs typeface="Times New Roman" pitchFamily="18" charset="0"/>
            </a:rPr>
            <a:t>The digital Health Promotion intervention by a mobile app for respiratory health influence reduced infection</a:t>
          </a:r>
          <a:endParaRPr lang="en-IN" sz="700" kern="1200" dirty="0">
            <a:latin typeface="Times New Roman" pitchFamily="18" charset="0"/>
            <a:cs typeface="Times New Roman" pitchFamily="18" charset="0"/>
          </a:endParaRPr>
        </a:p>
      </dsp:txBody>
      <dsp:txXfrm rot="10800000">
        <a:off x="748368" y="436"/>
        <a:ext cx="1674623" cy="580075"/>
      </dsp:txXfrm>
    </dsp:sp>
    <dsp:sp modelId="{CE49BE95-E68B-4F03-A1D9-0FDB974D5822}">
      <dsp:nvSpPr>
        <dsp:cNvPr id="0" name=""/>
        <dsp:cNvSpPr/>
      </dsp:nvSpPr>
      <dsp:spPr>
        <a:xfrm>
          <a:off x="313312" y="436"/>
          <a:ext cx="580075" cy="580075"/>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811CB1-DD2A-44F4-A884-4982AEBC3CE8}">
      <dsp:nvSpPr>
        <dsp:cNvPr id="0" name=""/>
        <dsp:cNvSpPr/>
      </dsp:nvSpPr>
      <dsp:spPr>
        <a:xfrm rot="10800000">
          <a:off x="619001" y="806657"/>
          <a:ext cx="1819642" cy="580075"/>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5797" tIns="26670" rIns="49784" bIns="26670" numCol="1" spcCol="1270" anchor="ctr" anchorCtr="0">
          <a:noAutofit/>
        </a:bodyPr>
        <a:lstStyle/>
        <a:p>
          <a:pPr marL="0" lvl="0" indent="0" algn="ctr" defTabSz="311150" rtl="0">
            <a:lnSpc>
              <a:spcPct val="90000"/>
            </a:lnSpc>
            <a:spcBef>
              <a:spcPct val="0"/>
            </a:spcBef>
            <a:spcAft>
              <a:spcPct val="35000"/>
            </a:spcAft>
            <a:buNone/>
          </a:pPr>
          <a:r>
            <a:rPr lang="en-US" sz="700" b="0" i="0" kern="1200" dirty="0">
              <a:latin typeface="Times New Roman" pitchFamily="18" charset="0"/>
              <a:cs typeface="Times New Roman" pitchFamily="18" charset="0"/>
            </a:rPr>
            <a:t>The use of </a:t>
          </a:r>
          <a:r>
            <a:rPr lang="en-US" sz="700" b="0" i="0" u="none" kern="1200" dirty="0">
              <a:latin typeface="Times New Roman" pitchFamily="18" charset="0"/>
              <a:cs typeface="Times New Roman" pitchFamily="18" charset="0"/>
            </a:rPr>
            <a:t>Lung health for kid mobile apps </a:t>
          </a:r>
          <a:r>
            <a:rPr lang="en-US" sz="700" b="0" i="0" kern="1200" dirty="0">
              <a:latin typeface="Times New Roman" pitchFamily="18" charset="0"/>
              <a:cs typeface="Times New Roman" pitchFamily="18" charset="0"/>
            </a:rPr>
            <a:t>in digital Health promotion intervention influences healthy daily activity to reduce respiratory diseases (</a:t>
          </a:r>
          <a:r>
            <a:rPr lang="en-US" sz="700" b="0" i="0" u="none" kern="1200" dirty="0"/>
            <a:t>Leikauf et al., 2020)</a:t>
          </a:r>
          <a:endParaRPr lang="en-IN" sz="700" kern="1200" dirty="0">
            <a:latin typeface="Times New Roman" pitchFamily="18" charset="0"/>
            <a:cs typeface="Times New Roman" pitchFamily="18" charset="0"/>
          </a:endParaRPr>
        </a:p>
      </dsp:txBody>
      <dsp:txXfrm rot="10800000">
        <a:off x="764020" y="806657"/>
        <a:ext cx="1674623" cy="580075"/>
      </dsp:txXfrm>
    </dsp:sp>
    <dsp:sp modelId="{215EE642-41CC-4ED6-8FDC-90D969176524}">
      <dsp:nvSpPr>
        <dsp:cNvPr id="0" name=""/>
        <dsp:cNvSpPr/>
      </dsp:nvSpPr>
      <dsp:spPr>
        <a:xfrm>
          <a:off x="297660" y="753668"/>
          <a:ext cx="642682" cy="686054"/>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F7F7-4FF5-4B7B-A338-CAFBAD738D61}">
      <dsp:nvSpPr>
        <dsp:cNvPr id="0" name=""/>
        <dsp:cNvSpPr/>
      </dsp:nvSpPr>
      <dsp:spPr>
        <a:xfrm rot="5400000">
          <a:off x="-221510" y="1190632"/>
          <a:ext cx="3468067" cy="144138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rtl="0">
            <a:lnSpc>
              <a:spcPct val="90000"/>
            </a:lnSpc>
            <a:spcBef>
              <a:spcPct val="0"/>
            </a:spcBef>
            <a:spcAft>
              <a:spcPct val="35000"/>
            </a:spcAft>
            <a:buNone/>
          </a:pPr>
          <a:r>
            <a:rPr lang="en-US" sz="3100" b="0" i="0" u="none" kern="1200" dirty="0">
              <a:latin typeface="Times New Roman" pitchFamily="18" charset="0"/>
              <a:cs typeface="Times New Roman" pitchFamily="18" charset="0"/>
            </a:rPr>
            <a:t>Precede-proceed planning model</a:t>
          </a:r>
          <a:endParaRPr lang="en-IN" sz="3100" kern="1200" dirty="0">
            <a:latin typeface="Times New Roman" pitchFamily="18" charset="0"/>
            <a:cs typeface="Times New Roman" pitchFamily="18" charset="0"/>
          </a:endParaRPr>
        </a:p>
      </dsp:txBody>
      <dsp:txXfrm rot="-5400000">
        <a:off x="791832" y="897981"/>
        <a:ext cx="1441382" cy="2026685"/>
      </dsp:txXfrm>
    </dsp:sp>
    <dsp:sp modelId="{59B70E01-79BD-4C9E-B120-99DACD8293E6}">
      <dsp:nvSpPr>
        <dsp:cNvPr id="0" name=""/>
        <dsp:cNvSpPr/>
      </dsp:nvSpPr>
      <dsp:spPr>
        <a:xfrm rot="5400000">
          <a:off x="2237328" y="-77587"/>
          <a:ext cx="3110392" cy="3118620"/>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US" sz="1300" b="0" i="0" u="none" kern="1200" dirty="0">
              <a:latin typeface="Times New Roman" pitchFamily="18" charset="0"/>
              <a:cs typeface="Times New Roman" pitchFamily="18" charset="0"/>
            </a:rPr>
            <a:t>Precede-proceed planning model helps to effectively promote public health concerns</a:t>
          </a: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offers suitable structure to implement respiratory health education in schools </a:t>
          </a:r>
          <a:r>
            <a:rPr lang="en-US" sz="1300" b="0" i="0" kern="1200" dirty="0">
              <a:latin typeface="Times New Roman" pitchFamily="18" charset="0"/>
              <a:cs typeface="Times New Roman" pitchFamily="18" charset="0"/>
            </a:rPr>
            <a:t>(</a:t>
          </a:r>
          <a:r>
            <a:rPr lang="en-US" sz="1300" b="0" i="0" u="none" kern="1200" dirty="0">
              <a:latin typeface="Times New Roman" pitchFamily="18" charset="0"/>
              <a:cs typeface="Times New Roman" pitchFamily="18" charset="0"/>
            </a:rPr>
            <a:t>Leikauf et al., 2020)</a:t>
          </a: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also helps in predisposing, reinforcing, enabling construction and education evaluation regarding respiratory health</a:t>
          </a: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Increase efficiency of respiratory health knowledge in children</a:t>
          </a:r>
        </a:p>
      </dsp:txBody>
      <dsp:txXfrm rot="-5400000">
        <a:off x="2233215" y="78363"/>
        <a:ext cx="2966783" cy="2806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266C3-8DB5-41ED-9AFB-5667B98B0248}">
      <dsp:nvSpPr>
        <dsp:cNvPr id="0" name=""/>
        <dsp:cNvSpPr/>
      </dsp:nvSpPr>
      <dsp:spPr>
        <a:xfrm>
          <a:off x="0" y="135732"/>
          <a:ext cx="3514730" cy="351473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FE6441-9B4A-4873-882F-1C4DB99308AB}">
      <dsp:nvSpPr>
        <dsp:cNvPr id="0" name=""/>
        <dsp:cNvSpPr/>
      </dsp:nvSpPr>
      <dsp:spPr>
        <a:xfrm>
          <a:off x="1757365" y="135732"/>
          <a:ext cx="4100518" cy="351473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i="1" u="none" kern="1200" dirty="0">
              <a:latin typeface="Times New Roman" pitchFamily="18" charset="0"/>
              <a:cs typeface="Times New Roman" pitchFamily="18" charset="0"/>
            </a:rPr>
            <a:t>Role in digital health promotion intervention</a:t>
          </a:r>
          <a:endParaRPr lang="en-IN" sz="1100" kern="1200" dirty="0">
            <a:latin typeface="Times New Roman" pitchFamily="18" charset="0"/>
            <a:cs typeface="Times New Roman" pitchFamily="18" charset="0"/>
          </a:endParaRPr>
        </a:p>
      </dsp:txBody>
      <dsp:txXfrm>
        <a:off x="1757365" y="135732"/>
        <a:ext cx="4100518" cy="439342"/>
      </dsp:txXfrm>
    </dsp:sp>
    <dsp:sp modelId="{EF228F9F-6A7C-4992-8EB3-2F99091C52B4}">
      <dsp:nvSpPr>
        <dsp:cNvPr id="0" name=""/>
        <dsp:cNvSpPr/>
      </dsp:nvSpPr>
      <dsp:spPr>
        <a:xfrm>
          <a:off x="307539" y="575075"/>
          <a:ext cx="2899651" cy="289965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E2480-BC16-42B3-B167-473FFBC327C6}">
      <dsp:nvSpPr>
        <dsp:cNvPr id="0" name=""/>
        <dsp:cNvSpPr/>
      </dsp:nvSpPr>
      <dsp:spPr>
        <a:xfrm>
          <a:off x="1757365" y="575075"/>
          <a:ext cx="4100518" cy="289965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i="0" kern="1200" dirty="0">
              <a:latin typeface="Times New Roman" pitchFamily="18" charset="0"/>
              <a:cs typeface="Times New Roman" pitchFamily="18" charset="0"/>
            </a:rPr>
            <a:t>Increase knowledge of children of the UK on </a:t>
          </a:r>
          <a:r>
            <a:rPr lang="en-IN" sz="1100" b="0" i="0" kern="1200" dirty="0">
              <a:latin typeface="Times New Roman" pitchFamily="18" charset="0"/>
              <a:cs typeface="Times New Roman" pitchFamily="18" charset="0"/>
            </a:rPr>
            <a:t>Respiratory health</a:t>
          </a:r>
          <a:endParaRPr lang="en-IN" sz="1100" kern="1200" dirty="0">
            <a:latin typeface="Times New Roman" pitchFamily="18" charset="0"/>
            <a:cs typeface="Times New Roman" pitchFamily="18" charset="0"/>
          </a:endParaRPr>
        </a:p>
      </dsp:txBody>
      <dsp:txXfrm>
        <a:off x="1757365" y="575075"/>
        <a:ext cx="4100518" cy="439342"/>
      </dsp:txXfrm>
    </dsp:sp>
    <dsp:sp modelId="{5F42942D-6A12-4308-9AE2-85F65FDC5D86}">
      <dsp:nvSpPr>
        <dsp:cNvPr id="0" name=""/>
        <dsp:cNvSpPr/>
      </dsp:nvSpPr>
      <dsp:spPr>
        <a:xfrm>
          <a:off x="615078" y="1014417"/>
          <a:ext cx="2284572" cy="228457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BFBD6-317B-43A0-99AD-9640B6DC73B2}">
      <dsp:nvSpPr>
        <dsp:cNvPr id="0" name=""/>
        <dsp:cNvSpPr/>
      </dsp:nvSpPr>
      <dsp:spPr>
        <a:xfrm>
          <a:off x="1757365" y="1014417"/>
          <a:ext cx="4100518" cy="228457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Reduce health promotion cost</a:t>
          </a:r>
        </a:p>
      </dsp:txBody>
      <dsp:txXfrm>
        <a:off x="1757365" y="1014417"/>
        <a:ext cx="4100518" cy="439339"/>
      </dsp:txXfrm>
    </dsp:sp>
    <dsp:sp modelId="{E0FB7E21-C6EA-43C2-BCB9-A17E61F134C6}">
      <dsp:nvSpPr>
        <dsp:cNvPr id="0" name=""/>
        <dsp:cNvSpPr/>
      </dsp:nvSpPr>
      <dsp:spPr>
        <a:xfrm>
          <a:off x="922616" y="1453756"/>
          <a:ext cx="1669496" cy="166949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1191D-28AC-49F0-BCED-5EC5BCA4F804}">
      <dsp:nvSpPr>
        <dsp:cNvPr id="0" name=""/>
        <dsp:cNvSpPr/>
      </dsp:nvSpPr>
      <dsp:spPr>
        <a:xfrm>
          <a:off x="1757365" y="1453756"/>
          <a:ext cx="4100518" cy="166949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Influence preventive actions for the safety of respiratory health like covering mouth while sneezing, use mask in flu etc</a:t>
          </a:r>
        </a:p>
      </dsp:txBody>
      <dsp:txXfrm>
        <a:off x="1757365" y="1453756"/>
        <a:ext cx="4100518" cy="439342"/>
      </dsp:txXfrm>
    </dsp:sp>
    <dsp:sp modelId="{9B64DDCC-83D0-48F7-A04B-EB3EB5E23F88}">
      <dsp:nvSpPr>
        <dsp:cNvPr id="0" name=""/>
        <dsp:cNvSpPr/>
      </dsp:nvSpPr>
      <dsp:spPr>
        <a:xfrm>
          <a:off x="1230156" y="1893099"/>
          <a:ext cx="1054418" cy="105441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F52269-F293-43D9-B629-E5AE1C269DF1}">
      <dsp:nvSpPr>
        <dsp:cNvPr id="0" name=""/>
        <dsp:cNvSpPr/>
      </dsp:nvSpPr>
      <dsp:spPr>
        <a:xfrm>
          <a:off x="1757365" y="1893099"/>
          <a:ext cx="4100518" cy="10544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Influence healthy breathing, avoid air pollution etc.</a:t>
          </a:r>
          <a:r>
            <a:rPr lang="en-US" sz="1100" kern="1200" dirty="0">
              <a:latin typeface="Times New Roman" pitchFamily="18" charset="0"/>
              <a:cs typeface="Times New Roman" pitchFamily="18" charset="0"/>
            </a:rPr>
            <a:t>(Kim et al., 2022)</a:t>
          </a:r>
          <a:endParaRPr lang="en-IN" sz="1100" kern="1200" dirty="0">
            <a:latin typeface="Times New Roman" pitchFamily="18" charset="0"/>
            <a:cs typeface="Times New Roman" pitchFamily="18" charset="0"/>
          </a:endParaRPr>
        </a:p>
      </dsp:txBody>
      <dsp:txXfrm>
        <a:off x="1757365" y="1893099"/>
        <a:ext cx="4100518" cy="439342"/>
      </dsp:txXfrm>
    </dsp:sp>
    <dsp:sp modelId="{33615B48-986A-4FCD-9305-E90EB1C413B9}">
      <dsp:nvSpPr>
        <dsp:cNvPr id="0" name=""/>
        <dsp:cNvSpPr/>
      </dsp:nvSpPr>
      <dsp:spPr>
        <a:xfrm>
          <a:off x="1537695" y="2332441"/>
          <a:ext cx="439339" cy="43933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34068D-7879-4CA3-B95E-BCB4A31FE0BF}">
      <dsp:nvSpPr>
        <dsp:cNvPr id="0" name=""/>
        <dsp:cNvSpPr/>
      </dsp:nvSpPr>
      <dsp:spPr>
        <a:xfrm>
          <a:off x="1757365" y="2332441"/>
          <a:ext cx="4100518" cy="43933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i="0" kern="1200" dirty="0">
              <a:latin typeface="Times New Roman" pitchFamily="18" charset="0"/>
              <a:cs typeface="Times New Roman" pitchFamily="18" charset="0"/>
            </a:rPr>
            <a:t>Mobile apps influences daily activity to reduce respiratory disease  such as avoid sneezing freely, use hanky, maintain hygiene etc.</a:t>
          </a:r>
          <a:endParaRPr lang="en-IN" sz="1100" kern="1200" dirty="0">
            <a:latin typeface="Times New Roman" pitchFamily="18" charset="0"/>
            <a:cs typeface="Times New Roman" pitchFamily="18" charset="0"/>
          </a:endParaRPr>
        </a:p>
      </dsp:txBody>
      <dsp:txXfrm>
        <a:off x="1757365" y="2332441"/>
        <a:ext cx="4100518" cy="4393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7266F-C676-4EAB-BDA5-A431061B3201}">
      <dsp:nvSpPr>
        <dsp:cNvPr id="0" name=""/>
        <dsp:cNvSpPr/>
      </dsp:nvSpPr>
      <dsp:spPr>
        <a:xfrm>
          <a:off x="0" y="269"/>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1" u="none" kern="1200" dirty="0">
              <a:latin typeface="Arial" panose="020B0604020202020204" pitchFamily="34" charset="0"/>
              <a:cs typeface="Arial" panose="020B0604020202020204" pitchFamily="34" charset="0"/>
            </a:rPr>
            <a:t>Potential barriers to the successful implementation</a:t>
          </a:r>
          <a:endParaRPr lang="en-IN" sz="1600" b="1" kern="1200" dirty="0">
            <a:latin typeface="Arial" panose="020B0604020202020204" pitchFamily="34" charset="0"/>
            <a:cs typeface="Arial" panose="020B0604020202020204" pitchFamily="34" charset="0"/>
          </a:endParaRPr>
        </a:p>
      </dsp:txBody>
      <dsp:txXfrm>
        <a:off x="28084" y="28353"/>
        <a:ext cx="5526826" cy="519129"/>
      </dsp:txXfrm>
    </dsp:sp>
    <dsp:sp modelId="{E8151764-3F8C-45B9-99EB-0157DB8AC80F}">
      <dsp:nvSpPr>
        <dsp:cNvPr id="0" name=""/>
        <dsp:cNvSpPr/>
      </dsp:nvSpPr>
      <dsp:spPr>
        <a:xfrm>
          <a:off x="0" y="589952"/>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kern="1200" dirty="0">
              <a:solidFill>
                <a:srgbClr val="1F1F1F"/>
              </a:solidFill>
              <a:latin typeface="Arial" panose="020B0604020202020204" pitchFamily="34" charset="0"/>
              <a:cs typeface="Arial" panose="020B0604020202020204" pitchFamily="34" charset="0"/>
            </a:rPr>
            <a:t>Highly cost </a:t>
          </a:r>
          <a:r>
            <a:rPr lang="en-US" sz="1600" b="1" i="0" u="none" kern="1200" dirty="0">
              <a:latin typeface="Arial" panose="020B0604020202020204" pitchFamily="34" charset="0"/>
              <a:cs typeface="Arial" panose="020B0604020202020204" pitchFamily="34" charset="0"/>
            </a:rPr>
            <a:t>investment</a:t>
          </a:r>
          <a:endParaRPr lang="en-IN" sz="1600" b="1" kern="1200" dirty="0">
            <a:latin typeface="Arial" panose="020B0604020202020204" pitchFamily="34" charset="0"/>
            <a:cs typeface="Arial" panose="020B0604020202020204" pitchFamily="34" charset="0"/>
          </a:endParaRPr>
        </a:p>
      </dsp:txBody>
      <dsp:txXfrm>
        <a:off x="28084" y="618036"/>
        <a:ext cx="5526826" cy="519129"/>
      </dsp:txXfrm>
    </dsp:sp>
    <dsp:sp modelId="{25E2E840-794F-4EE0-A15D-CFDB991A3F76}">
      <dsp:nvSpPr>
        <dsp:cNvPr id="0" name=""/>
        <dsp:cNvSpPr/>
      </dsp:nvSpPr>
      <dsp:spPr>
        <a:xfrm>
          <a:off x="0" y="1179635"/>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kern="1200" dirty="0">
              <a:solidFill>
                <a:srgbClr val="1F1F1F"/>
              </a:solidFill>
              <a:latin typeface="Arial" panose="020B0604020202020204" pitchFamily="34" charset="0"/>
              <a:cs typeface="Arial" panose="020B0604020202020204" pitchFamily="34" charset="0"/>
            </a:rPr>
            <a:t>Complicated process of health promotion and understanding of children </a:t>
          </a:r>
          <a:r>
            <a:rPr lang="en-US" sz="1600" b="1" kern="1200" dirty="0">
              <a:latin typeface="Arial" panose="020B0604020202020204" pitchFamily="34" charset="0"/>
              <a:cs typeface="Arial" panose="020B0604020202020204" pitchFamily="34" charset="0"/>
            </a:rPr>
            <a:t>(</a:t>
          </a:r>
          <a:r>
            <a:rPr lang="en-US" sz="1600" b="1" kern="1200" dirty="0" err="1">
              <a:latin typeface="Arial" panose="020B0604020202020204" pitchFamily="34" charset="0"/>
              <a:cs typeface="Arial" panose="020B0604020202020204" pitchFamily="34" charset="0"/>
            </a:rPr>
            <a:t>Metapolish</a:t>
          </a:r>
          <a:r>
            <a:rPr lang="en-US" sz="1600" b="1" kern="1200" dirty="0">
              <a:latin typeface="Arial" panose="020B0604020202020204" pitchFamily="34" charset="0"/>
              <a:cs typeface="Arial" panose="020B0604020202020204" pitchFamily="34" charset="0"/>
            </a:rPr>
            <a:t>, 2023)</a:t>
          </a:r>
          <a:endParaRPr lang="en-IN" sz="1600" b="1" kern="1200" dirty="0">
            <a:latin typeface="Arial" panose="020B0604020202020204" pitchFamily="34" charset="0"/>
            <a:cs typeface="Arial" panose="020B0604020202020204" pitchFamily="34" charset="0"/>
          </a:endParaRPr>
        </a:p>
      </dsp:txBody>
      <dsp:txXfrm>
        <a:off x="28084" y="1207719"/>
        <a:ext cx="5526826" cy="519129"/>
      </dsp:txXfrm>
    </dsp:sp>
    <dsp:sp modelId="{A9D7B7A2-5C40-494D-93AF-12F75DEAB0AD}">
      <dsp:nvSpPr>
        <dsp:cNvPr id="0" name=""/>
        <dsp:cNvSpPr/>
      </dsp:nvSpPr>
      <dsp:spPr>
        <a:xfrm>
          <a:off x="0" y="1769317"/>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b="1" kern="1200" dirty="0">
              <a:latin typeface="Arial" panose="020B0604020202020204" pitchFamily="34" charset="0"/>
              <a:cs typeface="Arial" panose="020B0604020202020204" pitchFamily="34" charset="0"/>
            </a:rPr>
            <a:t>Highly time consuming</a:t>
          </a:r>
        </a:p>
      </dsp:txBody>
      <dsp:txXfrm>
        <a:off x="28084" y="1797401"/>
        <a:ext cx="5526826" cy="519129"/>
      </dsp:txXfrm>
    </dsp:sp>
    <dsp:sp modelId="{15FC2B53-36CF-40AD-B0B1-586AFDD0F335}">
      <dsp:nvSpPr>
        <dsp:cNvPr id="0" name=""/>
        <dsp:cNvSpPr/>
      </dsp:nvSpPr>
      <dsp:spPr>
        <a:xfrm>
          <a:off x="0" y="2359000"/>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0" u="none" kern="1200" dirty="0">
              <a:latin typeface="Arial" panose="020B0604020202020204" pitchFamily="34" charset="0"/>
              <a:cs typeface="Arial" panose="020B0604020202020204" pitchFamily="34" charset="0"/>
            </a:rPr>
            <a:t>Lack of knowledge</a:t>
          </a:r>
          <a:endParaRPr lang="en-IN" sz="1600" b="1" kern="1200" dirty="0">
            <a:latin typeface="Arial" panose="020B0604020202020204" pitchFamily="34" charset="0"/>
            <a:cs typeface="Arial" panose="020B0604020202020204" pitchFamily="34" charset="0"/>
          </a:endParaRPr>
        </a:p>
      </dsp:txBody>
      <dsp:txXfrm>
        <a:off x="28084" y="2387084"/>
        <a:ext cx="5526826" cy="519129"/>
      </dsp:txXfrm>
    </dsp:sp>
    <dsp:sp modelId="{49F1B170-D26D-4FBE-A61C-69C24F48C12F}">
      <dsp:nvSpPr>
        <dsp:cNvPr id="0" name=""/>
        <dsp:cNvSpPr/>
      </dsp:nvSpPr>
      <dsp:spPr>
        <a:xfrm>
          <a:off x="0" y="2948683"/>
          <a:ext cx="5582994" cy="575297"/>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0" u="none" kern="1200" dirty="0">
              <a:latin typeface="Arial" panose="020B0604020202020204" pitchFamily="34" charset="0"/>
              <a:cs typeface="Arial" panose="020B0604020202020204" pitchFamily="34" charset="0"/>
            </a:rPr>
            <a:t>Old technology</a:t>
          </a:r>
          <a:endParaRPr lang="en-IN" sz="1600" b="1" kern="1200" dirty="0">
            <a:latin typeface="Arial" panose="020B0604020202020204" pitchFamily="34" charset="0"/>
            <a:cs typeface="Arial" panose="020B0604020202020204" pitchFamily="34" charset="0"/>
          </a:endParaRPr>
        </a:p>
      </dsp:txBody>
      <dsp:txXfrm>
        <a:off x="28084" y="2976767"/>
        <a:ext cx="5526826" cy="5191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F4E55-AC68-433E-A6B4-2B178FAAAC3A}">
      <dsp:nvSpPr>
        <dsp:cNvPr id="0" name=""/>
        <dsp:cNvSpPr/>
      </dsp:nvSpPr>
      <dsp:spPr>
        <a:xfrm>
          <a:off x="0" y="19193"/>
          <a:ext cx="7976907"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Legal issues associated</a:t>
          </a:r>
          <a:endParaRPr lang="en-IN" sz="2500" kern="1200" dirty="0">
            <a:latin typeface="Arial" panose="020B0604020202020204" pitchFamily="34" charset="0"/>
            <a:cs typeface="Arial" panose="020B0604020202020204" pitchFamily="34" charset="0"/>
          </a:endParaRPr>
        </a:p>
      </dsp:txBody>
      <dsp:txXfrm>
        <a:off x="0" y="19193"/>
        <a:ext cx="7976907" cy="720000"/>
      </dsp:txXfrm>
    </dsp:sp>
    <dsp:sp modelId="{177C02A8-2999-45C7-AE3F-6BAD53D26CC5}">
      <dsp:nvSpPr>
        <dsp:cNvPr id="0" name=""/>
        <dsp:cNvSpPr/>
      </dsp:nvSpPr>
      <dsp:spPr>
        <a:xfrm>
          <a:off x="0" y="739193"/>
          <a:ext cx="7976907" cy="26077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Government of the UK permission</a:t>
          </a:r>
          <a:endParaRPr lang="en-IN" sz="2000" kern="1200" dirty="0">
            <a:latin typeface="Arial" panose="020B0604020202020204" pitchFamily="34" charset="0"/>
            <a:cs typeface="Arial" panose="020B0604020202020204" pitchFamily="34" charset="0"/>
          </a:endParaRPr>
        </a:p>
        <a:p>
          <a:pPr marL="228600" lvl="1" indent="-228600" algn="l"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Authorization from the cyber security</a:t>
          </a:r>
          <a:endParaRPr lang="en-IN" sz="2000" kern="1200" dirty="0">
            <a:latin typeface="Arial" panose="020B0604020202020204" pitchFamily="34" charset="0"/>
            <a:cs typeface="Arial" panose="020B0604020202020204" pitchFamily="34" charset="0"/>
          </a:endParaRPr>
        </a:p>
        <a:p>
          <a:pPr marL="228600" lvl="1" indent="-228600" algn="l"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Education board approval</a:t>
          </a:r>
          <a:endParaRPr lang="en-IN" sz="2000" kern="1200" dirty="0">
            <a:latin typeface="Arial" panose="020B0604020202020204" pitchFamily="34" charset="0"/>
            <a:cs typeface="Arial" panose="020B0604020202020204" pitchFamily="34" charset="0"/>
          </a:endParaRPr>
        </a:p>
        <a:p>
          <a:pPr marL="228600" lvl="1" indent="-228600" algn="l"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British Thoracic Society guideline maintenance accredited in 2017 by NICE (British Thoracic Society, 2019)</a:t>
          </a:r>
          <a:endParaRPr lang="en-IN" sz="2000" kern="1200" dirty="0">
            <a:latin typeface="Arial" panose="020B0604020202020204" pitchFamily="34" charset="0"/>
            <a:cs typeface="Arial" panose="020B0604020202020204" pitchFamily="34" charset="0"/>
          </a:endParaRPr>
        </a:p>
        <a:p>
          <a:pPr marL="228600" lvl="1" indent="-228600" algn="just" defTabSz="889000" rtl="0">
            <a:lnSpc>
              <a:spcPct val="90000"/>
            </a:lnSpc>
            <a:spcBef>
              <a:spcPct val="0"/>
            </a:spcBef>
            <a:spcAft>
              <a:spcPct val="15000"/>
            </a:spcAft>
            <a:buChar char="•"/>
          </a:pPr>
          <a:r>
            <a:rPr lang="en-IN" sz="2000" kern="1200" dirty="0">
              <a:latin typeface="Arial" panose="020B0604020202020204" pitchFamily="34" charset="0"/>
              <a:cs typeface="Arial" panose="020B0604020202020204" pitchFamily="34" charset="0"/>
            </a:rPr>
            <a:t>Breaching of Data Protection Act 2018 </a:t>
          </a:r>
          <a:r>
            <a:rPr lang="en-US" sz="2000" kern="1200" dirty="0">
              <a:latin typeface="Arial" panose="020B0604020202020204" pitchFamily="34" charset="0"/>
              <a:cs typeface="Arial" panose="020B0604020202020204" pitchFamily="34" charset="0"/>
            </a:rPr>
            <a:t>(British Thoracic Society, 2019)</a:t>
          </a:r>
          <a:endParaRPr lang="en-IN" sz="2000" kern="1200" dirty="0">
            <a:latin typeface="Arial" panose="020B0604020202020204" pitchFamily="34" charset="0"/>
            <a:cs typeface="Arial" panose="020B0604020202020204" pitchFamily="34" charset="0"/>
          </a:endParaRPr>
        </a:p>
        <a:p>
          <a:pPr marL="228600" lvl="1" indent="-228600" algn="l" defTabSz="889000" rtl="0">
            <a:lnSpc>
              <a:spcPct val="90000"/>
            </a:lnSpc>
            <a:spcBef>
              <a:spcPct val="0"/>
            </a:spcBef>
            <a:spcAft>
              <a:spcPct val="15000"/>
            </a:spcAft>
            <a:buChar char="•"/>
          </a:pPr>
          <a:r>
            <a:rPr lang="en-IN" sz="2000" kern="1200" dirty="0">
              <a:latin typeface="Arial" panose="020B0604020202020204" pitchFamily="34" charset="0"/>
              <a:cs typeface="Arial" panose="020B0604020202020204" pitchFamily="34" charset="0"/>
            </a:rPr>
            <a:t>Negligence of educators and healthcare professionals</a:t>
          </a:r>
        </a:p>
      </dsp:txBody>
      <dsp:txXfrm>
        <a:off x="0" y="739193"/>
        <a:ext cx="7976907" cy="26077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C813A-02C4-4A96-97CB-5DB21FF58BF6}">
      <dsp:nvSpPr>
        <dsp:cNvPr id="0" name=""/>
        <dsp:cNvSpPr/>
      </dsp:nvSpPr>
      <dsp:spPr>
        <a:xfrm>
          <a:off x="0" y="0"/>
          <a:ext cx="8354888" cy="7776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just" defTabSz="889000" rtl="0">
            <a:lnSpc>
              <a:spcPct val="90000"/>
            </a:lnSpc>
            <a:spcBef>
              <a:spcPct val="0"/>
            </a:spcBef>
            <a:spcAft>
              <a:spcPct val="35000"/>
            </a:spcAft>
            <a:buNone/>
          </a:pPr>
          <a:r>
            <a:rPr lang="en-US" sz="2000" b="1" i="1" kern="1200" dirty="0">
              <a:latin typeface="Arial" panose="020B0604020202020204" pitchFamily="34" charset="0"/>
              <a:cs typeface="Arial" panose="020B0604020202020204" pitchFamily="34" charset="0"/>
            </a:rPr>
            <a:t>Ethical issues associated</a:t>
          </a:r>
          <a:endParaRPr lang="en-IN" sz="2000" kern="1200" dirty="0">
            <a:latin typeface="Arial" panose="020B0604020202020204" pitchFamily="34" charset="0"/>
            <a:cs typeface="Arial" panose="020B0604020202020204" pitchFamily="34" charset="0"/>
          </a:endParaRPr>
        </a:p>
      </dsp:txBody>
      <dsp:txXfrm>
        <a:off x="0" y="0"/>
        <a:ext cx="8354888" cy="777600"/>
      </dsp:txXfrm>
    </dsp:sp>
    <dsp:sp modelId="{91630871-8692-477E-AE9E-46CF62E366A4}">
      <dsp:nvSpPr>
        <dsp:cNvPr id="0" name=""/>
        <dsp:cNvSpPr/>
      </dsp:nvSpPr>
      <dsp:spPr>
        <a:xfrm>
          <a:off x="0" y="781529"/>
          <a:ext cx="8354888" cy="2297564"/>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rtl="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Cyber security protocol maintenance</a:t>
          </a:r>
          <a:endParaRPr lang="en-IN" sz="2000" kern="1200">
            <a:latin typeface="Arial" panose="020B0604020202020204" pitchFamily="34" charset="0"/>
            <a:cs typeface="Arial" panose="020B0604020202020204" pitchFamily="34" charset="0"/>
          </a:endParaRPr>
        </a:p>
        <a:p>
          <a:pPr marL="228600" lvl="1" indent="-228600" algn="just" defTabSz="889000" rtl="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Mobile apps Lung health for kids policy maintenance</a:t>
          </a:r>
          <a:endParaRPr lang="en-IN" sz="2000" kern="1200">
            <a:latin typeface="Arial" panose="020B0604020202020204" pitchFamily="34" charset="0"/>
            <a:cs typeface="Arial" panose="020B0604020202020204" pitchFamily="34" charset="0"/>
          </a:endParaRPr>
        </a:p>
        <a:p>
          <a:pPr marL="228600" lvl="1" indent="-228600" algn="just"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Ethical issues concerning digital health promotion intervention by mobile apps</a:t>
          </a:r>
          <a:endParaRPr lang="en-IN" sz="2000" kern="1200" dirty="0">
            <a:latin typeface="Arial" panose="020B0604020202020204" pitchFamily="34" charset="0"/>
            <a:cs typeface="Arial" panose="020B0604020202020204" pitchFamily="34" charset="0"/>
          </a:endParaRPr>
        </a:p>
        <a:p>
          <a:pPr marL="228600" lvl="1" indent="-228600" algn="just"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Getting permission from the higher authority of the educational institute (Wang et al., 2018).</a:t>
          </a:r>
          <a:endParaRPr lang="en-IN" sz="2000" kern="1200" dirty="0">
            <a:latin typeface="Arial" panose="020B0604020202020204" pitchFamily="34" charset="0"/>
            <a:cs typeface="Arial" panose="020B0604020202020204" pitchFamily="34" charset="0"/>
          </a:endParaRPr>
        </a:p>
        <a:p>
          <a:pPr marL="228600" lvl="1" indent="-228600" algn="just" defTabSz="889000" rtl="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Influence medically approved practice regarding respiratory health.</a:t>
          </a:r>
          <a:endParaRPr lang="en-IN" sz="2000" kern="1200" dirty="0">
            <a:latin typeface="Arial" panose="020B0604020202020204" pitchFamily="34" charset="0"/>
            <a:cs typeface="Arial" panose="020B0604020202020204" pitchFamily="34" charset="0"/>
          </a:endParaRPr>
        </a:p>
      </dsp:txBody>
      <dsp:txXfrm>
        <a:off x="0" y="781529"/>
        <a:ext cx="8354888" cy="22975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5AF06-279B-4747-9703-858632E09B68}">
      <dsp:nvSpPr>
        <dsp:cNvPr id="0" name=""/>
        <dsp:cNvSpPr/>
      </dsp:nvSpPr>
      <dsp:spPr>
        <a:xfrm>
          <a:off x="401439" y="0"/>
          <a:ext cx="4549649" cy="335280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E5751B-26CD-4471-B85F-6395B98F3379}">
      <dsp:nvSpPr>
        <dsp:cNvPr id="0" name=""/>
        <dsp:cNvSpPr/>
      </dsp:nvSpPr>
      <dsp:spPr>
        <a:xfrm>
          <a:off x="5749" y="1005840"/>
          <a:ext cx="1722845" cy="13411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Big data helps the  mobile apps effectively asses demographic data, respiratory system information, preventive guidance etc to follow </a:t>
          </a:r>
          <a:r>
            <a:rPr lang="en-US" sz="1200" kern="1200" dirty="0"/>
            <a:t>(CDC, 2023)</a:t>
          </a:r>
          <a:endParaRPr lang="en-IN" sz="1200" kern="1200" dirty="0"/>
        </a:p>
      </dsp:txBody>
      <dsp:txXfrm>
        <a:off x="71217" y="1071308"/>
        <a:ext cx="1591909" cy="1210184"/>
      </dsp:txXfrm>
    </dsp:sp>
    <dsp:sp modelId="{56AA5994-5183-40C2-BB45-0692A8013EA7}">
      <dsp:nvSpPr>
        <dsp:cNvPr id="0" name=""/>
        <dsp:cNvSpPr/>
      </dsp:nvSpPr>
      <dsp:spPr>
        <a:xfrm>
          <a:off x="1814841" y="1005840"/>
          <a:ext cx="1722845" cy="1341120"/>
        </a:xfrm>
        <a:prstGeom prst="roundRect">
          <a:avLst/>
        </a:prstGeom>
        <a:solidFill>
          <a:schemeClr val="accent3">
            <a:hueOff val="-472186"/>
            <a:satOff val="-23718"/>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It influence healthy habits adoption in children by manipulating their behaviour and subconscious process </a:t>
          </a:r>
          <a:r>
            <a:rPr lang="en-US" sz="1200" kern="1200" dirty="0"/>
            <a:t>(</a:t>
          </a:r>
          <a:r>
            <a:rPr lang="en-US" sz="1200" kern="1200" dirty="0" err="1"/>
            <a:t>Dorepalli</a:t>
          </a:r>
          <a:r>
            <a:rPr lang="en-US" sz="1200" kern="1200" dirty="0"/>
            <a:t>, 2017)</a:t>
          </a:r>
          <a:endParaRPr lang="en-IN" sz="1200" kern="1200" dirty="0"/>
        </a:p>
      </dsp:txBody>
      <dsp:txXfrm>
        <a:off x="1880309" y="1071308"/>
        <a:ext cx="1591909" cy="1210184"/>
      </dsp:txXfrm>
    </dsp:sp>
    <dsp:sp modelId="{B1DD645A-979C-4BF1-9F85-514870F5A766}">
      <dsp:nvSpPr>
        <dsp:cNvPr id="0" name=""/>
        <dsp:cNvSpPr/>
      </dsp:nvSpPr>
      <dsp:spPr>
        <a:xfrm>
          <a:off x="3623933" y="1005840"/>
          <a:ext cx="1722845" cy="1341120"/>
        </a:xfrm>
        <a:prstGeom prst="roundRect">
          <a:avLst/>
        </a:prstGeom>
        <a:solidFill>
          <a:schemeClr val="accent3">
            <a:hueOff val="-944372"/>
            <a:satOff val="-47437"/>
            <a:lumOff val="-1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It suggest suitable strategy to reduce respiratory health issues and influence healthy habit of exercise, eating and quitting smoking etc.</a:t>
          </a:r>
        </a:p>
      </dsp:txBody>
      <dsp:txXfrm>
        <a:off x="3689401" y="1071308"/>
        <a:ext cx="1591909" cy="121018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137F7-80AC-48EA-8456-3E99183A0804}">
      <dsp:nvSpPr>
        <dsp:cNvPr id="0" name=""/>
        <dsp:cNvSpPr/>
      </dsp:nvSpPr>
      <dsp:spPr>
        <a:xfrm>
          <a:off x="378619" y="0"/>
          <a:ext cx="4291016" cy="33528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23121-D29A-4B7B-A8F4-418AB4808A55}">
      <dsp:nvSpPr>
        <dsp:cNvPr id="0" name=""/>
        <dsp:cNvSpPr/>
      </dsp:nvSpPr>
      <dsp:spPr>
        <a:xfrm>
          <a:off x="2526" y="1005840"/>
          <a:ext cx="1215229" cy="134112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1" i="1" kern="1200" dirty="0"/>
            <a:t>Improves respiratory health of children</a:t>
          </a:r>
          <a:endParaRPr lang="en-IN" sz="1000" kern="1200" dirty="0"/>
        </a:p>
      </dsp:txBody>
      <dsp:txXfrm>
        <a:off x="61849" y="1065163"/>
        <a:ext cx="1096583" cy="1222474"/>
      </dsp:txXfrm>
    </dsp:sp>
    <dsp:sp modelId="{9BEECE30-21F6-4905-96CC-2324876B690B}">
      <dsp:nvSpPr>
        <dsp:cNvPr id="0" name=""/>
        <dsp:cNvSpPr/>
      </dsp:nvSpPr>
      <dsp:spPr>
        <a:xfrm>
          <a:off x="1278517" y="1005840"/>
          <a:ext cx="1215229" cy="1341120"/>
        </a:xfrm>
        <a:prstGeom prst="roundRect">
          <a:avLst/>
        </a:prstGeom>
        <a:solidFill>
          <a:schemeClr val="accent5">
            <a:hueOff val="-561544"/>
            <a:satOff val="-2648"/>
            <a:lumOff val="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Utilize real time data on respiratory systems and disease data to promote respiratory health </a:t>
          </a:r>
          <a:r>
            <a:rPr lang="en-US" sz="1000" kern="1200" dirty="0"/>
            <a:t>(</a:t>
          </a:r>
          <a:r>
            <a:rPr lang="en-US" sz="1000" kern="1200" dirty="0" err="1"/>
            <a:t>Dorepalli</a:t>
          </a:r>
          <a:r>
            <a:rPr lang="en-US" sz="1000" kern="1200" dirty="0"/>
            <a:t>, 2017)</a:t>
          </a:r>
          <a:r>
            <a:rPr lang="en-US" sz="1000" b="0" i="0" kern="1200" dirty="0"/>
            <a:t>.</a:t>
          </a:r>
          <a:endParaRPr lang="en-IN" sz="1000" kern="1200" dirty="0"/>
        </a:p>
      </dsp:txBody>
      <dsp:txXfrm>
        <a:off x="1337840" y="1065163"/>
        <a:ext cx="1096583" cy="1222474"/>
      </dsp:txXfrm>
    </dsp:sp>
    <dsp:sp modelId="{A07ED841-5D28-417F-9305-093DC5CAA4E4}">
      <dsp:nvSpPr>
        <dsp:cNvPr id="0" name=""/>
        <dsp:cNvSpPr/>
      </dsp:nvSpPr>
      <dsp:spPr>
        <a:xfrm>
          <a:off x="2554508" y="1005840"/>
          <a:ext cx="1215229" cy="1341120"/>
        </a:xfrm>
        <a:prstGeom prst="roundRect">
          <a:avLst/>
        </a:prstGeom>
        <a:solidFill>
          <a:schemeClr val="accent5">
            <a:hueOff val="-1123087"/>
            <a:satOff val="-5296"/>
            <a:lumOff val="13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Engage children with interesting and innovative approach of showing respiratory health knowledge </a:t>
          </a:r>
          <a:r>
            <a:rPr lang="en-US" sz="1000" kern="1200" dirty="0"/>
            <a:t>(CDC, 2023)</a:t>
          </a:r>
          <a:endParaRPr lang="en-IN" sz="1000" kern="1200" dirty="0"/>
        </a:p>
      </dsp:txBody>
      <dsp:txXfrm>
        <a:off x="2613831" y="1065163"/>
        <a:ext cx="1096583" cy="1222474"/>
      </dsp:txXfrm>
    </dsp:sp>
    <dsp:sp modelId="{6EE21AC3-D738-44F3-873F-955EB5E1CF5B}">
      <dsp:nvSpPr>
        <dsp:cNvPr id="0" name=""/>
        <dsp:cNvSpPr/>
      </dsp:nvSpPr>
      <dsp:spPr>
        <a:xfrm>
          <a:off x="3830499" y="1005840"/>
          <a:ext cx="1215229" cy="1341120"/>
        </a:xfrm>
        <a:prstGeom prst="roundRect">
          <a:avLst/>
        </a:prstGeom>
        <a:solidFill>
          <a:schemeClr val="accent5">
            <a:hueOff val="-1684631"/>
            <a:satOff val="-7944"/>
            <a:lumOff val="19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Motivate children to avoid unhealthy habits and influence them towards healthy habits of exercise, physical activity, etc.</a:t>
          </a:r>
          <a:endParaRPr lang="en-IN" sz="1000" kern="1200" dirty="0"/>
        </a:p>
      </dsp:txBody>
      <dsp:txXfrm>
        <a:off x="3889822" y="1065163"/>
        <a:ext cx="1096583" cy="122247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4/30/2024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dirty="0"/>
          </a:p>
        </p:txBody>
      </p:sp>
    </p:spTree>
    <p:extLst>
      <p:ext uri="{BB962C8B-B14F-4D97-AF65-F5344CB8AC3E}">
        <p14:creationId xmlns:p14="http://schemas.microsoft.com/office/powerpoint/2010/main" val="367178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dirty="0"/>
          </a:p>
        </p:txBody>
      </p:sp>
    </p:spTree>
    <p:extLst>
      <p:ext uri="{BB962C8B-B14F-4D97-AF65-F5344CB8AC3E}">
        <p14:creationId xmlns:p14="http://schemas.microsoft.com/office/powerpoint/2010/main" val="3671786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dirty="0"/>
          </a:p>
        </p:txBody>
      </p:sp>
    </p:spTree>
    <p:extLst>
      <p:ext uri="{BB962C8B-B14F-4D97-AF65-F5344CB8AC3E}">
        <p14:creationId xmlns:p14="http://schemas.microsoft.com/office/powerpoint/2010/main" val="1227482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dirty="0"/>
          </a:p>
        </p:txBody>
      </p:sp>
    </p:spTree>
    <p:extLst>
      <p:ext uri="{BB962C8B-B14F-4D97-AF65-F5344CB8AC3E}">
        <p14:creationId xmlns:p14="http://schemas.microsoft.com/office/powerpoint/2010/main" val="4275258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dirty="0"/>
          </a:p>
        </p:txBody>
      </p:sp>
    </p:spTree>
    <p:extLst>
      <p:ext uri="{BB962C8B-B14F-4D97-AF65-F5344CB8AC3E}">
        <p14:creationId xmlns:p14="http://schemas.microsoft.com/office/powerpoint/2010/main" val="4275258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dirty="0"/>
          </a:p>
        </p:txBody>
      </p:sp>
    </p:spTree>
    <p:extLst>
      <p:ext uri="{BB962C8B-B14F-4D97-AF65-F5344CB8AC3E}">
        <p14:creationId xmlns:p14="http://schemas.microsoft.com/office/powerpoint/2010/main" val="1022803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dirty="0"/>
          </a:p>
        </p:txBody>
      </p:sp>
    </p:spTree>
    <p:extLst>
      <p:ext uri="{BB962C8B-B14F-4D97-AF65-F5344CB8AC3E}">
        <p14:creationId xmlns:p14="http://schemas.microsoft.com/office/powerpoint/2010/main" val="2790153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dirty="0"/>
          </a:p>
        </p:txBody>
      </p:sp>
    </p:spTree>
    <p:extLst>
      <p:ext uri="{BB962C8B-B14F-4D97-AF65-F5344CB8AC3E}">
        <p14:creationId xmlns:p14="http://schemas.microsoft.com/office/powerpoint/2010/main" val="2666551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dirty="0"/>
          </a:p>
        </p:txBody>
      </p:sp>
    </p:spTree>
    <p:extLst>
      <p:ext uri="{BB962C8B-B14F-4D97-AF65-F5344CB8AC3E}">
        <p14:creationId xmlns:p14="http://schemas.microsoft.com/office/powerpoint/2010/main" val="805760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dirty="0"/>
          </a:p>
        </p:txBody>
      </p:sp>
    </p:spTree>
    <p:extLst>
      <p:ext uri="{BB962C8B-B14F-4D97-AF65-F5344CB8AC3E}">
        <p14:creationId xmlns:p14="http://schemas.microsoft.com/office/powerpoint/2010/main" val="80576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dirty="0"/>
          </a:p>
        </p:txBody>
      </p:sp>
    </p:spTree>
    <p:extLst>
      <p:ext uri="{BB962C8B-B14F-4D97-AF65-F5344CB8AC3E}">
        <p14:creationId xmlns:p14="http://schemas.microsoft.com/office/powerpoint/2010/main" val="3332760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dirty="0"/>
          </a:p>
        </p:txBody>
      </p:sp>
    </p:spTree>
    <p:extLst>
      <p:ext uri="{BB962C8B-B14F-4D97-AF65-F5344CB8AC3E}">
        <p14:creationId xmlns:p14="http://schemas.microsoft.com/office/powerpoint/2010/main" val="2727523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15</a:t>
            </a:fld>
            <a:endParaRPr lang="en-US" dirty="0"/>
          </a:p>
        </p:txBody>
      </p:sp>
    </p:spTree>
    <p:extLst>
      <p:ext uri="{BB962C8B-B14F-4D97-AF65-F5344CB8AC3E}">
        <p14:creationId xmlns:p14="http://schemas.microsoft.com/office/powerpoint/2010/main" val="3095836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16</a:t>
            </a:fld>
            <a:endParaRPr lang="en-US" dirty="0"/>
          </a:p>
        </p:txBody>
      </p:sp>
    </p:spTree>
    <p:extLst>
      <p:ext uri="{BB962C8B-B14F-4D97-AF65-F5344CB8AC3E}">
        <p14:creationId xmlns:p14="http://schemas.microsoft.com/office/powerpoint/2010/main" val="182192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17</a:t>
            </a:fld>
            <a:endParaRPr lang="en-US" dirty="0"/>
          </a:p>
        </p:txBody>
      </p:sp>
    </p:spTree>
    <p:extLst>
      <p:ext uri="{BB962C8B-B14F-4D97-AF65-F5344CB8AC3E}">
        <p14:creationId xmlns:p14="http://schemas.microsoft.com/office/powerpoint/2010/main" val="19988421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18</a:t>
            </a:fld>
            <a:endParaRPr lang="en-US" dirty="0"/>
          </a:p>
        </p:txBody>
      </p:sp>
    </p:spTree>
    <p:extLst>
      <p:ext uri="{BB962C8B-B14F-4D97-AF65-F5344CB8AC3E}">
        <p14:creationId xmlns:p14="http://schemas.microsoft.com/office/powerpoint/2010/main" val="37508211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21</a:t>
            </a:fld>
            <a:endParaRPr lang="en-US" dirty="0"/>
          </a:p>
        </p:txBody>
      </p:sp>
    </p:spTree>
    <p:extLst>
      <p:ext uri="{BB962C8B-B14F-4D97-AF65-F5344CB8AC3E}">
        <p14:creationId xmlns:p14="http://schemas.microsoft.com/office/powerpoint/2010/main" val="2796703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22</a:t>
            </a:fld>
            <a:endParaRPr lang="en-US" dirty="0"/>
          </a:p>
        </p:txBody>
      </p:sp>
    </p:spTree>
    <p:extLst>
      <p:ext uri="{BB962C8B-B14F-4D97-AF65-F5344CB8AC3E}">
        <p14:creationId xmlns:p14="http://schemas.microsoft.com/office/powerpoint/2010/main" val="243385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23</a:t>
            </a:fld>
            <a:endParaRPr lang="en-US" dirty="0"/>
          </a:p>
        </p:txBody>
      </p:sp>
    </p:spTree>
    <p:extLst>
      <p:ext uri="{BB962C8B-B14F-4D97-AF65-F5344CB8AC3E}">
        <p14:creationId xmlns:p14="http://schemas.microsoft.com/office/powerpoint/2010/main" val="19596690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24</a:t>
            </a:fld>
            <a:endParaRPr lang="en-US" dirty="0"/>
          </a:p>
        </p:txBody>
      </p:sp>
    </p:spTree>
    <p:extLst>
      <p:ext uri="{BB962C8B-B14F-4D97-AF65-F5344CB8AC3E}">
        <p14:creationId xmlns:p14="http://schemas.microsoft.com/office/powerpoint/2010/main" val="15646645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25</a:t>
            </a:fld>
            <a:endParaRPr lang="en-US" dirty="0"/>
          </a:p>
        </p:txBody>
      </p:sp>
    </p:spTree>
    <p:extLst>
      <p:ext uri="{BB962C8B-B14F-4D97-AF65-F5344CB8AC3E}">
        <p14:creationId xmlns:p14="http://schemas.microsoft.com/office/powerpoint/2010/main" val="3219831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26</a:t>
            </a:fld>
            <a:endParaRPr lang="en-US" dirty="0"/>
          </a:p>
        </p:txBody>
      </p:sp>
    </p:spTree>
    <p:extLst>
      <p:ext uri="{BB962C8B-B14F-4D97-AF65-F5344CB8AC3E}">
        <p14:creationId xmlns:p14="http://schemas.microsoft.com/office/powerpoint/2010/main" val="691544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27</a:t>
            </a:fld>
            <a:endParaRPr lang="en-US" dirty="0"/>
          </a:p>
        </p:txBody>
      </p:sp>
    </p:spTree>
    <p:extLst>
      <p:ext uri="{BB962C8B-B14F-4D97-AF65-F5344CB8AC3E}">
        <p14:creationId xmlns:p14="http://schemas.microsoft.com/office/powerpoint/2010/main" val="691544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28</a:t>
            </a:fld>
            <a:endParaRPr lang="en-US" dirty="0"/>
          </a:p>
        </p:txBody>
      </p:sp>
    </p:spTree>
    <p:extLst>
      <p:ext uri="{BB962C8B-B14F-4D97-AF65-F5344CB8AC3E}">
        <p14:creationId xmlns:p14="http://schemas.microsoft.com/office/powerpoint/2010/main" val="2022587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29</a:t>
            </a:fld>
            <a:endParaRPr lang="en-US" dirty="0"/>
          </a:p>
        </p:txBody>
      </p:sp>
    </p:spTree>
    <p:extLst>
      <p:ext uri="{BB962C8B-B14F-4D97-AF65-F5344CB8AC3E}">
        <p14:creationId xmlns:p14="http://schemas.microsoft.com/office/powerpoint/2010/main" val="782089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30</a:t>
            </a:fld>
            <a:endParaRPr lang="en-US" dirty="0"/>
          </a:p>
        </p:txBody>
      </p:sp>
    </p:spTree>
    <p:extLst>
      <p:ext uri="{BB962C8B-B14F-4D97-AF65-F5344CB8AC3E}">
        <p14:creationId xmlns:p14="http://schemas.microsoft.com/office/powerpoint/2010/main" val="20639499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32</a:t>
            </a:fld>
            <a:endParaRPr lang="en-US" dirty="0"/>
          </a:p>
        </p:txBody>
      </p:sp>
    </p:spTree>
    <p:extLst>
      <p:ext uri="{BB962C8B-B14F-4D97-AF65-F5344CB8AC3E}">
        <p14:creationId xmlns:p14="http://schemas.microsoft.com/office/powerpoint/2010/main" val="4003224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4/30/2024</a:t>
            </a:fld>
            <a:endParaRPr lang="en-US"/>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fld id="{B82CCC60-E8CD-4174-8B1A-7DF615B22EEF}" type="slidenum">
              <a:rPr lang="en-US" smtClean="0"/>
              <a:pPr/>
              <a:t>‹#›</a:t>
            </a:fld>
            <a:endParaRPr lang="en-US"/>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5107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4/30/2024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8880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4/30/2024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121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074F12-AA26-4AC8-9962-C36BB8F32554}" type="datetimeFigureOut">
              <a:rPr lang="en-US" smtClean="0"/>
              <a:pPr/>
              <a:t>4/30/2024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9359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4/30/2024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415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074F12-AA26-4AC8-9962-C36BB8F32554}" type="datetimeFigureOut">
              <a:rPr lang="en-US" smtClean="0"/>
              <a:pPr/>
              <a:t>4/30/2024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8727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4/30/2024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03923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2067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53074F12-AA26-4AC8-9962-C36BB8F32554}" type="datetimeFigureOut">
              <a:rPr lang="en-US" smtClean="0"/>
              <a:pPr/>
              <a:t>4/30/2024</a:t>
            </a:fld>
            <a:endParaRPr lang="en-US"/>
          </a:p>
        </p:txBody>
      </p:sp>
      <p:sp>
        <p:nvSpPr>
          <p:cNvPr id="6" name="Footer Placeholder 5"/>
          <p:cNvSpPr>
            <a:spLocks noGrp="1"/>
          </p:cNvSpPr>
          <p:nvPr>
            <p:ph type="ftr" sz="quarter" idx="11"/>
          </p:nvPr>
        </p:nvSpPr>
        <p:spPr>
          <a:xfrm>
            <a:off x="1085537" y="238981"/>
            <a:ext cx="4155753" cy="240698"/>
          </a:xfrm>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651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4/30/2024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4890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4/30/2024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3224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cstate="print">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53074F12-AA26-4AC8-9962-C36BB8F32554}" type="datetimeFigureOut">
              <a:rPr lang="en-US" smtClean="0"/>
              <a:pPr/>
              <a:t>4/30/2024</a:t>
            </a:fld>
            <a:endParaRPr lang="en-US"/>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fld id="{B82CCC60-E8CD-4174-8B1A-7DF615B22EEF}" type="slidenum">
              <a:rPr lang="en-US" smtClean="0"/>
              <a:pPr/>
              <a:t>‹#›</a:t>
            </a:fld>
            <a:endParaRPr lang="en-US"/>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6258041-5593-B727-4450-B02ECCD2CF86}"/>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3760314224"/>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rit-thoracic.org.uk/quality-improvement/guidelin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s://www.scimex.org/newsfeed/whats-app-ening-with-my-lungs" TargetMode="External"/><Relationship Id="rId3" Type="http://schemas.openxmlformats.org/officeDocument/2006/relationships/hyperlink" Target="https://www.whittington.nhs.uk/default.asp?c=3963" TargetMode="External"/><Relationship Id="rId7" Type="http://schemas.openxmlformats.org/officeDocument/2006/relationships/hyperlink" Target="https://erj.ersjournals.com/content/55/6/1902056.figures-only" TargetMode="External"/><Relationship Id="rId2" Type="http://schemas.openxmlformats.org/officeDocument/2006/relationships/hyperlink" Target="https://community.aafa.org/blog/sponsored-understanding-asthma-in-children" TargetMode="External"/><Relationship Id="rId1" Type="http://schemas.openxmlformats.org/officeDocument/2006/relationships/slideLayout" Target="../slideLayouts/slideLayout2.xml"/><Relationship Id="rId6" Type="http://schemas.openxmlformats.org/officeDocument/2006/relationships/hyperlink" Target="https://www.sketchbubble.com/en/presentation-precede-proceed-model.html" TargetMode="External"/><Relationship Id="rId5" Type="http://schemas.openxmlformats.org/officeDocument/2006/relationships/hyperlink" Target="https://blogs.brighton.ac.uk/precioustruth/2020/02/02/the-benefits-and-hardships-of-teamwork/" TargetMode="External"/><Relationship Id="rId4" Type="http://schemas.openxmlformats.org/officeDocument/2006/relationships/hyperlink" Target="https://www.eurekalert.org/news-releases/799220" TargetMode="External"/><Relationship Id="rId9" Type="http://schemas.openxmlformats.org/officeDocument/2006/relationships/hyperlink" Target="https://aafa.org/asthma/asthma-triggers-causes/respiratory-infections-flu-cold-asth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7358" name="Rectangle 57357">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7360" name="Picture 57359">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cstate="print">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57362" name="Straight Connector 57361">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57364" name="Rectangle 57363">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6201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AutoShape 2" descr="Causal relation between asthma in children and air pollution including... |  Download Scientific Diagram">
            <a:extLst>
              <a:ext uri="{FF2B5EF4-FFF2-40B4-BE49-F238E27FC236}">
                <a16:creationId xmlns:a16="http://schemas.microsoft.com/office/drawing/2014/main" id="{A0CC1423-D50F-A470-7048-F4D1C3165E42}"/>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48" name="AutoShape 4" descr="Causal relation between asthma in children and air pollution including... |  Download Scientific Diagram">
            <a:extLst>
              <a:ext uri="{FF2B5EF4-FFF2-40B4-BE49-F238E27FC236}">
                <a16:creationId xmlns:a16="http://schemas.microsoft.com/office/drawing/2014/main" id="{6026DFFE-4878-E94C-5A96-1C4A30A489A7}"/>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50" name="AutoShape 6" descr="Causal relation between asthma in children and air pollution including... |  Download Scientific Diagram">
            <a:extLst>
              <a:ext uri="{FF2B5EF4-FFF2-40B4-BE49-F238E27FC236}">
                <a16:creationId xmlns:a16="http://schemas.microsoft.com/office/drawing/2014/main" id="{7D97F9B5-BF9E-C7FE-51E8-E3B7F55060F2}"/>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53" name="AutoShape 9" descr="Allergies to food and airborne allergens in children and adolescents: role  of epigenetics in a changing environment - The Lancet Child &amp; Adolescent  Health">
            <a:extLst>
              <a:ext uri="{FF2B5EF4-FFF2-40B4-BE49-F238E27FC236}">
                <a16:creationId xmlns:a16="http://schemas.microsoft.com/office/drawing/2014/main" id="{6BC46FD8-F4FA-58A1-9B15-FBD3D33A404C}"/>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2" name="Picture 8" descr="Children | An Open Access Journal from MDPI">
            <a:extLst>
              <a:ext uri="{FF2B5EF4-FFF2-40B4-BE49-F238E27FC236}">
                <a16:creationId xmlns:a16="http://schemas.microsoft.com/office/drawing/2014/main" id="{AB225F6D-DF20-9AD4-99BC-3EFA7755E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339" y="482600"/>
            <a:ext cx="7284399" cy="3654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0AD38A2-03D0-F30D-45A3-B6BFB444A050}"/>
              </a:ext>
            </a:extLst>
          </p:cNvPr>
          <p:cNvSpPr txBox="1"/>
          <p:nvPr/>
        </p:nvSpPr>
        <p:spPr>
          <a:xfrm>
            <a:off x="4475076" y="2287975"/>
            <a:ext cx="3688086" cy="1838884"/>
          </a:xfrm>
          <a:prstGeom prst="rect">
            <a:avLst/>
          </a:prstGeom>
          <a:noFill/>
        </p:spPr>
        <p:txBody>
          <a:bodyPr wrap="square">
            <a:spAutoFit/>
          </a:bodyPr>
          <a:lstStyle/>
          <a:p>
            <a:pPr defTabSz="361188">
              <a:spcAft>
                <a:spcPts val="600"/>
              </a:spcAft>
            </a:pPr>
            <a:r>
              <a:rPr lang="en-US" sz="1896" b="1" kern="1200" dirty="0">
                <a:solidFill>
                  <a:schemeClr val="tx1"/>
                </a:solidFill>
                <a:latin typeface="Arial" panose="020B0604020202020204" pitchFamily="34" charset="0"/>
                <a:ea typeface="+mn-ea"/>
                <a:cs typeface="Arial" panose="020B0604020202020204" pitchFamily="34" charset="0"/>
              </a:rPr>
              <a:t>Respiratory health promotion in young children of age 5 to 18 about asthma and all kinds of airborne diseases in the Urban Areas and in the Digital Health Promotion</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C9251-7801-A16A-4D07-7D8FEAA1AA89}"/>
              </a:ext>
            </a:extLst>
          </p:cNvPr>
          <p:cNvSpPr>
            <a:spLocks noGrp="1"/>
          </p:cNvSpPr>
          <p:nvPr>
            <p:ph type="title"/>
          </p:nvPr>
        </p:nvSpPr>
        <p:spPr>
          <a:xfrm>
            <a:off x="1088685" y="603390"/>
            <a:ext cx="3132383" cy="786926"/>
          </a:xfrm>
        </p:spPr>
        <p:txBody>
          <a:bodyPr>
            <a:normAutofit/>
          </a:bodyPr>
          <a:lstStyle/>
          <a:p>
            <a:r>
              <a:rPr lang="en-GB" dirty="0"/>
              <a:t>                               GROUP 3</a:t>
            </a:r>
          </a:p>
        </p:txBody>
      </p:sp>
      <p:sp>
        <p:nvSpPr>
          <p:cNvPr id="3" name="Content Placeholder 2">
            <a:extLst>
              <a:ext uri="{FF2B5EF4-FFF2-40B4-BE49-F238E27FC236}">
                <a16:creationId xmlns:a16="http://schemas.microsoft.com/office/drawing/2014/main" id="{7D9A38BC-3B5E-97CC-50C9-14C126B46D1A}"/>
              </a:ext>
            </a:extLst>
          </p:cNvPr>
          <p:cNvSpPr>
            <a:spLocks noGrp="1"/>
          </p:cNvSpPr>
          <p:nvPr>
            <p:ph idx="1"/>
          </p:nvPr>
        </p:nvSpPr>
        <p:spPr>
          <a:xfrm>
            <a:off x="1088685" y="1511799"/>
            <a:ext cx="3129159" cy="2587959"/>
          </a:xfrm>
        </p:spPr>
        <p:txBody>
          <a:bodyPr>
            <a:normAutofit/>
          </a:bodyPr>
          <a:lstStyle/>
          <a:p>
            <a:pPr marL="0" indent="0">
              <a:lnSpc>
                <a:spcPct val="110000"/>
              </a:lnSpc>
              <a:buNone/>
            </a:pPr>
            <a:r>
              <a:rPr lang="en-GB" sz="1400" dirty="0"/>
              <a:t>                                                         </a:t>
            </a:r>
          </a:p>
          <a:p>
            <a:pPr>
              <a:lnSpc>
                <a:spcPct val="110000"/>
              </a:lnSpc>
            </a:pPr>
            <a:r>
              <a:rPr lang="en-GB" sz="1400" b="1" dirty="0"/>
              <a:t>Abdulai </a:t>
            </a:r>
            <a:r>
              <a:rPr lang="en-GB" sz="1400" b="1" dirty="0" err="1"/>
              <a:t>Rbiu</a:t>
            </a:r>
            <a:r>
              <a:rPr lang="en-GB" sz="1400" b="1" dirty="0"/>
              <a:t> Issah (</a:t>
            </a:r>
            <a:r>
              <a:rPr lang="en-GB" sz="1400" b="1" i="0" dirty="0">
                <a:effectLst/>
                <a:latin typeface="Aptos" panose="020B0004020202020204" pitchFamily="34" charset="0"/>
              </a:rPr>
              <a:t>1702984)</a:t>
            </a:r>
            <a:r>
              <a:rPr lang="en-GB" sz="1400" b="1" dirty="0"/>
              <a:t>  (Group Leader)                     </a:t>
            </a:r>
          </a:p>
          <a:p>
            <a:pPr>
              <a:lnSpc>
                <a:spcPct val="110000"/>
              </a:lnSpc>
            </a:pPr>
            <a:r>
              <a:rPr lang="en-GB" sz="1400" b="1" dirty="0"/>
              <a:t> Jahanara Begum   (</a:t>
            </a:r>
            <a:r>
              <a:rPr lang="en-GB" sz="1400" b="1" i="0" dirty="0">
                <a:effectLst/>
                <a:latin typeface="Aptos" panose="020B0004020202020204" pitchFamily="34" charset="0"/>
              </a:rPr>
              <a:t>2128162)</a:t>
            </a:r>
            <a:endParaRPr lang="en-GB" sz="1400" b="1" dirty="0"/>
          </a:p>
          <a:p>
            <a:pPr>
              <a:lnSpc>
                <a:spcPct val="110000"/>
              </a:lnSpc>
            </a:pPr>
            <a:r>
              <a:rPr lang="en-GB" sz="1400" dirty="0"/>
              <a:t> </a:t>
            </a:r>
            <a:r>
              <a:rPr lang="nn-NO" sz="1400" b="1" dirty="0"/>
              <a:t>Dhavalkumar Kamleshbhai Mistry (</a:t>
            </a:r>
            <a:r>
              <a:rPr lang="en-GB" sz="1400" b="1" i="0" dirty="0">
                <a:effectLst/>
                <a:latin typeface="Aptos" panose="020B0004020202020204" pitchFamily="34" charset="0"/>
              </a:rPr>
              <a:t>2239570)</a:t>
            </a:r>
            <a:r>
              <a:rPr lang="nn-NO" sz="1400" b="1" dirty="0"/>
              <a:t>       </a:t>
            </a:r>
          </a:p>
          <a:p>
            <a:pPr>
              <a:lnSpc>
                <a:spcPct val="110000"/>
              </a:lnSpc>
            </a:pPr>
            <a:r>
              <a:rPr lang="fi-FI" sz="1400" b="1" dirty="0"/>
              <a:t>Sana Firoz Haji (2242231)</a:t>
            </a:r>
            <a:endParaRPr lang="nn-NO" sz="1400" b="1" dirty="0"/>
          </a:p>
          <a:p>
            <a:pPr marL="0" indent="0">
              <a:lnSpc>
                <a:spcPct val="110000"/>
              </a:lnSpc>
              <a:buNone/>
            </a:pPr>
            <a:r>
              <a:rPr lang="nn-NO" sz="1400" dirty="0"/>
              <a:t>                                          </a:t>
            </a:r>
            <a:endParaRPr lang="en-GB" sz="1400" dirty="0"/>
          </a:p>
        </p:txBody>
      </p:sp>
      <p:pic>
        <p:nvPicPr>
          <p:cNvPr id="4100" name="Picture 4" descr="The Benefits And Hardships Of Teamwork | team work">
            <a:extLst>
              <a:ext uri="{FF2B5EF4-FFF2-40B4-BE49-F238E27FC236}">
                <a16:creationId xmlns:a16="http://schemas.microsoft.com/office/drawing/2014/main" id="{7AE307DD-52A0-0FA6-6C0A-6650936408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1513157"/>
            <a:ext cx="3359783" cy="25130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501844C-9E50-B1E3-8509-978D69272BD9}"/>
              </a:ext>
            </a:extLst>
          </p:cNvPr>
          <p:cNvSpPr txBox="1"/>
          <p:nvPr/>
        </p:nvSpPr>
        <p:spPr>
          <a:xfrm>
            <a:off x="6084168" y="4122892"/>
            <a:ext cx="1872208" cy="307777"/>
          </a:xfrm>
          <a:prstGeom prst="rect">
            <a:avLst/>
          </a:prstGeom>
          <a:noFill/>
        </p:spPr>
        <p:txBody>
          <a:bodyPr wrap="square" rtlCol="0">
            <a:spAutoFit/>
          </a:bodyPr>
          <a:lstStyle/>
          <a:p>
            <a:r>
              <a:rPr lang="en-GB" sz="1400" dirty="0"/>
              <a:t>Team  Work (2020)</a:t>
            </a:r>
          </a:p>
        </p:txBody>
      </p:sp>
    </p:spTree>
    <p:extLst>
      <p:ext uri="{BB962C8B-B14F-4D97-AF65-F5344CB8AC3E}">
        <p14:creationId xmlns:p14="http://schemas.microsoft.com/office/powerpoint/2010/main" val="3285476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3132383" cy="786926"/>
          </a:xfrm>
        </p:spPr>
        <p:txBody>
          <a:bodyPr>
            <a:normAutofit/>
          </a:bodyPr>
          <a:lstStyle/>
          <a:p>
            <a:r>
              <a:rPr lang="en-IN" sz="2200" b="1">
                <a:latin typeface="Times New Roman" panose="02020603050405020304" pitchFamily="18" charset="0"/>
                <a:cs typeface="Times New Roman" pitchFamily="18" charset="0"/>
              </a:rPr>
              <a:t>Target activity and intervention</a:t>
            </a:r>
            <a:endParaRPr lang="en-US" sz="2200" cap="none">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31680726"/>
              </p:ext>
            </p:extLst>
          </p:nvPr>
        </p:nvGraphicFramePr>
        <p:xfrm>
          <a:off x="1088685" y="1511799"/>
          <a:ext cx="3129159"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259A282-5340-8EEC-ECD0-712EC746C7A5}"/>
              </a:ext>
            </a:extLst>
          </p:cNvPr>
          <p:cNvSpPr txBox="1"/>
          <p:nvPr/>
        </p:nvSpPr>
        <p:spPr>
          <a:xfrm>
            <a:off x="6948264" y="4099758"/>
            <a:ext cx="1696899" cy="369332"/>
          </a:xfrm>
          <a:prstGeom prst="rect">
            <a:avLst/>
          </a:prstGeom>
          <a:noFill/>
        </p:spPr>
        <p:txBody>
          <a:bodyPr wrap="square" rtlCol="0">
            <a:spAutoFit/>
          </a:bodyPr>
          <a:lstStyle/>
          <a:p>
            <a:r>
              <a:rPr lang="en-GB" dirty="0" err="1"/>
              <a:t>Aafa</a:t>
            </a:r>
            <a:r>
              <a:rPr lang="en-GB" dirty="0"/>
              <a:t> (2021)</a:t>
            </a:r>
          </a:p>
        </p:txBody>
      </p:sp>
      <p:pic>
        <p:nvPicPr>
          <p:cNvPr id="6146" name="Picture 2" descr="Sponsored] Understanding Asthma in Children | Asthma and Allergy Foundation  of America">
            <a:extLst>
              <a:ext uri="{FF2B5EF4-FFF2-40B4-BE49-F238E27FC236}">
                <a16:creationId xmlns:a16="http://schemas.microsoft.com/office/drawing/2014/main" id="{C71FDCFD-F7ED-F1D6-CD89-9B985B8302A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25220" y="1511799"/>
            <a:ext cx="4163204" cy="2587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289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9550"/>
            <a:ext cx="7620000" cy="609600"/>
          </a:xfrm>
          <a:solidFill>
            <a:schemeClr val="accent5">
              <a:lumMod val="20000"/>
              <a:lumOff val="80000"/>
            </a:schemeClr>
          </a:solidFill>
        </p:spPr>
        <p:txBody>
          <a:bodyPr>
            <a:noAutofit/>
          </a:bodyPr>
          <a:lstStyle/>
          <a:p>
            <a:pPr algn="ctr"/>
            <a:r>
              <a:rPr lang="en-IN" sz="3200" b="1" cap="none" dirty="0">
                <a:latin typeface="Times New Roman" panose="02020603050405020304" pitchFamily="18" charset="0"/>
                <a:cs typeface="Times New Roman" pitchFamily="18" charset="0"/>
              </a:rPr>
              <a:t>Activity aim and content</a:t>
            </a:r>
            <a:endParaRPr lang="en-US" sz="3200" cap="none"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755576" y="1419622"/>
            <a:ext cx="5000660" cy="3168352"/>
          </a:xfrm>
        </p:spPr>
        <p:txBody>
          <a:bodyPr>
            <a:noAutofit/>
          </a:bodyPr>
          <a:lstStyle/>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Objective: To </a:t>
            </a:r>
            <a:r>
              <a:rPr lang="en-US" sz="1200" dirty="0">
                <a:latin typeface="Times New Roman" pitchFamily="18" charset="0"/>
                <a:cs typeface="Times New Roman" pitchFamily="18" charset="0"/>
              </a:rPr>
              <a:t>be able to stop young children between the age of 5 to 18  from asthma and all kinds of airborne diseases by educating them about lung’s health</a:t>
            </a:r>
            <a:endParaRPr lang="en-IN" sz="1200" u="none" strike="noStrike" cap="none" dirty="0">
              <a:effectLst/>
              <a:latin typeface="Times New Roman" pitchFamily="18" charset="0"/>
              <a:ea typeface="Times New Roman" panose="02020603050405020304" pitchFamily="18" charset="0"/>
              <a:cs typeface="Times New Roman" pitchFamily="18" charset="0"/>
            </a:endParaRPr>
          </a:p>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Aim: Provide justification, application, barrier and benefits of mobile apps digital health technology for health promotion intervention </a:t>
            </a:r>
            <a:r>
              <a:rPr lang="en-IN" sz="1200" dirty="0">
                <a:latin typeface="Times New Roman" pitchFamily="18" charset="0"/>
                <a:ea typeface="Times New Roman" panose="02020603050405020304" pitchFamily="18" charset="0"/>
                <a:cs typeface="Times New Roman" pitchFamily="18" charset="0"/>
              </a:rPr>
              <a:t>for respiratory </a:t>
            </a:r>
            <a:r>
              <a:rPr lang="en-IN" sz="1200" u="none" strike="noStrike" cap="none" dirty="0">
                <a:effectLst/>
                <a:latin typeface="Times New Roman" pitchFamily="18" charset="0"/>
                <a:ea typeface="Times New Roman" panose="02020603050405020304" pitchFamily="18" charset="0"/>
                <a:cs typeface="Times New Roman" pitchFamily="18" charset="0"/>
              </a:rPr>
              <a:t>health in children of the Urban Areas in the UK</a:t>
            </a:r>
          </a:p>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Content: </a:t>
            </a:r>
            <a:r>
              <a:rPr lang="en-US" sz="1200" u="none" strike="noStrike" cap="none" dirty="0">
                <a:effectLst/>
                <a:latin typeface="Times New Roman" pitchFamily="18" charset="0"/>
                <a:ea typeface="Times New Roman" panose="02020603050405020304" pitchFamily="18" charset="0"/>
                <a:cs typeface="Times New Roman" pitchFamily="18" charset="0"/>
              </a:rPr>
              <a:t>Digital health technologies for intervention or education about respiratory health</a:t>
            </a:r>
          </a:p>
          <a:p>
            <a:pPr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RD App (Mobile apps: A unique mobile </a:t>
            </a:r>
            <a:r>
              <a:rPr lang="en-IN" sz="1200" dirty="0">
                <a:latin typeface="Times New Roman" pitchFamily="18" charset="0"/>
                <a:ea typeface="Times New Roman" panose="02020603050405020304" pitchFamily="18" charset="0"/>
                <a:cs typeface="Times New Roman" pitchFamily="18" charset="0"/>
              </a:rPr>
              <a:t>app  Lung health for kids)</a:t>
            </a:r>
            <a:endParaRPr lang="en-IN" sz="1200" u="none" strike="noStrike" cap="none" dirty="0">
              <a:effectLst/>
              <a:latin typeface="Times New Roman" pitchFamily="18" charset="0"/>
              <a:ea typeface="Times New Roman" panose="02020603050405020304" pitchFamily="18" charset="0"/>
              <a:cs typeface="Times New Roman" pitchFamily="18" charset="0"/>
            </a:endParaRPr>
          </a:p>
        </p:txBody>
      </p:sp>
      <p:graphicFrame>
        <p:nvGraphicFramePr>
          <p:cNvPr id="4" name="Diagram 3"/>
          <p:cNvGraphicFramePr/>
          <p:nvPr/>
        </p:nvGraphicFramePr>
        <p:xfrm>
          <a:off x="6000760" y="1000114"/>
          <a:ext cx="264320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7289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3132383" cy="786926"/>
          </a:xfrm>
        </p:spPr>
        <p:txBody>
          <a:bodyPr>
            <a:normAutofit fontScale="90000"/>
          </a:bodyPr>
          <a:lstStyle/>
          <a:p>
            <a:r>
              <a:rPr lang="en-US" sz="1300" b="1" dirty="0">
                <a:latin typeface="Times New Roman" panose="02020603050405020304" pitchFamily="18" charset="0"/>
                <a:ea typeface="Times New Roman" panose="02020603050405020304" pitchFamily="18" charset="0"/>
              </a:rPr>
              <a:t>Digital health technology used for intervention R.D Mobile app (Respiratory Diseases App)</a:t>
            </a:r>
            <a:endParaRPr lang="en-US" sz="1300" cap="none"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7108550"/>
              </p:ext>
            </p:extLst>
          </p:nvPr>
        </p:nvGraphicFramePr>
        <p:xfrm>
          <a:off x="1088685" y="1511799"/>
          <a:ext cx="3129159"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2232" name="Picture 8" descr="What's app-ening with my lungs? - Scimex"/>
          <p:cNvPicPr>
            <a:picLocks noChangeAspect="1" noChangeArrowheads="1"/>
          </p:cNvPicPr>
          <p:nvPr/>
        </p:nvPicPr>
        <p:blipFill>
          <a:blip r:embed="rId8"/>
          <a:stretch>
            <a:fillRect/>
          </a:stretch>
        </p:blipFill>
        <p:spPr bwMode="auto">
          <a:xfrm>
            <a:off x="4601056" y="1120937"/>
            <a:ext cx="4320480" cy="2901625"/>
          </a:xfrm>
          <a:prstGeom prst="rect">
            <a:avLst/>
          </a:prstGeom>
          <a:noFill/>
        </p:spPr>
      </p:pic>
      <p:sp>
        <p:nvSpPr>
          <p:cNvPr id="52228" name="AutoShape 4" descr="Lung Health for Kids - Apps on Google Pla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2230" name="AutoShape 6" descr="Lung Health for Kids - Apps on Google Pla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3E48F1D1-2B87-5A45-A491-61593A8BE0D5}"/>
              </a:ext>
            </a:extLst>
          </p:cNvPr>
          <p:cNvSpPr txBox="1"/>
          <p:nvPr/>
        </p:nvSpPr>
        <p:spPr>
          <a:xfrm>
            <a:off x="6516216" y="4056972"/>
            <a:ext cx="2016224" cy="369332"/>
          </a:xfrm>
          <a:prstGeom prst="rect">
            <a:avLst/>
          </a:prstGeom>
          <a:noFill/>
        </p:spPr>
        <p:txBody>
          <a:bodyPr wrap="square" rtlCol="0">
            <a:spAutoFit/>
          </a:bodyPr>
          <a:lstStyle/>
          <a:p>
            <a:r>
              <a:rPr lang="en-GB" dirty="0" err="1"/>
              <a:t>Scimex</a:t>
            </a:r>
            <a:r>
              <a:rPr lang="en-GB" dirty="0"/>
              <a:t> (2021)</a:t>
            </a:r>
          </a:p>
        </p:txBody>
      </p:sp>
    </p:spTree>
    <p:extLst>
      <p:ext uri="{BB962C8B-B14F-4D97-AF65-F5344CB8AC3E}">
        <p14:creationId xmlns:p14="http://schemas.microsoft.com/office/powerpoint/2010/main" val="1340059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2647617" cy="786926"/>
          </a:xfrm>
        </p:spPr>
        <p:txBody>
          <a:bodyPr>
            <a:normAutofit/>
          </a:bodyPr>
          <a:lstStyle/>
          <a:p>
            <a:r>
              <a:rPr lang="en-IN" b="1" dirty="0">
                <a:latin typeface="Times New Roman" panose="02020603050405020304" pitchFamily="18" charset="0"/>
                <a:ea typeface="Times New Roman" panose="02020603050405020304" pitchFamily="18" charset="0"/>
              </a:rPr>
              <a:t>Justification</a:t>
            </a:r>
            <a:endParaRPr lang="en-US" b="1" cap="none"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991396168"/>
              </p:ext>
            </p:extLst>
          </p:nvPr>
        </p:nvGraphicFramePr>
        <p:xfrm>
          <a:off x="1088685" y="1511799"/>
          <a:ext cx="2644893"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0" name="AutoShape 2" descr="Benefits of Solar Panels for Businesses In Arizona | Empire Renewable Ener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32772" name="AutoShape 4" descr="Benefits of Solar Panels for Businesses In Arizona | Empire Renewable Ener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8434" name="AutoShape 2" descr="SPH agrees to buy over sgCarMart for $60 mill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The Importance of Data Analysis. A business cannot survive without… | by  Melissa Pinto | Lock&amp;Stock | Mediu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The Importance of Data Analysis. A business cannot survive without… | by  Melissa Pinto | Lock&amp;Stock | Mediu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58" name="AutoShape 2" descr="Why creative thinking is important at workplace - Blue Ocean Academ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60" name="AutoShape 4" descr="Why creative thinking is important at workplace - Blue Ocean Academ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AutoShape 2" descr="MS Zuiderdam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122" name="Picture 2" descr="Asthma management: Allocating duties | EurekAlert!">
            <a:extLst>
              <a:ext uri="{FF2B5EF4-FFF2-40B4-BE49-F238E27FC236}">
                <a16:creationId xmlns:a16="http://schemas.microsoft.com/office/drawing/2014/main" id="{F105FC92-0AA0-06A3-2E61-E3DD46923CB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95936" y="1511799"/>
            <a:ext cx="4464496" cy="2909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70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4162766" cy="786926"/>
          </a:xfrm>
        </p:spPr>
        <p:txBody>
          <a:bodyPr>
            <a:normAutofit/>
          </a:bodyPr>
          <a:lstStyle/>
          <a:p>
            <a:r>
              <a:rPr lang="en-IN" b="1" cap="none">
                <a:effectLst/>
                <a:latin typeface="Times New Roman" panose="02020603050405020304" pitchFamily="18" charset="0"/>
                <a:ea typeface="Times New Roman" panose="02020603050405020304" pitchFamily="18" charset="0"/>
              </a:rPr>
              <a:t>CONTD…</a:t>
            </a:r>
            <a:endParaRPr lang="en-US" b="1" cap="none"/>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227684653"/>
              </p:ext>
            </p:extLst>
          </p:nvPr>
        </p:nvGraphicFramePr>
        <p:xfrm>
          <a:off x="1088685" y="1511799"/>
          <a:ext cx="4162766"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8130" name="Picture 2" descr="Health Problems Caused by Secondhand Smoke"/>
          <p:cNvPicPr>
            <a:picLocks noChangeAspect="1" noChangeArrowheads="1"/>
          </p:cNvPicPr>
          <p:nvPr/>
        </p:nvPicPr>
        <p:blipFill>
          <a:blip r:embed="rId8"/>
          <a:stretch>
            <a:fillRect/>
          </a:stretch>
        </p:blipFill>
        <p:spPr bwMode="auto">
          <a:xfrm>
            <a:off x="5773576" y="1563638"/>
            <a:ext cx="2614847" cy="2899629"/>
          </a:xfrm>
          <a:prstGeom prst="rect">
            <a:avLst/>
          </a:prstGeom>
          <a:noFill/>
        </p:spPr>
      </p:pic>
      <p:sp>
        <p:nvSpPr>
          <p:cNvPr id="32770" name="AutoShape 2"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32772" name="AutoShape 4"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18434" name="AutoShape 2" descr="SPH agrees to buy over sgCarMart for $60 million"/>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4" name="AutoShape 2"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31748" name="AutoShape 4"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58" name="AutoShape 2"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60" name="AutoShape 4"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5" name="AutoShape 2" descr="MS Zuiderdam - Wikipedia"/>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Tree>
    <p:extLst>
      <p:ext uri="{BB962C8B-B14F-4D97-AF65-F5344CB8AC3E}">
        <p14:creationId xmlns:p14="http://schemas.microsoft.com/office/powerpoint/2010/main" val="3372701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cap="none" dirty="0">
                <a:effectLst/>
                <a:latin typeface="Times New Roman" panose="02020603050405020304" pitchFamily="18" charset="0"/>
                <a:ea typeface="Times New Roman" panose="02020603050405020304" pitchFamily="18" charset="0"/>
              </a:rPr>
              <a:t>CONTD…</a:t>
            </a:r>
            <a:endParaRPr lang="en-US" b="1" cap="none" dirty="0"/>
          </a:p>
        </p:txBody>
      </p:sp>
      <p:sp>
        <p:nvSpPr>
          <p:cNvPr id="32770" name="AutoShape 2"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32772" name="AutoShape 4"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18434" name="AutoShape 2" descr="SPH agrees to buy over sgCarMart for $60 million"/>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4" name="AutoShape 2"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31748" name="AutoShape 4"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58" name="AutoShape 2"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60" name="AutoShape 4"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5" name="AutoShape 2" descr="MS Zuiderdam - Wikipedia"/>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graphicFrame>
        <p:nvGraphicFramePr>
          <p:cNvPr id="15" name="Table 14"/>
          <p:cNvGraphicFramePr>
            <a:graphicFrameLocks noGrp="1"/>
          </p:cNvGraphicFramePr>
          <p:nvPr>
            <p:extLst>
              <p:ext uri="{D42A27DB-BD31-4B8C-83A1-F6EECF244321}">
                <p14:modId xmlns:p14="http://schemas.microsoft.com/office/powerpoint/2010/main" val="400593620"/>
              </p:ext>
            </p:extLst>
          </p:nvPr>
        </p:nvGraphicFramePr>
        <p:xfrm>
          <a:off x="4067944" y="1491630"/>
          <a:ext cx="4752528" cy="3939703"/>
        </p:xfrm>
        <a:graphic>
          <a:graphicData uri="http://schemas.openxmlformats.org/drawingml/2006/table">
            <a:tbl>
              <a:tblPr firstRow="1" bandRow="1">
                <a:tableStyleId>{5C22544A-7EE6-4342-B048-85BDC9FD1C3A}</a:tableStyleId>
              </a:tblPr>
              <a:tblGrid>
                <a:gridCol w="4752528">
                  <a:extLst>
                    <a:ext uri="{9D8B030D-6E8A-4147-A177-3AD203B41FA5}">
                      <a16:colId xmlns:a16="http://schemas.microsoft.com/office/drawing/2014/main" val="20000"/>
                    </a:ext>
                  </a:extLst>
                </a:gridCol>
              </a:tblGrid>
              <a:tr h="678343">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sz="1800" b="1" i="0" u="none" strike="noStrike" kern="1200" dirty="0">
                          <a:solidFill>
                            <a:schemeClr val="lt1"/>
                          </a:solidFill>
                          <a:latin typeface="Times New Roman" pitchFamily="18" charset="0"/>
                          <a:ea typeface="+mn-ea"/>
                          <a:cs typeface="Times New Roman" pitchFamily="18" charset="0"/>
                        </a:rPr>
                        <a:t>Consequences of not addressing public health concern</a:t>
                      </a:r>
                      <a:endParaRPr lang="en-US" sz="1800" i="0" dirty="0">
                        <a:latin typeface="Times New Roman" pitchFamily="18" charset="0"/>
                        <a:cs typeface="Times New Roman" pitchFamily="18" charset="0"/>
                      </a:endParaRPr>
                    </a:p>
                  </a:txBody>
                  <a:tcPr/>
                </a:tc>
                <a:extLst>
                  <a:ext uri="{0D108BD9-81ED-4DB2-BD59-A6C34878D82A}">
                    <a16:rowId xmlns:a16="http://schemas.microsoft.com/office/drawing/2014/main" val="10000"/>
                  </a:ext>
                </a:extLst>
              </a:tr>
              <a:tr h="2973526">
                <a:tc>
                  <a:txBody>
                    <a:bodyPr/>
                    <a:lstStyle/>
                    <a:p>
                      <a:pPr>
                        <a:lnSpc>
                          <a:spcPct val="150000"/>
                        </a:lnSpc>
                        <a:buFont typeface="Arial" pitchFamily="34" charset="0"/>
                        <a:buChar char="•"/>
                      </a:pPr>
                      <a:r>
                        <a:rPr lang="en-US" sz="1600" dirty="0">
                          <a:latin typeface="Times New Roman" pitchFamily="18" charset="0"/>
                          <a:cs typeface="Times New Roman" pitchFamily="18" charset="0"/>
                        </a:rPr>
                        <a:t>The</a:t>
                      </a:r>
                      <a:r>
                        <a:rPr lang="en-US" sz="1600" baseline="0" dirty="0">
                          <a:latin typeface="Times New Roman" pitchFamily="18" charset="0"/>
                          <a:cs typeface="Times New Roman" pitchFamily="18" charset="0"/>
                        </a:rPr>
                        <a:t> risk  of respiratory disease in children is enhanced</a:t>
                      </a:r>
                    </a:p>
                    <a:p>
                      <a:pPr>
                        <a:lnSpc>
                          <a:spcPct val="150000"/>
                        </a:lnSpc>
                        <a:buFont typeface="Arial" pitchFamily="34" charset="0"/>
                        <a:buChar char="•"/>
                      </a:pPr>
                      <a:r>
                        <a:rPr lang="en-US" sz="1600" baseline="0" dirty="0">
                          <a:latin typeface="Times New Roman" pitchFamily="18" charset="0"/>
                          <a:cs typeface="Times New Roman" pitchFamily="18" charset="0"/>
                        </a:rPr>
                        <a:t>Enhanced rate of respiratory infection in the UK environment</a:t>
                      </a:r>
                    </a:p>
                    <a:p>
                      <a:pPr>
                        <a:lnSpc>
                          <a:spcPct val="150000"/>
                        </a:lnSpc>
                        <a:buFont typeface="Arial" pitchFamily="34" charset="0"/>
                        <a:buChar char="•"/>
                      </a:pPr>
                      <a:r>
                        <a:rPr lang="en-US" sz="1600" baseline="0" dirty="0">
                          <a:latin typeface="Times New Roman" pitchFamily="18" charset="0"/>
                          <a:cs typeface="Times New Roman" pitchFamily="18" charset="0"/>
                        </a:rPr>
                        <a:t>Practice of unhealthy  habits like  not covering their mouth, exposure to air pollution, </a:t>
                      </a:r>
                      <a:r>
                        <a:rPr lang="en-US" sz="1600" baseline="0" dirty="0" err="1">
                          <a:latin typeface="Times New Roman" pitchFamily="18" charset="0"/>
                          <a:cs typeface="Times New Roman" pitchFamily="18" charset="0"/>
                        </a:rPr>
                        <a:t>unhyaginess</a:t>
                      </a:r>
                      <a:r>
                        <a:rPr lang="en-US" sz="1600" baseline="0" dirty="0">
                          <a:latin typeface="Times New Roman" pitchFamily="18" charset="0"/>
                          <a:cs typeface="Times New Roman" pitchFamily="18" charset="0"/>
                        </a:rPr>
                        <a:t> etc. (</a:t>
                      </a:r>
                      <a:r>
                        <a:rPr lang="en-US" sz="1600" b="0" i="0" u="none" strike="noStrike" kern="1200" dirty="0" err="1">
                          <a:solidFill>
                            <a:schemeClr val="dk1"/>
                          </a:solidFill>
                          <a:latin typeface="Times New Roman" pitchFamily="18" charset="0"/>
                          <a:ea typeface="+mn-ea"/>
                          <a:cs typeface="Times New Roman" pitchFamily="18" charset="0"/>
                        </a:rPr>
                        <a:t>Mudway</a:t>
                      </a:r>
                      <a:r>
                        <a:rPr lang="en-US" sz="1600" b="0" i="0" u="none" strike="noStrike" kern="1200" dirty="0">
                          <a:solidFill>
                            <a:schemeClr val="dk1"/>
                          </a:solidFill>
                          <a:latin typeface="Times New Roman" pitchFamily="18" charset="0"/>
                          <a:ea typeface="+mn-ea"/>
                          <a:cs typeface="Times New Roman" pitchFamily="18" charset="0"/>
                        </a:rPr>
                        <a:t> et al., 2019)</a:t>
                      </a:r>
                      <a:endParaRPr lang="en-US" sz="1600" baseline="0" dirty="0">
                        <a:latin typeface="Times New Roman" pitchFamily="18" charset="0"/>
                        <a:cs typeface="Times New Roman" pitchFamily="18" charset="0"/>
                      </a:endParaRPr>
                    </a:p>
                    <a:p>
                      <a:pPr>
                        <a:lnSpc>
                          <a:spcPct val="150000"/>
                        </a:lnSpc>
                        <a:buFont typeface="Arial" pitchFamily="34" charset="0"/>
                        <a:buChar char="•"/>
                      </a:pPr>
                      <a:r>
                        <a:rPr lang="en-US" sz="1600" baseline="0" dirty="0">
                          <a:latin typeface="Times New Roman" pitchFamily="18" charset="0"/>
                          <a:cs typeface="Times New Roman" pitchFamily="18" charset="0"/>
                        </a:rPr>
                        <a:t>Increasing rate of asthma and airborne disease in the children of UK</a:t>
                      </a:r>
                    </a:p>
                    <a:p>
                      <a:endParaRPr lang="en-US" sz="1600" dirty="0">
                        <a:latin typeface="Times New Roman" pitchFamily="18" charset="0"/>
                        <a:cs typeface="Times New Roman" pitchFamily="18" charset="0"/>
                      </a:endParaRPr>
                    </a:p>
                  </a:txBody>
                  <a:tcPr/>
                </a:tc>
                <a:extLst>
                  <a:ext uri="{0D108BD9-81ED-4DB2-BD59-A6C34878D82A}">
                    <a16:rowId xmlns:a16="http://schemas.microsoft.com/office/drawing/2014/main" val="10001"/>
                  </a:ext>
                </a:extLst>
              </a:tr>
            </a:tbl>
          </a:graphicData>
        </a:graphic>
      </p:graphicFrame>
      <p:sp>
        <p:nvSpPr>
          <p:cNvPr id="3" name="AutoShape 2" descr="Surveillance of influenza and other seasonal respiratory viruses in the UK,  winter 2022 to 2023 - GOV.UK">
            <a:extLst>
              <a:ext uri="{FF2B5EF4-FFF2-40B4-BE49-F238E27FC236}">
                <a16:creationId xmlns:a16="http://schemas.microsoft.com/office/drawing/2014/main" id="{368526CE-12B2-7B2E-BDAE-188BB62303F1}"/>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Surveillance of influenza and other seasonal respiratory viruses in the UK,  winter 2022 to 2023 - GOV.UK">
            <a:extLst>
              <a:ext uri="{FF2B5EF4-FFF2-40B4-BE49-F238E27FC236}">
                <a16:creationId xmlns:a16="http://schemas.microsoft.com/office/drawing/2014/main" id="{A35CF536-5780-66E2-5A6A-DBBED398C12D}"/>
              </a:ext>
            </a:extLst>
          </p:cNvPr>
          <p:cNvSpPr>
            <a:spLocks noChangeAspect="1" noChangeArrowheads="1"/>
          </p:cNvSpPr>
          <p:nvPr/>
        </p:nvSpPr>
        <p:spPr bwMode="auto">
          <a:xfrm>
            <a:off x="4572000" y="25717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F7A4B37F-8EC7-76EE-ED1C-2C9865432CE9}"/>
              </a:ext>
            </a:extLst>
          </p:cNvPr>
          <p:cNvPicPr>
            <a:picLocks noChangeAspect="1"/>
          </p:cNvPicPr>
          <p:nvPr/>
        </p:nvPicPr>
        <p:blipFill>
          <a:blip r:embed="rId3"/>
          <a:stretch>
            <a:fillRect/>
          </a:stretch>
        </p:blipFill>
        <p:spPr>
          <a:xfrm>
            <a:off x="35497" y="1563638"/>
            <a:ext cx="4032448" cy="3024336"/>
          </a:xfrm>
          <a:prstGeom prst="rect">
            <a:avLst/>
          </a:prstGeom>
        </p:spPr>
      </p:pic>
      <p:sp>
        <p:nvSpPr>
          <p:cNvPr id="9" name="TextBox 8">
            <a:extLst>
              <a:ext uri="{FF2B5EF4-FFF2-40B4-BE49-F238E27FC236}">
                <a16:creationId xmlns:a16="http://schemas.microsoft.com/office/drawing/2014/main" id="{2817715C-1A0A-EDEB-8A70-3F515B2636C0}"/>
              </a:ext>
            </a:extLst>
          </p:cNvPr>
          <p:cNvSpPr txBox="1"/>
          <p:nvPr/>
        </p:nvSpPr>
        <p:spPr>
          <a:xfrm>
            <a:off x="107504" y="4647204"/>
            <a:ext cx="1233982" cy="261610"/>
          </a:xfrm>
          <a:prstGeom prst="rect">
            <a:avLst/>
          </a:prstGeom>
          <a:noFill/>
        </p:spPr>
        <p:txBody>
          <a:bodyPr wrap="square" rtlCol="0">
            <a:spAutoFit/>
          </a:bodyPr>
          <a:lstStyle/>
          <a:p>
            <a:r>
              <a:rPr lang="en-GB" sz="1100" dirty="0">
                <a:solidFill>
                  <a:schemeClr val="bg1"/>
                </a:solidFill>
              </a:rPr>
              <a:t>GOV.UK (2023)</a:t>
            </a:r>
          </a:p>
        </p:txBody>
      </p:sp>
    </p:spTree>
    <p:extLst>
      <p:ext uri="{BB962C8B-B14F-4D97-AF65-F5344CB8AC3E}">
        <p14:creationId xmlns:p14="http://schemas.microsoft.com/office/powerpoint/2010/main" val="251035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45" y="457200"/>
            <a:ext cx="78486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8815178"/>
              </p:ext>
            </p:extLst>
          </p:nvPr>
        </p:nvGraphicFramePr>
        <p:xfrm>
          <a:off x="285720" y="1142990"/>
          <a:ext cx="5072098" cy="4000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4034" name="Picture 2" descr="Climate change and respiratory diseases | European Respiratory Society"/>
          <p:cNvPicPr>
            <a:picLocks noChangeAspect="1" noChangeArrowheads="1"/>
          </p:cNvPicPr>
          <p:nvPr/>
        </p:nvPicPr>
        <p:blipFill>
          <a:blip r:embed="rId8"/>
          <a:srcRect/>
          <a:stretch>
            <a:fillRect/>
          </a:stretch>
        </p:blipFill>
        <p:spPr bwMode="auto">
          <a:xfrm>
            <a:off x="5643571" y="1623927"/>
            <a:ext cx="3214709" cy="3139364"/>
          </a:xfrm>
          <a:prstGeom prst="rect">
            <a:avLst/>
          </a:prstGeom>
          <a:noFill/>
        </p:spPr>
      </p:pic>
    </p:spTree>
    <p:extLst>
      <p:ext uri="{BB962C8B-B14F-4D97-AF65-F5344CB8AC3E}">
        <p14:creationId xmlns:p14="http://schemas.microsoft.com/office/powerpoint/2010/main" val="4163643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953" y="143504"/>
            <a:ext cx="7848600" cy="556039"/>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Application</a:t>
            </a:r>
            <a:endParaRPr lang="en-US" sz="3200" b="1" cap="none"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703431913"/>
              </p:ext>
            </p:extLst>
          </p:nvPr>
        </p:nvGraphicFramePr>
        <p:xfrm>
          <a:off x="6320299" y="956253"/>
          <a:ext cx="2736304" cy="1440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986" name="Picture 2" descr="Risk factors of acute respiratory infections among under five children  attending public hospitals in southern Tigray, Ethiopia, 2016/2017 | BMC  Pediatrics | Full Text"/>
          <p:cNvPicPr>
            <a:picLocks noChangeAspect="1" noChangeArrowheads="1"/>
          </p:cNvPicPr>
          <p:nvPr/>
        </p:nvPicPr>
        <p:blipFill>
          <a:blip r:embed="rId8"/>
          <a:srcRect/>
          <a:stretch>
            <a:fillRect/>
          </a:stretch>
        </p:blipFill>
        <p:spPr bwMode="auto">
          <a:xfrm>
            <a:off x="6232902" y="2683283"/>
            <a:ext cx="2911098" cy="2013338"/>
          </a:xfrm>
          <a:prstGeom prst="rect">
            <a:avLst/>
          </a:prstGeom>
          <a:noFill/>
        </p:spPr>
      </p:pic>
      <p:sp>
        <p:nvSpPr>
          <p:cNvPr id="5" name="TextBox 4">
            <a:extLst>
              <a:ext uri="{FF2B5EF4-FFF2-40B4-BE49-F238E27FC236}">
                <a16:creationId xmlns:a16="http://schemas.microsoft.com/office/drawing/2014/main" id="{AA936B92-FBC9-5030-F097-8712A8D91530}"/>
              </a:ext>
            </a:extLst>
          </p:cNvPr>
          <p:cNvSpPr txBox="1"/>
          <p:nvPr/>
        </p:nvSpPr>
        <p:spPr>
          <a:xfrm>
            <a:off x="155575" y="843047"/>
            <a:ext cx="5636731" cy="3970318"/>
          </a:xfrm>
          <a:prstGeom prst="rect">
            <a:avLst/>
          </a:prstGeom>
          <a:solidFill>
            <a:schemeClr val="bg2"/>
          </a:solidFill>
        </p:spPr>
        <p:txBody>
          <a:bodyPr wrap="square">
            <a:spAutoFit/>
          </a:bodyPr>
          <a:lstStyle/>
          <a:p>
            <a:pPr algn="just"/>
            <a:r>
              <a:rPr lang="en-US" sz="1400" b="1" dirty="0">
                <a:effectLst/>
                <a:latin typeface="Calibri" panose="020F0502020204030204" pitchFamily="34" charset="0"/>
                <a:ea typeface="Calibri" panose="020F0502020204030204" pitchFamily="34" charset="0"/>
                <a:cs typeface="Cordia New" panose="020B0304020202020204" pitchFamily="34" charset="-34"/>
              </a:rPr>
              <a:t>Overview:</a:t>
            </a:r>
            <a:endParaRPr lang="en-US" sz="14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400" dirty="0">
                <a:effectLst/>
                <a:latin typeface="Calibri" panose="020F0502020204030204" pitchFamily="34" charset="0"/>
                <a:ea typeface="Calibri" panose="020F0502020204030204" pitchFamily="34" charset="0"/>
                <a:cs typeface="Cordia New" panose="020B0304020202020204" pitchFamily="34" charset="-34"/>
              </a:rPr>
              <a:t>Primarily for smartphone applications such as </a:t>
            </a:r>
            <a:r>
              <a:rPr lang="en-US" sz="1400" b="1" dirty="0">
                <a:effectLst/>
                <a:latin typeface="Calibri" panose="020F0502020204030204" pitchFamily="34" charset="0"/>
                <a:ea typeface="Calibri" panose="020F0502020204030204" pitchFamily="34" charset="0"/>
                <a:cs typeface="Cordia New" panose="020B0304020202020204" pitchFamily="34" charset="-34"/>
              </a:rPr>
              <a:t>"Lung Health for Kids," </a:t>
            </a:r>
            <a:r>
              <a:rPr lang="en-US" sz="1400" dirty="0">
                <a:effectLst/>
                <a:latin typeface="Calibri" panose="020F0502020204030204" pitchFamily="34" charset="0"/>
                <a:ea typeface="Calibri" panose="020F0502020204030204" pitchFamily="34" charset="0"/>
                <a:cs typeface="Cordia New" panose="020B0304020202020204" pitchFamily="34" charset="-34"/>
              </a:rPr>
              <a:t>computerized wellbeing advances are vital for upgrading the pneumonic wellbeing of children ages 5 to 18. </a:t>
            </a:r>
          </a:p>
          <a:p>
            <a:pPr marL="171450" indent="-171450" algn="just">
              <a:buFont typeface="Arial" panose="020B0604020202020204" pitchFamily="34" charset="0"/>
              <a:buChar char="•"/>
            </a:pPr>
            <a:r>
              <a:rPr lang="en-US" sz="1400" dirty="0">
                <a:effectLst/>
                <a:latin typeface="Calibri" panose="020F0502020204030204" pitchFamily="34" charset="0"/>
                <a:ea typeface="Calibri" panose="020F0502020204030204" pitchFamily="34" charset="0"/>
                <a:cs typeface="Cordia New" panose="020B0304020202020204" pitchFamily="34" charset="-34"/>
              </a:rPr>
              <a:t>Endeavors to raise mindfulness and advance lung wellbeing, asthma, and other respiratory sicknesses include the lion's share of this portable application. </a:t>
            </a:r>
          </a:p>
          <a:p>
            <a:pPr marL="171450" indent="-171450" algn="just">
              <a:buFont typeface="Arial" panose="020B0604020202020204" pitchFamily="34" charset="0"/>
              <a:buChar char="•"/>
            </a:pPr>
            <a:r>
              <a:rPr lang="en-US" sz="1400" dirty="0">
                <a:effectLst/>
                <a:latin typeface="Calibri" panose="020F0502020204030204" pitchFamily="34" charset="0"/>
                <a:ea typeface="Calibri" panose="020F0502020204030204" pitchFamily="34" charset="0"/>
                <a:cs typeface="Cordia New" panose="020B0304020202020204" pitchFamily="34" charset="-34"/>
              </a:rPr>
              <a:t>This asset offers a comprehensive understanding of the respiratory framework, infections related with it, preventive measures, and advantageous practices through the usage of intuitively components counting recordings, printed substance, and vocal help. </a:t>
            </a:r>
          </a:p>
          <a:p>
            <a:pPr marL="171450" indent="-171450" algn="just">
              <a:buFont typeface="Arial" panose="020B0604020202020204" pitchFamily="34" charset="0"/>
              <a:buChar char="•"/>
            </a:pPr>
            <a:r>
              <a:rPr lang="en-US" sz="1400" dirty="0">
                <a:effectLst/>
                <a:latin typeface="Calibri" panose="020F0502020204030204" pitchFamily="34" charset="0"/>
                <a:ea typeface="Calibri" panose="020F0502020204030204" pitchFamily="34" charset="0"/>
                <a:cs typeface="Cordia New" panose="020B0304020202020204" pitchFamily="34" charset="-34"/>
              </a:rPr>
              <a:t>Outlined with children's needs </a:t>
            </a:r>
            <a:r>
              <a:rPr lang="en-US" sz="1400" dirty="0">
                <a:latin typeface="Calibri" panose="020F0502020204030204" pitchFamily="34" charset="0"/>
                <a:ea typeface="Calibri" panose="020F0502020204030204" pitchFamily="34" charset="0"/>
                <a:cs typeface="Cordia New" panose="020B0304020202020204" pitchFamily="34" charset="-34"/>
              </a:rPr>
              <a:t>to</a:t>
            </a:r>
            <a:r>
              <a:rPr lang="en-US" sz="1400" dirty="0">
                <a:effectLst/>
                <a:latin typeface="Calibri" panose="020F0502020204030204" pitchFamily="34" charset="0"/>
                <a:ea typeface="Calibri" panose="020F0502020204030204" pitchFamily="34" charset="0"/>
                <a:cs typeface="Cordia New" panose="020B0304020202020204" pitchFamily="34" charset="-34"/>
              </a:rPr>
              <a:t> intellect, the application's client interface encourages easy learning and energizes dynamic engagement in keeping up ideal respiratory wellbeing. </a:t>
            </a:r>
          </a:p>
          <a:p>
            <a:pPr marL="171450" indent="-171450" algn="just">
              <a:buFont typeface="Arial" panose="020B0604020202020204" pitchFamily="34" charset="0"/>
              <a:buChar char="•"/>
            </a:pPr>
            <a:r>
              <a:rPr lang="en-US" sz="1400" dirty="0">
                <a:latin typeface="Calibri" panose="020F0502020204030204" pitchFamily="34" charset="0"/>
                <a:ea typeface="Calibri" panose="020F0502020204030204" pitchFamily="34" charset="0"/>
                <a:cs typeface="Cordia New" panose="020B0304020202020204" pitchFamily="34" charset="-34"/>
              </a:rPr>
              <a:t>C</a:t>
            </a:r>
            <a:r>
              <a:rPr lang="en-US" sz="1400" dirty="0">
                <a:effectLst/>
                <a:latin typeface="Calibri" panose="020F0502020204030204" pitchFamily="34" charset="0"/>
                <a:ea typeface="Calibri" panose="020F0502020204030204" pitchFamily="34" charset="0"/>
                <a:cs typeface="Cordia New" panose="020B0304020202020204" pitchFamily="34" charset="-34"/>
              </a:rPr>
              <a:t>onsolidation of gamification components, activities, and intuitively recreations, the program amalgamates guidelines and engaging components to enhance the learning encounters of its adolescent target gathering of people.</a:t>
            </a:r>
            <a:endParaRPr lang="en-GB" sz="1400" dirty="0"/>
          </a:p>
        </p:txBody>
      </p:sp>
      <p:sp>
        <p:nvSpPr>
          <p:cNvPr id="4" name="TextBox 3">
            <a:extLst>
              <a:ext uri="{FF2B5EF4-FFF2-40B4-BE49-F238E27FC236}">
                <a16:creationId xmlns:a16="http://schemas.microsoft.com/office/drawing/2014/main" id="{6BAE37FA-DFF4-0E87-60F9-7E3462784243}"/>
              </a:ext>
            </a:extLst>
          </p:cNvPr>
          <p:cNvSpPr txBox="1"/>
          <p:nvPr/>
        </p:nvSpPr>
        <p:spPr>
          <a:xfrm>
            <a:off x="6660232" y="4722997"/>
            <a:ext cx="2232248" cy="276999"/>
          </a:xfrm>
          <a:prstGeom prst="rect">
            <a:avLst/>
          </a:prstGeom>
          <a:noFill/>
        </p:spPr>
        <p:txBody>
          <a:bodyPr wrap="square" rtlCol="0">
            <a:spAutoFit/>
          </a:bodyPr>
          <a:lstStyle/>
          <a:p>
            <a:r>
              <a:rPr lang="en-GB" sz="1200" dirty="0"/>
              <a:t>(BMC </a:t>
            </a:r>
            <a:r>
              <a:rPr lang="en-GB" sz="1200" dirty="0" err="1"/>
              <a:t>Pediatrics</a:t>
            </a:r>
            <a:r>
              <a:rPr lang="en-GB" sz="1200" dirty="0"/>
              <a:t>, 2019)</a:t>
            </a:r>
          </a:p>
        </p:txBody>
      </p:sp>
    </p:spTree>
    <p:extLst>
      <p:ext uri="{BB962C8B-B14F-4D97-AF65-F5344CB8AC3E}">
        <p14:creationId xmlns:p14="http://schemas.microsoft.com/office/powerpoint/2010/main" val="3726383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19" y="304801"/>
            <a:ext cx="87630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342399" y="1153494"/>
            <a:ext cx="8215370" cy="3866528"/>
          </a:xfrm>
          <a:solidFill>
            <a:schemeClr val="bg2"/>
          </a:solidFill>
        </p:spPr>
        <p:txBody>
          <a:bodyPr>
            <a:noAutofit/>
          </a:bodyPr>
          <a:lstStyle/>
          <a:p>
            <a:pPr algn="just">
              <a:buNone/>
            </a:pPr>
            <a:r>
              <a:rPr lang="en-US" sz="1600" b="1" i="1" dirty="0">
                <a:latin typeface="Times New Roman" pitchFamily="18" charset="0"/>
                <a:cs typeface="Times New Roman" pitchFamily="18" charset="0"/>
              </a:rPr>
              <a:t>Precede-proceed planning model </a:t>
            </a:r>
          </a:p>
          <a:p>
            <a:pPr algn="just"/>
            <a:r>
              <a:rPr lang="en-US" sz="1600" dirty="0">
                <a:latin typeface="Times New Roman" pitchFamily="18" charset="0"/>
                <a:cs typeface="Times New Roman" pitchFamily="18" charset="0"/>
              </a:rPr>
              <a:t>Precede-proceed is model of planning that provides comprehensive structure for needs of health concerning design and implementing health promotion.</a:t>
            </a:r>
          </a:p>
          <a:p>
            <a:pPr algn="just"/>
            <a:r>
              <a:rPr lang="en-US" sz="1600" dirty="0">
                <a:latin typeface="Times New Roman" pitchFamily="18" charset="0"/>
                <a:cs typeface="Times New Roman" pitchFamily="18" charset="0"/>
              </a:rPr>
              <a:t>Uses Precede-proceed planning model (PPM) for respiratory health promotion</a:t>
            </a:r>
          </a:p>
          <a:p>
            <a:pPr algn="just"/>
            <a:r>
              <a:rPr lang="en-US" sz="1600" dirty="0">
                <a:latin typeface="Times New Roman" pitchFamily="18" charset="0"/>
                <a:cs typeface="Times New Roman" pitchFamily="18" charset="0"/>
              </a:rPr>
              <a:t>The social diagnosis observed to understand the cruciality of change in lifestyle of UK people for better respiratory health</a:t>
            </a:r>
          </a:p>
          <a:p>
            <a:pPr algn="just"/>
            <a:r>
              <a:rPr lang="en-US" sz="1600" dirty="0">
                <a:latin typeface="Times New Roman" pitchFamily="18" charset="0"/>
                <a:cs typeface="Times New Roman" pitchFamily="18" charset="0"/>
              </a:rPr>
              <a:t>Educational and organizational diagnosis influence children to involve in healthy practices like covering mouth while sneezing, wear marks in flu, avoid air pollution area etc (Kim et al., 2022)</a:t>
            </a:r>
          </a:p>
          <a:p>
            <a:pPr algn="just"/>
            <a:r>
              <a:rPr lang="en-US" sz="1600" dirty="0">
                <a:latin typeface="Times New Roman" pitchFamily="18" charset="0"/>
                <a:cs typeface="Times New Roman" pitchFamily="18" charset="0"/>
              </a:rPr>
              <a:t>Epidemiological diagnosis would be considered to understand the need of healthy health practice for lung and respiration</a:t>
            </a:r>
          </a:p>
          <a:p>
            <a:pPr algn="just"/>
            <a:endParaRPr lang="en-US" sz="1600" dirty="0">
              <a:latin typeface="Times New Roman" pitchFamily="18" charset="0"/>
              <a:cs typeface="Times New Roman" pitchFamily="18" charset="0"/>
            </a:endParaRPr>
          </a:p>
          <a:p>
            <a:pPr algn="just">
              <a:buNone/>
            </a:pPr>
            <a:br>
              <a:rPr lang="en-US" sz="1600" dirty="0">
                <a:latin typeface="Times New Roman" pitchFamily="18" charset="0"/>
                <a:cs typeface="Times New Roman" pitchFamily="18" charset="0"/>
              </a:rPr>
            </a:br>
            <a:endParaRPr lang="en-US" sz="16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03055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514350"/>
            <a:ext cx="87630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1142976" y="1504950"/>
            <a:ext cx="7000924" cy="3352800"/>
          </a:xfrm>
        </p:spPr>
        <p:txBody>
          <a:bodyPr>
            <a:noAutofit/>
          </a:bodyPr>
          <a:lstStyle/>
          <a:p>
            <a:pPr algn="just">
              <a:buNone/>
            </a:pPr>
            <a:r>
              <a:rPr lang="en-US" sz="1800" b="1" i="1" dirty="0">
                <a:latin typeface="Times New Roman" pitchFamily="18" charset="0"/>
                <a:cs typeface="Times New Roman" pitchFamily="18" charset="0"/>
              </a:rPr>
              <a:t>Using Precede-proceed planning model </a:t>
            </a:r>
          </a:p>
          <a:p>
            <a:pPr algn="just"/>
            <a:r>
              <a:rPr lang="en-US" sz="1600" dirty="0">
                <a:latin typeface="Times New Roman" pitchFamily="18" charset="0"/>
                <a:cs typeface="Times New Roman" pitchFamily="18" charset="0"/>
              </a:rPr>
              <a:t>Behavioral and environmental diagnosis influence behavioral cause of respiratory disease spreading in the UK</a:t>
            </a:r>
          </a:p>
          <a:p>
            <a:pPr algn="just"/>
            <a:r>
              <a:rPr lang="en-US" sz="1600" dirty="0">
                <a:latin typeface="Times New Roman" pitchFamily="18" charset="0"/>
                <a:cs typeface="Times New Roman" pitchFamily="18" charset="0"/>
              </a:rPr>
              <a:t>The mobile apps like Lung health for kid provide video, written and audio guidance regarding preventive intervention of respiratory health by children </a:t>
            </a:r>
          </a:p>
          <a:p>
            <a:pPr lvl="0" algn="just"/>
            <a:r>
              <a:rPr lang="en-US" sz="1600" dirty="0">
                <a:latin typeface="Times New Roman" pitchFamily="18" charset="0"/>
                <a:cs typeface="Times New Roman" pitchFamily="18" charset="0"/>
              </a:rPr>
              <a:t>Motivate children to focus on respiratory health, avoiding air pollution, respiratory system, lung health etc. (Leikauf et al., 2020)</a:t>
            </a:r>
          </a:p>
          <a:p>
            <a:pPr algn="just"/>
            <a:r>
              <a:rPr lang="en-US" sz="1600" dirty="0">
                <a:latin typeface="Times New Roman" pitchFamily="18" charset="0"/>
                <a:cs typeface="Times New Roman" pitchFamily="18" charset="0"/>
              </a:rPr>
              <a:t>Guide children about respiratory disease and their preventive measures</a:t>
            </a:r>
          </a:p>
          <a:p>
            <a:pPr algn="just"/>
            <a:endParaRPr lang="en-US" sz="1600" dirty="0">
              <a:latin typeface="Times New Roman" pitchFamily="18" charset="0"/>
              <a:cs typeface="Times New Roman" pitchFamily="18" charset="0"/>
            </a:endParaRPr>
          </a:p>
          <a:p>
            <a:pPr algn="just">
              <a:buNone/>
            </a:pPr>
            <a:br>
              <a:rPr lang="en-US" sz="1800" dirty="0">
                <a:latin typeface="Times New Roman" pitchFamily="18" charset="0"/>
                <a:cs typeface="Times New Roman" pitchFamily="18" charset="0"/>
              </a:rPr>
            </a:br>
            <a:endParaRPr lang="en-US" sz="18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86894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357222" y="1285866"/>
          <a:ext cx="6143668" cy="3571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7892" name="Picture 4"/>
          <p:cNvPicPr>
            <a:picLocks noChangeAspect="1" noChangeArrowheads="1"/>
          </p:cNvPicPr>
          <p:nvPr/>
        </p:nvPicPr>
        <p:blipFill>
          <a:blip r:embed="rId8"/>
          <a:srcRect/>
          <a:stretch>
            <a:fillRect/>
          </a:stretch>
        </p:blipFill>
        <p:spPr bwMode="auto">
          <a:xfrm>
            <a:off x="5508104" y="1438275"/>
            <a:ext cx="3357586" cy="3267075"/>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1BF6C032-1947-909A-CA8E-64D8FB4FC363}"/>
              </a:ext>
            </a:extLst>
          </p:cNvPr>
          <p:cNvSpPr txBox="1"/>
          <p:nvPr/>
        </p:nvSpPr>
        <p:spPr>
          <a:xfrm>
            <a:off x="6156176" y="4629150"/>
            <a:ext cx="2168624" cy="471264"/>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593D43E5-A3C7-CCA0-F8A7-7C67A7CF020D}"/>
              </a:ext>
            </a:extLst>
          </p:cNvPr>
          <p:cNvSpPr txBox="1"/>
          <p:nvPr/>
        </p:nvSpPr>
        <p:spPr>
          <a:xfrm>
            <a:off x="6372200" y="4781550"/>
            <a:ext cx="1952600" cy="2169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20B90AF2-8ADE-FC7D-CE34-1369F37EF72F}"/>
              </a:ext>
            </a:extLst>
          </p:cNvPr>
          <p:cNvSpPr txBox="1"/>
          <p:nvPr/>
        </p:nvSpPr>
        <p:spPr>
          <a:xfrm flipV="1">
            <a:off x="5940152" y="4615086"/>
            <a:ext cx="2537048" cy="318864"/>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49235325-4660-EADA-576A-86FBDE598EE6}"/>
              </a:ext>
            </a:extLst>
          </p:cNvPr>
          <p:cNvSpPr txBox="1"/>
          <p:nvPr/>
        </p:nvSpPr>
        <p:spPr>
          <a:xfrm>
            <a:off x="5786446" y="4933950"/>
            <a:ext cx="2690754" cy="45719"/>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8631C86B-38D8-B73D-256F-A236363CDF71}"/>
              </a:ext>
            </a:extLst>
          </p:cNvPr>
          <p:cNvSpPr txBox="1"/>
          <p:nvPr/>
        </p:nvSpPr>
        <p:spPr>
          <a:xfrm>
            <a:off x="5786446" y="4571650"/>
            <a:ext cx="2690754" cy="369332"/>
          </a:xfrm>
          <a:prstGeom prst="rect">
            <a:avLst/>
          </a:prstGeom>
          <a:noFill/>
        </p:spPr>
        <p:txBody>
          <a:bodyPr wrap="square" rtlCol="0">
            <a:spAutoFit/>
          </a:bodyPr>
          <a:lstStyle/>
          <a:p>
            <a:r>
              <a:rPr lang="en-GB" sz="1800" b="0" i="0" dirty="0">
                <a:solidFill>
                  <a:schemeClr val="bg1"/>
                </a:solidFill>
                <a:effectLst/>
                <a:latin typeface="Arial" panose="020B0604020202020204" pitchFamily="34" charset="0"/>
              </a:rPr>
              <a:t>((((9(99(</a:t>
            </a:r>
            <a:r>
              <a:rPr lang="en-GB" sz="1200" b="0" i="0" dirty="0" err="1">
                <a:solidFill>
                  <a:schemeClr val="bg1"/>
                </a:solidFill>
                <a:effectLst/>
                <a:latin typeface="Arial" panose="020B0604020202020204" pitchFamily="34" charset="0"/>
              </a:rPr>
              <a:t>SketchBubble</a:t>
            </a:r>
            <a:r>
              <a:rPr lang="en-GB" sz="1200" b="0" i="0" dirty="0">
                <a:solidFill>
                  <a:schemeClr val="bg1"/>
                </a:solidFill>
                <a:effectLst/>
                <a:latin typeface="Arial" panose="020B0604020202020204" pitchFamily="34" charset="0"/>
              </a:rPr>
              <a:t>,</a:t>
            </a:r>
            <a:r>
              <a:rPr lang="en-GB" sz="1200" dirty="0">
                <a:solidFill>
                  <a:schemeClr val="bg1"/>
                </a:solidFill>
                <a:latin typeface="Arial" panose="020B0604020202020204" pitchFamily="34" charset="0"/>
              </a:rPr>
              <a:t> </a:t>
            </a:r>
            <a:r>
              <a:rPr lang="en-GB" sz="1200" b="0" i="0" dirty="0">
                <a:solidFill>
                  <a:schemeClr val="bg1"/>
                </a:solidFill>
                <a:effectLst/>
                <a:latin typeface="Arial" panose="020B0604020202020204" pitchFamily="34" charset="0"/>
              </a:rPr>
              <a:t>2023)</a:t>
            </a:r>
            <a:endParaRPr lang="en-GB" sz="1200" dirty="0">
              <a:solidFill>
                <a:schemeClr val="bg1"/>
              </a:solidFill>
            </a:endParaRPr>
          </a:p>
        </p:txBody>
      </p:sp>
    </p:spTree>
    <p:extLst>
      <p:ext uri="{BB962C8B-B14F-4D97-AF65-F5344CB8AC3E}">
        <p14:creationId xmlns:p14="http://schemas.microsoft.com/office/powerpoint/2010/main" val="2105492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57200" y="1657350"/>
            <a:ext cx="3900486" cy="3276600"/>
          </a:xfrm>
        </p:spPr>
        <p:txBody>
          <a:bodyPr>
            <a:noAutofit/>
          </a:bodyPr>
          <a:lstStyle/>
          <a:p>
            <a:pPr algn="just" fontAlgn="base">
              <a:lnSpc>
                <a:spcPct val="150000"/>
              </a:lnSpc>
              <a:spcBef>
                <a:spcPts val="0"/>
              </a:spcBef>
              <a:buNone/>
            </a:pPr>
            <a:r>
              <a:rPr lang="en-US" sz="1400" b="1" i="1" dirty="0">
                <a:latin typeface="Times New Roman" pitchFamily="18" charset="0"/>
                <a:cs typeface="Times New Roman" pitchFamily="18" charset="0"/>
              </a:rPr>
              <a:t>Planning model role in intervention or education</a:t>
            </a:r>
          </a:p>
          <a:p>
            <a:pPr algn="just" fontAlgn="base">
              <a:lnSpc>
                <a:spcPct val="150000"/>
              </a:lnSpc>
              <a:spcBef>
                <a:spcPts val="0"/>
              </a:spcBef>
            </a:pPr>
            <a:r>
              <a:rPr lang="en-US" sz="1400" dirty="0">
                <a:latin typeface="Times New Roman" pitchFamily="18" charset="0"/>
                <a:cs typeface="Times New Roman" pitchFamily="18" charset="0"/>
              </a:rPr>
              <a:t>Enhance efficiency of implementation of respiratory health promotion</a:t>
            </a:r>
          </a:p>
          <a:p>
            <a:pPr algn="just" fontAlgn="base">
              <a:lnSpc>
                <a:spcPct val="150000"/>
              </a:lnSpc>
              <a:spcBef>
                <a:spcPts val="0"/>
              </a:spcBef>
            </a:pPr>
            <a:r>
              <a:rPr lang="en-US" sz="1400" dirty="0">
                <a:latin typeface="Times New Roman" pitchFamily="18" charset="0"/>
                <a:cs typeface="Times New Roman" pitchFamily="18" charset="0"/>
              </a:rPr>
              <a:t>Promote preventive measures of respiratory disease (</a:t>
            </a:r>
            <a:r>
              <a:rPr lang="en-US" sz="1400" dirty="0" err="1">
                <a:latin typeface="Times New Roman" pitchFamily="18" charset="0"/>
                <a:cs typeface="Times New Roman" pitchFamily="18" charset="0"/>
              </a:rPr>
              <a:t>Parlas</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Eryılmaz</a:t>
            </a:r>
            <a:r>
              <a:rPr lang="en-US" sz="1400" dirty="0">
                <a:latin typeface="Times New Roman" pitchFamily="18" charset="0"/>
                <a:cs typeface="Times New Roman" pitchFamily="18" charset="0"/>
              </a:rPr>
              <a:t>, 2022)</a:t>
            </a:r>
          </a:p>
          <a:p>
            <a:pPr algn="just" fontAlgn="base">
              <a:lnSpc>
                <a:spcPct val="150000"/>
              </a:lnSpc>
              <a:spcBef>
                <a:spcPts val="0"/>
              </a:spcBef>
            </a:pPr>
            <a:r>
              <a:rPr lang="en-US" sz="1400" dirty="0">
                <a:latin typeface="Times New Roman" pitchFamily="18" charset="0"/>
                <a:cs typeface="Times New Roman" pitchFamily="18" charset="0"/>
              </a:rPr>
              <a:t>Influence better respiratory health</a:t>
            </a:r>
          </a:p>
          <a:p>
            <a:pPr algn="just" fontAlgn="base">
              <a:lnSpc>
                <a:spcPct val="150000"/>
              </a:lnSpc>
              <a:spcBef>
                <a:spcPts val="0"/>
              </a:spcBef>
            </a:pPr>
            <a:r>
              <a:rPr lang="en-US" sz="1400" dirty="0">
                <a:latin typeface="Times New Roman" pitchFamily="18" charset="0"/>
                <a:cs typeface="Times New Roman" pitchFamily="18" charset="0"/>
              </a:rPr>
              <a:t>Reduce spread of respiratory health</a:t>
            </a:r>
          </a:p>
          <a:p>
            <a:pPr algn="just" fontAlgn="base">
              <a:lnSpc>
                <a:spcPct val="150000"/>
              </a:lnSpc>
              <a:spcBef>
                <a:spcPts val="0"/>
              </a:spcBef>
            </a:pPr>
            <a:r>
              <a:rPr lang="en-US" sz="1400" dirty="0">
                <a:latin typeface="Times New Roman" pitchFamily="18" charset="0"/>
                <a:cs typeface="Times New Roman" pitchFamily="18" charset="0"/>
              </a:rPr>
              <a:t>Promote knowledge of respiratory system, lung disease, air borne disease and preventions</a:t>
            </a:r>
          </a:p>
          <a:p>
            <a:pPr algn="just" fontAlgn="base">
              <a:lnSpc>
                <a:spcPct val="150000"/>
              </a:lnSpc>
              <a:spcBef>
                <a:spcPts val="0"/>
              </a:spcBef>
            </a:pPr>
            <a:endParaRPr lang="en-US" sz="1400" b="0" i="0" u="none" strike="noStrike" dirty="0">
              <a:solidFill>
                <a:srgbClr val="1F1F1F"/>
              </a:solidFill>
              <a:effectLst/>
              <a:latin typeface="Times New Roman" pitchFamily="18" charset="0"/>
              <a:cs typeface="Times New Roman" pitchFamily="18" charset="0"/>
            </a:endParaRPr>
          </a:p>
          <a:p>
            <a:pPr algn="just" rtl="0" fontAlgn="base">
              <a:lnSpc>
                <a:spcPct val="150000"/>
              </a:lnSpc>
              <a:spcBef>
                <a:spcPts val="0"/>
              </a:spcBef>
              <a:spcAft>
                <a:spcPts val="0"/>
              </a:spcAft>
              <a:buFont typeface="Arial" panose="020B0604020202020204" pitchFamily="34" charset="0"/>
              <a:buChar char="•"/>
            </a:pPr>
            <a:endParaRPr lang="en-US" sz="14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5842" name="Picture 2" descr="Personal strategies to minimise effects of air pollution on respiratory  health: advice for providers, patients and the public | European Respiratory  Society"/>
          <p:cNvPicPr>
            <a:picLocks noChangeAspect="1" noChangeArrowheads="1"/>
          </p:cNvPicPr>
          <p:nvPr/>
        </p:nvPicPr>
        <p:blipFill>
          <a:blip r:embed="rId3"/>
          <a:srcRect/>
          <a:stretch>
            <a:fillRect/>
          </a:stretch>
        </p:blipFill>
        <p:spPr bwMode="auto">
          <a:xfrm>
            <a:off x="4572000" y="1297091"/>
            <a:ext cx="4357718" cy="3286130"/>
          </a:xfrm>
          <a:prstGeom prst="rect">
            <a:avLst/>
          </a:prstGeom>
          <a:noFill/>
        </p:spPr>
      </p:pic>
      <p:sp>
        <p:nvSpPr>
          <p:cNvPr id="3" name="TextBox 2">
            <a:extLst>
              <a:ext uri="{FF2B5EF4-FFF2-40B4-BE49-F238E27FC236}">
                <a16:creationId xmlns:a16="http://schemas.microsoft.com/office/drawing/2014/main" id="{19CD6BD2-A4B4-AA29-76CE-08A0753A24CE}"/>
              </a:ext>
            </a:extLst>
          </p:cNvPr>
          <p:cNvSpPr txBox="1"/>
          <p:nvPr/>
        </p:nvSpPr>
        <p:spPr>
          <a:xfrm>
            <a:off x="6084168" y="4680163"/>
            <a:ext cx="2845550" cy="276999"/>
          </a:xfrm>
          <a:prstGeom prst="rect">
            <a:avLst/>
          </a:prstGeom>
          <a:noFill/>
        </p:spPr>
        <p:txBody>
          <a:bodyPr wrap="square" rtlCol="0">
            <a:spAutoFit/>
          </a:bodyPr>
          <a:lstStyle/>
          <a:p>
            <a:r>
              <a:rPr lang="en-GB" sz="1200" b="0" i="1" dirty="0">
                <a:solidFill>
                  <a:srgbClr val="000000"/>
                </a:solidFill>
                <a:effectLst/>
                <a:latin typeface="Helvetica Neue"/>
              </a:rPr>
              <a:t>(European Respiratory Journal</a:t>
            </a:r>
            <a:r>
              <a:rPr lang="en-GB" sz="1200" dirty="0">
                <a:solidFill>
                  <a:srgbClr val="000000"/>
                </a:solidFill>
                <a:latin typeface="Helvetica Neue"/>
              </a:rPr>
              <a:t>, 2023)</a:t>
            </a:r>
            <a:endParaRPr lang="en-GB" sz="1200" dirty="0"/>
          </a:p>
        </p:txBody>
      </p:sp>
    </p:spTree>
    <p:extLst>
      <p:ext uri="{BB962C8B-B14F-4D97-AF65-F5344CB8AC3E}">
        <p14:creationId xmlns:p14="http://schemas.microsoft.com/office/powerpoint/2010/main" val="2113702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0" y="1357304"/>
          <a:ext cx="5857884" cy="3786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3793" name="Picture 1"/>
          <p:cNvPicPr>
            <a:picLocks noChangeAspect="1" noChangeArrowheads="1"/>
          </p:cNvPicPr>
          <p:nvPr/>
        </p:nvPicPr>
        <p:blipFill>
          <a:blip r:embed="rId8"/>
          <a:srcRect/>
          <a:stretch>
            <a:fillRect/>
          </a:stretch>
        </p:blipFill>
        <p:spPr bwMode="auto">
          <a:xfrm>
            <a:off x="6000760" y="1571618"/>
            <a:ext cx="2857520" cy="3171825"/>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C33832D1-330F-8C31-2E12-ADC67781ED5B}"/>
              </a:ext>
            </a:extLst>
          </p:cNvPr>
          <p:cNvSpPr txBox="1"/>
          <p:nvPr/>
        </p:nvSpPr>
        <p:spPr>
          <a:xfrm>
            <a:off x="6084168" y="4743444"/>
            <a:ext cx="2304256" cy="461665"/>
          </a:xfrm>
          <a:prstGeom prst="rect">
            <a:avLst/>
          </a:prstGeom>
          <a:noFill/>
        </p:spPr>
        <p:txBody>
          <a:bodyPr wrap="square" rtlCol="0">
            <a:spAutoFit/>
          </a:bodyPr>
          <a:lstStyle/>
          <a:p>
            <a:r>
              <a:rPr lang="en-GB" sz="1200" dirty="0"/>
              <a:t>(Centre for Disease Control and Prevention, 2023)</a:t>
            </a:r>
          </a:p>
        </p:txBody>
      </p:sp>
    </p:spTree>
    <p:extLst>
      <p:ext uri="{BB962C8B-B14F-4D97-AF65-F5344CB8AC3E}">
        <p14:creationId xmlns:p14="http://schemas.microsoft.com/office/powerpoint/2010/main" val="3041516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222"/>
            <a:ext cx="8077200" cy="4572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Barriers</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945254" y="900910"/>
            <a:ext cx="4133602" cy="3031046"/>
          </a:xfrm>
          <a:solidFill>
            <a:schemeClr val="bg2"/>
          </a:solidFill>
          <a:ln>
            <a:solidFill>
              <a:schemeClr val="tx1"/>
            </a:solidFill>
          </a:ln>
        </p:spPr>
        <p:txBody>
          <a:bodyPr>
            <a:noAutofit/>
          </a:bodyPr>
          <a:lstStyle/>
          <a:p>
            <a:pPr algn="just" fontAlgn="base">
              <a:lnSpc>
                <a:spcPct val="150000"/>
              </a:lnSpc>
              <a:spcBef>
                <a:spcPts val="0"/>
              </a:spcBef>
              <a:buNone/>
            </a:pPr>
            <a:r>
              <a:rPr lang="en-US" sz="1400" b="1" i="1" dirty="0"/>
              <a:t>Potential stakeholders for implementation and delivery of intervention</a:t>
            </a:r>
          </a:p>
          <a:p>
            <a:pPr algn="just" fontAlgn="base">
              <a:lnSpc>
                <a:spcPct val="150000"/>
              </a:lnSpc>
              <a:spcBef>
                <a:spcPts val="0"/>
              </a:spcBef>
            </a:pPr>
            <a:r>
              <a:rPr lang="en-US" sz="1400" dirty="0">
                <a:solidFill>
                  <a:srgbClr val="1F1F1F"/>
                </a:solidFill>
                <a:latin typeface="Times New Roman" panose="02020603050405020304" pitchFamily="18" charset="0"/>
                <a:cs typeface="Times New Roman" panose="02020603050405020304" pitchFamily="18" charset="0"/>
              </a:rPr>
              <a:t>Educators</a:t>
            </a:r>
          </a:p>
          <a:p>
            <a:pPr algn="just" fontAlgn="base">
              <a:lnSpc>
                <a:spcPct val="150000"/>
              </a:lnSpc>
              <a:spcBef>
                <a:spcPts val="0"/>
              </a:spcBef>
            </a:pPr>
            <a:r>
              <a:rPr lang="en-US" sz="1400" dirty="0">
                <a:solidFill>
                  <a:srgbClr val="1F1F1F"/>
                </a:solidFill>
                <a:latin typeface="Times New Roman" panose="02020603050405020304" pitchFamily="18" charset="0"/>
                <a:cs typeface="Times New Roman" panose="02020603050405020304" pitchFamily="18" charset="0"/>
              </a:rPr>
              <a:t>Health professionals such as doctors and nurses </a:t>
            </a:r>
            <a:r>
              <a:rPr lang="en-US" sz="1400" dirty="0">
                <a:latin typeface="Times New Roman" pitchFamily="18" charset="0"/>
                <a:cs typeface="Times New Roman" pitchFamily="18" charset="0"/>
              </a:rPr>
              <a:t>(</a:t>
            </a:r>
            <a:r>
              <a:rPr lang="en-US" sz="1400" dirty="0" err="1">
                <a:latin typeface="Times New Roman" pitchFamily="18" charset="0"/>
                <a:cs typeface="Times New Roman" pitchFamily="18" charset="0"/>
              </a:rPr>
              <a:t>Zimlich</a:t>
            </a:r>
            <a:r>
              <a:rPr lang="en-US" sz="1400" dirty="0">
                <a:latin typeface="Times New Roman" pitchFamily="18" charset="0"/>
                <a:cs typeface="Times New Roman" pitchFamily="18" charset="0"/>
              </a:rPr>
              <a:t>, 2022)</a:t>
            </a:r>
            <a:endParaRPr lang="en-US" sz="1400" dirty="0">
              <a:solidFill>
                <a:srgbClr val="1F1F1F"/>
              </a:solidFill>
              <a:latin typeface="Times New Roman" pitchFamily="18" charset="0"/>
              <a:cs typeface="Times New Roman" pitchFamily="18" charset="0"/>
            </a:endParaRPr>
          </a:p>
          <a:p>
            <a:pPr algn="just" fontAlgn="base">
              <a:lnSpc>
                <a:spcPct val="150000"/>
              </a:lnSpc>
              <a:spcBef>
                <a:spcPts val="0"/>
              </a:spcBef>
            </a:pPr>
            <a:r>
              <a:rPr lang="en-US" sz="1400" dirty="0">
                <a:solidFill>
                  <a:srgbClr val="1F1F1F"/>
                </a:solidFill>
                <a:latin typeface="Times New Roman" pitchFamily="18" charset="0"/>
                <a:cs typeface="Times New Roman" pitchFamily="18" charset="0"/>
              </a:rPr>
              <a:t>Software developer</a:t>
            </a:r>
          </a:p>
          <a:p>
            <a:pPr algn="just" fontAlgn="base">
              <a:lnSpc>
                <a:spcPct val="150000"/>
              </a:lnSpc>
              <a:spcBef>
                <a:spcPts val="0"/>
              </a:spcBef>
            </a:pPr>
            <a:r>
              <a:rPr lang="en-US" sz="1400" dirty="0">
                <a:solidFill>
                  <a:srgbClr val="1F1F1F"/>
                </a:solidFill>
                <a:latin typeface="Times New Roman" pitchFamily="18" charset="0"/>
                <a:cs typeface="Times New Roman" pitchFamily="18" charset="0"/>
              </a:rPr>
              <a:t>Graphic designer</a:t>
            </a:r>
          </a:p>
          <a:p>
            <a:pPr algn="just" fontAlgn="base">
              <a:lnSpc>
                <a:spcPct val="150000"/>
              </a:lnSpc>
              <a:spcBef>
                <a:spcPts val="0"/>
              </a:spcBef>
            </a:pPr>
            <a:r>
              <a:rPr lang="en-US" sz="1400" i="0" u="none" strike="noStrike" cap="none" dirty="0">
                <a:solidFill>
                  <a:srgbClr val="1F1F1F"/>
                </a:solidFill>
                <a:effectLst/>
                <a:latin typeface="Times New Roman" panose="02020603050405020304" pitchFamily="18" charset="0"/>
                <a:cs typeface="Times New Roman" panose="02020603050405020304" pitchFamily="18" charset="0"/>
              </a:rPr>
              <a:t>Educational institutions (Aarons et al., 2017)</a:t>
            </a:r>
          </a:p>
          <a:p>
            <a:pPr algn="just" fontAlgn="base">
              <a:lnSpc>
                <a:spcPct val="150000"/>
              </a:lnSpc>
              <a:spcBef>
                <a:spcPts val="0"/>
              </a:spcBef>
            </a:pPr>
            <a:r>
              <a:rPr lang="en-US" sz="1400" i="0" u="none" strike="noStrike" cap="none" dirty="0">
                <a:solidFill>
                  <a:srgbClr val="222222"/>
                </a:solidFill>
                <a:effectLst/>
                <a:latin typeface="Times New Roman" panose="02020603050405020304" pitchFamily="18" charset="0"/>
                <a:cs typeface="Times New Roman" panose="02020603050405020304" pitchFamily="18" charset="0"/>
              </a:rPr>
              <a:t>Governmental bodies</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45" name="Picture 1"/>
          <p:cNvPicPr>
            <a:picLocks noChangeAspect="1" noChangeArrowheads="1"/>
          </p:cNvPicPr>
          <p:nvPr/>
        </p:nvPicPr>
        <p:blipFill>
          <a:blip r:embed="rId3"/>
          <a:srcRect/>
          <a:stretch>
            <a:fillRect/>
          </a:stretch>
        </p:blipFill>
        <p:spPr bwMode="auto">
          <a:xfrm>
            <a:off x="7180440" y="3617606"/>
            <a:ext cx="1800200" cy="1460644"/>
          </a:xfrm>
          <a:prstGeom prst="rect">
            <a:avLst/>
          </a:prstGeom>
          <a:noFill/>
          <a:ln w="9525">
            <a:noFill/>
            <a:miter lim="800000"/>
            <a:headEnd/>
            <a:tailEnd/>
          </a:ln>
          <a:effectLst/>
        </p:spPr>
      </p:pic>
      <p:sp>
        <p:nvSpPr>
          <p:cNvPr id="12" name="TextBox 11"/>
          <p:cNvSpPr txBox="1"/>
          <p:nvPr/>
        </p:nvSpPr>
        <p:spPr>
          <a:xfrm>
            <a:off x="5436096" y="4708379"/>
            <a:ext cx="1952292" cy="307777"/>
          </a:xfrm>
          <a:prstGeom prst="rect">
            <a:avLst/>
          </a:prstGeom>
          <a:noFill/>
        </p:spPr>
        <p:txBody>
          <a:bodyPr wrap="square" rtlCol="0">
            <a:spAutoFit/>
          </a:bodyPr>
          <a:lstStyle/>
          <a:p>
            <a:r>
              <a:rPr lang="en-US" sz="1400" dirty="0"/>
              <a:t>Source: (</a:t>
            </a:r>
            <a:r>
              <a:rPr lang="en-US" sz="1400" dirty="0" err="1"/>
              <a:t>Zimlich</a:t>
            </a:r>
            <a:r>
              <a:rPr lang="en-US" sz="1400" dirty="0"/>
              <a:t>, 2022)</a:t>
            </a:r>
          </a:p>
        </p:txBody>
      </p:sp>
      <p:sp>
        <p:nvSpPr>
          <p:cNvPr id="4" name="TextBox 3">
            <a:extLst>
              <a:ext uri="{FF2B5EF4-FFF2-40B4-BE49-F238E27FC236}">
                <a16:creationId xmlns:a16="http://schemas.microsoft.com/office/drawing/2014/main" id="{BA508AA6-2717-C05F-77AA-9DA5CF941F76}"/>
              </a:ext>
            </a:extLst>
          </p:cNvPr>
          <p:cNvSpPr txBox="1"/>
          <p:nvPr/>
        </p:nvSpPr>
        <p:spPr>
          <a:xfrm>
            <a:off x="0" y="771550"/>
            <a:ext cx="4788023" cy="4278094"/>
          </a:xfrm>
          <a:prstGeom prst="rect">
            <a:avLst/>
          </a:prstGeom>
          <a:solidFill>
            <a:schemeClr val="bg2"/>
          </a:solidFill>
          <a:ln>
            <a:solidFill>
              <a:schemeClr val="tx1"/>
            </a:solidFill>
          </a:ln>
        </p:spPr>
        <p:txBody>
          <a:bodyPr wrap="square">
            <a:spAutoFit/>
          </a:bodyPr>
          <a:lstStyle/>
          <a:p>
            <a:pPr algn="just"/>
            <a:r>
              <a:rPr lang="en-US" sz="1600" b="1" dirty="0">
                <a:effectLst/>
                <a:latin typeface="Calibri" panose="020F0502020204030204" pitchFamily="34" charset="0"/>
                <a:ea typeface="Calibri" panose="020F0502020204030204" pitchFamily="34" charset="0"/>
                <a:cs typeface="Cordia New" panose="020B0304020202020204" pitchFamily="34" charset="-34"/>
              </a:rPr>
              <a:t>Overview: </a:t>
            </a:r>
            <a:r>
              <a:rPr lang="en-US" sz="1600" dirty="0">
                <a:effectLst/>
                <a:latin typeface="Calibri" panose="020F0502020204030204" pitchFamily="34" charset="0"/>
                <a:ea typeface="Calibri" panose="020F0502020204030204" pitchFamily="34" charset="0"/>
                <a:cs typeface="Cordia New" panose="020B0304020202020204" pitchFamily="34" charset="-34"/>
              </a:rPr>
              <a:t>The successful execution and appropriation of advanced well-being cures for children's respiratory well-being may be obstructed by a few potential impediments. Potential budgetary challenges may arise due to the costs connected to the advancement and support of applications. Troubles related to learning and using the program may confine its utility and availability. Administrative or legislative resistance, insufficient client preparation, time imperatives, or dependence on out-of-date innovation are all components that may obstruct the app's selection. Appropriation of the application in healthcare and instruction settings may be ruined by lacking back frameworks and clients with deficient information. It takes premonition, satisfactory financing, collaboration with key performing artists, and continuous end-user instruction to overcome these impediments.</a:t>
            </a:r>
            <a:endParaRPr lang="en-GB" sz="1600" dirty="0"/>
          </a:p>
        </p:txBody>
      </p:sp>
    </p:spTree>
    <p:extLst>
      <p:ext uri="{BB962C8B-B14F-4D97-AF65-F5344CB8AC3E}">
        <p14:creationId xmlns:p14="http://schemas.microsoft.com/office/powerpoint/2010/main" val="1386069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004877315"/>
              </p:ext>
            </p:extLst>
          </p:nvPr>
        </p:nvGraphicFramePr>
        <p:xfrm>
          <a:off x="155575" y="1280696"/>
          <a:ext cx="5582994" cy="3524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9698" name="AutoShape 2" descr="PSA - RSV Preven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699" name="Picture 3"/>
          <p:cNvPicPr>
            <a:picLocks noChangeAspect="1" noChangeArrowheads="1"/>
          </p:cNvPicPr>
          <p:nvPr/>
        </p:nvPicPr>
        <p:blipFill>
          <a:blip r:embed="rId8"/>
          <a:srcRect/>
          <a:stretch>
            <a:fillRect/>
          </a:stretch>
        </p:blipFill>
        <p:spPr bwMode="auto">
          <a:xfrm>
            <a:off x="6000760" y="1514475"/>
            <a:ext cx="2786082" cy="3200415"/>
          </a:xfrm>
          <a:prstGeom prst="rect">
            <a:avLst/>
          </a:prstGeom>
          <a:noFill/>
          <a:ln w="9525">
            <a:noFill/>
            <a:miter lim="800000"/>
            <a:headEnd/>
            <a:tailEnd/>
          </a:ln>
          <a:effectLst/>
        </p:spPr>
      </p:pic>
      <p:sp>
        <p:nvSpPr>
          <p:cNvPr id="13" name="TextBox 12"/>
          <p:cNvSpPr txBox="1"/>
          <p:nvPr/>
        </p:nvSpPr>
        <p:spPr>
          <a:xfrm>
            <a:off x="6072198" y="4804946"/>
            <a:ext cx="2643206" cy="338554"/>
          </a:xfrm>
          <a:prstGeom prst="rect">
            <a:avLst/>
          </a:prstGeom>
          <a:noFill/>
        </p:spPr>
        <p:txBody>
          <a:bodyPr wrap="square" rtlCol="0">
            <a:spAutoFit/>
          </a:bodyPr>
          <a:lstStyle/>
          <a:p>
            <a:r>
              <a:rPr lang="en-US" sz="1600" dirty="0"/>
              <a:t>Source: (</a:t>
            </a:r>
            <a:r>
              <a:rPr lang="en-US" sz="1600" dirty="0" err="1"/>
              <a:t>Metapolish</a:t>
            </a:r>
            <a:r>
              <a:rPr lang="en-US" sz="1600" dirty="0"/>
              <a:t>, 2023)</a:t>
            </a:r>
          </a:p>
        </p:txBody>
      </p:sp>
    </p:spTree>
    <p:extLst>
      <p:ext uri="{BB962C8B-B14F-4D97-AF65-F5344CB8AC3E}">
        <p14:creationId xmlns:p14="http://schemas.microsoft.com/office/powerpoint/2010/main" val="4185357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92866"/>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228600" y="987574"/>
            <a:ext cx="5855568" cy="4063060"/>
          </a:xfrm>
          <a:solidFill>
            <a:schemeClr val="bg2"/>
          </a:solidFill>
        </p:spPr>
        <p:txBody>
          <a:bodyPr>
            <a:noAutofit/>
          </a:bodyPr>
          <a:lstStyle/>
          <a:p>
            <a:pPr marL="0" indent="0" algn="just" fontAlgn="base">
              <a:lnSpc>
                <a:spcPct val="150000"/>
              </a:lnSpc>
              <a:spcBef>
                <a:spcPts val="0"/>
              </a:spcBef>
              <a:buNone/>
            </a:pPr>
            <a:r>
              <a:rPr lang="en-US" sz="1600" b="1" i="1" dirty="0">
                <a:latin typeface="Arial" panose="020B0604020202020204" pitchFamily="34" charset="0"/>
                <a:cs typeface="Arial" panose="020B0604020202020204" pitchFamily="34" charset="0"/>
              </a:rPr>
              <a:t>Potential barriers to the successful delivery of the digital health promotion intervention</a:t>
            </a:r>
          </a:p>
          <a:p>
            <a:pPr algn="just" fontAlgn="base">
              <a:lnSpc>
                <a:spcPct val="150000"/>
              </a:lnSpc>
              <a:spcBef>
                <a:spcPts val="0"/>
              </a:spcBef>
            </a:pPr>
            <a:r>
              <a:rPr lang="en-US" sz="1600" cap="none" dirty="0">
                <a:solidFill>
                  <a:srgbClr val="1F1F1F"/>
                </a:solidFill>
                <a:latin typeface="Arial" panose="020B0604020202020204" pitchFamily="34" charset="0"/>
                <a:cs typeface="Arial" panose="020B0604020202020204" pitchFamily="34" charset="0"/>
              </a:rPr>
              <a:t>Lack of time</a:t>
            </a:r>
          </a:p>
          <a:p>
            <a:pPr algn="just" fontAlgn="base">
              <a:lnSpc>
                <a:spcPct val="150000"/>
              </a:lnSpc>
              <a:spcBef>
                <a:spcPts val="0"/>
              </a:spcBef>
            </a:pPr>
            <a:r>
              <a:rPr lang="en-US" sz="1600" dirty="0">
                <a:solidFill>
                  <a:srgbClr val="1F1F1F"/>
                </a:solidFill>
                <a:latin typeface="Arial" panose="020B0604020202020204" pitchFamily="34" charset="0"/>
                <a:cs typeface="Arial" panose="020B0604020202020204" pitchFamily="34" charset="0"/>
              </a:rPr>
              <a:t>Low interest of educators and children (Lennon et al., 2017)</a:t>
            </a:r>
          </a:p>
          <a:p>
            <a:pPr algn="just" fontAlgn="base">
              <a:lnSpc>
                <a:spcPct val="150000"/>
              </a:lnSpc>
              <a:spcBef>
                <a:spcPts val="0"/>
              </a:spcBef>
            </a:pPr>
            <a:r>
              <a:rPr lang="en-US" sz="1600" dirty="0">
                <a:solidFill>
                  <a:srgbClr val="1F1F1F"/>
                </a:solidFill>
                <a:latin typeface="Arial" panose="020B0604020202020204" pitchFamily="34" charset="0"/>
                <a:cs typeface="Arial" panose="020B0604020202020204" pitchFamily="34" charset="0"/>
              </a:rPr>
              <a:t>Negligence of government</a:t>
            </a:r>
          </a:p>
          <a:p>
            <a:pPr algn="just" fontAlgn="base">
              <a:lnSpc>
                <a:spcPct val="150000"/>
              </a:lnSpc>
              <a:spcBef>
                <a:spcPts val="0"/>
              </a:spcBef>
            </a:pPr>
            <a:r>
              <a:rPr lang="en-IN" sz="1600" dirty="0">
                <a:solidFill>
                  <a:srgbClr val="1F1F1F"/>
                </a:solidFill>
                <a:latin typeface="Arial" panose="020B0604020202020204" pitchFamily="34" charset="0"/>
                <a:cs typeface="Arial" panose="020B0604020202020204" pitchFamily="34" charset="0"/>
              </a:rPr>
              <a:t>Poor effort of educators in influencing respiratory health education</a:t>
            </a:r>
          </a:p>
          <a:p>
            <a:pPr algn="just" fontAlgn="base">
              <a:lnSpc>
                <a:spcPct val="150000"/>
              </a:lnSpc>
              <a:spcBef>
                <a:spcPts val="0"/>
              </a:spcBef>
            </a:pPr>
            <a:r>
              <a:rPr lang="en-IN" sz="1600" dirty="0">
                <a:solidFill>
                  <a:srgbClr val="1F1F1F"/>
                </a:solidFill>
                <a:latin typeface="Arial" panose="020B0604020202020204" pitchFamily="34" charset="0"/>
                <a:cs typeface="Arial" panose="020B0604020202020204" pitchFamily="34" charset="0"/>
              </a:rPr>
              <a:t>Lack of skilled educators</a:t>
            </a:r>
          </a:p>
          <a:p>
            <a:pPr algn="just" fontAlgn="base">
              <a:lnSpc>
                <a:spcPct val="150000"/>
              </a:lnSpc>
              <a:spcBef>
                <a:spcPts val="0"/>
              </a:spcBef>
            </a:pPr>
            <a:r>
              <a:rPr lang="en-IN" sz="1600" dirty="0">
                <a:solidFill>
                  <a:srgbClr val="1F1F1F"/>
                </a:solidFill>
                <a:latin typeface="Arial" panose="020B0604020202020204" pitchFamily="34" charset="0"/>
                <a:cs typeface="Arial" panose="020B0604020202020204" pitchFamily="34" charset="0"/>
              </a:rPr>
              <a:t>Unavailability of place to promote respiratory health in the institutions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Carlsten</a:t>
            </a:r>
            <a:r>
              <a:rPr lang="en-US" sz="1600" dirty="0">
                <a:latin typeface="Arial" panose="020B0604020202020204" pitchFamily="34" charset="0"/>
                <a:cs typeface="Arial" panose="020B0604020202020204" pitchFamily="34" charset="0"/>
              </a:rPr>
              <a:t> et al., 2020)</a:t>
            </a:r>
          </a:p>
          <a:p>
            <a:pPr algn="just" fontAlgn="base">
              <a:lnSpc>
                <a:spcPct val="150000"/>
              </a:lnSpc>
              <a:spcBef>
                <a:spcPts val="0"/>
              </a:spcBef>
            </a:pPr>
            <a:endParaRPr lang="en-IN" sz="1600" dirty="0">
              <a:solidFill>
                <a:srgbClr val="1F1F1F"/>
              </a:solidFill>
              <a:latin typeface="Arial" panose="020B0604020202020204" pitchFamily="34" charset="0"/>
              <a:cs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endParaRPr lang="en-US" sz="1600" b="0" i="0" u="none" strike="noStrike" cap="none" dirty="0">
              <a:solidFill>
                <a:srgbClr val="222222"/>
              </a:solidFill>
              <a:effectLst/>
              <a:latin typeface="Arial" panose="020B0604020202020204" pitchFamily="34" charset="0"/>
              <a:cs typeface="Arial" panose="020B0604020202020204" pitchFamily="34"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7650" name="Picture 2" descr="Role of Diet and Lifestyle in Respiratory Diseases – Bibo"/>
          <p:cNvPicPr>
            <a:picLocks noChangeAspect="1" noChangeArrowheads="1"/>
          </p:cNvPicPr>
          <p:nvPr/>
        </p:nvPicPr>
        <p:blipFill>
          <a:blip r:embed="rId3"/>
          <a:srcRect/>
          <a:stretch>
            <a:fillRect/>
          </a:stretch>
        </p:blipFill>
        <p:spPr bwMode="auto">
          <a:xfrm>
            <a:off x="6429388" y="1095366"/>
            <a:ext cx="2357454" cy="3008376"/>
          </a:xfrm>
          <a:prstGeom prst="rect">
            <a:avLst/>
          </a:prstGeom>
          <a:noFill/>
        </p:spPr>
      </p:pic>
      <p:sp>
        <p:nvSpPr>
          <p:cNvPr id="12" name="TextBox 11"/>
          <p:cNvSpPr txBox="1"/>
          <p:nvPr/>
        </p:nvSpPr>
        <p:spPr>
          <a:xfrm>
            <a:off x="6516216" y="4266553"/>
            <a:ext cx="2500330" cy="307777"/>
          </a:xfrm>
          <a:prstGeom prst="rect">
            <a:avLst/>
          </a:prstGeom>
          <a:noFill/>
        </p:spPr>
        <p:txBody>
          <a:bodyPr wrap="square" rtlCol="0">
            <a:spAutoFit/>
          </a:bodyPr>
          <a:lstStyle/>
          <a:p>
            <a:r>
              <a:rPr lang="en-US" sz="1400" dirty="0"/>
              <a:t>Source: (</a:t>
            </a:r>
            <a:r>
              <a:rPr lang="en-US" sz="1400" dirty="0" err="1"/>
              <a:t>Carlsten</a:t>
            </a:r>
            <a:r>
              <a:rPr lang="en-US" sz="1400" dirty="0"/>
              <a:t> et al., 2020)</a:t>
            </a:r>
          </a:p>
        </p:txBody>
      </p:sp>
    </p:spTree>
    <p:extLst>
      <p:ext uri="{BB962C8B-B14F-4D97-AF65-F5344CB8AC3E}">
        <p14:creationId xmlns:p14="http://schemas.microsoft.com/office/powerpoint/2010/main" val="1110333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428F-5325-D0AB-6C7D-9A56D8F1084A}"/>
              </a:ext>
            </a:extLst>
          </p:cNvPr>
          <p:cNvSpPr>
            <a:spLocks noGrp="1"/>
          </p:cNvSpPr>
          <p:nvPr>
            <p:ph type="title"/>
          </p:nvPr>
        </p:nvSpPr>
        <p:spPr>
          <a:xfrm>
            <a:off x="1043608" y="267494"/>
            <a:ext cx="7202456" cy="504056"/>
          </a:xfrm>
        </p:spPr>
        <p:style>
          <a:lnRef idx="1">
            <a:schemeClr val="accent5"/>
          </a:lnRef>
          <a:fillRef idx="2">
            <a:schemeClr val="accent5"/>
          </a:fillRef>
          <a:effectRef idx="1">
            <a:schemeClr val="accent5"/>
          </a:effectRef>
          <a:fontRef idx="minor">
            <a:schemeClr val="dk1"/>
          </a:fontRef>
        </p:style>
        <p:txBody>
          <a:bodyPr/>
          <a:lstStyle/>
          <a:p>
            <a:pPr algn="ctr"/>
            <a:r>
              <a:rPr lang="en-US" b="1" dirty="0"/>
              <a:t>How to Mitigate Barriers</a:t>
            </a:r>
            <a:endParaRPr lang="en-GB" b="1" dirty="0"/>
          </a:p>
        </p:txBody>
      </p:sp>
      <p:sp>
        <p:nvSpPr>
          <p:cNvPr id="3" name="Content Placeholder 2">
            <a:extLst>
              <a:ext uri="{FF2B5EF4-FFF2-40B4-BE49-F238E27FC236}">
                <a16:creationId xmlns:a16="http://schemas.microsoft.com/office/drawing/2014/main" id="{BC1D24B0-44C3-D4C2-33B7-8343C85E625F}"/>
              </a:ext>
            </a:extLst>
          </p:cNvPr>
          <p:cNvSpPr>
            <a:spLocks noGrp="1"/>
          </p:cNvSpPr>
          <p:nvPr>
            <p:ph idx="1"/>
          </p:nvPr>
        </p:nvSpPr>
        <p:spPr>
          <a:xfrm>
            <a:off x="179511" y="987574"/>
            <a:ext cx="6336705" cy="3888432"/>
          </a:xfrm>
          <a:solidFill>
            <a:schemeClr val="bg2"/>
          </a:solidFill>
        </p:spPr>
        <p:txBody>
          <a:bodyPr>
            <a:normAutofit fontScale="92500" lnSpcReduction="10000"/>
          </a:bodyPr>
          <a:lstStyle/>
          <a:p>
            <a:pPr algn="just"/>
            <a:r>
              <a:rPr lang="en-US" sz="1800" dirty="0">
                <a:latin typeface="Arial" panose="020B0604020202020204" pitchFamily="34" charset="0"/>
                <a:cs typeface="Arial" panose="020B0604020202020204" pitchFamily="34" charset="0"/>
              </a:rPr>
              <a:t>Seek funding from governmental bodies, NGOs, or private investors interested in public health initiatives (Liverpool et al, 2021).</a:t>
            </a:r>
          </a:p>
          <a:p>
            <a:pPr algn="just"/>
            <a:r>
              <a:rPr lang="en-US" sz="1800" dirty="0">
                <a:latin typeface="Arial" panose="020B0604020202020204" pitchFamily="34" charset="0"/>
                <a:cs typeface="Arial" panose="020B0604020202020204" pitchFamily="34" charset="0"/>
              </a:rPr>
              <a:t>Design the app with a user-friendly interface and interactive features suitable for children (Liverpool et al, 2021).</a:t>
            </a:r>
          </a:p>
          <a:p>
            <a:pPr algn="just"/>
            <a:r>
              <a:rPr lang="en-US" sz="1800" dirty="0">
                <a:latin typeface="Arial" panose="020B0604020202020204" pitchFamily="34" charset="0"/>
                <a:cs typeface="Arial" panose="020B0604020202020204" pitchFamily="34" charset="0"/>
              </a:rPr>
              <a:t>Provide tutorials and customer support within the app to address any usage issues (</a:t>
            </a:r>
            <a:r>
              <a:rPr lang="en-US" sz="1800" dirty="0" err="1">
                <a:latin typeface="Arial" panose="020B0604020202020204" pitchFamily="34" charset="0"/>
                <a:cs typeface="Arial" panose="020B0604020202020204" pitchFamily="34" charset="0"/>
              </a:rPr>
              <a:t>Malizia</a:t>
            </a:r>
            <a:r>
              <a:rPr lang="en-US" sz="1800" dirty="0">
                <a:latin typeface="Arial" panose="020B0604020202020204" pitchFamily="34" charset="0"/>
                <a:cs typeface="Arial" panose="020B0604020202020204" pitchFamily="34" charset="0"/>
              </a:rPr>
              <a:t> et al, 2021).</a:t>
            </a:r>
          </a:p>
          <a:p>
            <a:pPr algn="just"/>
            <a:r>
              <a:rPr lang="en-US" sz="1800" dirty="0">
                <a:latin typeface="Arial" panose="020B0604020202020204" pitchFamily="34" charset="0"/>
                <a:cs typeface="Arial" panose="020B0604020202020204" pitchFamily="34" charset="0"/>
              </a:rPr>
              <a:t>Conduct user testing and gather feedback for continuous improvement (</a:t>
            </a:r>
            <a:r>
              <a:rPr lang="en-US" sz="1800" dirty="0" err="1">
                <a:latin typeface="Arial" panose="020B0604020202020204" pitchFamily="34" charset="0"/>
                <a:cs typeface="Arial" panose="020B0604020202020204" pitchFamily="34" charset="0"/>
              </a:rPr>
              <a:t>Bosnic-Anticevich</a:t>
            </a:r>
            <a:r>
              <a:rPr lang="en-US" sz="1800" dirty="0">
                <a:latin typeface="Arial" panose="020B0604020202020204" pitchFamily="34" charset="0"/>
                <a:cs typeface="Arial" panose="020B0604020202020204" pitchFamily="34" charset="0"/>
              </a:rPr>
              <a:t> et al, 2023). </a:t>
            </a:r>
          </a:p>
          <a:p>
            <a:pPr algn="just"/>
            <a:r>
              <a:rPr lang="en-US" sz="1800" dirty="0">
                <a:latin typeface="Arial" panose="020B0604020202020204" pitchFamily="34" charset="0"/>
                <a:cs typeface="Arial" panose="020B0604020202020204" pitchFamily="34" charset="0"/>
              </a:rPr>
              <a:t>Continuously update the app with the latest technological advancements and security measures (Liverpool et al, 2021).</a:t>
            </a:r>
          </a:p>
        </p:txBody>
      </p:sp>
      <p:pic>
        <p:nvPicPr>
          <p:cNvPr id="2050" name="Picture 2">
            <a:extLst>
              <a:ext uri="{FF2B5EF4-FFF2-40B4-BE49-F238E27FC236}">
                <a16:creationId xmlns:a16="http://schemas.microsoft.com/office/drawing/2014/main" id="{B528AB1B-F180-2871-E1AD-A6D27E94A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8489" y="1347614"/>
            <a:ext cx="2286000"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427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428F-5325-D0AB-6C7D-9A56D8F1084A}"/>
              </a:ext>
            </a:extLst>
          </p:cNvPr>
          <p:cNvSpPr>
            <a:spLocks noGrp="1"/>
          </p:cNvSpPr>
          <p:nvPr>
            <p:ph type="title"/>
          </p:nvPr>
        </p:nvSpPr>
        <p:spPr>
          <a:xfrm>
            <a:off x="827584" y="195486"/>
            <a:ext cx="7202456" cy="384184"/>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US" dirty="0" err="1"/>
              <a:t>Contd</a:t>
            </a:r>
            <a:r>
              <a:rPr lang="en-US" dirty="0"/>
              <a:t>…</a:t>
            </a:r>
            <a:endParaRPr lang="en-GB" dirty="0"/>
          </a:p>
        </p:txBody>
      </p:sp>
      <p:sp>
        <p:nvSpPr>
          <p:cNvPr id="3" name="Content Placeholder 2">
            <a:extLst>
              <a:ext uri="{FF2B5EF4-FFF2-40B4-BE49-F238E27FC236}">
                <a16:creationId xmlns:a16="http://schemas.microsoft.com/office/drawing/2014/main" id="{BC1D24B0-44C3-D4C2-33B7-8343C85E625F}"/>
              </a:ext>
            </a:extLst>
          </p:cNvPr>
          <p:cNvSpPr>
            <a:spLocks noGrp="1"/>
          </p:cNvSpPr>
          <p:nvPr>
            <p:ph idx="1"/>
          </p:nvPr>
        </p:nvSpPr>
        <p:spPr>
          <a:xfrm>
            <a:off x="395537" y="987574"/>
            <a:ext cx="5544615" cy="3672408"/>
          </a:xfrm>
          <a:solidFill>
            <a:schemeClr val="bg2"/>
          </a:solidFill>
        </p:spPr>
        <p:txBody>
          <a:bodyPr>
            <a:normAutofit fontScale="92500" lnSpcReduction="20000"/>
          </a:bodyPr>
          <a:lstStyle/>
          <a:p>
            <a:pPr algn="just"/>
            <a:r>
              <a:rPr lang="en-US" sz="1800" dirty="0">
                <a:latin typeface="Arial" panose="020B0604020202020204" pitchFamily="34" charset="0"/>
                <a:cs typeface="Arial" panose="020B0604020202020204" pitchFamily="34" charset="0"/>
              </a:rPr>
              <a:t>Provide comprehensive training and educational materials for users, including educators and healthcare professionals (</a:t>
            </a:r>
            <a:r>
              <a:rPr lang="en-US" sz="1800" dirty="0" err="1">
                <a:latin typeface="Arial" panose="020B0604020202020204" pitchFamily="34" charset="0"/>
                <a:cs typeface="Arial" panose="020B0604020202020204" pitchFamily="34" charset="0"/>
              </a:rPr>
              <a:t>Malizia</a:t>
            </a:r>
            <a:r>
              <a:rPr lang="en-US" sz="1800" dirty="0">
                <a:latin typeface="Arial" panose="020B0604020202020204" pitchFamily="34" charset="0"/>
                <a:cs typeface="Arial" panose="020B0604020202020204" pitchFamily="34" charset="0"/>
              </a:rPr>
              <a:t> et al, 2021).</a:t>
            </a:r>
          </a:p>
          <a:p>
            <a:pPr algn="just"/>
            <a:r>
              <a:rPr lang="en-US" sz="1800" dirty="0">
                <a:latin typeface="Arial" panose="020B0604020202020204" pitchFamily="34" charset="0"/>
                <a:cs typeface="Arial" panose="020B0604020202020204" pitchFamily="34" charset="0"/>
              </a:rPr>
              <a:t>Collaborate with educational institutions to incorporate respiratory health education into existing programs (</a:t>
            </a:r>
            <a:r>
              <a:rPr lang="en-US" sz="1800" dirty="0" err="1">
                <a:latin typeface="Arial" panose="020B0604020202020204" pitchFamily="34" charset="0"/>
                <a:cs typeface="Arial" panose="020B0604020202020204" pitchFamily="34" charset="0"/>
              </a:rPr>
              <a:t>Malizia</a:t>
            </a:r>
            <a:r>
              <a:rPr lang="en-US" sz="1800" dirty="0">
                <a:latin typeface="Arial" panose="020B0604020202020204" pitchFamily="34" charset="0"/>
                <a:cs typeface="Arial" panose="020B0604020202020204" pitchFamily="34" charset="0"/>
              </a:rPr>
              <a:t> et al, 2021).</a:t>
            </a:r>
          </a:p>
          <a:p>
            <a:pPr algn="just"/>
            <a:r>
              <a:rPr lang="en-US" sz="1800" dirty="0">
                <a:latin typeface="Arial" panose="020B0604020202020204" pitchFamily="34" charset="0"/>
                <a:cs typeface="Arial" panose="020B0604020202020204" pitchFamily="34" charset="0"/>
              </a:rPr>
              <a:t>Create engaging promotional materials and campaigns to generate interest among educators, children, and parents (</a:t>
            </a:r>
            <a:r>
              <a:rPr lang="en-US" sz="1800" dirty="0" err="1">
                <a:latin typeface="Arial" panose="020B0604020202020204" pitchFamily="34" charset="0"/>
                <a:cs typeface="Arial" panose="020B0604020202020204" pitchFamily="34" charset="0"/>
              </a:rPr>
              <a:t>Bosnic-Anticevich</a:t>
            </a:r>
            <a:r>
              <a:rPr lang="en-US" sz="1800" dirty="0">
                <a:latin typeface="Arial" panose="020B0604020202020204" pitchFamily="34" charset="0"/>
                <a:cs typeface="Arial" panose="020B0604020202020204" pitchFamily="34" charset="0"/>
              </a:rPr>
              <a:t> et al, 2023).</a:t>
            </a:r>
          </a:p>
          <a:p>
            <a:pPr algn="just"/>
            <a:r>
              <a:rPr lang="en-US" sz="1800" dirty="0">
                <a:latin typeface="Arial" panose="020B0604020202020204" pitchFamily="34" charset="0"/>
                <a:cs typeface="Arial" panose="020B0604020202020204" pitchFamily="34" charset="0"/>
              </a:rPr>
              <a:t>Provide training and support to educators to enhance their effectiveness in delivering respiratory health education (</a:t>
            </a:r>
            <a:r>
              <a:rPr lang="en-US" sz="1800" dirty="0" err="1">
                <a:latin typeface="Arial" panose="020B0604020202020204" pitchFamily="34" charset="0"/>
                <a:cs typeface="Arial" panose="020B0604020202020204" pitchFamily="34" charset="0"/>
              </a:rPr>
              <a:t>Bosnic-Anticevich</a:t>
            </a:r>
            <a:r>
              <a:rPr lang="en-US" sz="1800" dirty="0">
                <a:latin typeface="Arial" panose="020B0604020202020204" pitchFamily="34" charset="0"/>
                <a:cs typeface="Arial" panose="020B0604020202020204" pitchFamily="34" charset="0"/>
              </a:rPr>
              <a:t> et al, 2023).</a:t>
            </a:r>
          </a:p>
        </p:txBody>
      </p:sp>
      <p:pic>
        <p:nvPicPr>
          <p:cNvPr id="1026" name="Picture 2">
            <a:extLst>
              <a:ext uri="{FF2B5EF4-FFF2-40B4-BE49-F238E27FC236}">
                <a16:creationId xmlns:a16="http://schemas.microsoft.com/office/drawing/2014/main" id="{E20427BB-ECFC-3598-A482-BF71C60611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20" r="5704" b="22001"/>
          <a:stretch/>
        </p:blipFill>
        <p:spPr bwMode="auto">
          <a:xfrm>
            <a:off x="6300192" y="1131590"/>
            <a:ext cx="2592288"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809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4191072150"/>
              </p:ext>
            </p:extLst>
          </p:nvPr>
        </p:nvGraphicFramePr>
        <p:xfrm>
          <a:off x="483524" y="1437774"/>
          <a:ext cx="7976907" cy="3366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Title 4">
            <a:extLst>
              <a:ext uri="{FF2B5EF4-FFF2-40B4-BE49-F238E27FC236}">
                <a16:creationId xmlns:a16="http://schemas.microsoft.com/office/drawing/2014/main" id="{F4DB9C47-FB60-856F-3C0C-9C3E4B53EFB4}"/>
              </a:ext>
            </a:extLst>
          </p:cNvPr>
          <p:cNvSpPr>
            <a:spLocks noGrp="1"/>
          </p:cNvSpPr>
          <p:nvPr>
            <p:ph type="title"/>
          </p:nvPr>
        </p:nvSpPr>
        <p:spPr>
          <a:xfrm>
            <a:off x="1043608" y="418783"/>
            <a:ext cx="7202456" cy="600208"/>
          </a:xfrm>
        </p:spPr>
        <p:style>
          <a:lnRef idx="1">
            <a:schemeClr val="accent5"/>
          </a:lnRef>
          <a:fillRef idx="2">
            <a:schemeClr val="accent5"/>
          </a:fillRef>
          <a:effectRef idx="1">
            <a:schemeClr val="accent5"/>
          </a:effectRef>
          <a:fontRef idx="minor">
            <a:schemeClr val="dk1"/>
          </a:fontRef>
        </p:style>
        <p:txBody>
          <a:bodyPr/>
          <a:lstStyle/>
          <a:p>
            <a:r>
              <a:rPr lang="en-US" dirty="0"/>
              <a:t>legal and Ethical issues</a:t>
            </a:r>
            <a:endParaRPr lang="en-GB" dirty="0"/>
          </a:p>
        </p:txBody>
      </p:sp>
    </p:spTree>
    <p:extLst>
      <p:ext uri="{BB962C8B-B14F-4D97-AF65-F5344CB8AC3E}">
        <p14:creationId xmlns:p14="http://schemas.microsoft.com/office/powerpoint/2010/main" val="2569118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957471874"/>
              </p:ext>
            </p:extLst>
          </p:nvPr>
        </p:nvGraphicFramePr>
        <p:xfrm>
          <a:off x="394556" y="1557948"/>
          <a:ext cx="8354888" cy="3083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924182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Benefits</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860032" y="1297270"/>
            <a:ext cx="4222374" cy="1994560"/>
          </a:xfrm>
        </p:spPr>
        <p:txBody>
          <a:bodyPr>
            <a:noAutofit/>
          </a:bodyPr>
          <a:lstStyle/>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Raise children's awareness of respiratory health in the UK </a:t>
            </a:r>
          </a:p>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Using mobile apps reduce the cost of respiratory health promotion.</a:t>
            </a:r>
          </a:p>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Influence reduce unhealthy  habit and other preventative measures for the safety and health of human lungs (</a:t>
            </a:r>
            <a:r>
              <a:rPr lang="en-US" sz="1050" dirty="0" err="1">
                <a:latin typeface="Times New Roman" pitchFamily="18" charset="0"/>
                <a:cs typeface="Times New Roman" pitchFamily="18" charset="0"/>
              </a:rPr>
              <a:t>Hubley</a:t>
            </a:r>
            <a:r>
              <a:rPr lang="en-US" sz="1050" dirty="0">
                <a:latin typeface="Times New Roman" pitchFamily="18" charset="0"/>
                <a:cs typeface="Times New Roman" pitchFamily="18" charset="0"/>
              </a:rPr>
              <a:t> and </a:t>
            </a:r>
            <a:r>
              <a:rPr lang="en-US" sz="1050" dirty="0" err="1">
                <a:latin typeface="Times New Roman" pitchFamily="18" charset="0"/>
                <a:cs typeface="Times New Roman" pitchFamily="18" charset="0"/>
              </a:rPr>
              <a:t>Copeman</a:t>
            </a:r>
            <a:r>
              <a:rPr lang="en-US" sz="1050" dirty="0">
                <a:latin typeface="Times New Roman" pitchFamily="18" charset="0"/>
                <a:cs typeface="Times New Roman" pitchFamily="18" charset="0"/>
              </a:rPr>
              <a:t>, 2018).</a:t>
            </a:r>
            <a:endParaRPr lang="en-US" sz="1050" dirty="0">
              <a:solidFill>
                <a:srgbClr val="222222"/>
              </a:solidFill>
              <a:latin typeface="Times New Roman" pitchFamily="18" charset="0"/>
              <a:cs typeface="Times New Roman" pitchFamily="18" charset="0"/>
            </a:endParaRPr>
          </a:p>
          <a:p>
            <a:pPr algn="just"/>
            <a:r>
              <a:rPr lang="en-US" sz="1050" dirty="0">
                <a:latin typeface="Times New Roman" pitchFamily="18" charset="0"/>
                <a:cs typeface="Times New Roman" pitchFamily="18" charset="0"/>
              </a:rPr>
              <a:t>Animated and cartoon description of respiratory disease health and prevention of issue are described for children (CDC, 2023). </a:t>
            </a:r>
          </a:p>
          <a:p>
            <a:pPr algn="just"/>
            <a:r>
              <a:rPr lang="en-US" sz="1050" dirty="0">
                <a:latin typeface="Times New Roman" pitchFamily="18" charset="0"/>
                <a:cs typeface="Times New Roman" pitchFamily="18" charset="0"/>
              </a:rPr>
              <a:t>Preventive actions such as covered sneezing, wearing marks in ill condition, avoid pollutant area etc. is influenced.</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08" name="Picture 4" descr="WCHD Offers Tips To Preventing Respiratory Illnesses"/>
          <p:cNvPicPr>
            <a:picLocks noChangeAspect="1" noChangeArrowheads="1"/>
          </p:cNvPicPr>
          <p:nvPr/>
        </p:nvPicPr>
        <p:blipFill>
          <a:blip r:embed="rId3"/>
          <a:srcRect/>
          <a:stretch>
            <a:fillRect/>
          </a:stretch>
        </p:blipFill>
        <p:spPr bwMode="auto">
          <a:xfrm>
            <a:off x="6156176" y="3363837"/>
            <a:ext cx="2232248" cy="1448113"/>
          </a:xfrm>
          <a:prstGeom prst="rect">
            <a:avLst/>
          </a:prstGeom>
          <a:noFill/>
        </p:spPr>
      </p:pic>
      <p:sp>
        <p:nvSpPr>
          <p:cNvPr id="12" name="TextBox 11"/>
          <p:cNvSpPr txBox="1"/>
          <p:nvPr/>
        </p:nvSpPr>
        <p:spPr>
          <a:xfrm>
            <a:off x="6072198" y="4804946"/>
            <a:ext cx="2643206" cy="338554"/>
          </a:xfrm>
          <a:prstGeom prst="rect">
            <a:avLst/>
          </a:prstGeom>
          <a:noFill/>
        </p:spPr>
        <p:txBody>
          <a:bodyPr wrap="square" rtlCol="0">
            <a:spAutoFit/>
          </a:bodyPr>
          <a:lstStyle/>
          <a:p>
            <a:r>
              <a:rPr lang="en-US" sz="1600" dirty="0"/>
              <a:t>Source: (</a:t>
            </a:r>
            <a:r>
              <a:rPr lang="en-US" sz="1600" dirty="0" err="1"/>
              <a:t>Metapolish</a:t>
            </a:r>
            <a:r>
              <a:rPr lang="en-US" sz="1600" dirty="0"/>
              <a:t>, 2023)</a:t>
            </a:r>
          </a:p>
        </p:txBody>
      </p:sp>
      <p:sp>
        <p:nvSpPr>
          <p:cNvPr id="4" name="TextBox 3">
            <a:extLst>
              <a:ext uri="{FF2B5EF4-FFF2-40B4-BE49-F238E27FC236}">
                <a16:creationId xmlns:a16="http://schemas.microsoft.com/office/drawing/2014/main" id="{1C35731B-15A3-58C0-721C-4E9D991A6585}"/>
              </a:ext>
            </a:extLst>
          </p:cNvPr>
          <p:cNvSpPr txBox="1"/>
          <p:nvPr/>
        </p:nvSpPr>
        <p:spPr>
          <a:xfrm>
            <a:off x="307975" y="1421660"/>
            <a:ext cx="4325871" cy="3416320"/>
          </a:xfrm>
          <a:prstGeom prst="rect">
            <a:avLst/>
          </a:prstGeom>
          <a:noFill/>
        </p:spPr>
        <p:txBody>
          <a:bodyPr wrap="square">
            <a:spAutoFit/>
          </a:bodyPr>
          <a:lstStyle/>
          <a:p>
            <a:pPr algn="just"/>
            <a:r>
              <a:rPr lang="en-US" sz="1200" b="1" dirty="0">
                <a:effectLst/>
                <a:latin typeface="Calibri" panose="020F0502020204030204" pitchFamily="34" charset="0"/>
                <a:ea typeface="Calibri" panose="020F0502020204030204" pitchFamily="34" charset="0"/>
                <a:cs typeface="Cordia New" panose="020B0304020202020204" pitchFamily="34" charset="-34"/>
              </a:rPr>
              <a:t>Overview: </a:t>
            </a:r>
            <a:r>
              <a:rPr lang="en-US" sz="1200" dirty="0">
                <a:effectLst/>
                <a:latin typeface="Calibri" panose="020F0502020204030204" pitchFamily="34" charset="0"/>
                <a:ea typeface="Calibri" panose="020F0502020204030204" pitchFamily="34" charset="0"/>
                <a:cs typeface="Cordia New" panose="020B0304020202020204" pitchFamily="34" charset="-34"/>
              </a:rPr>
              <a:t>Executing portable applications to improve the respiratory well-being of children is not without its challenges, but it too offers various benefits. Children's comprehension of respiratory well-being is essentially made strides by these applications, with the point of decreasing the likelihood of respiratory diseases and disarranges. Its targets incorporate the advancement of energizing hones such as soaking up through verbal assurance and the anticipation of discuss toxin emanations. In expansion, they endeavor to advance cleanliness. In expansion to empowering wellbeing advancement applications to be executed whereas on the move, versatile applications too give helpful get to </a:t>
            </a:r>
            <a:r>
              <a:rPr lang="en-US" sz="1200" dirty="0" err="1">
                <a:effectLst/>
                <a:latin typeface="Calibri" panose="020F0502020204030204" pitchFamily="34" charset="0"/>
                <a:ea typeface="Calibri" panose="020F0502020204030204" pitchFamily="34" charset="0"/>
                <a:cs typeface="Cordia New" panose="020B0304020202020204" pitchFamily="34" charset="-34"/>
              </a:rPr>
              <a:t>to</a:t>
            </a:r>
            <a:r>
              <a:rPr lang="en-US" sz="1200" dirty="0">
                <a:effectLst/>
                <a:latin typeface="Calibri" panose="020F0502020204030204" pitchFamily="34" charset="0"/>
                <a:ea typeface="Calibri" panose="020F0502020204030204" pitchFamily="34" charset="0"/>
                <a:cs typeface="Cordia New" panose="020B0304020202020204" pitchFamily="34" charset="-34"/>
              </a:rPr>
              <a:t> learning openings at any time. Children are more likely to lock in in these invigorating exercises, which is advantageous to their wellbeing. In their aggregate, these computerized mediations prepare children with the essential assets to defend their aviation routes and themselves, subsequently instilling in them a proactive state of mind towards respiratory wellbeing.</a:t>
            </a:r>
            <a:endParaRPr lang="en-GB" sz="1200" dirty="0"/>
          </a:p>
        </p:txBody>
      </p:sp>
    </p:spTree>
    <p:extLst>
      <p:ext uri="{BB962C8B-B14F-4D97-AF65-F5344CB8AC3E}">
        <p14:creationId xmlns:p14="http://schemas.microsoft.com/office/powerpoint/2010/main" val="2931021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155575" y="1279760"/>
            <a:ext cx="5280521" cy="3668254"/>
          </a:xfrm>
        </p:spPr>
        <p:txBody>
          <a:bodyPr>
            <a:noAutofit/>
          </a:bodyPr>
          <a:lstStyle/>
          <a:p>
            <a:pPr algn="just" fontAlgn="base">
              <a:lnSpc>
                <a:spcPct val="150000"/>
              </a:lnSpc>
              <a:spcBef>
                <a:spcPts val="0"/>
              </a:spcBef>
              <a:buNone/>
            </a:pPr>
            <a:r>
              <a:rPr lang="en-US" sz="1600" b="1" i="1" dirty="0"/>
              <a:t>Potential benefits of digital health promotion intervention</a:t>
            </a:r>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Mobile apps lung health for kids increase knowledge of kids about respiratory system and its diseases.</a:t>
            </a:r>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It influences preventive measures like avoid infection, covered sneezing, healthy eating, regular exercise etc.</a:t>
            </a:r>
          </a:p>
          <a:p>
            <a:pPr lvl="0" algn="just" fontAlgn="base">
              <a:lnSpc>
                <a:spcPct val="150000"/>
              </a:lnSpc>
              <a:spcBef>
                <a:spcPts val="0"/>
              </a:spcBef>
            </a:pPr>
            <a:r>
              <a:rPr lang="en-US" sz="1500" dirty="0">
                <a:solidFill>
                  <a:srgbClr val="222222"/>
                </a:solidFill>
                <a:latin typeface="Times New Roman" panose="02020603050405020304" pitchFamily="18" charset="0"/>
                <a:cs typeface="Times New Roman" panose="02020603050405020304" pitchFamily="18" charset="0"/>
              </a:rPr>
              <a:t>It also educate children about asthma,  respiratory diseases, airborne disease and others </a:t>
            </a:r>
            <a:r>
              <a:rPr lang="en-IN" sz="1400" dirty="0">
                <a:latin typeface="Times New Roman" pitchFamily="18" charset="0"/>
                <a:cs typeface="Times New Roman" pitchFamily="18" charset="0"/>
              </a:rPr>
              <a:t>(</a:t>
            </a:r>
            <a:r>
              <a:rPr lang="en-US" sz="1400" dirty="0">
                <a:latin typeface="Times New Roman" pitchFamily="18" charset="0"/>
                <a:cs typeface="Times New Roman" pitchFamily="18" charset="0"/>
              </a:rPr>
              <a:t>Barrett et al., 2022).</a:t>
            </a:r>
            <a:endParaRPr lang="en-US" sz="1400" dirty="0"/>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It implement healthy habits in children that help in avoiding respiratory diseases and improve health.</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 name="Picture 2" descr="What Does Environmental Features Mean">
            <a:extLst>
              <a:ext uri="{FF2B5EF4-FFF2-40B4-BE49-F238E27FC236}">
                <a16:creationId xmlns:a16="http://schemas.microsoft.com/office/drawing/2014/main" id="{BE1DAE86-FECF-1171-245D-99C04F807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1962151"/>
            <a:ext cx="3407892" cy="2667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6215074" y="4786328"/>
            <a:ext cx="2329997" cy="307777"/>
          </a:xfrm>
          <a:prstGeom prst="rect">
            <a:avLst/>
          </a:prstGeom>
        </p:spPr>
        <p:txBody>
          <a:bodyPr wrap="none">
            <a:spAutoFit/>
          </a:bodyPr>
          <a:lstStyle/>
          <a:p>
            <a:r>
              <a:rPr lang="en-US" sz="1400" dirty="0"/>
              <a:t>Source: (</a:t>
            </a:r>
            <a:r>
              <a:rPr lang="en-US" sz="1400" dirty="0" err="1"/>
              <a:t>Carlsten</a:t>
            </a:r>
            <a:r>
              <a:rPr lang="en-US" sz="1400" dirty="0"/>
              <a:t> et al., 2020)</a:t>
            </a:r>
          </a:p>
        </p:txBody>
      </p:sp>
    </p:spTree>
    <p:extLst>
      <p:ext uri="{BB962C8B-B14F-4D97-AF65-F5344CB8AC3E}">
        <p14:creationId xmlns:p14="http://schemas.microsoft.com/office/powerpoint/2010/main" val="513530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533400" y="1428742"/>
            <a:ext cx="3895724" cy="3352808"/>
          </a:xfrm>
        </p:spPr>
        <p:txBody>
          <a:bodyPr>
            <a:noAutofit/>
          </a:bodyPr>
          <a:lstStyle/>
          <a:p>
            <a:pPr algn="just" fontAlgn="base">
              <a:lnSpc>
                <a:spcPct val="150000"/>
              </a:lnSpc>
              <a:spcBef>
                <a:spcPts val="0"/>
              </a:spcBef>
              <a:buNone/>
            </a:pPr>
            <a:r>
              <a:rPr lang="en-US" sz="1600" b="1" dirty="0">
                <a:latin typeface="Times New Roman" pitchFamily="18" charset="0"/>
                <a:cs typeface="Times New Roman" pitchFamily="18" charset="0"/>
              </a:rPr>
              <a:t>Implication of the digital health promotion intervention on policies</a:t>
            </a: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Expand children's access to information on respiratory health issues and its preventive actions </a:t>
            </a:r>
            <a:r>
              <a:rPr lang="en-US" sz="1400" dirty="0">
                <a:latin typeface="Times New Roman" pitchFamily="18" charset="0"/>
                <a:cs typeface="Times New Roman" pitchFamily="18" charset="0"/>
              </a:rPr>
              <a:t>(CDRF, 2023)</a:t>
            </a: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It influences the UK government to take action that reduces air pollution for better respiratory health </a:t>
            </a:r>
            <a:r>
              <a:rPr lang="en-US" sz="1400" dirty="0">
                <a:solidFill>
                  <a:srgbClr val="222222"/>
                </a:solidFill>
                <a:latin typeface="Times New Roman" pitchFamily="18" charset="0"/>
                <a:cs typeface="Times New Roman" pitchFamily="18" charset="0"/>
              </a:rPr>
              <a:t>(</a:t>
            </a:r>
            <a:r>
              <a:rPr lang="en-US" sz="1400" dirty="0" err="1">
                <a:latin typeface="Times New Roman" pitchFamily="18" charset="0"/>
                <a:cs typeface="Times New Roman" pitchFamily="18" charset="0"/>
              </a:rPr>
              <a:t>Hubley</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Copeman</a:t>
            </a:r>
            <a:r>
              <a:rPr lang="en-US" sz="1400" dirty="0">
                <a:latin typeface="Times New Roman" pitchFamily="18" charset="0"/>
                <a:cs typeface="Times New Roman" pitchFamily="18" charset="0"/>
              </a:rPr>
              <a:t>, 2018)</a:t>
            </a: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Improve preventive outcomes leads to better respiratory health in children</a:t>
            </a: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7410" name="Picture 2" descr="Airborne transmission - Wikipedia"/>
          <p:cNvPicPr>
            <a:picLocks noChangeAspect="1" noChangeArrowheads="1"/>
          </p:cNvPicPr>
          <p:nvPr/>
        </p:nvPicPr>
        <p:blipFill>
          <a:blip r:embed="rId3"/>
          <a:srcRect/>
          <a:stretch>
            <a:fillRect/>
          </a:stretch>
        </p:blipFill>
        <p:spPr bwMode="auto">
          <a:xfrm>
            <a:off x="4786314" y="1357304"/>
            <a:ext cx="4143404" cy="3357586"/>
          </a:xfrm>
          <a:prstGeom prst="rect">
            <a:avLst/>
          </a:prstGeom>
          <a:noFill/>
        </p:spPr>
      </p:pic>
      <p:sp>
        <p:nvSpPr>
          <p:cNvPr id="12" name="TextBox 11"/>
          <p:cNvSpPr txBox="1"/>
          <p:nvPr/>
        </p:nvSpPr>
        <p:spPr>
          <a:xfrm>
            <a:off x="5929322" y="4774168"/>
            <a:ext cx="1696618" cy="307777"/>
          </a:xfrm>
          <a:prstGeom prst="rect">
            <a:avLst/>
          </a:prstGeom>
          <a:noFill/>
        </p:spPr>
        <p:txBody>
          <a:bodyPr wrap="none" rtlCol="0">
            <a:spAutoFit/>
          </a:bodyPr>
          <a:lstStyle/>
          <a:p>
            <a:r>
              <a:rPr lang="en-US" sz="1400" dirty="0"/>
              <a:t>Source: (CDRF, 2023)</a:t>
            </a:r>
          </a:p>
        </p:txBody>
      </p:sp>
    </p:spTree>
    <p:extLst>
      <p:ext uri="{BB962C8B-B14F-4D97-AF65-F5344CB8AC3E}">
        <p14:creationId xmlns:p14="http://schemas.microsoft.com/office/powerpoint/2010/main" val="2512821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57200" y="1643056"/>
            <a:ext cx="3328982" cy="3138494"/>
          </a:xfrm>
        </p:spPr>
        <p:txBody>
          <a:bodyPr>
            <a:noAutofit/>
          </a:bodyPr>
          <a:lstStyle/>
          <a:p>
            <a:pPr algn="just" fontAlgn="base">
              <a:lnSpc>
                <a:spcPct val="150000"/>
              </a:lnSpc>
              <a:spcBef>
                <a:spcPts val="0"/>
              </a:spcBef>
              <a:buNone/>
            </a:pPr>
            <a:r>
              <a:rPr lang="en-US" sz="1400" b="1" i="1" dirty="0">
                <a:latin typeface="Times New Roman" pitchFamily="18" charset="0"/>
                <a:cs typeface="Times New Roman" pitchFamily="18" charset="0"/>
              </a:rPr>
              <a:t>Implication of the digital health promotion intervention on research and education</a:t>
            </a:r>
          </a:p>
          <a:p>
            <a:pPr algn="just">
              <a:lnSpc>
                <a:spcPct val="150000"/>
              </a:lnSpc>
            </a:pPr>
            <a:r>
              <a:rPr lang="en-US" sz="1200" b="0" i="0" u="none" strike="noStrike" cap="none" dirty="0">
                <a:solidFill>
                  <a:srgbClr val="222222"/>
                </a:solidFill>
                <a:effectLst/>
                <a:latin typeface="Times New Roman" pitchFamily="18" charset="0"/>
                <a:cs typeface="Times New Roman" pitchFamily="18" charset="0"/>
              </a:rPr>
              <a:t>The education regarding respiratory health influence student to take safety measures </a:t>
            </a:r>
          </a:p>
          <a:p>
            <a:pPr algn="just">
              <a:lnSpc>
                <a:spcPct val="150000"/>
              </a:lnSpc>
            </a:pPr>
            <a:r>
              <a:rPr lang="en-US" sz="1200" dirty="0">
                <a:solidFill>
                  <a:srgbClr val="222222"/>
                </a:solidFill>
                <a:latin typeface="Times New Roman" pitchFamily="18" charset="0"/>
                <a:cs typeface="Times New Roman" pitchFamily="18" charset="0"/>
              </a:rPr>
              <a:t>It reduces the risk of respiratory disease in knowledgeable children (Edelman and </a:t>
            </a:r>
            <a:r>
              <a:rPr lang="en-US" sz="1200" dirty="0" err="1">
                <a:solidFill>
                  <a:srgbClr val="222222"/>
                </a:solidFill>
                <a:latin typeface="Times New Roman" pitchFamily="18" charset="0"/>
                <a:cs typeface="Times New Roman" pitchFamily="18" charset="0"/>
              </a:rPr>
              <a:t>Kudzma</a:t>
            </a:r>
            <a:r>
              <a:rPr lang="en-US" sz="1200" dirty="0">
                <a:solidFill>
                  <a:srgbClr val="222222"/>
                </a:solidFill>
                <a:latin typeface="Times New Roman" pitchFamily="18" charset="0"/>
                <a:cs typeface="Times New Roman" pitchFamily="18" charset="0"/>
              </a:rPr>
              <a:t>, 2021)</a:t>
            </a:r>
          </a:p>
          <a:p>
            <a:pPr algn="just">
              <a:lnSpc>
                <a:spcPct val="150000"/>
              </a:lnSpc>
            </a:pPr>
            <a:r>
              <a:rPr lang="en-US" sz="1200" b="0" i="0" u="none" strike="noStrike" cap="none" dirty="0">
                <a:solidFill>
                  <a:srgbClr val="222222"/>
                </a:solidFill>
                <a:effectLst/>
                <a:latin typeface="Times New Roman" pitchFamily="18" charset="0"/>
                <a:cs typeface="Times New Roman" pitchFamily="18" charset="0"/>
              </a:rPr>
              <a:t>Increase healthy practice and improve respiratory health </a:t>
            </a:r>
            <a:r>
              <a:rPr lang="en-US" sz="1200" dirty="0">
                <a:latin typeface="Times New Roman" pitchFamily="18" charset="0"/>
                <a:cs typeface="Times New Roman" pitchFamily="18" charset="0"/>
              </a:rPr>
              <a:t>(CDC, 2023)</a:t>
            </a:r>
          </a:p>
          <a:p>
            <a:pPr algn="just">
              <a:lnSpc>
                <a:spcPct val="150000"/>
              </a:lnSpc>
            </a:pPr>
            <a:endParaRPr lang="en-US" sz="1200" b="0" i="0" u="none" strike="noStrike" cap="none" dirty="0">
              <a:solidFill>
                <a:srgbClr val="222222"/>
              </a:solidFill>
              <a:effectLst/>
              <a:latin typeface="Times New Roman" pitchFamily="18" charset="0"/>
              <a:cs typeface="Times New Roman" pitchFamily="18" charset="0"/>
            </a:endParaRPr>
          </a:p>
          <a:p>
            <a:pPr algn="just">
              <a:lnSpc>
                <a:spcPct val="150000"/>
              </a:lnSpc>
            </a:pPr>
            <a:endParaRPr lang="en-US" sz="12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61" name="Picture 1"/>
          <p:cNvPicPr>
            <a:picLocks noChangeAspect="1" noChangeArrowheads="1"/>
          </p:cNvPicPr>
          <p:nvPr/>
        </p:nvPicPr>
        <p:blipFill>
          <a:blip r:embed="rId3"/>
          <a:srcRect/>
          <a:stretch>
            <a:fillRect/>
          </a:stretch>
        </p:blipFill>
        <p:spPr bwMode="auto">
          <a:xfrm>
            <a:off x="4143372" y="1597404"/>
            <a:ext cx="4686306" cy="3188924"/>
          </a:xfrm>
          <a:prstGeom prst="rect">
            <a:avLst/>
          </a:prstGeom>
          <a:noFill/>
          <a:ln w="9525">
            <a:noFill/>
            <a:miter lim="800000"/>
            <a:headEnd/>
            <a:tailEnd/>
          </a:ln>
          <a:effectLst/>
        </p:spPr>
      </p:pic>
      <p:sp>
        <p:nvSpPr>
          <p:cNvPr id="12" name="TextBox 11"/>
          <p:cNvSpPr txBox="1"/>
          <p:nvPr/>
        </p:nvSpPr>
        <p:spPr>
          <a:xfrm>
            <a:off x="5429256" y="4774168"/>
            <a:ext cx="1630383" cy="307777"/>
          </a:xfrm>
          <a:prstGeom prst="rect">
            <a:avLst/>
          </a:prstGeom>
          <a:noFill/>
        </p:spPr>
        <p:txBody>
          <a:bodyPr wrap="none" rtlCol="0">
            <a:spAutoFit/>
          </a:bodyPr>
          <a:lstStyle/>
          <a:p>
            <a:r>
              <a:rPr lang="en-US" sz="1400" dirty="0"/>
              <a:t>Source: (CDC, 2023)</a:t>
            </a:r>
          </a:p>
        </p:txBody>
      </p:sp>
    </p:spTree>
    <p:extLst>
      <p:ext uri="{BB962C8B-B14F-4D97-AF65-F5344CB8AC3E}">
        <p14:creationId xmlns:p14="http://schemas.microsoft.com/office/powerpoint/2010/main" val="372679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28596" y="1571618"/>
            <a:ext cx="5286412" cy="3304388"/>
          </a:xfrm>
        </p:spPr>
        <p:txBody>
          <a:bodyPr>
            <a:noAutofit/>
          </a:bodyPr>
          <a:lstStyle/>
          <a:p>
            <a:pPr algn="just">
              <a:lnSpc>
                <a:spcPct val="150000"/>
              </a:lnSpc>
            </a:pPr>
            <a:r>
              <a:rPr lang="en-US" sz="1400" dirty="0">
                <a:solidFill>
                  <a:srgbClr val="222222"/>
                </a:solidFill>
                <a:latin typeface="Times New Roman" pitchFamily="18" charset="0"/>
                <a:cs typeface="Times New Roman" pitchFamily="18" charset="0"/>
              </a:rPr>
              <a:t>Reduce spread of disease as it influence healthy practice</a:t>
            </a:r>
          </a:p>
          <a:p>
            <a:pPr algn="just">
              <a:lnSpc>
                <a:spcPct val="150000"/>
              </a:lnSpc>
            </a:pPr>
            <a:r>
              <a:rPr lang="en-US" sz="1400" dirty="0">
                <a:solidFill>
                  <a:srgbClr val="222222"/>
                </a:solidFill>
                <a:latin typeface="Times New Roman" pitchFamily="18" charset="0"/>
                <a:cs typeface="Times New Roman" pitchFamily="18" charset="0"/>
              </a:rPr>
              <a:t>Also influence children to contribute in hygiene and health improvement </a:t>
            </a:r>
            <a:r>
              <a:rPr lang="en-US" sz="1400" dirty="0"/>
              <a:t>(CDC, 2023)</a:t>
            </a:r>
            <a:endParaRPr lang="en-US" sz="1400" dirty="0">
              <a:solidFill>
                <a:srgbClr val="222222"/>
              </a:solidFill>
              <a:latin typeface="Times New Roman" pitchFamily="18" charset="0"/>
              <a:cs typeface="Times New Roman" pitchFamily="18" charset="0"/>
            </a:endParaRPr>
          </a:p>
          <a:p>
            <a:pPr algn="just">
              <a:lnSpc>
                <a:spcPct val="150000"/>
              </a:lnSpc>
            </a:pPr>
            <a:r>
              <a:rPr lang="en-US" sz="1400" dirty="0">
                <a:solidFill>
                  <a:srgbClr val="222222"/>
                </a:solidFill>
                <a:latin typeface="Times New Roman" pitchFamily="18" charset="0"/>
                <a:cs typeface="Times New Roman" pitchFamily="18" charset="0"/>
              </a:rPr>
              <a:t>It also motivate government to make the education of health compulsory</a:t>
            </a:r>
          </a:p>
          <a:p>
            <a:pPr algn="just">
              <a:lnSpc>
                <a:spcPct val="150000"/>
              </a:lnSpc>
            </a:pPr>
            <a:r>
              <a:rPr lang="en-US" sz="1400" dirty="0">
                <a:solidFill>
                  <a:srgbClr val="222222"/>
                </a:solidFill>
                <a:latin typeface="Times New Roman" pitchFamily="18" charset="0"/>
                <a:cs typeface="Times New Roman" pitchFamily="18" charset="0"/>
              </a:rPr>
              <a:t>Implementation of health promotion in the education system is beneficial </a:t>
            </a:r>
            <a:r>
              <a:rPr lang="en-US" sz="1400" dirty="0"/>
              <a:t>(CDC, 2023)</a:t>
            </a:r>
            <a:endParaRPr lang="en-US" sz="1400" dirty="0">
              <a:solidFill>
                <a:srgbClr val="222222"/>
              </a:solidFill>
              <a:latin typeface="Times New Roman" pitchFamily="18" charset="0"/>
              <a:cs typeface="Times New Roman" pitchFamily="18" charset="0"/>
            </a:endParaRPr>
          </a:p>
          <a:p>
            <a:pPr algn="just">
              <a:lnSpc>
                <a:spcPct val="150000"/>
              </a:lnSpc>
            </a:pPr>
            <a:r>
              <a:rPr lang="en-US" sz="1400" dirty="0">
                <a:solidFill>
                  <a:srgbClr val="222222"/>
                </a:solidFill>
                <a:latin typeface="Times New Roman" pitchFamily="18" charset="0"/>
                <a:cs typeface="Times New Roman" pitchFamily="18" charset="0"/>
              </a:rPr>
              <a:t>It reduces the rate of asthma, airborne disease, respiratory disease etc.</a:t>
            </a:r>
          </a:p>
          <a:p>
            <a:pPr algn="just">
              <a:lnSpc>
                <a:spcPct val="150000"/>
              </a:lnSpc>
            </a:pPr>
            <a:endParaRPr lang="en-US" sz="1400" b="0" i="0" u="none" strike="noStrike" cap="none" dirty="0">
              <a:solidFill>
                <a:srgbClr val="222222"/>
              </a:solidFill>
              <a:effectLst/>
              <a:latin typeface="Times New Roman" panose="02020603050405020304" pitchFamily="18" charset="0"/>
              <a:cs typeface="Times New Roman" panose="02020603050405020304"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2707" name="Picture 3"/>
          <p:cNvPicPr>
            <a:picLocks noChangeAspect="1" noChangeArrowheads="1"/>
          </p:cNvPicPr>
          <p:nvPr/>
        </p:nvPicPr>
        <p:blipFill>
          <a:blip r:embed="rId3"/>
          <a:srcRect/>
          <a:stretch>
            <a:fillRect/>
          </a:stretch>
        </p:blipFill>
        <p:spPr bwMode="auto">
          <a:xfrm>
            <a:off x="5929322" y="1571618"/>
            <a:ext cx="3046981" cy="3143272"/>
          </a:xfrm>
          <a:prstGeom prst="rect">
            <a:avLst/>
          </a:prstGeom>
          <a:noFill/>
          <a:ln w="9525">
            <a:noFill/>
            <a:miter lim="800000"/>
            <a:headEnd/>
            <a:tailEnd/>
          </a:ln>
          <a:effectLst/>
        </p:spPr>
      </p:pic>
      <p:sp>
        <p:nvSpPr>
          <p:cNvPr id="12" name="Rectangle 11"/>
          <p:cNvSpPr/>
          <p:nvPr/>
        </p:nvSpPr>
        <p:spPr>
          <a:xfrm>
            <a:off x="6500826" y="4774168"/>
            <a:ext cx="1630383" cy="307777"/>
          </a:xfrm>
          <a:prstGeom prst="rect">
            <a:avLst/>
          </a:prstGeom>
        </p:spPr>
        <p:txBody>
          <a:bodyPr wrap="none">
            <a:spAutoFit/>
          </a:bodyPr>
          <a:lstStyle/>
          <a:p>
            <a:r>
              <a:rPr lang="en-US" sz="1400" dirty="0"/>
              <a:t>Source: (CDC, 2023)</a:t>
            </a:r>
          </a:p>
        </p:txBody>
      </p:sp>
    </p:spTree>
    <p:extLst>
      <p:ext uri="{BB962C8B-B14F-4D97-AF65-F5344CB8AC3E}">
        <p14:creationId xmlns:p14="http://schemas.microsoft.com/office/powerpoint/2010/main" val="2576036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Health technology connection with big data</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155575" y="1428750"/>
          <a:ext cx="5352529"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AutoShape 4"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8" name="AutoShape 6"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19" name="Picture 7"/>
          <p:cNvPicPr>
            <a:picLocks noChangeAspect="1" noChangeArrowheads="1"/>
          </p:cNvPicPr>
          <p:nvPr/>
        </p:nvPicPr>
        <p:blipFill>
          <a:blip r:embed="rId8"/>
          <a:srcRect/>
          <a:stretch>
            <a:fillRect/>
          </a:stretch>
        </p:blipFill>
        <p:spPr bwMode="auto">
          <a:xfrm>
            <a:off x="5715008" y="1571618"/>
            <a:ext cx="3143272" cy="3238500"/>
          </a:xfrm>
          <a:prstGeom prst="rect">
            <a:avLst/>
          </a:prstGeom>
          <a:noFill/>
          <a:ln w="9525">
            <a:noFill/>
            <a:miter lim="800000"/>
            <a:headEnd/>
            <a:tailEnd/>
          </a:ln>
          <a:effectLst/>
        </p:spPr>
      </p:pic>
      <p:sp>
        <p:nvSpPr>
          <p:cNvPr id="15" name="TextBox 14"/>
          <p:cNvSpPr txBox="1"/>
          <p:nvPr/>
        </p:nvSpPr>
        <p:spPr>
          <a:xfrm>
            <a:off x="6072198" y="4835723"/>
            <a:ext cx="2643206" cy="307777"/>
          </a:xfrm>
          <a:prstGeom prst="rect">
            <a:avLst/>
          </a:prstGeom>
          <a:noFill/>
        </p:spPr>
        <p:txBody>
          <a:bodyPr wrap="square" rtlCol="0">
            <a:spAutoFit/>
          </a:bodyPr>
          <a:lstStyle/>
          <a:p>
            <a:r>
              <a:rPr lang="en-US" sz="1400" dirty="0"/>
              <a:t>Source: (</a:t>
            </a:r>
            <a:r>
              <a:rPr lang="en-US" sz="1400" dirty="0" err="1"/>
              <a:t>Dorepalli</a:t>
            </a:r>
            <a:r>
              <a:rPr lang="en-US" sz="1400" dirty="0"/>
              <a:t>, 2017)</a:t>
            </a:r>
          </a:p>
        </p:txBody>
      </p:sp>
    </p:spTree>
    <p:extLst>
      <p:ext uri="{BB962C8B-B14F-4D97-AF65-F5344CB8AC3E}">
        <p14:creationId xmlns:p14="http://schemas.microsoft.com/office/powerpoint/2010/main" val="1958663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381001" y="1428750"/>
          <a:ext cx="5048255"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66" name="Picture 2" descr="mHealth and big-data integration: promises for healthcare system in India |  BMJ Health &amp; Care Informatics"/>
          <p:cNvPicPr>
            <a:picLocks noChangeAspect="1" noChangeArrowheads="1"/>
          </p:cNvPicPr>
          <p:nvPr/>
        </p:nvPicPr>
        <p:blipFill>
          <a:blip r:embed="rId8"/>
          <a:srcRect/>
          <a:stretch>
            <a:fillRect/>
          </a:stretch>
        </p:blipFill>
        <p:spPr bwMode="auto">
          <a:xfrm>
            <a:off x="5573421" y="1643056"/>
            <a:ext cx="3356297" cy="2928958"/>
          </a:xfrm>
          <a:prstGeom prst="rect">
            <a:avLst/>
          </a:prstGeom>
          <a:noFill/>
        </p:spPr>
      </p:pic>
      <p:sp>
        <p:nvSpPr>
          <p:cNvPr id="12" name="TextBox 11"/>
          <p:cNvSpPr txBox="1"/>
          <p:nvPr/>
        </p:nvSpPr>
        <p:spPr>
          <a:xfrm>
            <a:off x="6000760" y="4786328"/>
            <a:ext cx="2643206" cy="307777"/>
          </a:xfrm>
          <a:prstGeom prst="rect">
            <a:avLst/>
          </a:prstGeom>
          <a:noFill/>
        </p:spPr>
        <p:txBody>
          <a:bodyPr wrap="square" rtlCol="0">
            <a:spAutoFit/>
          </a:bodyPr>
          <a:lstStyle/>
          <a:p>
            <a:r>
              <a:rPr lang="en-US" sz="1400" dirty="0"/>
              <a:t>Source: (</a:t>
            </a:r>
            <a:r>
              <a:rPr lang="en-US" sz="1400" dirty="0" err="1"/>
              <a:t>Dorepalli</a:t>
            </a:r>
            <a:r>
              <a:rPr lang="en-US" sz="1400" dirty="0"/>
              <a:t>, 2017)</a:t>
            </a:r>
          </a:p>
        </p:txBody>
      </p:sp>
    </p:spTree>
    <p:extLst>
      <p:ext uri="{BB962C8B-B14F-4D97-AF65-F5344CB8AC3E}">
        <p14:creationId xmlns:p14="http://schemas.microsoft.com/office/powerpoint/2010/main" val="29432363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Questions for the experts</a:t>
            </a:r>
            <a:endParaRPr lang="en-US" sz="3200" b="1" cap="none" dirty="0">
              <a:latin typeface="Times New Roman" panose="02020603050405020304" pitchFamily="18" charset="0"/>
              <a:cs typeface="Times New Roman" panose="02020603050405020304" pitchFamily="18" charset="0"/>
            </a:endParaRPr>
          </a:p>
        </p:txBody>
      </p:sp>
      <p:sp>
        <p:nvSpPr>
          <p:cNvPr id="12" name="Content Placeholder 11"/>
          <p:cNvSpPr>
            <a:spLocks noGrp="1"/>
          </p:cNvSpPr>
          <p:nvPr>
            <p:ph idx="1"/>
          </p:nvPr>
        </p:nvSpPr>
        <p:spPr>
          <a:xfrm>
            <a:off x="628650" y="1571617"/>
            <a:ext cx="4800606" cy="3061105"/>
          </a:xfrm>
        </p:spPr>
        <p:txBody>
          <a:bodyPr>
            <a:normAutofit fontScale="92500" lnSpcReduction="10000"/>
          </a:bodyPr>
          <a:lstStyle/>
          <a:p>
            <a:pPr algn="just"/>
            <a:r>
              <a:rPr lang="en-US" sz="2000" dirty="0">
                <a:latin typeface="Times New Roman" pitchFamily="18" charset="0"/>
                <a:cs typeface="Times New Roman" pitchFamily="18" charset="0"/>
              </a:rPr>
              <a:t>How to effectively promote respiratory health in children?</a:t>
            </a:r>
          </a:p>
          <a:p>
            <a:pPr algn="just"/>
            <a:r>
              <a:rPr lang="en-US" sz="2000" dirty="0">
                <a:latin typeface="Times New Roman" pitchFamily="18" charset="0"/>
                <a:cs typeface="Times New Roman" pitchFamily="18" charset="0"/>
              </a:rPr>
              <a:t>Why are mobile apps more effective than radio, TV, websites etc.</a:t>
            </a:r>
          </a:p>
          <a:p>
            <a:pPr algn="just"/>
            <a:r>
              <a:rPr lang="en-US" sz="2000" dirty="0">
                <a:latin typeface="Times New Roman" pitchFamily="18" charset="0"/>
                <a:cs typeface="Times New Roman" pitchFamily="18" charset="0"/>
              </a:rPr>
              <a:t>How can children contribute in reducing respiratory diseases?</a:t>
            </a:r>
          </a:p>
          <a:p>
            <a:pPr algn="just"/>
            <a:r>
              <a:rPr lang="en-US" sz="2000" dirty="0">
                <a:latin typeface="Times New Roman" pitchFamily="18" charset="0"/>
                <a:cs typeface="Times New Roman" pitchFamily="18" charset="0"/>
              </a:rPr>
              <a:t>How to enhanced healthy habits in children to reduce risk of asthma and airborne disease?</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0" name="Picture 2" descr="What is a good question? | Dragonfly Training">
            <a:extLst>
              <a:ext uri="{FF2B5EF4-FFF2-40B4-BE49-F238E27FC236}">
                <a16:creationId xmlns:a16="http://schemas.microsoft.com/office/drawing/2014/main" id="{83E2C3F3-B646-9ECC-74A4-49099F2EC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597753"/>
            <a:ext cx="2738264" cy="27382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312385B-BDCA-D14D-9771-26AF6DD4B6BD}"/>
              </a:ext>
            </a:extLst>
          </p:cNvPr>
          <p:cNvSpPr txBox="1"/>
          <p:nvPr/>
        </p:nvSpPr>
        <p:spPr>
          <a:xfrm>
            <a:off x="6444209" y="4629150"/>
            <a:ext cx="209019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Alan J.(2013)</a:t>
            </a:r>
          </a:p>
        </p:txBody>
      </p:sp>
    </p:spTree>
    <p:extLst>
      <p:ext uri="{BB962C8B-B14F-4D97-AF65-F5344CB8AC3E}">
        <p14:creationId xmlns:p14="http://schemas.microsoft.com/office/powerpoint/2010/main" val="2131389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6871FD6-5EDE-E945-B6A0-9BEBA0BA37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 y="133349"/>
            <a:ext cx="8991600" cy="495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195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295" y="114300"/>
            <a:ext cx="8077200" cy="503238"/>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Reference</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281088" y="1419622"/>
            <a:ext cx="8281555" cy="4019550"/>
          </a:xfrm>
        </p:spPr>
        <p:txBody>
          <a:bodyPr>
            <a:noAutofit/>
          </a:bodyPr>
          <a:lstStyle/>
          <a:p>
            <a:pPr algn="just"/>
            <a:r>
              <a:rPr lang="en-US" sz="500" dirty="0" err="1">
                <a:latin typeface="Arial" panose="020B0604020202020204" pitchFamily="34" charset="0"/>
                <a:cs typeface="Arial" panose="020B0604020202020204" pitchFamily="34" charset="0"/>
              </a:rPr>
              <a:t>Aithal</a:t>
            </a:r>
            <a:r>
              <a:rPr lang="en-US" sz="500" dirty="0">
                <a:latin typeface="Arial" panose="020B0604020202020204" pitchFamily="34" charset="0"/>
                <a:cs typeface="Arial" panose="020B0604020202020204" pitchFamily="34" charset="0"/>
              </a:rPr>
              <a:t>, S.S., </a:t>
            </a:r>
            <a:r>
              <a:rPr lang="en-US" sz="500" dirty="0" err="1">
                <a:latin typeface="Arial" panose="020B0604020202020204" pitchFamily="34" charset="0"/>
                <a:cs typeface="Arial" panose="020B0604020202020204" pitchFamily="34" charset="0"/>
              </a:rPr>
              <a:t>Sachdeva</a:t>
            </a:r>
            <a:r>
              <a:rPr lang="en-US" sz="500" dirty="0">
                <a:latin typeface="Arial" panose="020B0604020202020204" pitchFamily="34" charset="0"/>
                <a:cs typeface="Arial" panose="020B0604020202020204" pitchFamily="34" charset="0"/>
              </a:rPr>
              <a:t>, I. and </a:t>
            </a:r>
            <a:r>
              <a:rPr lang="en-US" sz="500" dirty="0" err="1">
                <a:latin typeface="Arial" panose="020B0604020202020204" pitchFamily="34" charset="0"/>
                <a:cs typeface="Arial" panose="020B0604020202020204" pitchFamily="34" charset="0"/>
              </a:rPr>
              <a:t>Kurmi</a:t>
            </a:r>
            <a:r>
              <a:rPr lang="en-US" sz="500" dirty="0">
                <a:latin typeface="Arial" panose="020B0604020202020204" pitchFamily="34" charset="0"/>
                <a:cs typeface="Arial" panose="020B0604020202020204" pitchFamily="34" charset="0"/>
              </a:rPr>
              <a:t>, O.P., 2023. Air quality and respiratory health in children. </a:t>
            </a:r>
            <a:r>
              <a:rPr lang="en-US" sz="500" i="1" dirty="0">
                <a:latin typeface="Arial" panose="020B0604020202020204" pitchFamily="34" charset="0"/>
                <a:cs typeface="Arial" panose="020B0604020202020204" pitchFamily="34" charset="0"/>
              </a:rPr>
              <a:t>Breathe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19</a:t>
            </a:r>
            <a:r>
              <a:rPr lang="en-US" sz="500" dirty="0">
                <a:latin typeface="Arial" panose="020B0604020202020204" pitchFamily="34" charset="0"/>
                <a:cs typeface="Arial" panose="020B0604020202020204" pitchFamily="34" charset="0"/>
              </a:rPr>
              <a:t>(2).</a:t>
            </a:r>
          </a:p>
          <a:p>
            <a:pPr algn="just"/>
            <a:r>
              <a:rPr lang="en-US" sz="500" dirty="0">
                <a:latin typeface="Arial" panose="020B0604020202020204" pitchFamily="34" charset="0"/>
                <a:cs typeface="Arial" panose="020B0604020202020204" pitchFamily="34" charset="0"/>
              </a:rPr>
              <a:t>Lung health for kids (2023). </a:t>
            </a:r>
            <a:r>
              <a:rPr lang="en-US" sz="500" i="1" dirty="0">
                <a:latin typeface="Arial" panose="020B0604020202020204" pitchFamily="34" charset="0"/>
                <a:cs typeface="Arial" panose="020B0604020202020204" pitchFamily="34" charset="0"/>
              </a:rPr>
              <a:t>Lung Health for Kids - Apps on Google Play</a:t>
            </a:r>
            <a:r>
              <a:rPr lang="en-US" sz="500" dirty="0">
                <a:latin typeface="Arial" panose="020B0604020202020204" pitchFamily="34" charset="0"/>
                <a:cs typeface="Arial" panose="020B0604020202020204" pitchFamily="34" charset="0"/>
              </a:rPr>
              <a:t>. [online] play.google.com. Available at: https://play.google.com/store/apps/details?id=com.menzies.lungapp1&amp;hl=en&amp;gl=US [Accessed 3 Dec. 2023].</a:t>
            </a:r>
          </a:p>
          <a:p>
            <a:pPr algn="just"/>
            <a:r>
              <a:rPr lang="en-US" sz="500" dirty="0" err="1">
                <a:latin typeface="Arial" panose="020B0604020202020204" pitchFamily="34" charset="0"/>
                <a:cs typeface="Arial" panose="020B0604020202020204" pitchFamily="34" charset="0"/>
              </a:rPr>
              <a:t>Mudway</a:t>
            </a:r>
            <a:r>
              <a:rPr lang="en-US" sz="500" dirty="0">
                <a:latin typeface="Arial" panose="020B0604020202020204" pitchFamily="34" charset="0"/>
                <a:cs typeface="Arial" panose="020B0604020202020204" pitchFamily="34" charset="0"/>
              </a:rPr>
              <a:t>, I.S., </a:t>
            </a:r>
            <a:r>
              <a:rPr lang="en-US" sz="500" dirty="0" err="1">
                <a:latin typeface="Arial" panose="020B0604020202020204" pitchFamily="34" charset="0"/>
                <a:cs typeface="Arial" panose="020B0604020202020204" pitchFamily="34" charset="0"/>
              </a:rPr>
              <a:t>Dundas</a:t>
            </a:r>
            <a:r>
              <a:rPr lang="en-US" sz="500" dirty="0">
                <a:latin typeface="Arial" panose="020B0604020202020204" pitchFamily="34" charset="0"/>
                <a:cs typeface="Arial" panose="020B0604020202020204" pitchFamily="34" charset="0"/>
              </a:rPr>
              <a:t>, I., Wood, H.E., Marlin, N., </a:t>
            </a:r>
            <a:r>
              <a:rPr lang="en-US" sz="500" dirty="0" err="1">
                <a:latin typeface="Arial" panose="020B0604020202020204" pitchFamily="34" charset="0"/>
                <a:cs typeface="Arial" panose="020B0604020202020204" pitchFamily="34" charset="0"/>
              </a:rPr>
              <a:t>Jamaludin</a:t>
            </a:r>
            <a:r>
              <a:rPr lang="en-US" sz="500" dirty="0">
                <a:latin typeface="Arial" panose="020B0604020202020204" pitchFamily="34" charset="0"/>
                <a:cs typeface="Arial" panose="020B0604020202020204" pitchFamily="34" charset="0"/>
              </a:rPr>
              <a:t>, J.B., </a:t>
            </a:r>
            <a:r>
              <a:rPr lang="en-US" sz="500" dirty="0" err="1">
                <a:latin typeface="Arial" panose="020B0604020202020204" pitchFamily="34" charset="0"/>
                <a:cs typeface="Arial" panose="020B0604020202020204" pitchFamily="34" charset="0"/>
              </a:rPr>
              <a:t>Bremner</a:t>
            </a:r>
            <a:r>
              <a:rPr lang="en-US" sz="500" dirty="0">
                <a:latin typeface="Arial" panose="020B0604020202020204" pitchFamily="34" charset="0"/>
                <a:cs typeface="Arial" panose="020B0604020202020204" pitchFamily="34" charset="0"/>
              </a:rPr>
              <a:t>, S.A., Cross, L., Grieve, A., </a:t>
            </a:r>
            <a:r>
              <a:rPr lang="en-US" sz="500" dirty="0" err="1">
                <a:latin typeface="Arial" panose="020B0604020202020204" pitchFamily="34" charset="0"/>
                <a:cs typeface="Arial" panose="020B0604020202020204" pitchFamily="34" charset="0"/>
              </a:rPr>
              <a:t>Nanzer</a:t>
            </a:r>
            <a:r>
              <a:rPr lang="en-US" sz="500" dirty="0">
                <a:latin typeface="Arial" panose="020B0604020202020204" pitchFamily="34" charset="0"/>
                <a:cs typeface="Arial" panose="020B0604020202020204" pitchFamily="34" charset="0"/>
              </a:rPr>
              <a:t>, A., Barratt, B.M. and </a:t>
            </a:r>
            <a:r>
              <a:rPr lang="en-US" sz="500" dirty="0" err="1">
                <a:latin typeface="Arial" panose="020B0604020202020204" pitchFamily="34" charset="0"/>
                <a:cs typeface="Arial" panose="020B0604020202020204" pitchFamily="34" charset="0"/>
              </a:rPr>
              <a:t>Beevers</a:t>
            </a:r>
            <a:r>
              <a:rPr lang="en-US" sz="500" dirty="0">
                <a:latin typeface="Arial" panose="020B0604020202020204" pitchFamily="34" charset="0"/>
                <a:cs typeface="Arial" panose="020B0604020202020204" pitchFamily="34" charset="0"/>
              </a:rPr>
              <a:t>, S., 2019. Impact of London's low emission zone on air quality and children's respiratory health: a sequential annual cross-sectional study. </a:t>
            </a:r>
            <a:r>
              <a:rPr lang="en-US" sz="500" i="1" dirty="0">
                <a:latin typeface="Arial" panose="020B0604020202020204" pitchFamily="34" charset="0"/>
                <a:cs typeface="Arial" panose="020B0604020202020204" pitchFamily="34" charset="0"/>
              </a:rPr>
              <a:t>The Lancet Public Health</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4</a:t>
            </a:r>
            <a:r>
              <a:rPr lang="en-US" sz="500" dirty="0">
                <a:latin typeface="Arial" panose="020B0604020202020204" pitchFamily="34" charset="0"/>
                <a:cs typeface="Arial" panose="020B0604020202020204" pitchFamily="34" charset="0"/>
              </a:rPr>
              <a:t>(1), pp.e28-e40.</a:t>
            </a:r>
          </a:p>
          <a:p>
            <a:pPr algn="just"/>
            <a:r>
              <a:rPr lang="en-US" sz="500" dirty="0">
                <a:latin typeface="Arial" panose="020B0604020202020204" pitchFamily="34" charset="0"/>
                <a:cs typeface="Arial" panose="020B0604020202020204" pitchFamily="34" charset="0"/>
              </a:rPr>
              <a:t>Barrett, C., Lee, A.R., Abrams, E.M., </a:t>
            </a:r>
            <a:r>
              <a:rPr lang="en-US" sz="500" dirty="0" err="1">
                <a:latin typeface="Arial" panose="020B0604020202020204" pitchFamily="34" charset="0"/>
                <a:cs typeface="Arial" panose="020B0604020202020204" pitchFamily="34" charset="0"/>
              </a:rPr>
              <a:t>Mayell</a:t>
            </a:r>
            <a:r>
              <a:rPr lang="en-US" sz="500" dirty="0">
                <a:latin typeface="Arial" panose="020B0604020202020204" pitchFamily="34" charset="0"/>
                <a:cs typeface="Arial" panose="020B0604020202020204" pitchFamily="34" charset="0"/>
              </a:rPr>
              <a:t>, S.J., </a:t>
            </a:r>
            <a:r>
              <a:rPr lang="en-US" sz="500" dirty="0" err="1">
                <a:latin typeface="Arial" panose="020B0604020202020204" pitchFamily="34" charset="0"/>
                <a:cs typeface="Arial" panose="020B0604020202020204" pitchFamily="34" charset="0"/>
              </a:rPr>
              <a:t>Hawcutt</a:t>
            </a:r>
            <a:r>
              <a:rPr lang="en-US" sz="500" dirty="0">
                <a:latin typeface="Arial" panose="020B0604020202020204" pitchFamily="34" charset="0"/>
                <a:cs typeface="Arial" panose="020B0604020202020204" pitchFamily="34" charset="0"/>
              </a:rPr>
              <a:t>, D.B. and </a:t>
            </a:r>
            <a:r>
              <a:rPr lang="en-US" sz="500" dirty="0" err="1">
                <a:latin typeface="Arial" panose="020B0604020202020204" pitchFamily="34" charset="0"/>
                <a:cs typeface="Arial" panose="020B0604020202020204" pitchFamily="34" charset="0"/>
              </a:rPr>
              <a:t>Sinha</a:t>
            </a:r>
            <a:r>
              <a:rPr lang="en-US" sz="500" dirty="0">
                <a:latin typeface="Arial" panose="020B0604020202020204" pitchFamily="34" charset="0"/>
                <a:cs typeface="Arial" panose="020B0604020202020204" pitchFamily="34" charset="0"/>
              </a:rPr>
              <a:t>, I.P., 2022. Eat or heat: fuel poverty and childhood respiratory health. </a:t>
            </a:r>
            <a:r>
              <a:rPr lang="en-US" sz="500" i="1" dirty="0">
                <a:latin typeface="Arial" panose="020B0604020202020204" pitchFamily="34" charset="0"/>
                <a:cs typeface="Arial" panose="020B0604020202020204" pitchFamily="34" charset="0"/>
              </a:rPr>
              <a:t>The Lancet Respiratory Medicine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10</a:t>
            </a:r>
            <a:r>
              <a:rPr lang="en-US" sz="500" dirty="0">
                <a:latin typeface="Arial" panose="020B0604020202020204" pitchFamily="34" charset="0"/>
                <a:cs typeface="Arial" panose="020B0604020202020204" pitchFamily="34" charset="0"/>
              </a:rPr>
              <a:t>(3), p.229.</a:t>
            </a:r>
          </a:p>
          <a:p>
            <a:pPr algn="just"/>
            <a:r>
              <a:rPr lang="en-US" sz="500" dirty="0" err="1">
                <a:latin typeface="Arial" panose="020B0604020202020204" pitchFamily="34" charset="0"/>
                <a:cs typeface="Arial" panose="020B0604020202020204" pitchFamily="34" charset="0"/>
              </a:rPr>
              <a:t>Leikauf</a:t>
            </a:r>
            <a:r>
              <a:rPr lang="en-US" sz="500" dirty="0">
                <a:latin typeface="Arial" panose="020B0604020202020204" pitchFamily="34" charset="0"/>
                <a:cs typeface="Arial" panose="020B0604020202020204" pitchFamily="34" charset="0"/>
              </a:rPr>
              <a:t>, G.D., Kim, S.H. and Jang, A.S., 2020. Mechanisms of ultrafine particle-induced respiratory health effects. </a:t>
            </a:r>
            <a:r>
              <a:rPr lang="en-US" sz="500" i="1" dirty="0">
                <a:latin typeface="Arial" panose="020B0604020202020204" pitchFamily="34" charset="0"/>
                <a:cs typeface="Arial" panose="020B0604020202020204" pitchFamily="34" charset="0"/>
              </a:rPr>
              <a:t>Experimental &amp; molecular medicine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52</a:t>
            </a:r>
            <a:r>
              <a:rPr lang="en-US" sz="500" dirty="0">
                <a:latin typeface="Arial" panose="020B0604020202020204" pitchFamily="34" charset="0"/>
                <a:cs typeface="Arial" panose="020B0604020202020204" pitchFamily="34" charset="0"/>
              </a:rPr>
              <a:t>(3), pp.329-337.</a:t>
            </a:r>
          </a:p>
          <a:p>
            <a:pPr algn="just"/>
            <a:r>
              <a:rPr lang="en-US" sz="500" dirty="0">
                <a:latin typeface="Arial" panose="020B0604020202020204" pitchFamily="34" charset="0"/>
                <a:cs typeface="Arial" panose="020B0604020202020204" pitchFamily="34" charset="0"/>
              </a:rPr>
              <a:t>Liverpool, S., Mota, C.P., Sales, C.M., </a:t>
            </a:r>
            <a:r>
              <a:rPr lang="en-US" sz="500" dirty="0" err="1">
                <a:latin typeface="Arial" panose="020B0604020202020204" pitchFamily="34" charset="0"/>
                <a:cs typeface="Arial" panose="020B0604020202020204" pitchFamily="34" charset="0"/>
              </a:rPr>
              <a:t>Čuš</a:t>
            </a:r>
            <a:r>
              <a:rPr lang="en-US" sz="500" dirty="0">
                <a:latin typeface="Arial" panose="020B0604020202020204" pitchFamily="34" charset="0"/>
                <a:cs typeface="Arial" panose="020B0604020202020204" pitchFamily="34" charset="0"/>
              </a:rPr>
              <a:t>, A., </a:t>
            </a:r>
            <a:r>
              <a:rPr lang="en-US" sz="500" dirty="0" err="1">
                <a:latin typeface="Arial" panose="020B0604020202020204" pitchFamily="34" charset="0"/>
                <a:cs typeface="Arial" panose="020B0604020202020204" pitchFamily="34" charset="0"/>
              </a:rPr>
              <a:t>Carletto</a:t>
            </a:r>
            <a:r>
              <a:rPr lang="en-US" sz="500" dirty="0">
                <a:latin typeface="Arial" panose="020B0604020202020204" pitchFamily="34" charset="0"/>
                <a:cs typeface="Arial" panose="020B0604020202020204" pitchFamily="34" charset="0"/>
              </a:rPr>
              <a:t>, S., </a:t>
            </a:r>
            <a:r>
              <a:rPr lang="en-US" sz="500" dirty="0" err="1">
                <a:latin typeface="Arial" panose="020B0604020202020204" pitchFamily="34" charset="0"/>
                <a:cs typeface="Arial" panose="020B0604020202020204" pitchFamily="34" charset="0"/>
              </a:rPr>
              <a:t>Hancheva</a:t>
            </a:r>
            <a:r>
              <a:rPr lang="en-US" sz="500" dirty="0">
                <a:latin typeface="Arial" panose="020B0604020202020204" pitchFamily="34" charset="0"/>
                <a:cs typeface="Arial" panose="020B0604020202020204" pitchFamily="34" charset="0"/>
              </a:rPr>
              <a:t>, C., Sousa, S., </a:t>
            </a:r>
            <a:r>
              <a:rPr lang="en-US" sz="500" dirty="0" err="1">
                <a:latin typeface="Arial" panose="020B0604020202020204" pitchFamily="34" charset="0"/>
                <a:cs typeface="Arial" panose="020B0604020202020204" pitchFamily="34" charset="0"/>
              </a:rPr>
              <a:t>Cerón</a:t>
            </a:r>
            <a:r>
              <a:rPr lang="en-US" sz="500" dirty="0">
                <a:latin typeface="Arial" panose="020B0604020202020204" pitchFamily="34" charset="0"/>
                <a:cs typeface="Arial" panose="020B0604020202020204" pitchFamily="34" charset="0"/>
              </a:rPr>
              <a:t>, S.C., Moreno-Peral, P., </a:t>
            </a:r>
            <a:r>
              <a:rPr lang="en-US" sz="500" dirty="0" err="1">
                <a:latin typeface="Arial" panose="020B0604020202020204" pitchFamily="34" charset="0"/>
                <a:cs typeface="Arial" panose="020B0604020202020204" pitchFamily="34" charset="0"/>
              </a:rPr>
              <a:t>Pietrabissa</a:t>
            </a:r>
            <a:r>
              <a:rPr lang="en-US" sz="500" dirty="0">
                <a:latin typeface="Arial" panose="020B0604020202020204" pitchFamily="34" charset="0"/>
                <a:cs typeface="Arial" panose="020B0604020202020204" pitchFamily="34" charset="0"/>
              </a:rPr>
              <a:t>, G. and </a:t>
            </a:r>
            <a:r>
              <a:rPr lang="en-US" sz="500" dirty="0" err="1">
                <a:latin typeface="Arial" panose="020B0604020202020204" pitchFamily="34" charset="0"/>
                <a:cs typeface="Arial" panose="020B0604020202020204" pitchFamily="34" charset="0"/>
              </a:rPr>
              <a:t>Moltrecht</a:t>
            </a:r>
            <a:r>
              <a:rPr lang="en-US" sz="500" dirty="0">
                <a:latin typeface="Arial" panose="020B0604020202020204" pitchFamily="34" charset="0"/>
                <a:cs typeface="Arial" panose="020B0604020202020204" pitchFamily="34" charset="0"/>
              </a:rPr>
              <a:t>, B., 2020. Engaging children and young people in digital mental health interventions: systematic review of modes of delivery, facilitators, and barriers. Journal of medical Internet research, 22(6), p.e16317.</a:t>
            </a:r>
          </a:p>
          <a:p>
            <a:pPr algn="just"/>
            <a:r>
              <a:rPr lang="en-US" sz="500"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US" sz="500" i="1" dirty="0">
                <a:latin typeface="Arial" panose="020B0604020202020204" pitchFamily="34" charset="0"/>
                <a:cs typeface="Arial" panose="020B0604020202020204" pitchFamily="34" charset="0"/>
              </a:rPr>
              <a:t>Systematic Reviews</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11</a:t>
            </a:r>
            <a:r>
              <a:rPr lang="en-US" sz="500" dirty="0">
                <a:latin typeface="Arial" panose="020B0604020202020204" pitchFamily="34" charset="0"/>
                <a:cs typeface="Arial" panose="020B0604020202020204" pitchFamily="34" charset="0"/>
              </a:rPr>
              <a:t>(1), p.213.</a:t>
            </a:r>
          </a:p>
          <a:p>
            <a:pPr algn="just"/>
            <a:r>
              <a:rPr lang="en-US" sz="500" dirty="0" err="1">
                <a:latin typeface="Arial" panose="020B0604020202020204" pitchFamily="34" charset="0"/>
                <a:cs typeface="Arial" panose="020B0604020202020204" pitchFamily="34" charset="0"/>
              </a:rPr>
              <a:t>Parlas</a:t>
            </a:r>
            <a:r>
              <a:rPr lang="en-US" sz="500" dirty="0">
                <a:latin typeface="Arial" panose="020B0604020202020204" pitchFamily="34" charset="0"/>
                <a:cs typeface="Arial" panose="020B0604020202020204" pitchFamily="34" charset="0"/>
              </a:rPr>
              <a:t>, M. and </a:t>
            </a:r>
            <a:r>
              <a:rPr lang="en-US" sz="500" dirty="0" err="1">
                <a:latin typeface="Arial" panose="020B0604020202020204" pitchFamily="34" charset="0"/>
                <a:cs typeface="Arial" panose="020B0604020202020204" pitchFamily="34" charset="0"/>
              </a:rPr>
              <a:t>Eryılmaz</a:t>
            </a:r>
            <a:r>
              <a:rPr lang="en-US" sz="500" dirty="0">
                <a:latin typeface="Arial" panose="020B0604020202020204" pitchFamily="34" charset="0"/>
                <a:cs typeface="Arial" panose="020B0604020202020204" pitchFamily="34" charset="0"/>
              </a:rPr>
              <a:t>, G., 2022. Application of the PRECEDE-PROCEED Planning Model in Designing a Genital Health Program. </a:t>
            </a:r>
            <a:r>
              <a:rPr lang="en-US" sz="500" i="1" dirty="0">
                <a:latin typeface="Arial" panose="020B0604020202020204" pitchFamily="34" charset="0"/>
                <a:cs typeface="Arial" panose="020B0604020202020204" pitchFamily="34" charset="0"/>
              </a:rPr>
              <a:t>Journal of Client Centered Nursing Care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8</a:t>
            </a:r>
            <a:r>
              <a:rPr lang="en-US" sz="500" dirty="0">
                <a:latin typeface="Arial" panose="020B0604020202020204" pitchFamily="34" charset="0"/>
                <a:cs typeface="Arial" panose="020B0604020202020204" pitchFamily="34" charset="0"/>
              </a:rPr>
              <a:t>(4).</a:t>
            </a:r>
          </a:p>
          <a:p>
            <a:pPr algn="just"/>
            <a:r>
              <a:rPr lang="en-US" sz="500" dirty="0">
                <a:latin typeface="Arial" panose="020B0604020202020204" pitchFamily="34" charset="0"/>
                <a:cs typeface="Arial" panose="020B0604020202020204" pitchFamily="34" charset="0"/>
              </a:rPr>
              <a:t>Aarons, G.A., </a:t>
            </a:r>
            <a:r>
              <a:rPr lang="en-US" sz="500" dirty="0" err="1">
                <a:latin typeface="Arial" panose="020B0604020202020204" pitchFamily="34" charset="0"/>
                <a:cs typeface="Arial" panose="020B0604020202020204" pitchFamily="34" charset="0"/>
              </a:rPr>
              <a:t>Sklar</a:t>
            </a:r>
            <a:r>
              <a:rPr lang="en-US" sz="500" dirty="0">
                <a:latin typeface="Arial" panose="020B0604020202020204" pitchFamily="34" charset="0"/>
                <a:cs typeface="Arial" panose="020B0604020202020204" pitchFamily="34" charset="0"/>
              </a:rPr>
              <a:t>, M., </a:t>
            </a:r>
            <a:r>
              <a:rPr lang="en-US" sz="500" dirty="0" err="1">
                <a:latin typeface="Arial" panose="020B0604020202020204" pitchFamily="34" charset="0"/>
                <a:cs typeface="Arial" panose="020B0604020202020204" pitchFamily="34" charset="0"/>
              </a:rPr>
              <a:t>Mustanski</a:t>
            </a:r>
            <a:r>
              <a:rPr lang="en-US" sz="500" dirty="0">
                <a:latin typeface="Arial" panose="020B0604020202020204" pitchFamily="34" charset="0"/>
                <a:cs typeface="Arial" panose="020B0604020202020204" pitchFamily="34" charset="0"/>
              </a:rPr>
              <a:t>, B., </a:t>
            </a:r>
            <a:r>
              <a:rPr lang="en-US" sz="500" dirty="0" err="1">
                <a:latin typeface="Arial" panose="020B0604020202020204" pitchFamily="34" charset="0"/>
                <a:cs typeface="Arial" panose="020B0604020202020204" pitchFamily="34" charset="0"/>
              </a:rPr>
              <a:t>Benbow</a:t>
            </a:r>
            <a:r>
              <a:rPr lang="en-US" sz="500" dirty="0">
                <a:latin typeface="Arial" panose="020B0604020202020204" pitchFamily="34" charset="0"/>
                <a:cs typeface="Arial" panose="020B0604020202020204" pitchFamily="34" charset="0"/>
              </a:rPr>
              <a:t>, N. and Brown, C.H., 2017. “Scaling-out” evidence-based interventions to new populations or new health care delivery systems. </a:t>
            </a:r>
            <a:r>
              <a:rPr lang="en-US" sz="500" i="1" dirty="0">
                <a:latin typeface="Arial" panose="020B0604020202020204" pitchFamily="34" charset="0"/>
                <a:cs typeface="Arial" panose="020B0604020202020204" pitchFamily="34" charset="0"/>
              </a:rPr>
              <a:t>Implementation Science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12</a:t>
            </a:r>
            <a:r>
              <a:rPr lang="en-US" sz="500" dirty="0">
                <a:latin typeface="Arial" panose="020B0604020202020204" pitchFamily="34" charset="0"/>
                <a:cs typeface="Arial" panose="020B0604020202020204" pitchFamily="34" charset="0"/>
              </a:rPr>
              <a:t>, pp.1-13.</a:t>
            </a:r>
          </a:p>
          <a:p>
            <a:pPr algn="just"/>
            <a:r>
              <a:rPr lang="en-US" sz="500" dirty="0">
                <a:latin typeface="Arial" panose="020B0604020202020204" pitchFamily="34" charset="0"/>
                <a:cs typeface="Arial" panose="020B0604020202020204" pitchFamily="34" charset="0"/>
              </a:rPr>
              <a:t>Lennon, M.R., </a:t>
            </a:r>
            <a:r>
              <a:rPr lang="en-US" sz="500" dirty="0" err="1">
                <a:latin typeface="Arial" panose="020B0604020202020204" pitchFamily="34" charset="0"/>
                <a:cs typeface="Arial" panose="020B0604020202020204" pitchFamily="34" charset="0"/>
              </a:rPr>
              <a:t>Bouamrane</a:t>
            </a:r>
            <a:r>
              <a:rPr lang="en-US" sz="500" dirty="0">
                <a:latin typeface="Arial" panose="020B0604020202020204" pitchFamily="34" charset="0"/>
                <a:cs typeface="Arial" panose="020B0604020202020204" pitchFamily="34" charset="0"/>
              </a:rPr>
              <a:t>, M.M., Devlin, A.M., </a:t>
            </a:r>
            <a:r>
              <a:rPr lang="en-US" sz="500" dirty="0" err="1">
                <a:latin typeface="Arial" panose="020B0604020202020204" pitchFamily="34" charset="0"/>
                <a:cs typeface="Arial" panose="020B0604020202020204" pitchFamily="34" charset="0"/>
              </a:rPr>
              <a:t>O'connor</a:t>
            </a:r>
            <a:r>
              <a:rPr lang="en-US" sz="500" dirty="0">
                <a:latin typeface="Arial" panose="020B0604020202020204" pitchFamily="34" charset="0"/>
                <a:cs typeface="Arial" panose="020B0604020202020204" pitchFamily="34" charset="0"/>
              </a:rPr>
              <a:t>, S., </a:t>
            </a:r>
            <a:r>
              <a:rPr lang="en-US" sz="500" dirty="0" err="1">
                <a:latin typeface="Arial" panose="020B0604020202020204" pitchFamily="34" charset="0"/>
                <a:cs typeface="Arial" panose="020B0604020202020204" pitchFamily="34" charset="0"/>
              </a:rPr>
              <a:t>O'donnell</a:t>
            </a:r>
            <a:r>
              <a:rPr lang="en-US" sz="500" dirty="0">
                <a:latin typeface="Arial" panose="020B0604020202020204" pitchFamily="34" charset="0"/>
                <a:cs typeface="Arial" panose="020B0604020202020204" pitchFamily="34" charset="0"/>
              </a:rPr>
              <a:t>, C., </a:t>
            </a:r>
            <a:r>
              <a:rPr lang="en-US" sz="500" dirty="0" err="1">
                <a:latin typeface="Arial" panose="020B0604020202020204" pitchFamily="34" charset="0"/>
                <a:cs typeface="Arial" panose="020B0604020202020204" pitchFamily="34" charset="0"/>
              </a:rPr>
              <a:t>Chetty</a:t>
            </a:r>
            <a:r>
              <a:rPr lang="en-US" sz="500" dirty="0">
                <a:latin typeface="Arial" panose="020B0604020202020204" pitchFamily="34" charset="0"/>
                <a:cs typeface="Arial" panose="020B0604020202020204" pitchFamily="34" charset="0"/>
              </a:rPr>
              <a:t>, U., </a:t>
            </a:r>
            <a:r>
              <a:rPr lang="en-US" sz="500" dirty="0" err="1">
                <a:latin typeface="Arial" panose="020B0604020202020204" pitchFamily="34" charset="0"/>
                <a:cs typeface="Arial" panose="020B0604020202020204" pitchFamily="34" charset="0"/>
              </a:rPr>
              <a:t>Agbakoba</a:t>
            </a:r>
            <a:r>
              <a:rPr lang="en-US" sz="500" dirty="0">
                <a:latin typeface="Arial" panose="020B0604020202020204" pitchFamily="34" charset="0"/>
                <a:cs typeface="Arial" panose="020B0604020202020204" pitchFamily="34" charset="0"/>
              </a:rPr>
              <a:t>, R., </a:t>
            </a:r>
            <a:r>
              <a:rPr lang="en-US" sz="500" dirty="0" err="1">
                <a:latin typeface="Arial" panose="020B0604020202020204" pitchFamily="34" charset="0"/>
                <a:cs typeface="Arial" panose="020B0604020202020204" pitchFamily="34" charset="0"/>
              </a:rPr>
              <a:t>Bikker</a:t>
            </a:r>
            <a:r>
              <a:rPr lang="en-US" sz="500" dirty="0">
                <a:latin typeface="Arial" panose="020B0604020202020204" pitchFamily="34" charset="0"/>
                <a:cs typeface="Arial" panose="020B0604020202020204" pitchFamily="34" charset="0"/>
              </a:rPr>
              <a:t>, A., Grieve, E., Finch, T. and Watson, N., 2017. Readiness for delivering digital health at scale: lessons from a longitudinal qualitative evaluation of a national digital health innovation program in the United Kingdom. </a:t>
            </a:r>
            <a:r>
              <a:rPr lang="en-US" sz="500" i="1" dirty="0">
                <a:latin typeface="Arial" panose="020B0604020202020204" pitchFamily="34" charset="0"/>
                <a:cs typeface="Arial" panose="020B0604020202020204" pitchFamily="34" charset="0"/>
              </a:rPr>
              <a:t>Journal of medical Internet research</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19</a:t>
            </a:r>
            <a:r>
              <a:rPr lang="en-US" sz="500" dirty="0">
                <a:latin typeface="Arial" panose="020B0604020202020204" pitchFamily="34" charset="0"/>
                <a:cs typeface="Arial" panose="020B0604020202020204" pitchFamily="34" charset="0"/>
              </a:rPr>
              <a:t>(2), p.e6900.</a:t>
            </a:r>
          </a:p>
          <a:p>
            <a:pPr algn="just"/>
            <a:r>
              <a:rPr lang="en-US" sz="500" dirty="0">
                <a:latin typeface="Arial" panose="020B0604020202020204" pitchFamily="34" charset="0"/>
                <a:cs typeface="Arial" panose="020B0604020202020204" pitchFamily="34" charset="0"/>
              </a:rPr>
              <a:t>Wang, C., </a:t>
            </a:r>
            <a:r>
              <a:rPr lang="en-US" sz="500" dirty="0" err="1">
                <a:latin typeface="Arial" panose="020B0604020202020204" pitchFamily="34" charset="0"/>
                <a:cs typeface="Arial" panose="020B0604020202020204" pitchFamily="34" charset="0"/>
              </a:rPr>
              <a:t>Xu</a:t>
            </a:r>
            <a:r>
              <a:rPr lang="en-US" sz="500" dirty="0">
                <a:latin typeface="Arial" panose="020B0604020202020204" pitchFamily="34" charset="0"/>
                <a:cs typeface="Arial" panose="020B0604020202020204" pitchFamily="34" charset="0"/>
              </a:rPr>
              <a:t>, J., Yang, L., </a:t>
            </a:r>
            <a:r>
              <a:rPr lang="en-US" sz="500" dirty="0" err="1">
                <a:latin typeface="Arial" panose="020B0604020202020204" pitchFamily="34" charset="0"/>
                <a:cs typeface="Arial" panose="020B0604020202020204" pitchFamily="34" charset="0"/>
              </a:rPr>
              <a:t>Xu</a:t>
            </a:r>
            <a:r>
              <a:rPr lang="en-US" sz="500" dirty="0">
                <a:latin typeface="Arial" panose="020B0604020202020204" pitchFamily="34" charset="0"/>
                <a:cs typeface="Arial" panose="020B0604020202020204" pitchFamily="34" charset="0"/>
              </a:rPr>
              <a:t>, Y., Zhang, X., </a:t>
            </a:r>
            <a:r>
              <a:rPr lang="en-US" sz="500" dirty="0" err="1">
                <a:latin typeface="Arial" panose="020B0604020202020204" pitchFamily="34" charset="0"/>
                <a:cs typeface="Arial" panose="020B0604020202020204" pitchFamily="34" charset="0"/>
              </a:rPr>
              <a:t>Bai</a:t>
            </a:r>
            <a:r>
              <a:rPr lang="en-US" sz="500" dirty="0">
                <a:latin typeface="Arial" panose="020B0604020202020204" pitchFamily="34" charset="0"/>
                <a:cs typeface="Arial" panose="020B0604020202020204" pitchFamily="34" charset="0"/>
              </a:rPr>
              <a:t>, C., Kang, J., Ran, P., </a:t>
            </a:r>
            <a:r>
              <a:rPr lang="en-US" sz="500" dirty="0" err="1">
                <a:latin typeface="Arial" panose="020B0604020202020204" pitchFamily="34" charset="0"/>
                <a:cs typeface="Arial" panose="020B0604020202020204" pitchFamily="34" charset="0"/>
              </a:rPr>
              <a:t>Shen</a:t>
            </a:r>
            <a:r>
              <a:rPr lang="en-US" sz="500" dirty="0">
                <a:latin typeface="Arial" panose="020B0604020202020204" pitchFamily="34" charset="0"/>
                <a:cs typeface="Arial" panose="020B0604020202020204" pitchFamily="34" charset="0"/>
              </a:rPr>
              <a:t>, H., </a:t>
            </a:r>
            <a:r>
              <a:rPr lang="en-US" sz="500" dirty="0" err="1">
                <a:latin typeface="Arial" panose="020B0604020202020204" pitchFamily="34" charset="0"/>
                <a:cs typeface="Arial" panose="020B0604020202020204" pitchFamily="34" charset="0"/>
              </a:rPr>
              <a:t>Wen</a:t>
            </a:r>
            <a:r>
              <a:rPr lang="en-US" sz="500" dirty="0">
                <a:latin typeface="Arial" panose="020B0604020202020204" pitchFamily="34" charset="0"/>
                <a:cs typeface="Arial" panose="020B0604020202020204" pitchFamily="34" charset="0"/>
              </a:rPr>
              <a:t>, F. and Huang, K., 2018. Prevalence and risk factors of chronic obstructive pulmonary disease in China (the China Pulmonary Health [CPH] study): a national cross-sectional study. </a:t>
            </a:r>
            <a:r>
              <a:rPr lang="en-US" sz="500" i="1" dirty="0">
                <a:latin typeface="Arial" panose="020B0604020202020204" pitchFamily="34" charset="0"/>
                <a:cs typeface="Arial" panose="020B0604020202020204" pitchFamily="34" charset="0"/>
              </a:rPr>
              <a:t>The Lancet</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391</a:t>
            </a:r>
            <a:r>
              <a:rPr lang="en-US" sz="500" dirty="0">
                <a:latin typeface="Arial" panose="020B0604020202020204" pitchFamily="34" charset="0"/>
                <a:cs typeface="Arial" panose="020B0604020202020204" pitchFamily="34" charset="0"/>
              </a:rPr>
              <a:t>(10131), pp.1706-1717.</a:t>
            </a:r>
          </a:p>
          <a:p>
            <a:pPr algn="just"/>
            <a:r>
              <a:rPr lang="en-US" sz="500" dirty="0">
                <a:latin typeface="Arial" panose="020B0604020202020204" pitchFamily="34" charset="0"/>
                <a:cs typeface="Arial" panose="020B0604020202020204" pitchFamily="34" charset="0"/>
              </a:rPr>
              <a:t>British thoracic society (2019). </a:t>
            </a:r>
            <a:r>
              <a:rPr lang="en-US" sz="500" i="1" dirty="0">
                <a:latin typeface="Arial" panose="020B0604020202020204" pitchFamily="34" charset="0"/>
                <a:cs typeface="Arial" panose="020B0604020202020204" pitchFamily="34" charset="0"/>
              </a:rPr>
              <a:t>Guidelines | British Thoracic Society | Better lung health for all</a:t>
            </a:r>
            <a:r>
              <a:rPr lang="en-US" sz="500" dirty="0">
                <a:latin typeface="Arial" panose="020B0604020202020204" pitchFamily="34" charset="0"/>
                <a:cs typeface="Arial" panose="020B0604020202020204" pitchFamily="34" charset="0"/>
              </a:rPr>
              <a:t>. [online] Brit-thoracic.org.uk. Available at: </a:t>
            </a:r>
            <a:r>
              <a:rPr lang="en-US" sz="500" dirty="0">
                <a:latin typeface="Arial" panose="020B0604020202020204" pitchFamily="34" charset="0"/>
                <a:cs typeface="Arial" panose="020B0604020202020204" pitchFamily="34" charset="0"/>
                <a:hlinkClick r:id="rId3"/>
              </a:rPr>
              <a:t>https://www.brit-thoracic.org.uk/quality-improvement/guidelines/</a:t>
            </a:r>
            <a:r>
              <a:rPr lang="en-US" sz="500" dirty="0">
                <a:latin typeface="Arial" panose="020B0604020202020204" pitchFamily="34" charset="0"/>
                <a:cs typeface="Arial" panose="020B0604020202020204" pitchFamily="34" charset="0"/>
              </a:rPr>
              <a:t>. [Accessed on 03.2023]</a:t>
            </a:r>
          </a:p>
          <a:p>
            <a:pPr algn="just"/>
            <a:r>
              <a:rPr lang="en-GB" sz="500" i="0" dirty="0">
                <a:effectLst/>
                <a:latin typeface="Arial" panose="020B0604020202020204" pitchFamily="34" charset="0"/>
                <a:cs typeface="Arial" panose="020B0604020202020204" pitchFamily="34" charset="0"/>
              </a:rPr>
              <a:t>GOV.UK (2023) Surveillance of influenza and other seasonal respiratory viruses in the UK, winter 2022 to 2023. </a:t>
            </a:r>
            <a:r>
              <a:rPr lang="en-GB" sz="500" dirty="0">
                <a:latin typeface="Arial" panose="020B0604020202020204" pitchFamily="34" charset="0"/>
                <a:cs typeface="Arial" panose="020B0604020202020204" pitchFamily="34" charset="0"/>
              </a:rPr>
              <a:t>Available at https://www.google.com/search?q=Increasing+rate+of+asthma+and+airborne+disease+in+the+children+of+UK+2023&amp;tbm=isch&amp;ved=2ahUKEwi7sbGq2_mCAxVUpkwKHcneB1QQ2-cCegQIABAA&amp;oq=Increasing+rate+of+asthma+and+airborne+disease+in+the+children+of+UK+2023&amp;gs_lcp=CgNpbWcQAzIECCMQJ1AAWABgngxoAHAAeACAAS-IAS-SAQExmAEAqgELZ3dzLXdpei1pbWfAAQE&amp;sclient=img&amp;ei=ntVvZbvqCNTMsgLJvZ-gBQ&amp;bih=747&amp;biw=1536&amp;rlz=1C1CHBF_enGB1007GB1007#imgrc=vMxJUKPDqLn_5M .[ Accessed on 03.12.2023] </a:t>
            </a:r>
            <a:endParaRPr lang="en-US" sz="500" dirty="0">
              <a:latin typeface="Arial" panose="020B0604020202020204" pitchFamily="34" charset="0"/>
              <a:cs typeface="Arial" panose="020B0604020202020204" pitchFamily="34" charset="0"/>
            </a:endParaRPr>
          </a:p>
          <a:p>
            <a:pPr algn="just"/>
            <a:r>
              <a:rPr lang="en-US" sz="500" dirty="0">
                <a:latin typeface="Arial" panose="020B0604020202020204" pitchFamily="34" charset="0"/>
                <a:cs typeface="Arial" panose="020B0604020202020204" pitchFamily="34" charset="0"/>
              </a:rPr>
              <a:t>Edelman, C. and </a:t>
            </a:r>
            <a:r>
              <a:rPr lang="en-US" sz="500" dirty="0" err="1">
                <a:latin typeface="Arial" panose="020B0604020202020204" pitchFamily="34" charset="0"/>
                <a:cs typeface="Arial" panose="020B0604020202020204" pitchFamily="34" charset="0"/>
              </a:rPr>
              <a:t>Kudzma</a:t>
            </a:r>
            <a:r>
              <a:rPr lang="en-US" sz="500" dirty="0">
                <a:latin typeface="Arial" panose="020B0604020202020204" pitchFamily="34" charset="0"/>
                <a:cs typeface="Arial" panose="020B0604020202020204" pitchFamily="34" charset="0"/>
              </a:rPr>
              <a:t>, E.C., 2021. </a:t>
            </a:r>
            <a:r>
              <a:rPr lang="en-US" sz="500" i="1" dirty="0">
                <a:latin typeface="Arial" panose="020B0604020202020204" pitchFamily="34" charset="0"/>
                <a:cs typeface="Arial" panose="020B0604020202020204" pitchFamily="34" charset="0"/>
              </a:rPr>
              <a:t>Health promotion throughout the life span-e-book</a:t>
            </a:r>
            <a:r>
              <a:rPr lang="en-US" sz="500" dirty="0">
                <a:latin typeface="Arial" panose="020B0604020202020204" pitchFamily="34" charset="0"/>
                <a:cs typeface="Arial" panose="020B0604020202020204" pitchFamily="34" charset="0"/>
              </a:rPr>
              <a:t>. Elsevier Health Sciences.</a:t>
            </a:r>
          </a:p>
          <a:p>
            <a:pPr marL="0" indent="0" algn="just">
              <a:buNone/>
            </a:pPr>
            <a:endParaRPr lang="en-GB" sz="500" b="1" i="0" dirty="0">
              <a:solidFill>
                <a:schemeClr val="bg1"/>
              </a:solidFill>
              <a:effectLst/>
              <a:latin typeface="Lato" panose="020F0502020204030203" pitchFamily="34" charset="0"/>
            </a:endParaRPr>
          </a:p>
          <a:p>
            <a:pPr algn="just"/>
            <a:endParaRPr lang="en-GB" sz="500" b="1" i="0" dirty="0">
              <a:solidFill>
                <a:schemeClr val="bg1"/>
              </a:solidFill>
              <a:effectLst/>
              <a:latin typeface="Poppins" panose="020B0502040204020203" pitchFamily="2" charset="0"/>
            </a:endParaRPr>
          </a:p>
          <a:p>
            <a:pPr algn="just"/>
            <a:endParaRPr lang="en-GB" sz="500" b="0" dirty="0">
              <a:solidFill>
                <a:schemeClr val="bg1"/>
              </a:solidFill>
              <a:effectLst/>
              <a:latin typeface="Georgia" panose="02040502050405020303" pitchFamily="18" charset="0"/>
            </a:endParaRPr>
          </a:p>
          <a:p>
            <a:pPr algn="just"/>
            <a:endParaRPr lang="en-US" sz="500" b="1" dirty="0">
              <a:latin typeface="Arial" panose="020B0604020202020204" pitchFamily="34" charset="0"/>
              <a:cs typeface="Arial" panose="020B0604020202020204" pitchFamily="34" charset="0"/>
            </a:endParaRPr>
          </a:p>
          <a:p>
            <a:pPr algn="just"/>
            <a:br>
              <a:rPr lang="en-US" sz="800" dirty="0">
                <a:latin typeface="Times New Roman" pitchFamily="18" charset="0"/>
                <a:cs typeface="Times New Roman" pitchFamily="18" charset="0"/>
              </a:rPr>
            </a:br>
            <a:endParaRPr lang="en-US" sz="6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5370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E8410-AD53-C218-89A8-1D94B59B5159}"/>
              </a:ext>
            </a:extLst>
          </p:cNvPr>
          <p:cNvSpPr>
            <a:spLocks noGrp="1"/>
          </p:cNvSpPr>
          <p:nvPr>
            <p:ph type="title"/>
          </p:nvPr>
        </p:nvSpPr>
        <p:spPr/>
        <p:txBody>
          <a:bodyPr/>
          <a:lstStyle/>
          <a:p>
            <a:r>
              <a:rPr lang="en-IN" sz="2400" b="1" cap="none" dirty="0">
                <a:effectLst/>
                <a:latin typeface="Times New Roman" panose="02020603050405020304" pitchFamily="18" charset="0"/>
                <a:ea typeface="Times New Roman" panose="02020603050405020304" pitchFamily="18" charset="0"/>
              </a:rPr>
              <a:t>                                  Reference</a:t>
            </a:r>
            <a:endParaRPr lang="en-GB" dirty="0"/>
          </a:p>
        </p:txBody>
      </p:sp>
      <p:sp>
        <p:nvSpPr>
          <p:cNvPr id="5" name="Content Placeholder 4">
            <a:extLst>
              <a:ext uri="{FF2B5EF4-FFF2-40B4-BE49-F238E27FC236}">
                <a16:creationId xmlns:a16="http://schemas.microsoft.com/office/drawing/2014/main" id="{88A6F60F-1567-4D67-A4B3-71E6FF0187F5}"/>
              </a:ext>
            </a:extLst>
          </p:cNvPr>
          <p:cNvSpPr>
            <a:spLocks noGrp="1"/>
          </p:cNvSpPr>
          <p:nvPr>
            <p:ph idx="1"/>
          </p:nvPr>
        </p:nvSpPr>
        <p:spPr>
          <a:xfrm>
            <a:off x="1088685" y="1511798"/>
            <a:ext cx="7202456" cy="2932159"/>
          </a:xfrm>
        </p:spPr>
        <p:txBody>
          <a:bodyPr>
            <a:normAutofit fontScale="92500" lnSpcReduction="20000"/>
          </a:bodyPr>
          <a:lstStyle/>
          <a:p>
            <a:pPr algn="just"/>
            <a:r>
              <a:rPr lang="en-US" sz="900" dirty="0" err="1">
                <a:latin typeface="Times New Roman" pitchFamily="18" charset="0"/>
                <a:cs typeface="Times New Roman" pitchFamily="18" charset="0"/>
              </a:rPr>
              <a:t>Hubley</a:t>
            </a:r>
            <a:r>
              <a:rPr lang="en-US" sz="900" dirty="0">
                <a:latin typeface="Times New Roman" pitchFamily="18" charset="0"/>
                <a:cs typeface="Times New Roman" pitchFamily="18" charset="0"/>
              </a:rPr>
              <a:t>, J. and </a:t>
            </a:r>
            <a:r>
              <a:rPr lang="en-US" sz="900" dirty="0" err="1">
                <a:latin typeface="Times New Roman" pitchFamily="18" charset="0"/>
                <a:cs typeface="Times New Roman" pitchFamily="18" charset="0"/>
              </a:rPr>
              <a:t>Copeman</a:t>
            </a:r>
            <a:r>
              <a:rPr lang="en-US" sz="900" dirty="0">
                <a:latin typeface="Times New Roman" pitchFamily="18" charset="0"/>
                <a:cs typeface="Times New Roman" pitchFamily="18" charset="0"/>
              </a:rPr>
              <a:t>, J., 2018. </a:t>
            </a:r>
            <a:r>
              <a:rPr lang="en-US" sz="900" i="1" dirty="0">
                <a:latin typeface="Times New Roman" pitchFamily="18" charset="0"/>
                <a:cs typeface="Times New Roman" pitchFamily="18" charset="0"/>
              </a:rPr>
              <a:t>Practical health promotion</a:t>
            </a:r>
            <a:r>
              <a:rPr lang="en-US" sz="900" dirty="0">
                <a:latin typeface="Times New Roman" pitchFamily="18" charset="0"/>
                <a:cs typeface="Times New Roman" pitchFamily="18" charset="0"/>
              </a:rPr>
              <a:t>. John Wiley &amp; Sons.</a:t>
            </a:r>
          </a:p>
          <a:p>
            <a:pPr algn="just"/>
            <a:r>
              <a:rPr lang="en-US" sz="900" dirty="0">
                <a:latin typeface="Times New Roman" pitchFamily="18" charset="0"/>
                <a:cs typeface="Times New Roman" pitchFamily="18" charset="0"/>
              </a:rPr>
              <a:t>Edelman, C. and </a:t>
            </a:r>
            <a:r>
              <a:rPr lang="en-US" sz="900" dirty="0" err="1">
                <a:latin typeface="Times New Roman" pitchFamily="18" charset="0"/>
                <a:cs typeface="Times New Roman" pitchFamily="18" charset="0"/>
              </a:rPr>
              <a:t>Kudzma</a:t>
            </a:r>
            <a:r>
              <a:rPr lang="en-US" sz="900" dirty="0">
                <a:latin typeface="Times New Roman" pitchFamily="18" charset="0"/>
                <a:cs typeface="Times New Roman" pitchFamily="18" charset="0"/>
              </a:rPr>
              <a:t>, E.C., 2021. </a:t>
            </a:r>
            <a:r>
              <a:rPr lang="en-US" sz="900" i="1" dirty="0">
                <a:latin typeface="Times New Roman" pitchFamily="18" charset="0"/>
                <a:cs typeface="Times New Roman" pitchFamily="18" charset="0"/>
              </a:rPr>
              <a:t>Health promotion throughout the life span-e-book</a:t>
            </a:r>
            <a:r>
              <a:rPr lang="en-US" sz="900" dirty="0">
                <a:latin typeface="Times New Roman" pitchFamily="18" charset="0"/>
                <a:cs typeface="Times New Roman" pitchFamily="18" charset="0"/>
              </a:rPr>
              <a:t>. Elsevier Health Sciences.</a:t>
            </a:r>
          </a:p>
          <a:p>
            <a:pPr algn="just"/>
            <a:r>
              <a:rPr lang="en-GB" sz="600" dirty="0">
                <a:latin typeface="Arial" panose="020B0604020202020204" pitchFamily="34" charset="0"/>
                <a:cs typeface="Arial" panose="020B0604020202020204" pitchFamily="34" charset="0"/>
              </a:rPr>
              <a:t>AAFA (2021) </a:t>
            </a:r>
            <a:r>
              <a:rPr lang="en-GB" sz="600" b="0" i="0" dirty="0">
                <a:effectLst/>
                <a:latin typeface="Arial" panose="020B0604020202020204" pitchFamily="34" charset="0"/>
                <a:cs typeface="Arial" panose="020B0604020202020204" pitchFamily="34" charset="0"/>
              </a:rPr>
              <a:t>Understanding Asthma in Children. Available at  </a:t>
            </a:r>
            <a:r>
              <a:rPr lang="en-GB" sz="6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https://community.aafa.org/blog/sponsored-understanding-asthma-in-children</a:t>
            </a:r>
            <a:r>
              <a:rPr lang="en-GB" sz="600" b="0" i="0" dirty="0">
                <a:effectLst/>
                <a:latin typeface="Arial" panose="020B0604020202020204" pitchFamily="34" charset="0"/>
                <a:cs typeface="Arial" panose="020B0604020202020204" pitchFamily="34" charset="0"/>
              </a:rPr>
              <a:t>  Accessed on [09.12.20233]</a:t>
            </a:r>
            <a:endParaRPr lang="en-GB" sz="600" i="0" dirty="0">
              <a:effectLst/>
              <a:latin typeface="Arial" panose="020B0604020202020204" pitchFamily="34" charset="0"/>
              <a:cs typeface="Arial" panose="020B0604020202020204" pitchFamily="34" charset="0"/>
            </a:endParaRPr>
          </a:p>
          <a:p>
            <a:pPr algn="just"/>
            <a:r>
              <a:rPr lang="en-GB" sz="600" b="1" dirty="0">
                <a:latin typeface="Poppins" panose="020B0502040204020203" pitchFamily="2" charset="0"/>
              </a:rPr>
              <a:t>NHS Trust (2023) </a:t>
            </a:r>
            <a:r>
              <a:rPr lang="en-GB" sz="600" b="1" i="0" dirty="0">
                <a:effectLst/>
                <a:latin typeface="Lato" panose="020F0502020204030203" pitchFamily="34" charset="0"/>
              </a:rPr>
              <a:t>Children and Young People Services. Available at </a:t>
            </a:r>
            <a:r>
              <a:rPr lang="en-GB" sz="600" b="1" i="0" dirty="0">
                <a:effectLst/>
                <a:latin typeface="Lato" panose="020F0502020204030203" pitchFamily="34" charset="0"/>
                <a:hlinkClick r:id="rId3">
                  <a:extLst>
                    <a:ext uri="{A12FA001-AC4F-418D-AE19-62706E023703}">
                      <ahyp:hlinkClr xmlns:ahyp="http://schemas.microsoft.com/office/drawing/2018/hyperlinkcolor" val="tx"/>
                    </a:ext>
                  </a:extLst>
                </a:hlinkClick>
              </a:rPr>
              <a:t>https://www.whittington.nhs.uk/default.asp?c=3963</a:t>
            </a:r>
            <a:r>
              <a:rPr lang="en-GB" sz="600" b="1" i="0" dirty="0">
                <a:effectLst/>
                <a:latin typeface="Lato" panose="020F0502020204030203" pitchFamily="34" charset="0"/>
              </a:rPr>
              <a:t>  Accessed on [03.12.2023]</a:t>
            </a:r>
          </a:p>
          <a:p>
            <a:pPr algn="just"/>
            <a:r>
              <a:rPr lang="it-IT" sz="600" i="0" dirty="0">
                <a:effectLst/>
                <a:latin typeface="Open Sans" panose="020B0606030504020204" pitchFamily="34" charset="0"/>
              </a:rPr>
              <a:t>Dr. Giuseppe M and Dr. Ursula M (2018) </a:t>
            </a:r>
            <a:r>
              <a:rPr lang="en-GB" sz="600" i="0" dirty="0">
                <a:effectLst/>
                <a:latin typeface="Open Sans" panose="020B0606030504020204" pitchFamily="34" charset="0"/>
              </a:rPr>
              <a:t>Asthma management: Allocating duties. Available at </a:t>
            </a:r>
            <a:r>
              <a:rPr lang="en-GB" sz="600" i="0" dirty="0">
                <a:effectLst/>
                <a:latin typeface="Open Sans" panose="020B0606030504020204" pitchFamily="34" charset="0"/>
                <a:hlinkClick r:id="rId4">
                  <a:extLst>
                    <a:ext uri="{A12FA001-AC4F-418D-AE19-62706E023703}">
                      <ahyp:hlinkClr xmlns:ahyp="http://schemas.microsoft.com/office/drawing/2018/hyperlinkcolor" val="tx"/>
                    </a:ext>
                  </a:extLst>
                </a:hlinkClick>
              </a:rPr>
              <a:t>https://www.eurekalert.org/news-releases/799220</a:t>
            </a:r>
            <a:r>
              <a:rPr lang="en-GB" sz="600" i="0" dirty="0">
                <a:effectLst/>
                <a:latin typeface="Open Sans" panose="020B0606030504020204" pitchFamily="34" charset="0"/>
              </a:rPr>
              <a:t>  Accessed on [07.12.2023] </a:t>
            </a:r>
          </a:p>
          <a:p>
            <a:pPr algn="just"/>
            <a:r>
              <a:rPr lang="en-GB" sz="600" dirty="0">
                <a:latin typeface="Open Sans" panose="020B0606030504020204" pitchFamily="34" charset="0"/>
              </a:rPr>
              <a:t>Team Work (2020) </a:t>
            </a:r>
            <a:r>
              <a:rPr lang="en-GB" sz="600" b="1" i="0" u="none" strike="noStrike" dirty="0">
                <a:effectLst/>
                <a:latin typeface="Arial" panose="020B0604020202020204" pitchFamily="34" charset="0"/>
                <a:cs typeface="Arial" panose="020B0604020202020204" pitchFamily="34" charset="0"/>
              </a:rPr>
              <a:t>The Benefits And Hardships Of Teamwork. Available at </a:t>
            </a:r>
            <a:r>
              <a:rPr lang="en-GB" sz="600" b="1"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https://blogs.brighton.ac.uk/precioustruth/2020/02/02/the-benefits-and-hardships-of-teamwork/</a:t>
            </a:r>
            <a:r>
              <a:rPr lang="en-GB" sz="600" b="1" i="0" u="none" strike="noStrike" dirty="0">
                <a:effectLst/>
                <a:latin typeface="Arial" panose="020B0604020202020204" pitchFamily="34" charset="0"/>
                <a:cs typeface="Arial" panose="020B0604020202020204" pitchFamily="34" charset="0"/>
              </a:rPr>
              <a:t>  Accessed on [09.12.2023</a:t>
            </a:r>
          </a:p>
          <a:p>
            <a:pPr algn="just"/>
            <a:r>
              <a:rPr lang="en-GB" sz="600" i="0" dirty="0" err="1">
                <a:effectLst/>
                <a:latin typeface="Arial" panose="020B0604020202020204" pitchFamily="34" charset="0"/>
              </a:rPr>
              <a:t>SketchBubble</a:t>
            </a:r>
            <a:r>
              <a:rPr lang="en-GB" sz="600" i="0" dirty="0">
                <a:effectLst/>
                <a:latin typeface="Arial" panose="020B0604020202020204" pitchFamily="34" charset="0"/>
              </a:rPr>
              <a:t> (2023) PRECEDE-PROCEED Model. Available at </a:t>
            </a:r>
            <a:r>
              <a:rPr lang="en-GB" sz="600" i="0" dirty="0">
                <a:effectLst/>
                <a:latin typeface="Arial" panose="020B0604020202020204" pitchFamily="34" charset="0"/>
                <a:hlinkClick r:id="rId6"/>
              </a:rPr>
              <a:t>https://www.sketchbubble.com/en/presentation-precede-proceed-model.html</a:t>
            </a:r>
            <a:r>
              <a:rPr lang="en-GB" sz="600" i="0" dirty="0">
                <a:effectLst/>
                <a:latin typeface="Arial" panose="020B0604020202020204" pitchFamily="34" charset="0"/>
              </a:rPr>
              <a:t>. [Accessed on 04.12.2023]</a:t>
            </a:r>
          </a:p>
          <a:p>
            <a:pPr algn="just"/>
            <a:r>
              <a:rPr lang="en-GB" sz="1000" i="0" dirty="0">
                <a:solidFill>
                  <a:srgbClr val="000000"/>
                </a:solidFill>
                <a:effectLst/>
                <a:latin typeface="Helvetica Neue"/>
              </a:rPr>
              <a:t> </a:t>
            </a:r>
            <a:r>
              <a:rPr lang="en-GB" sz="600" i="0" dirty="0" err="1">
                <a:solidFill>
                  <a:srgbClr val="000000"/>
                </a:solidFill>
                <a:effectLst/>
                <a:latin typeface="Helvetica Neue"/>
              </a:rPr>
              <a:t>Carlsten</a:t>
            </a:r>
            <a:r>
              <a:rPr lang="en-GB" sz="600" i="0" dirty="0">
                <a:solidFill>
                  <a:srgbClr val="000000"/>
                </a:solidFill>
                <a:effectLst/>
                <a:latin typeface="Helvetica Neue"/>
              </a:rPr>
              <a:t> C, Salvi </a:t>
            </a:r>
            <a:r>
              <a:rPr lang="en-GB" sz="600" i="0" dirty="0" err="1">
                <a:solidFill>
                  <a:srgbClr val="000000"/>
                </a:solidFill>
                <a:effectLst/>
                <a:latin typeface="Helvetica Neue"/>
              </a:rPr>
              <a:t>S,W.Wong</a:t>
            </a:r>
            <a:r>
              <a:rPr lang="en-GB" sz="600" i="0" dirty="0">
                <a:solidFill>
                  <a:srgbClr val="000000"/>
                </a:solidFill>
                <a:effectLst/>
                <a:latin typeface="Helvetica Neue"/>
              </a:rPr>
              <a:t> </a:t>
            </a:r>
            <a:r>
              <a:rPr lang="en-GB" sz="600" i="0" dirty="0" err="1">
                <a:solidFill>
                  <a:srgbClr val="000000"/>
                </a:solidFill>
                <a:effectLst/>
                <a:latin typeface="Helvetica Neue"/>
              </a:rPr>
              <a:t>Gary,Chung</a:t>
            </a:r>
            <a:r>
              <a:rPr lang="en-GB" sz="600" i="0" dirty="0">
                <a:solidFill>
                  <a:srgbClr val="000000"/>
                </a:solidFill>
                <a:effectLst/>
                <a:latin typeface="Helvetica Neue"/>
              </a:rPr>
              <a:t> K (2020) </a:t>
            </a:r>
            <a:r>
              <a:rPr lang="en-GB" sz="600" dirty="0">
                <a:solidFill>
                  <a:srgbClr val="131313"/>
                </a:solidFill>
                <a:effectLst/>
                <a:latin typeface="Georgia" panose="02040502050405020303" pitchFamily="18" charset="0"/>
              </a:rPr>
              <a:t>Personal strategies to minimise effects of air pollution on respiratory health: advice for providers, patients and the public </a:t>
            </a:r>
            <a:r>
              <a:rPr lang="en-GB" sz="600" dirty="0" err="1">
                <a:solidFill>
                  <a:srgbClr val="131313"/>
                </a:solidFill>
                <a:effectLst/>
                <a:latin typeface="Georgia" panose="02040502050405020303" pitchFamily="18" charset="0"/>
              </a:rPr>
              <a:t>Availabe</a:t>
            </a:r>
            <a:r>
              <a:rPr lang="en-GB" sz="600" dirty="0">
                <a:solidFill>
                  <a:srgbClr val="131313"/>
                </a:solidFill>
                <a:effectLst/>
                <a:latin typeface="Georgia" panose="02040502050405020303" pitchFamily="18" charset="0"/>
              </a:rPr>
              <a:t> at </a:t>
            </a:r>
            <a:r>
              <a:rPr lang="en-GB" sz="600" dirty="0">
                <a:solidFill>
                  <a:srgbClr val="131313"/>
                </a:solidFill>
                <a:effectLst/>
                <a:latin typeface="Georgia" panose="02040502050405020303" pitchFamily="18" charset="0"/>
                <a:hlinkClick r:id="rId7"/>
              </a:rPr>
              <a:t>https://erj.ersjournals.com/content/55/6/1902056.figures-only</a:t>
            </a:r>
            <a:r>
              <a:rPr lang="en-GB" sz="600" dirty="0">
                <a:solidFill>
                  <a:srgbClr val="131313"/>
                </a:solidFill>
                <a:effectLst/>
                <a:latin typeface="Georgia" panose="02040502050405020303" pitchFamily="18" charset="0"/>
              </a:rPr>
              <a:t>  Accessed on [04.12.2023] </a:t>
            </a:r>
          </a:p>
          <a:p>
            <a:pPr algn="just"/>
            <a:r>
              <a:rPr lang="en-GB" sz="600" dirty="0" err="1">
                <a:solidFill>
                  <a:srgbClr val="131313"/>
                </a:solidFill>
                <a:latin typeface="Georgia" panose="02040502050405020303" pitchFamily="18" charset="0"/>
              </a:rPr>
              <a:t>Scimex</a:t>
            </a:r>
            <a:r>
              <a:rPr lang="en-GB" sz="600" dirty="0">
                <a:solidFill>
                  <a:srgbClr val="131313"/>
                </a:solidFill>
                <a:latin typeface="Georgia" panose="02040502050405020303" pitchFamily="18" charset="0"/>
              </a:rPr>
              <a:t> (2021) Lung App. Available at </a:t>
            </a:r>
            <a:r>
              <a:rPr lang="en-GB" sz="600" dirty="0">
                <a:solidFill>
                  <a:srgbClr val="131313"/>
                </a:solidFill>
                <a:latin typeface="Georgia" panose="02040502050405020303" pitchFamily="18" charset="0"/>
                <a:hlinkClick r:id="rId8"/>
              </a:rPr>
              <a:t>https://www.scimex.org/newsfeed/whats-app-ening-with-my-lungs</a:t>
            </a:r>
            <a:r>
              <a:rPr lang="en-GB" sz="600" dirty="0">
                <a:solidFill>
                  <a:srgbClr val="131313"/>
                </a:solidFill>
                <a:latin typeface="Georgia" panose="02040502050405020303" pitchFamily="18" charset="0"/>
              </a:rPr>
              <a:t>  Accessed on [03.12.2023] </a:t>
            </a:r>
          </a:p>
          <a:p>
            <a:pPr algn="just"/>
            <a:r>
              <a:rPr lang="en-GB" sz="600" dirty="0">
                <a:effectLst/>
                <a:latin typeface="Georgia" panose="02040502050405020303" pitchFamily="18" charset="0"/>
              </a:rPr>
              <a:t>AAFA (2023) </a:t>
            </a:r>
            <a:r>
              <a:rPr lang="en-GB" sz="600" i="0" dirty="0">
                <a:effectLst/>
                <a:latin typeface="Poppins" panose="020B0502040204020203" pitchFamily="2" charset="0"/>
              </a:rPr>
              <a:t>Respiratory Infections. Available at </a:t>
            </a:r>
            <a:r>
              <a:rPr lang="en-GB" sz="600" i="0" dirty="0">
                <a:effectLst/>
                <a:latin typeface="Poppins" panose="020B0502040204020203" pitchFamily="2" charset="0"/>
                <a:hlinkClick r:id="rId9">
                  <a:extLst>
                    <a:ext uri="{A12FA001-AC4F-418D-AE19-62706E023703}">
                      <ahyp:hlinkClr xmlns:ahyp="http://schemas.microsoft.com/office/drawing/2018/hyperlinkcolor" val="tx"/>
                    </a:ext>
                  </a:extLst>
                </a:hlinkClick>
              </a:rPr>
              <a:t>https://aafa.org/asthma/asthma-triggers-causes/respiratory-infections-flu-cold-asthma/</a:t>
            </a:r>
            <a:r>
              <a:rPr lang="en-GB" sz="600" i="0" dirty="0">
                <a:effectLst/>
                <a:latin typeface="Poppins" panose="020B0502040204020203" pitchFamily="2" charset="0"/>
              </a:rPr>
              <a:t> . Accessed on [03.12.2023]</a:t>
            </a:r>
          </a:p>
          <a:p>
            <a:pPr algn="just"/>
            <a:r>
              <a:rPr lang="en-US" sz="600" i="0" dirty="0" err="1">
                <a:effectLst/>
                <a:latin typeface="Open Sans" panose="020B0606030504020204" pitchFamily="34" charset="0"/>
              </a:rPr>
              <a:t>Malizia</a:t>
            </a:r>
            <a:r>
              <a:rPr lang="en-US" sz="600" i="0" dirty="0">
                <a:effectLst/>
                <a:latin typeface="Open Sans" panose="020B0606030504020204" pitchFamily="34" charset="0"/>
              </a:rPr>
              <a:t>, V., Ferrante, G., </a:t>
            </a:r>
            <a:r>
              <a:rPr lang="en-US" sz="600" i="0" dirty="0" err="1">
                <a:effectLst/>
                <a:latin typeface="Open Sans" panose="020B0606030504020204" pitchFamily="34" charset="0"/>
              </a:rPr>
              <a:t>Fasola</a:t>
            </a:r>
            <a:r>
              <a:rPr lang="en-US" sz="600" i="0" dirty="0">
                <a:effectLst/>
                <a:latin typeface="Open Sans" panose="020B0606030504020204" pitchFamily="34" charset="0"/>
              </a:rPr>
              <a:t>, S., Montalbano, L., </a:t>
            </a:r>
            <a:r>
              <a:rPr lang="en-US" sz="600" i="0" dirty="0" err="1">
                <a:effectLst/>
                <a:latin typeface="Open Sans" panose="020B0606030504020204" pitchFamily="34" charset="0"/>
              </a:rPr>
              <a:t>Cilluffo</a:t>
            </a:r>
            <a:r>
              <a:rPr lang="en-US" sz="600" i="0" dirty="0">
                <a:effectLst/>
                <a:latin typeface="Open Sans" panose="020B0606030504020204" pitchFamily="34" charset="0"/>
              </a:rPr>
              <a:t>, G. and La </a:t>
            </a:r>
            <a:r>
              <a:rPr lang="en-US" sz="600" i="0" dirty="0" err="1">
                <a:effectLst/>
                <a:latin typeface="Open Sans" panose="020B0606030504020204" pitchFamily="34" charset="0"/>
              </a:rPr>
              <a:t>Grutta</a:t>
            </a:r>
            <a:r>
              <a:rPr lang="en-US" sz="600" i="0" dirty="0">
                <a:effectLst/>
                <a:latin typeface="Open Sans" panose="020B0606030504020204" pitchFamily="34" charset="0"/>
              </a:rPr>
              <a:t>, S., 2021. New Technologies for Promoting Physical Activity in Healthy Children and in Children with Chronic Respiratory Diseases: A Narrative Review. Sustainability, 13(21), p.11661.</a:t>
            </a:r>
          </a:p>
          <a:p>
            <a:pPr algn="just"/>
            <a:r>
              <a:rPr lang="en-GB" sz="600" i="0" dirty="0" err="1">
                <a:effectLst/>
                <a:latin typeface="Open Sans" panose="020B0606030504020204" pitchFamily="34" charset="0"/>
              </a:rPr>
              <a:t>Bosnic-Anticevich</a:t>
            </a:r>
            <a:r>
              <a:rPr lang="en-GB" sz="600" i="0" dirty="0">
                <a:effectLst/>
                <a:latin typeface="Open Sans" panose="020B0606030504020204" pitchFamily="34" charset="0"/>
              </a:rPr>
              <a:t>, S., </a:t>
            </a:r>
            <a:r>
              <a:rPr lang="en-GB" sz="600" i="0" dirty="0" err="1">
                <a:effectLst/>
                <a:latin typeface="Open Sans" panose="020B0606030504020204" pitchFamily="34" charset="0"/>
              </a:rPr>
              <a:t>Bakerly</a:t>
            </a:r>
            <a:r>
              <a:rPr lang="en-GB" sz="600" i="0" dirty="0">
                <a:effectLst/>
                <a:latin typeface="Open Sans" panose="020B0606030504020204" pitchFamily="34" charset="0"/>
              </a:rPr>
              <a:t>, N.D., </a:t>
            </a:r>
            <a:r>
              <a:rPr lang="en-GB" sz="600" i="0" dirty="0" err="1">
                <a:effectLst/>
                <a:latin typeface="Open Sans" panose="020B0606030504020204" pitchFamily="34" charset="0"/>
              </a:rPr>
              <a:t>Chrystyn</a:t>
            </a:r>
            <a:r>
              <a:rPr lang="en-GB" sz="600" i="0" dirty="0">
                <a:effectLst/>
                <a:latin typeface="Open Sans" panose="020B0606030504020204" pitchFamily="34" charset="0"/>
              </a:rPr>
              <a:t>, H., Hew, M. and van der </a:t>
            </a:r>
            <a:r>
              <a:rPr lang="en-GB" sz="600" i="0" dirty="0" err="1">
                <a:effectLst/>
                <a:latin typeface="Open Sans" panose="020B0606030504020204" pitchFamily="34" charset="0"/>
              </a:rPr>
              <a:t>Palen</a:t>
            </a:r>
            <a:r>
              <a:rPr lang="en-GB" sz="600" i="0" dirty="0">
                <a:effectLst/>
                <a:latin typeface="Open Sans" panose="020B0606030504020204" pitchFamily="34" charset="0"/>
              </a:rPr>
              <a:t>, J., 2023. Advancing digital solutions to overcome longstanding barriers in asthma and COPD management. Patient preference and adherence, pp.259-272.</a:t>
            </a:r>
          </a:p>
          <a:p>
            <a:pPr marL="0" indent="0" algn="just">
              <a:buNone/>
            </a:pPr>
            <a:endParaRPr lang="en-US" sz="900" dirty="0">
              <a:latin typeface="Times New Roman" pitchFamily="18" charset="0"/>
              <a:cs typeface="Times New Roman" pitchFamily="18" charset="0"/>
            </a:endParaRPr>
          </a:p>
          <a:p>
            <a:pPr marL="0" indent="0" fontAlgn="base">
              <a:buNone/>
            </a:pPr>
            <a:endParaRPr lang="en-GB" sz="900" b="0" i="0" dirty="0">
              <a:solidFill>
                <a:srgbClr val="111111"/>
              </a:solidFill>
              <a:effectLst/>
              <a:latin typeface="Arial" panose="020B0604020202020204" pitchFamily="34" charset="0"/>
              <a:cs typeface="Arial" panose="020B0604020202020204" pitchFamily="34" charset="0"/>
            </a:endParaRPr>
          </a:p>
          <a:p>
            <a:pPr fontAlgn="base"/>
            <a:endParaRPr lang="en-GB" sz="900" b="0" i="0" dirty="0">
              <a:solidFill>
                <a:srgbClr val="111111"/>
              </a:solidFill>
              <a:effectLst/>
              <a:latin typeface="Roboto" panose="02000000000000000000" pitchFamily="2" charset="0"/>
            </a:endParaRPr>
          </a:p>
          <a:p>
            <a:pPr fontAlgn="base"/>
            <a:endParaRPr lang="en-GB" sz="900" b="0" i="0" dirty="0">
              <a:solidFill>
                <a:srgbClr val="111111"/>
              </a:solidFill>
              <a:effectLst/>
              <a:latin typeface="Roboto" panose="02000000000000000000" pitchFamily="2" charset="0"/>
            </a:endParaRPr>
          </a:p>
          <a:p>
            <a:pPr fontAlgn="base"/>
            <a:endParaRPr lang="en-GB" sz="900" b="0" i="0" dirty="0">
              <a:solidFill>
                <a:srgbClr val="111111"/>
              </a:solidFill>
              <a:effectLst/>
              <a:latin typeface="Roboto" panose="02000000000000000000" pitchFamily="2" charset="0"/>
            </a:endParaRPr>
          </a:p>
          <a:p>
            <a:pPr algn="l" fontAlgn="base"/>
            <a:endParaRPr lang="en-GB" sz="800" b="1" i="0" dirty="0">
              <a:effectLst/>
              <a:latin typeface="Arial" panose="020B0604020202020204" pitchFamily="34" charset="0"/>
              <a:cs typeface="Arial" panose="020B0604020202020204" pitchFamily="34" charset="0"/>
            </a:endParaRPr>
          </a:p>
          <a:p>
            <a:endParaRPr lang="en-GB" dirty="0">
              <a:solidFill>
                <a:schemeClr val="bg1"/>
              </a:solidFill>
            </a:endParaRPr>
          </a:p>
          <a:p>
            <a:endParaRPr lang="en-GB" dirty="0"/>
          </a:p>
        </p:txBody>
      </p:sp>
    </p:spTree>
    <p:extLst>
      <p:ext uri="{BB962C8B-B14F-4D97-AF65-F5344CB8AC3E}">
        <p14:creationId xmlns:p14="http://schemas.microsoft.com/office/powerpoint/2010/main" val="1270069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3812</Words>
  <Application>Microsoft Office PowerPoint</Application>
  <PresentationFormat>On-screen Show (16:9)</PresentationFormat>
  <Paragraphs>279</Paragraphs>
  <Slides>33</Slides>
  <Notes>27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33</vt:i4>
      </vt:variant>
    </vt:vector>
  </HeadingPairs>
  <TitlesOfParts>
    <vt:vector size="46" baseType="lpstr">
      <vt:lpstr>Aptos</vt:lpstr>
      <vt:lpstr>Arial</vt:lpstr>
      <vt:lpstr>Calibri</vt:lpstr>
      <vt:lpstr>Georgia</vt:lpstr>
      <vt:lpstr>Gill Sans MT</vt:lpstr>
      <vt:lpstr>Helvetica Neue</vt:lpstr>
      <vt:lpstr>Lato</vt:lpstr>
      <vt:lpstr>Open Sans</vt:lpstr>
      <vt:lpstr>Poppins</vt:lpstr>
      <vt:lpstr>Roboto</vt:lpstr>
      <vt:lpstr>Times New Roman</vt:lpstr>
      <vt:lpstr>Wingdings</vt:lpstr>
      <vt:lpstr>Gallery</vt:lpstr>
      <vt:lpstr>PowerPoint Presentation</vt:lpstr>
      <vt:lpstr>                               GROUP 3</vt:lpstr>
      <vt:lpstr>Target activity and intervention</vt:lpstr>
      <vt:lpstr>Activity aim and content</vt:lpstr>
      <vt:lpstr>Digital health technology used for intervention R.D Mobile app (Respiratory Diseases App)</vt:lpstr>
      <vt:lpstr>Justification</vt:lpstr>
      <vt:lpstr>CONTD…</vt:lpstr>
      <vt:lpstr>CONTD…</vt:lpstr>
      <vt:lpstr>CONTD…</vt:lpstr>
      <vt:lpstr>Application</vt:lpstr>
      <vt:lpstr>CONTD…</vt:lpstr>
      <vt:lpstr>CONTD…</vt:lpstr>
      <vt:lpstr>CONTD…</vt:lpstr>
      <vt:lpstr>CONTD…</vt:lpstr>
      <vt:lpstr>CONTD…</vt:lpstr>
      <vt:lpstr>Barriers</vt:lpstr>
      <vt:lpstr>CONTD…</vt:lpstr>
      <vt:lpstr>CONTD…</vt:lpstr>
      <vt:lpstr>How to Mitigate Barriers</vt:lpstr>
      <vt:lpstr>Contd…</vt:lpstr>
      <vt:lpstr>legal and Ethical issues</vt:lpstr>
      <vt:lpstr>CONTD…</vt:lpstr>
      <vt:lpstr>Benefits</vt:lpstr>
      <vt:lpstr>CONTD…</vt:lpstr>
      <vt:lpstr>CONTD…</vt:lpstr>
      <vt:lpstr>CONTD…</vt:lpstr>
      <vt:lpstr>CONTD…</vt:lpstr>
      <vt:lpstr>Health technology connection with big data</vt:lpstr>
      <vt:lpstr>CONTD…</vt:lpstr>
      <vt:lpstr>Questions for the experts</vt:lpstr>
      <vt:lpstr>PowerPoint Presentation</vt:lpstr>
      <vt:lpstr>Reference</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2024-04-30T19:19:25Z</dcterms:modified>
</cp:coreProperties>
</file>