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64" r:id="rId1"/>
  </p:sldMasterIdLst>
  <p:notesMasterIdLst>
    <p:notesMasterId r:id="rId4"/>
  </p:notesMasterIdLst>
  <p:sldIdLst>
    <p:sldId id="256" r:id="rId2"/>
    <p:sldId id="257" r:id="rId3"/>
  </p:sldIdLst>
  <p:sldSz cx="51206400" cy="28803600"/>
  <p:notesSz cx="6797675" cy="9926638"/>
  <p:custDataLst>
    <p:tags r:id="rId5"/>
  </p:custDataLst>
  <p:defaultTextStyle>
    <a:defPPr>
      <a:defRPr lang="en-US"/>
    </a:defPPr>
    <a:lvl1pPr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1pPr>
    <a:lvl2pPr marL="2084516" indent="-1170756"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2pPr>
    <a:lvl3pPr marL="4170625" indent="-2341511"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3pPr>
    <a:lvl4pPr marL="6258311" indent="-3513859"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4pPr>
    <a:lvl5pPr marL="8342827" indent="-4684615"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5pPr>
    <a:lvl6pPr marL="2284402" algn="l" defTabSz="913761" rtl="0" eaLnBrk="1" latinLnBrk="0" hangingPunct="1">
      <a:defRPr sz="8297" kern="1200">
        <a:solidFill>
          <a:schemeClr val="tx1"/>
        </a:solidFill>
        <a:latin typeface="Arial" panose="020B0604020202020204" pitchFamily="34" charset="0"/>
        <a:ea typeface="+mn-ea"/>
        <a:cs typeface="+mn-cs"/>
      </a:defRPr>
    </a:lvl6pPr>
    <a:lvl7pPr marL="2741283" algn="l" defTabSz="913761" rtl="0" eaLnBrk="1" latinLnBrk="0" hangingPunct="1">
      <a:defRPr sz="8297" kern="1200">
        <a:solidFill>
          <a:schemeClr val="tx1"/>
        </a:solidFill>
        <a:latin typeface="Arial" panose="020B0604020202020204" pitchFamily="34" charset="0"/>
        <a:ea typeface="+mn-ea"/>
        <a:cs typeface="+mn-cs"/>
      </a:defRPr>
    </a:lvl7pPr>
    <a:lvl8pPr marL="3198163" algn="l" defTabSz="913761" rtl="0" eaLnBrk="1" latinLnBrk="0" hangingPunct="1">
      <a:defRPr sz="8297" kern="1200">
        <a:solidFill>
          <a:schemeClr val="tx1"/>
        </a:solidFill>
        <a:latin typeface="Arial" panose="020B0604020202020204" pitchFamily="34" charset="0"/>
        <a:ea typeface="+mn-ea"/>
        <a:cs typeface="+mn-cs"/>
      </a:defRPr>
    </a:lvl8pPr>
    <a:lvl9pPr marL="3655043" algn="l" defTabSz="913761" rtl="0" eaLnBrk="1" latinLnBrk="0" hangingPunct="1">
      <a:defRPr sz="8297"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394" userDrawn="1">
          <p15:clr>
            <a:srgbClr val="A4A3A4"/>
          </p15:clr>
        </p15:guide>
        <p15:guide id="2" orient="horz" pos="21105" userDrawn="1">
          <p15:clr>
            <a:srgbClr val="A4A3A4"/>
          </p15:clr>
        </p15:guide>
        <p15:guide id="3" pos="9535" userDrawn="1">
          <p15:clr>
            <a:srgbClr val="A4A3A4"/>
          </p15:clr>
        </p15:guide>
        <p15:guide id="4" pos="9177" userDrawn="1">
          <p15:clr>
            <a:srgbClr val="A4A3A4"/>
          </p15:clr>
        </p15:guide>
        <p15:guide id="5" pos="547" userDrawn="1">
          <p15:clr>
            <a:srgbClr val="A4A3A4"/>
          </p15:clr>
        </p15:guide>
        <p15:guide id="6" pos="9899" userDrawn="1">
          <p15:clr>
            <a:srgbClr val="A4A3A4"/>
          </p15:clr>
        </p15:guide>
        <p15:guide id="7" pos="18529" userDrawn="1">
          <p15:clr>
            <a:srgbClr val="A4A3A4"/>
          </p15:clr>
        </p15:guide>
        <p15:guide id="8" orient="horz" pos="2016" userDrawn="1">
          <p15:clr>
            <a:srgbClr val="A4A3A4"/>
          </p15:clr>
        </p15:guide>
        <p15:guide id="9" orient="horz" pos="17766" userDrawn="1">
          <p15:clr>
            <a:srgbClr val="A4A3A4"/>
          </p15:clr>
        </p15:guide>
        <p15:guide id="10" pos="11340" userDrawn="1">
          <p15:clr>
            <a:srgbClr val="A4A3A4"/>
          </p15:clr>
        </p15:guide>
        <p15:guide id="11" pos="10913" userDrawn="1">
          <p15:clr>
            <a:srgbClr val="A4A3A4"/>
          </p15:clr>
        </p15:guide>
        <p15:guide id="12" pos="659" userDrawn="1">
          <p15:clr>
            <a:srgbClr val="A4A3A4"/>
          </p15:clr>
        </p15:guide>
        <p15:guide id="13" pos="11767" userDrawn="1">
          <p15:clr>
            <a:srgbClr val="A4A3A4"/>
          </p15:clr>
        </p15:guide>
        <p15:guide id="14" pos="22023" userDrawn="1">
          <p15:clr>
            <a:srgbClr val="A4A3A4"/>
          </p15:clr>
        </p15:guide>
        <p15:guide id="15" pos="13567" userDrawn="1">
          <p15:clr>
            <a:srgbClr val="A4A3A4"/>
          </p15:clr>
        </p15:guide>
        <p15:guide id="16" pos="13055" userDrawn="1">
          <p15:clr>
            <a:srgbClr val="A4A3A4"/>
          </p15:clr>
        </p15:guide>
        <p15:guide id="17" pos="784" userDrawn="1">
          <p15:clr>
            <a:srgbClr val="A4A3A4"/>
          </p15:clr>
        </p15:guide>
        <p15:guide id="18" pos="14077" userDrawn="1">
          <p15:clr>
            <a:srgbClr val="A4A3A4"/>
          </p15:clr>
        </p15:guide>
        <p15:guide id="19" pos="26348" userDrawn="1">
          <p15:clr>
            <a:srgbClr val="A4A3A4"/>
          </p15:clr>
        </p15:guide>
        <p15:guide id="20" pos="16128" userDrawn="1">
          <p15:clr>
            <a:srgbClr val="A4A3A4"/>
          </p15:clr>
        </p15:guide>
        <p15:guide id="21" pos="15527" userDrawn="1">
          <p15:clr>
            <a:srgbClr val="A4A3A4"/>
          </p15:clr>
        </p15:guide>
        <p15:guide id="22" pos="931" userDrawn="1">
          <p15:clr>
            <a:srgbClr val="A4A3A4"/>
          </p15:clr>
        </p15:guide>
        <p15:guide id="23" pos="16737" userDrawn="1">
          <p15:clr>
            <a:srgbClr val="A4A3A4"/>
          </p15:clr>
        </p15:guide>
        <p15:guide id="24" pos="31325"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mma Wilson" initials="" lastIdx="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FC9"/>
    <a:srgbClr val="2DB575"/>
    <a:srgbClr val="282447"/>
    <a:srgbClr val="E3C73F"/>
    <a:srgbClr val="DC412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118" autoAdjust="0"/>
    <p:restoredTop sz="98904" autoAdjust="0"/>
  </p:normalViewPr>
  <p:slideViewPr>
    <p:cSldViewPr snapToGrid="0">
      <p:cViewPr varScale="1">
        <p:scale>
          <a:sx n="12" d="100"/>
          <a:sy n="12" d="100"/>
        </p:scale>
        <p:origin x="1094" y="5"/>
      </p:cViewPr>
      <p:guideLst>
        <p:guide orient="horz" pos="2394"/>
        <p:guide orient="horz" pos="21105"/>
        <p:guide pos="9535"/>
        <p:guide pos="9177"/>
        <p:guide pos="547"/>
        <p:guide pos="9899"/>
        <p:guide pos="18529"/>
        <p:guide orient="horz" pos="2016"/>
        <p:guide orient="horz" pos="17766"/>
        <p:guide pos="11340"/>
        <p:guide pos="10913"/>
        <p:guide pos="659"/>
        <p:guide pos="11767"/>
        <p:guide pos="22023"/>
        <p:guide pos="13567"/>
        <p:guide pos="13055"/>
        <p:guide pos="784"/>
        <p:guide pos="14077"/>
        <p:guide pos="26348"/>
        <p:guide pos="16128"/>
        <p:guide pos="15527"/>
        <p:guide pos="931"/>
        <p:guide pos="16737"/>
        <p:guide pos="3132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tags" Target="tags/tag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813" cy="496888"/>
          </a:xfrm>
          <a:prstGeom prst="rect">
            <a:avLst/>
          </a:prstGeom>
        </p:spPr>
        <p:txBody>
          <a:bodyPr vert="horz" lIns="92446" tIns="46223" rIns="92446" bIns="46223" rtlCol="0"/>
          <a:lstStyle>
            <a:lvl1pPr algn="l" defTabSz="2109152" eaLnBrk="1" fontAlgn="auto" hangingPunct="1">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51275" y="0"/>
            <a:ext cx="2944813" cy="496888"/>
          </a:xfrm>
          <a:prstGeom prst="rect">
            <a:avLst/>
          </a:prstGeom>
        </p:spPr>
        <p:txBody>
          <a:bodyPr vert="horz" lIns="92446" tIns="46223" rIns="92446" bIns="46223" rtlCol="0"/>
          <a:lstStyle>
            <a:lvl1pPr algn="r" defTabSz="2109152" eaLnBrk="1" fontAlgn="auto" hangingPunct="1">
              <a:spcBef>
                <a:spcPts val="0"/>
              </a:spcBef>
              <a:spcAft>
                <a:spcPts val="0"/>
              </a:spcAft>
              <a:defRPr sz="1200">
                <a:latin typeface="+mn-lt"/>
              </a:defRPr>
            </a:lvl1pPr>
          </a:lstStyle>
          <a:p>
            <a:pPr>
              <a:defRPr/>
            </a:pPr>
            <a:fld id="{2987AB42-D037-47D4-B053-305BAEB689E6}" type="datetimeFigureOut">
              <a:rPr lang="en-US"/>
              <a:pPr>
                <a:defRPr/>
              </a:pPr>
              <a:t>1/11/2026</a:t>
            </a:fld>
            <a:endParaRPr lang="en-GB"/>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2446" tIns="46223" rIns="92446" bIns="46223" rtlCol="0" anchor="ctr"/>
          <a:lstStyle/>
          <a:p>
            <a:pPr lvl="0"/>
            <a:endParaRPr lang="en-GB"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2446" tIns="46223" rIns="92446" bIns="462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163"/>
            <a:ext cx="2944813" cy="496887"/>
          </a:xfrm>
          <a:prstGeom prst="rect">
            <a:avLst/>
          </a:prstGeom>
        </p:spPr>
        <p:txBody>
          <a:bodyPr vert="horz" lIns="92446" tIns="46223" rIns="92446" bIns="46223" rtlCol="0" anchor="b"/>
          <a:lstStyle>
            <a:lvl1pPr algn="l" defTabSz="2109152" eaLnBrk="1" fontAlgn="auto" hangingPunct="1">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51275" y="9428163"/>
            <a:ext cx="2944813" cy="496887"/>
          </a:xfrm>
          <a:prstGeom prst="rect">
            <a:avLst/>
          </a:prstGeom>
        </p:spPr>
        <p:txBody>
          <a:bodyPr vert="horz" wrap="square" lIns="92446" tIns="46223" rIns="92446" bIns="46223" numCol="1" anchor="b" anchorCtr="0" compatLnSpc="1">
            <a:prstTxWarp prst="textNoShape">
              <a:avLst/>
            </a:prstTxWarp>
          </a:bodyPr>
          <a:lstStyle>
            <a:lvl1pPr algn="r" defTabSz="2108921" eaLnBrk="1" hangingPunct="1">
              <a:defRPr sz="1200" smtClean="0">
                <a:latin typeface="Calibri" panose="020F0502020204030204" pitchFamily="34" charset="0"/>
              </a:defRPr>
            </a:lvl1pPr>
          </a:lstStyle>
          <a:p>
            <a:pPr>
              <a:defRPr/>
            </a:pPr>
            <a:fld id="{94B8A473-EE1B-4CFC-A6C8-6C0DCC454575}" type="slidenum">
              <a:rPr lang="en-GB" altLang="en-US"/>
              <a:pPr>
                <a:defRPr/>
              </a:pPr>
              <a:t>‹#›</a:t>
            </a:fld>
            <a:endParaRPr lang="en-GB" altLang="en-US"/>
          </a:p>
        </p:txBody>
      </p:sp>
    </p:spTree>
    <p:extLst>
      <p:ext uri="{BB962C8B-B14F-4D97-AF65-F5344CB8AC3E}">
        <p14:creationId xmlns:p14="http://schemas.microsoft.com/office/powerpoint/2010/main" val="4118225562"/>
      </p:ext>
    </p:extLst>
  </p:cSld>
  <p:clrMap bg1="lt1" tx1="dk1" bg2="lt2" tx2="dk2" accent1="accent1" accent2="accent2" accent3="accent3" accent4="accent4" accent5="accent5" accent6="accent6" hlink="hlink" folHlink="folHlink"/>
  <p:notesStyle>
    <a:lvl1pPr algn="l" defTabSz="4170625" rtl="0" eaLnBrk="0" fontAlgn="base" hangingPunct="0">
      <a:spcBef>
        <a:spcPct val="30000"/>
      </a:spcBef>
      <a:spcAft>
        <a:spcPct val="0"/>
      </a:spcAft>
      <a:defRPr sz="5398" kern="1200">
        <a:solidFill>
          <a:schemeClr val="tx1"/>
        </a:solidFill>
        <a:latin typeface="+mn-lt"/>
        <a:ea typeface="+mn-ea"/>
        <a:cs typeface="+mn-cs"/>
      </a:defRPr>
    </a:lvl1pPr>
    <a:lvl2pPr marL="2084516" algn="l" defTabSz="4170625" rtl="0" eaLnBrk="0" fontAlgn="base" hangingPunct="0">
      <a:spcBef>
        <a:spcPct val="30000"/>
      </a:spcBef>
      <a:spcAft>
        <a:spcPct val="0"/>
      </a:spcAft>
      <a:defRPr sz="5398" kern="1200">
        <a:solidFill>
          <a:schemeClr val="tx1"/>
        </a:solidFill>
        <a:latin typeface="+mn-lt"/>
        <a:ea typeface="+mn-ea"/>
        <a:cs typeface="+mn-cs"/>
      </a:defRPr>
    </a:lvl2pPr>
    <a:lvl3pPr marL="4170625" algn="l" defTabSz="4170625" rtl="0" eaLnBrk="0" fontAlgn="base" hangingPunct="0">
      <a:spcBef>
        <a:spcPct val="30000"/>
      </a:spcBef>
      <a:spcAft>
        <a:spcPct val="0"/>
      </a:spcAft>
      <a:defRPr sz="5398" kern="1200">
        <a:solidFill>
          <a:schemeClr val="tx1"/>
        </a:solidFill>
        <a:latin typeface="+mn-lt"/>
        <a:ea typeface="+mn-ea"/>
        <a:cs typeface="+mn-cs"/>
      </a:defRPr>
    </a:lvl3pPr>
    <a:lvl4pPr marL="6258311" algn="l" defTabSz="4170625" rtl="0" eaLnBrk="0" fontAlgn="base" hangingPunct="0">
      <a:spcBef>
        <a:spcPct val="30000"/>
      </a:spcBef>
      <a:spcAft>
        <a:spcPct val="0"/>
      </a:spcAft>
      <a:defRPr sz="5398" kern="1200">
        <a:solidFill>
          <a:schemeClr val="tx1"/>
        </a:solidFill>
        <a:latin typeface="+mn-lt"/>
        <a:ea typeface="+mn-ea"/>
        <a:cs typeface="+mn-cs"/>
      </a:defRPr>
    </a:lvl4pPr>
    <a:lvl5pPr marL="8342827" algn="l" defTabSz="4170625" rtl="0" eaLnBrk="0" fontAlgn="base" hangingPunct="0">
      <a:spcBef>
        <a:spcPct val="30000"/>
      </a:spcBef>
      <a:spcAft>
        <a:spcPct val="0"/>
      </a:spcAft>
      <a:defRPr sz="5398" kern="1200">
        <a:solidFill>
          <a:schemeClr val="tx1"/>
        </a:solidFill>
        <a:latin typeface="+mn-lt"/>
        <a:ea typeface="+mn-ea"/>
        <a:cs typeface="+mn-cs"/>
      </a:defRPr>
    </a:lvl5pPr>
    <a:lvl6pPr marL="10433117" algn="l" defTabSz="4173247" rtl="0" eaLnBrk="1" latinLnBrk="0" hangingPunct="1">
      <a:defRPr sz="5398" kern="1200">
        <a:solidFill>
          <a:schemeClr val="tx1"/>
        </a:solidFill>
        <a:latin typeface="+mn-lt"/>
        <a:ea typeface="+mn-ea"/>
        <a:cs typeface="+mn-cs"/>
      </a:defRPr>
    </a:lvl6pPr>
    <a:lvl7pPr marL="12519733" algn="l" defTabSz="4173247" rtl="0" eaLnBrk="1" latinLnBrk="0" hangingPunct="1">
      <a:defRPr sz="5398" kern="1200">
        <a:solidFill>
          <a:schemeClr val="tx1"/>
        </a:solidFill>
        <a:latin typeface="+mn-lt"/>
        <a:ea typeface="+mn-ea"/>
        <a:cs typeface="+mn-cs"/>
      </a:defRPr>
    </a:lvl7pPr>
    <a:lvl8pPr marL="14606356" algn="l" defTabSz="4173247" rtl="0" eaLnBrk="1" latinLnBrk="0" hangingPunct="1">
      <a:defRPr sz="5398" kern="1200">
        <a:solidFill>
          <a:schemeClr val="tx1"/>
        </a:solidFill>
        <a:latin typeface="+mn-lt"/>
        <a:ea typeface="+mn-ea"/>
        <a:cs typeface="+mn-cs"/>
      </a:defRPr>
    </a:lvl8pPr>
    <a:lvl9pPr marL="16692980" algn="l" defTabSz="4173247" rtl="0" eaLnBrk="1" latinLnBrk="0" hangingPunct="1">
      <a:defRPr sz="539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512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12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2108200">
              <a:spcBef>
                <a:spcPct val="30000"/>
              </a:spcBef>
              <a:defRPr sz="5400">
                <a:solidFill>
                  <a:schemeClr val="tx1"/>
                </a:solidFill>
                <a:latin typeface="Calibri" panose="020F0502020204030204" pitchFamily="34" charset="0"/>
              </a:defRPr>
            </a:lvl1pPr>
            <a:lvl2pPr marL="750888" indent="-287338" defTabSz="2108200">
              <a:spcBef>
                <a:spcPct val="30000"/>
              </a:spcBef>
              <a:defRPr sz="5400">
                <a:solidFill>
                  <a:schemeClr val="tx1"/>
                </a:solidFill>
                <a:latin typeface="Calibri" panose="020F0502020204030204" pitchFamily="34" charset="0"/>
              </a:defRPr>
            </a:lvl2pPr>
            <a:lvl3pPr marL="1154113" indent="-230188" defTabSz="2108200">
              <a:spcBef>
                <a:spcPct val="30000"/>
              </a:spcBef>
              <a:defRPr sz="5400">
                <a:solidFill>
                  <a:schemeClr val="tx1"/>
                </a:solidFill>
                <a:latin typeface="Calibri" panose="020F0502020204030204" pitchFamily="34" charset="0"/>
              </a:defRPr>
            </a:lvl3pPr>
            <a:lvl4pPr marL="1617663" indent="-230188" defTabSz="2108200">
              <a:spcBef>
                <a:spcPct val="30000"/>
              </a:spcBef>
              <a:defRPr sz="5400">
                <a:solidFill>
                  <a:schemeClr val="tx1"/>
                </a:solidFill>
                <a:latin typeface="Calibri" panose="020F0502020204030204" pitchFamily="34" charset="0"/>
              </a:defRPr>
            </a:lvl4pPr>
            <a:lvl5pPr marL="2079625" indent="-230188" defTabSz="2108200">
              <a:spcBef>
                <a:spcPct val="30000"/>
              </a:spcBef>
              <a:defRPr sz="5400">
                <a:solidFill>
                  <a:schemeClr val="tx1"/>
                </a:solidFill>
                <a:latin typeface="Calibri" panose="020F0502020204030204" pitchFamily="34" charset="0"/>
              </a:defRPr>
            </a:lvl5pPr>
            <a:lvl6pPr marL="2536825" indent="-230188" defTabSz="2108200" eaLnBrk="0" fontAlgn="base" hangingPunct="0">
              <a:spcBef>
                <a:spcPct val="30000"/>
              </a:spcBef>
              <a:spcAft>
                <a:spcPct val="0"/>
              </a:spcAft>
              <a:defRPr sz="5400">
                <a:solidFill>
                  <a:schemeClr val="tx1"/>
                </a:solidFill>
                <a:latin typeface="Calibri" panose="020F0502020204030204" pitchFamily="34" charset="0"/>
              </a:defRPr>
            </a:lvl6pPr>
            <a:lvl7pPr marL="2994025" indent="-230188" defTabSz="2108200" eaLnBrk="0" fontAlgn="base" hangingPunct="0">
              <a:spcBef>
                <a:spcPct val="30000"/>
              </a:spcBef>
              <a:spcAft>
                <a:spcPct val="0"/>
              </a:spcAft>
              <a:defRPr sz="5400">
                <a:solidFill>
                  <a:schemeClr val="tx1"/>
                </a:solidFill>
                <a:latin typeface="Calibri" panose="020F0502020204030204" pitchFamily="34" charset="0"/>
              </a:defRPr>
            </a:lvl7pPr>
            <a:lvl8pPr marL="3451225" indent="-230188" defTabSz="2108200" eaLnBrk="0" fontAlgn="base" hangingPunct="0">
              <a:spcBef>
                <a:spcPct val="30000"/>
              </a:spcBef>
              <a:spcAft>
                <a:spcPct val="0"/>
              </a:spcAft>
              <a:defRPr sz="5400">
                <a:solidFill>
                  <a:schemeClr val="tx1"/>
                </a:solidFill>
                <a:latin typeface="Calibri" panose="020F0502020204030204" pitchFamily="34" charset="0"/>
              </a:defRPr>
            </a:lvl8pPr>
            <a:lvl9pPr marL="3908425" indent="-230188" defTabSz="2108200" eaLnBrk="0" fontAlgn="base" hangingPunct="0">
              <a:spcBef>
                <a:spcPct val="30000"/>
              </a:spcBef>
              <a:spcAft>
                <a:spcPct val="0"/>
              </a:spcAft>
              <a:defRPr sz="5400">
                <a:solidFill>
                  <a:schemeClr val="tx1"/>
                </a:solidFill>
                <a:latin typeface="Calibri" panose="020F0502020204030204" pitchFamily="34" charset="0"/>
              </a:defRPr>
            </a:lvl9pPr>
          </a:lstStyle>
          <a:p>
            <a:pPr>
              <a:spcBef>
                <a:spcPct val="0"/>
              </a:spcBef>
            </a:pPr>
            <a:fld id="{F81863F0-02BD-4B01-A9AD-628F2517DD6F}" type="slidenum">
              <a:rPr lang="en-GB" altLang="en-US" sz="1200"/>
              <a:pPr>
                <a:spcBef>
                  <a:spcPct val="0"/>
                </a:spcBef>
              </a:pPr>
              <a:t>1</a:t>
            </a:fld>
            <a:endParaRPr lang="en-GB" altLang="en-US" sz="1200"/>
          </a:p>
        </p:txBody>
      </p:sp>
    </p:spTree>
    <p:extLst>
      <p:ext uri="{BB962C8B-B14F-4D97-AF65-F5344CB8AC3E}">
        <p14:creationId xmlns:p14="http://schemas.microsoft.com/office/powerpoint/2010/main" val="3815973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40487" y="8947812"/>
            <a:ext cx="43525440" cy="6174095"/>
          </a:xfrm>
        </p:spPr>
        <p:txBody>
          <a:bodyPr/>
          <a:lstStyle/>
          <a:p>
            <a:r>
              <a:rPr lang="en-US"/>
              <a:t>Click to edit Master title style</a:t>
            </a:r>
            <a:endParaRPr lang="en-IE"/>
          </a:p>
        </p:txBody>
      </p:sp>
      <p:sp>
        <p:nvSpPr>
          <p:cNvPr id="3" name="Subtitle 2"/>
          <p:cNvSpPr>
            <a:spLocks noGrp="1"/>
          </p:cNvSpPr>
          <p:nvPr>
            <p:ph type="subTitle" idx="1"/>
          </p:nvPr>
        </p:nvSpPr>
        <p:spPr>
          <a:xfrm>
            <a:off x="7680967" y="16322040"/>
            <a:ext cx="35844480" cy="7360920"/>
          </a:xfrm>
        </p:spPr>
        <p:txBody>
          <a:bodyPr/>
          <a:lstStyle>
            <a:lvl1pPr marL="0" indent="0" algn="ctr">
              <a:buNone/>
              <a:defRPr>
                <a:solidFill>
                  <a:schemeClr val="tx1">
                    <a:tint val="75000"/>
                  </a:schemeClr>
                </a:solidFill>
              </a:defRPr>
            </a:lvl1pPr>
            <a:lvl2pPr marL="1798123" indent="0" algn="ctr">
              <a:buNone/>
              <a:defRPr>
                <a:solidFill>
                  <a:schemeClr val="tx1">
                    <a:tint val="75000"/>
                  </a:schemeClr>
                </a:solidFill>
              </a:defRPr>
            </a:lvl2pPr>
            <a:lvl3pPr marL="3596206" indent="0" algn="ctr">
              <a:buNone/>
              <a:defRPr>
                <a:solidFill>
                  <a:schemeClr val="tx1">
                    <a:tint val="75000"/>
                  </a:schemeClr>
                </a:solidFill>
              </a:defRPr>
            </a:lvl3pPr>
            <a:lvl4pPr marL="5394328" indent="0" algn="ctr">
              <a:buNone/>
              <a:defRPr>
                <a:solidFill>
                  <a:schemeClr val="tx1">
                    <a:tint val="75000"/>
                  </a:schemeClr>
                </a:solidFill>
              </a:defRPr>
            </a:lvl4pPr>
            <a:lvl5pPr marL="7192451" indent="0" algn="ctr">
              <a:buNone/>
              <a:defRPr>
                <a:solidFill>
                  <a:schemeClr val="tx1">
                    <a:tint val="75000"/>
                  </a:schemeClr>
                </a:solidFill>
              </a:defRPr>
            </a:lvl5pPr>
            <a:lvl6pPr marL="8990533" indent="0" algn="ctr">
              <a:buNone/>
              <a:defRPr>
                <a:solidFill>
                  <a:schemeClr val="tx1">
                    <a:tint val="75000"/>
                  </a:schemeClr>
                </a:solidFill>
              </a:defRPr>
            </a:lvl6pPr>
            <a:lvl7pPr marL="10788655" indent="0" algn="ctr">
              <a:buNone/>
              <a:defRPr>
                <a:solidFill>
                  <a:schemeClr val="tx1">
                    <a:tint val="75000"/>
                  </a:schemeClr>
                </a:solidFill>
              </a:defRPr>
            </a:lvl7pPr>
            <a:lvl8pPr marL="12586778" indent="0" algn="ctr">
              <a:buNone/>
              <a:defRPr>
                <a:solidFill>
                  <a:schemeClr val="tx1">
                    <a:tint val="75000"/>
                  </a:schemeClr>
                </a:solidFill>
              </a:defRPr>
            </a:lvl8pPr>
            <a:lvl9pPr marL="14384862" indent="0" algn="ctr">
              <a:buNone/>
              <a:defRPr>
                <a:solidFill>
                  <a:schemeClr val="tx1">
                    <a:tint val="75000"/>
                  </a:schemeClr>
                </a:solidFill>
              </a:defRPr>
            </a:lvl9pPr>
          </a:lstStyle>
          <a:p>
            <a:r>
              <a:rPr lang="en-US"/>
              <a:t>Click to edit Master subtitle style</a:t>
            </a:r>
            <a:endParaRPr lang="en-IE"/>
          </a:p>
        </p:txBody>
      </p:sp>
      <p:sp>
        <p:nvSpPr>
          <p:cNvPr id="4" name="Date Placeholder 3"/>
          <p:cNvSpPr>
            <a:spLocks noGrp="1"/>
          </p:cNvSpPr>
          <p:nvPr>
            <p:ph type="dt" sz="half" idx="10"/>
          </p:nvPr>
        </p:nvSpPr>
        <p:spPr/>
        <p:txBody>
          <a:bodyPr/>
          <a:lstStyle/>
          <a:p>
            <a:pPr>
              <a:defRPr/>
            </a:pPr>
            <a:fld id="{E7EA56D6-78D8-42B8-8194-C572B5536CFB}"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7EA159D-CCA0-41F8-912E-C4B980CC34E8}" type="slidenum">
              <a:rPr lang="en-GB" altLang="en-US" smtClean="0"/>
              <a:pPr>
                <a:defRPr/>
              </a:pPr>
              <a:t>‹#›</a:t>
            </a:fld>
            <a:endParaRPr lang="en-GB" altLang="en-US"/>
          </a:p>
        </p:txBody>
      </p:sp>
    </p:spTree>
    <p:extLst>
      <p:ext uri="{BB962C8B-B14F-4D97-AF65-F5344CB8AC3E}">
        <p14:creationId xmlns:p14="http://schemas.microsoft.com/office/powerpoint/2010/main" val="2939024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pPr>
              <a:defRPr/>
            </a:pPr>
            <a:fld id="{1DCCFD0B-C5F3-4D57-A440-E62B7FF0E76B}"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7B328C5-858F-403D-A151-47A3E17D1D4E}" type="slidenum">
              <a:rPr lang="en-GB" altLang="en-US" smtClean="0"/>
              <a:pPr>
                <a:defRPr/>
              </a:pPr>
              <a:t>‹#›</a:t>
            </a:fld>
            <a:endParaRPr lang="en-GB" altLang="en-US"/>
          </a:p>
        </p:txBody>
      </p:sp>
    </p:spTree>
    <p:extLst>
      <p:ext uri="{BB962C8B-B14F-4D97-AF65-F5344CB8AC3E}">
        <p14:creationId xmlns:p14="http://schemas.microsoft.com/office/powerpoint/2010/main" val="491396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7" y="18508993"/>
            <a:ext cx="43525440" cy="5720715"/>
          </a:xfrm>
        </p:spPr>
        <p:txBody>
          <a:bodyPr anchor="t"/>
          <a:lstStyle>
            <a:lvl1pPr algn="l">
              <a:defRPr sz="15780" b="1" cap="all"/>
            </a:lvl1pPr>
          </a:lstStyle>
          <a:p>
            <a:r>
              <a:rPr lang="en-US"/>
              <a:t>Click to edit Master title style</a:t>
            </a:r>
            <a:endParaRPr lang="en-IE"/>
          </a:p>
        </p:txBody>
      </p:sp>
      <p:sp>
        <p:nvSpPr>
          <p:cNvPr id="3" name="Text Placeholder 2"/>
          <p:cNvSpPr>
            <a:spLocks noGrp="1"/>
          </p:cNvSpPr>
          <p:nvPr>
            <p:ph type="body" idx="1"/>
          </p:nvPr>
        </p:nvSpPr>
        <p:spPr>
          <a:xfrm>
            <a:off x="4044957" y="12208219"/>
            <a:ext cx="43525440" cy="6300788"/>
          </a:xfrm>
        </p:spPr>
        <p:txBody>
          <a:bodyPr anchor="b"/>
          <a:lstStyle>
            <a:lvl1pPr marL="0" indent="0">
              <a:buNone/>
              <a:defRPr sz="7870">
                <a:solidFill>
                  <a:schemeClr val="tx1">
                    <a:tint val="75000"/>
                  </a:schemeClr>
                </a:solidFill>
              </a:defRPr>
            </a:lvl1pPr>
            <a:lvl2pPr marL="1798123" indent="0">
              <a:buNone/>
              <a:defRPr sz="7111">
                <a:solidFill>
                  <a:schemeClr val="tx1">
                    <a:tint val="75000"/>
                  </a:schemeClr>
                </a:solidFill>
              </a:defRPr>
            </a:lvl2pPr>
            <a:lvl3pPr marL="3596206" indent="0">
              <a:buNone/>
              <a:defRPr sz="6273">
                <a:solidFill>
                  <a:schemeClr val="tx1">
                    <a:tint val="75000"/>
                  </a:schemeClr>
                </a:solidFill>
              </a:defRPr>
            </a:lvl3pPr>
            <a:lvl4pPr marL="5394328" indent="0">
              <a:buNone/>
              <a:defRPr sz="5513">
                <a:solidFill>
                  <a:schemeClr val="tx1">
                    <a:tint val="75000"/>
                  </a:schemeClr>
                </a:solidFill>
              </a:defRPr>
            </a:lvl4pPr>
            <a:lvl5pPr marL="7192451" indent="0">
              <a:buNone/>
              <a:defRPr sz="5513">
                <a:solidFill>
                  <a:schemeClr val="tx1">
                    <a:tint val="75000"/>
                  </a:schemeClr>
                </a:solidFill>
              </a:defRPr>
            </a:lvl5pPr>
            <a:lvl6pPr marL="8990533" indent="0">
              <a:buNone/>
              <a:defRPr sz="5513">
                <a:solidFill>
                  <a:schemeClr val="tx1">
                    <a:tint val="75000"/>
                  </a:schemeClr>
                </a:solidFill>
              </a:defRPr>
            </a:lvl6pPr>
            <a:lvl7pPr marL="10788655" indent="0">
              <a:buNone/>
              <a:defRPr sz="5513">
                <a:solidFill>
                  <a:schemeClr val="tx1">
                    <a:tint val="75000"/>
                  </a:schemeClr>
                </a:solidFill>
              </a:defRPr>
            </a:lvl7pPr>
            <a:lvl8pPr marL="12586778" indent="0">
              <a:buNone/>
              <a:defRPr sz="5513">
                <a:solidFill>
                  <a:schemeClr val="tx1">
                    <a:tint val="75000"/>
                  </a:schemeClr>
                </a:solidFill>
              </a:defRPr>
            </a:lvl8pPr>
            <a:lvl9pPr marL="14384862" indent="0">
              <a:buNone/>
              <a:defRPr sz="551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BF34FDC-7FF2-4EB1-ADD2-28F5F0D2E2AE}"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8E1680F-C546-40F6-9E1D-61EB64455C9C}" type="slidenum">
              <a:rPr lang="en-GB" altLang="en-US" smtClean="0"/>
              <a:pPr>
                <a:defRPr/>
              </a:pPr>
              <a:t>‹#›</a:t>
            </a:fld>
            <a:endParaRPr lang="en-GB" altLang="en-US"/>
          </a:p>
        </p:txBody>
      </p:sp>
    </p:spTree>
    <p:extLst>
      <p:ext uri="{BB962C8B-B14F-4D97-AF65-F5344CB8AC3E}">
        <p14:creationId xmlns:p14="http://schemas.microsoft.com/office/powerpoint/2010/main" val="184320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Content Placeholder 2"/>
          <p:cNvSpPr>
            <a:spLocks noGrp="1"/>
          </p:cNvSpPr>
          <p:nvPr>
            <p:ph sz="half" idx="1"/>
          </p:nvPr>
        </p:nvSpPr>
        <p:spPr>
          <a:xfrm>
            <a:off x="2560327" y="6720841"/>
            <a:ext cx="22616160" cy="19009053"/>
          </a:xfrm>
        </p:spPr>
        <p:txBody>
          <a:bodyPr/>
          <a:lstStyle>
            <a:lvl1pPr>
              <a:defRPr sz="11026"/>
            </a:lvl1pPr>
            <a:lvl2pPr>
              <a:defRPr sz="9388"/>
            </a:lvl2pPr>
            <a:lvl3pPr>
              <a:defRPr sz="7870"/>
            </a:lvl3pPr>
            <a:lvl4pPr>
              <a:defRPr sz="7111"/>
            </a:lvl4pPr>
            <a:lvl5pPr>
              <a:defRPr sz="7111"/>
            </a:lvl5pPr>
            <a:lvl6pPr>
              <a:defRPr sz="7111"/>
            </a:lvl6pPr>
            <a:lvl7pPr>
              <a:defRPr sz="7111"/>
            </a:lvl7pPr>
            <a:lvl8pPr>
              <a:defRPr sz="7111"/>
            </a:lvl8pPr>
            <a:lvl9pPr>
              <a:defRPr sz="71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Content Placeholder 3"/>
          <p:cNvSpPr>
            <a:spLocks noGrp="1"/>
          </p:cNvSpPr>
          <p:nvPr>
            <p:ph sz="half" idx="2"/>
          </p:nvPr>
        </p:nvSpPr>
        <p:spPr>
          <a:xfrm>
            <a:off x="26029927" y="6720841"/>
            <a:ext cx="22616160" cy="19009053"/>
          </a:xfrm>
        </p:spPr>
        <p:txBody>
          <a:bodyPr/>
          <a:lstStyle>
            <a:lvl1pPr>
              <a:defRPr sz="11026"/>
            </a:lvl1pPr>
            <a:lvl2pPr>
              <a:defRPr sz="9388"/>
            </a:lvl2pPr>
            <a:lvl3pPr>
              <a:defRPr sz="7870"/>
            </a:lvl3pPr>
            <a:lvl4pPr>
              <a:defRPr sz="7111"/>
            </a:lvl4pPr>
            <a:lvl5pPr>
              <a:defRPr sz="7111"/>
            </a:lvl5pPr>
            <a:lvl6pPr>
              <a:defRPr sz="7111"/>
            </a:lvl6pPr>
            <a:lvl7pPr>
              <a:defRPr sz="7111"/>
            </a:lvl7pPr>
            <a:lvl8pPr>
              <a:defRPr sz="7111"/>
            </a:lvl8pPr>
            <a:lvl9pPr>
              <a:defRPr sz="71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Date Placeholder 4"/>
          <p:cNvSpPr>
            <a:spLocks noGrp="1"/>
          </p:cNvSpPr>
          <p:nvPr>
            <p:ph type="dt" sz="half" idx="10"/>
          </p:nvPr>
        </p:nvSpPr>
        <p:spPr/>
        <p:txBody>
          <a:bodyPr/>
          <a:lstStyle/>
          <a:p>
            <a:pPr>
              <a:defRPr/>
            </a:pPr>
            <a:fld id="{22DAB4B5-E530-4C79-90E9-2B8313269446}" type="datetimeFigureOut">
              <a:rPr lang="en-US" smtClean="0"/>
              <a:pPr>
                <a:defRPr/>
              </a:pPr>
              <a:t>1/11/2026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32388E8-3E61-4222-A621-2CBBFFD703CB}" type="slidenum">
              <a:rPr lang="en-GB" altLang="en-US" smtClean="0"/>
              <a:pPr>
                <a:defRPr/>
              </a:pPr>
              <a:t>‹#›</a:t>
            </a:fld>
            <a:endParaRPr lang="en-GB" altLang="en-US"/>
          </a:p>
        </p:txBody>
      </p:sp>
    </p:spTree>
    <p:extLst>
      <p:ext uri="{BB962C8B-B14F-4D97-AF65-F5344CB8AC3E}">
        <p14:creationId xmlns:p14="http://schemas.microsoft.com/office/powerpoint/2010/main" val="324409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E"/>
          </a:p>
        </p:txBody>
      </p:sp>
      <p:sp>
        <p:nvSpPr>
          <p:cNvPr id="3" name="Text Placeholder 2"/>
          <p:cNvSpPr>
            <a:spLocks noGrp="1"/>
          </p:cNvSpPr>
          <p:nvPr>
            <p:ph type="body" idx="1"/>
          </p:nvPr>
        </p:nvSpPr>
        <p:spPr>
          <a:xfrm>
            <a:off x="2560327" y="6447484"/>
            <a:ext cx="22625051" cy="2687013"/>
          </a:xfrm>
        </p:spPr>
        <p:txBody>
          <a:bodyPr anchor="b"/>
          <a:lstStyle>
            <a:lvl1pPr marL="0" indent="0">
              <a:buNone/>
              <a:defRPr sz="9388" b="1"/>
            </a:lvl1pPr>
            <a:lvl2pPr marL="1798123" indent="0">
              <a:buNone/>
              <a:defRPr sz="7870" b="1"/>
            </a:lvl2pPr>
            <a:lvl3pPr marL="3596206" indent="0">
              <a:buNone/>
              <a:defRPr sz="7111" b="1"/>
            </a:lvl3pPr>
            <a:lvl4pPr marL="5394328" indent="0">
              <a:buNone/>
              <a:defRPr sz="6273" b="1"/>
            </a:lvl4pPr>
            <a:lvl5pPr marL="7192451" indent="0">
              <a:buNone/>
              <a:defRPr sz="6273" b="1"/>
            </a:lvl5pPr>
            <a:lvl6pPr marL="8990533" indent="0">
              <a:buNone/>
              <a:defRPr sz="6273" b="1"/>
            </a:lvl6pPr>
            <a:lvl7pPr marL="10788655" indent="0">
              <a:buNone/>
              <a:defRPr sz="6273" b="1"/>
            </a:lvl7pPr>
            <a:lvl8pPr marL="12586778" indent="0">
              <a:buNone/>
              <a:defRPr sz="6273" b="1"/>
            </a:lvl8pPr>
            <a:lvl9pPr marL="14384862" indent="0">
              <a:buNone/>
              <a:defRPr sz="6273" b="1"/>
            </a:lvl9pPr>
          </a:lstStyle>
          <a:p>
            <a:pPr lvl="0"/>
            <a:r>
              <a:rPr lang="en-US"/>
              <a:t>Click to edit Master text styles</a:t>
            </a:r>
          </a:p>
        </p:txBody>
      </p:sp>
      <p:sp>
        <p:nvSpPr>
          <p:cNvPr id="4" name="Content Placeholder 3"/>
          <p:cNvSpPr>
            <a:spLocks noGrp="1"/>
          </p:cNvSpPr>
          <p:nvPr>
            <p:ph sz="half" idx="2"/>
          </p:nvPr>
        </p:nvSpPr>
        <p:spPr>
          <a:xfrm>
            <a:off x="2560327" y="9134498"/>
            <a:ext cx="22625051" cy="16595397"/>
          </a:xfrm>
        </p:spPr>
        <p:txBody>
          <a:bodyPr/>
          <a:lstStyle>
            <a:lvl1pPr>
              <a:defRPr sz="9388"/>
            </a:lvl1pPr>
            <a:lvl2pPr>
              <a:defRPr sz="7870"/>
            </a:lvl2pPr>
            <a:lvl3pPr>
              <a:defRPr sz="7111"/>
            </a:lvl3pPr>
            <a:lvl4pPr>
              <a:defRPr sz="6273"/>
            </a:lvl4pPr>
            <a:lvl5pPr>
              <a:defRPr sz="6273"/>
            </a:lvl5pPr>
            <a:lvl6pPr>
              <a:defRPr sz="6273"/>
            </a:lvl6pPr>
            <a:lvl7pPr>
              <a:defRPr sz="6273"/>
            </a:lvl7pPr>
            <a:lvl8pPr>
              <a:defRPr sz="6273"/>
            </a:lvl8pPr>
            <a:lvl9pPr>
              <a:defRPr sz="62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Text Placeholder 4"/>
          <p:cNvSpPr>
            <a:spLocks noGrp="1"/>
          </p:cNvSpPr>
          <p:nvPr>
            <p:ph type="body" sz="quarter" idx="3"/>
          </p:nvPr>
        </p:nvSpPr>
        <p:spPr>
          <a:xfrm>
            <a:off x="26012162" y="6447484"/>
            <a:ext cx="22633940" cy="2687013"/>
          </a:xfrm>
        </p:spPr>
        <p:txBody>
          <a:bodyPr anchor="b"/>
          <a:lstStyle>
            <a:lvl1pPr marL="0" indent="0">
              <a:buNone/>
              <a:defRPr sz="9388" b="1"/>
            </a:lvl1pPr>
            <a:lvl2pPr marL="1798123" indent="0">
              <a:buNone/>
              <a:defRPr sz="7870" b="1"/>
            </a:lvl2pPr>
            <a:lvl3pPr marL="3596206" indent="0">
              <a:buNone/>
              <a:defRPr sz="7111" b="1"/>
            </a:lvl3pPr>
            <a:lvl4pPr marL="5394328" indent="0">
              <a:buNone/>
              <a:defRPr sz="6273" b="1"/>
            </a:lvl4pPr>
            <a:lvl5pPr marL="7192451" indent="0">
              <a:buNone/>
              <a:defRPr sz="6273" b="1"/>
            </a:lvl5pPr>
            <a:lvl6pPr marL="8990533" indent="0">
              <a:buNone/>
              <a:defRPr sz="6273" b="1"/>
            </a:lvl6pPr>
            <a:lvl7pPr marL="10788655" indent="0">
              <a:buNone/>
              <a:defRPr sz="6273" b="1"/>
            </a:lvl7pPr>
            <a:lvl8pPr marL="12586778" indent="0">
              <a:buNone/>
              <a:defRPr sz="6273" b="1"/>
            </a:lvl8pPr>
            <a:lvl9pPr marL="14384862" indent="0">
              <a:buNone/>
              <a:defRPr sz="6273" b="1"/>
            </a:lvl9pPr>
          </a:lstStyle>
          <a:p>
            <a:pPr lvl="0"/>
            <a:r>
              <a:rPr lang="en-US"/>
              <a:t>Click to edit Master text styles</a:t>
            </a:r>
          </a:p>
        </p:txBody>
      </p:sp>
      <p:sp>
        <p:nvSpPr>
          <p:cNvPr id="6" name="Content Placeholder 5"/>
          <p:cNvSpPr>
            <a:spLocks noGrp="1"/>
          </p:cNvSpPr>
          <p:nvPr>
            <p:ph sz="quarter" idx="4"/>
          </p:nvPr>
        </p:nvSpPr>
        <p:spPr>
          <a:xfrm>
            <a:off x="26012162" y="9134498"/>
            <a:ext cx="22633940" cy="16595397"/>
          </a:xfrm>
        </p:spPr>
        <p:txBody>
          <a:bodyPr/>
          <a:lstStyle>
            <a:lvl1pPr>
              <a:defRPr sz="9388"/>
            </a:lvl1pPr>
            <a:lvl2pPr>
              <a:defRPr sz="7870"/>
            </a:lvl2pPr>
            <a:lvl3pPr>
              <a:defRPr sz="7111"/>
            </a:lvl3pPr>
            <a:lvl4pPr>
              <a:defRPr sz="6273"/>
            </a:lvl4pPr>
            <a:lvl5pPr>
              <a:defRPr sz="6273"/>
            </a:lvl5pPr>
            <a:lvl6pPr>
              <a:defRPr sz="6273"/>
            </a:lvl6pPr>
            <a:lvl7pPr>
              <a:defRPr sz="6273"/>
            </a:lvl7pPr>
            <a:lvl8pPr>
              <a:defRPr sz="6273"/>
            </a:lvl8pPr>
            <a:lvl9pPr>
              <a:defRPr sz="62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7" name="Date Placeholder 6"/>
          <p:cNvSpPr>
            <a:spLocks noGrp="1"/>
          </p:cNvSpPr>
          <p:nvPr>
            <p:ph type="dt" sz="half" idx="10"/>
          </p:nvPr>
        </p:nvSpPr>
        <p:spPr/>
        <p:txBody>
          <a:bodyPr/>
          <a:lstStyle/>
          <a:p>
            <a:pPr>
              <a:defRPr/>
            </a:pPr>
            <a:fld id="{F96F2772-0486-4C7B-9C49-9A7A831D2ADA}" type="datetimeFigureOut">
              <a:rPr lang="en-US" smtClean="0"/>
              <a:pPr>
                <a:defRPr/>
              </a:pPr>
              <a:t>1/11/2026</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C9C3F68-8F60-430B-A399-49041747BDE6}" type="slidenum">
              <a:rPr lang="en-GB" altLang="en-US" smtClean="0"/>
              <a:pPr>
                <a:defRPr/>
              </a:pPr>
              <a:t>‹#›</a:t>
            </a:fld>
            <a:endParaRPr lang="en-GB" altLang="en-US"/>
          </a:p>
        </p:txBody>
      </p:sp>
    </p:spTree>
    <p:extLst>
      <p:ext uri="{BB962C8B-B14F-4D97-AF65-F5344CB8AC3E}">
        <p14:creationId xmlns:p14="http://schemas.microsoft.com/office/powerpoint/2010/main" val="1091865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Date Placeholder 2"/>
          <p:cNvSpPr>
            <a:spLocks noGrp="1"/>
          </p:cNvSpPr>
          <p:nvPr>
            <p:ph type="dt" sz="half" idx="10"/>
          </p:nvPr>
        </p:nvSpPr>
        <p:spPr/>
        <p:txBody>
          <a:bodyPr/>
          <a:lstStyle/>
          <a:p>
            <a:pPr>
              <a:defRPr/>
            </a:pPr>
            <a:fld id="{580E29A5-C52E-4087-A6B0-F4E63AD873A5}" type="datetimeFigureOut">
              <a:rPr lang="en-US" smtClean="0"/>
              <a:pPr>
                <a:defRPr/>
              </a:pPr>
              <a:t>1/11/2026</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808B031-EE7A-4B0E-AECD-DA8E50F38FD9}" type="slidenum">
              <a:rPr lang="en-GB" altLang="en-US" smtClean="0"/>
              <a:pPr>
                <a:defRPr/>
              </a:pPr>
              <a:t>‹#›</a:t>
            </a:fld>
            <a:endParaRPr lang="en-GB" altLang="en-US"/>
          </a:p>
        </p:txBody>
      </p:sp>
    </p:spTree>
    <p:extLst>
      <p:ext uri="{BB962C8B-B14F-4D97-AF65-F5344CB8AC3E}">
        <p14:creationId xmlns:p14="http://schemas.microsoft.com/office/powerpoint/2010/main" val="927131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C3C7E4-3D7E-4741-82AF-DEDDDD4F311C}" type="datetimeFigureOut">
              <a:rPr lang="en-US" smtClean="0"/>
              <a:pPr>
                <a:defRPr/>
              </a:pPr>
              <a:t>1/11/2026</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15359D74-33F3-4CE8-BCD8-68DBC2214E19}" type="slidenum">
              <a:rPr lang="en-GB" altLang="en-US" smtClean="0"/>
              <a:pPr>
                <a:defRPr/>
              </a:pPr>
              <a:t>‹#›</a:t>
            </a:fld>
            <a:endParaRPr lang="en-GB" altLang="en-US"/>
          </a:p>
        </p:txBody>
      </p:sp>
    </p:spTree>
    <p:extLst>
      <p:ext uri="{BB962C8B-B14F-4D97-AF65-F5344CB8AC3E}">
        <p14:creationId xmlns:p14="http://schemas.microsoft.com/office/powerpoint/2010/main" val="2405663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44" y="1146821"/>
            <a:ext cx="16846551" cy="4880610"/>
          </a:xfrm>
        </p:spPr>
        <p:txBody>
          <a:bodyPr anchor="b"/>
          <a:lstStyle>
            <a:lvl1pPr algn="l">
              <a:defRPr sz="7870" b="1"/>
            </a:lvl1pPr>
          </a:lstStyle>
          <a:p>
            <a:r>
              <a:rPr lang="en-US"/>
              <a:t>Click to edit Master title style</a:t>
            </a:r>
            <a:endParaRPr lang="en-IE"/>
          </a:p>
        </p:txBody>
      </p:sp>
      <p:sp>
        <p:nvSpPr>
          <p:cNvPr id="3" name="Content Placeholder 2"/>
          <p:cNvSpPr>
            <a:spLocks noGrp="1"/>
          </p:cNvSpPr>
          <p:nvPr>
            <p:ph idx="1"/>
          </p:nvPr>
        </p:nvSpPr>
        <p:spPr>
          <a:xfrm>
            <a:off x="20020280" y="1146838"/>
            <a:ext cx="28625800" cy="24583073"/>
          </a:xfrm>
        </p:spPr>
        <p:txBody>
          <a:bodyPr/>
          <a:lstStyle>
            <a:lvl1pPr>
              <a:defRPr sz="12624"/>
            </a:lvl1pPr>
            <a:lvl2pPr>
              <a:defRPr sz="11026"/>
            </a:lvl2pPr>
            <a:lvl3pPr>
              <a:defRPr sz="9388"/>
            </a:lvl3pPr>
            <a:lvl4pPr>
              <a:defRPr sz="7870"/>
            </a:lvl4pPr>
            <a:lvl5pPr>
              <a:defRPr sz="7870"/>
            </a:lvl5pPr>
            <a:lvl6pPr>
              <a:defRPr sz="7870"/>
            </a:lvl6pPr>
            <a:lvl7pPr>
              <a:defRPr sz="7870"/>
            </a:lvl7pPr>
            <a:lvl8pPr>
              <a:defRPr sz="7870"/>
            </a:lvl8pPr>
            <a:lvl9pPr>
              <a:defRPr sz="787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Text Placeholder 3"/>
          <p:cNvSpPr>
            <a:spLocks noGrp="1"/>
          </p:cNvSpPr>
          <p:nvPr>
            <p:ph type="body" sz="half" idx="2"/>
          </p:nvPr>
        </p:nvSpPr>
        <p:spPr>
          <a:xfrm>
            <a:off x="2560344" y="6027448"/>
            <a:ext cx="16846551" cy="19702463"/>
          </a:xfrm>
        </p:spPr>
        <p:txBody>
          <a:bodyPr/>
          <a:lstStyle>
            <a:lvl1pPr marL="0" indent="0">
              <a:buNone/>
              <a:defRPr sz="5513"/>
            </a:lvl1pPr>
            <a:lvl2pPr marL="1798123" indent="0">
              <a:buNone/>
              <a:defRPr sz="4755"/>
            </a:lvl2pPr>
            <a:lvl3pPr marL="3596206" indent="0">
              <a:buNone/>
              <a:defRPr sz="3995"/>
            </a:lvl3pPr>
            <a:lvl4pPr marL="5394328" indent="0">
              <a:buNone/>
              <a:defRPr sz="3995"/>
            </a:lvl4pPr>
            <a:lvl5pPr marL="7192451" indent="0">
              <a:buNone/>
              <a:defRPr sz="3995"/>
            </a:lvl5pPr>
            <a:lvl6pPr marL="8990533" indent="0">
              <a:buNone/>
              <a:defRPr sz="3995"/>
            </a:lvl6pPr>
            <a:lvl7pPr marL="10788655" indent="0">
              <a:buNone/>
              <a:defRPr sz="3995"/>
            </a:lvl7pPr>
            <a:lvl8pPr marL="12586778" indent="0">
              <a:buNone/>
              <a:defRPr sz="3995"/>
            </a:lvl8pPr>
            <a:lvl9pPr marL="14384862" indent="0">
              <a:buNone/>
              <a:defRPr sz="3995"/>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F502EAE-B008-4572-8F8A-35EA5CC8FF9B}" type="datetimeFigureOut">
              <a:rPr lang="en-US" smtClean="0"/>
              <a:pPr>
                <a:defRPr/>
              </a:pPr>
              <a:t>1/11/2026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1C47750-6AE0-4ABC-961D-D011C6A964A9}" type="slidenum">
              <a:rPr lang="en-GB" altLang="en-US" smtClean="0"/>
              <a:pPr>
                <a:defRPr/>
              </a:pPr>
              <a:t>‹#›</a:t>
            </a:fld>
            <a:endParaRPr lang="en-GB" altLang="en-US"/>
          </a:p>
        </p:txBody>
      </p:sp>
    </p:spTree>
    <p:extLst>
      <p:ext uri="{BB962C8B-B14F-4D97-AF65-F5344CB8AC3E}">
        <p14:creationId xmlns:p14="http://schemas.microsoft.com/office/powerpoint/2010/main" val="57535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817" y="20162536"/>
            <a:ext cx="30723840" cy="2380298"/>
          </a:xfrm>
        </p:spPr>
        <p:txBody>
          <a:bodyPr anchor="b"/>
          <a:lstStyle>
            <a:lvl1pPr algn="l">
              <a:defRPr sz="7870" b="1"/>
            </a:lvl1pPr>
          </a:lstStyle>
          <a:p>
            <a:r>
              <a:rPr lang="en-US"/>
              <a:t>Click to edit Master title style</a:t>
            </a:r>
            <a:endParaRPr lang="en-IE"/>
          </a:p>
        </p:txBody>
      </p:sp>
      <p:sp>
        <p:nvSpPr>
          <p:cNvPr id="3" name="Picture Placeholder 2"/>
          <p:cNvSpPr>
            <a:spLocks noGrp="1"/>
          </p:cNvSpPr>
          <p:nvPr>
            <p:ph type="pic" idx="1"/>
          </p:nvPr>
        </p:nvSpPr>
        <p:spPr>
          <a:xfrm>
            <a:off x="10036817" y="2573645"/>
            <a:ext cx="30723840" cy="17282160"/>
          </a:xfrm>
        </p:spPr>
        <p:txBody>
          <a:bodyPr/>
          <a:lstStyle>
            <a:lvl1pPr marL="0" indent="0">
              <a:buNone/>
              <a:defRPr sz="12624"/>
            </a:lvl1pPr>
            <a:lvl2pPr marL="1798123" indent="0">
              <a:buNone/>
              <a:defRPr sz="11026"/>
            </a:lvl2pPr>
            <a:lvl3pPr marL="3596206" indent="0">
              <a:buNone/>
              <a:defRPr sz="9388"/>
            </a:lvl3pPr>
            <a:lvl4pPr marL="5394328" indent="0">
              <a:buNone/>
              <a:defRPr sz="7870"/>
            </a:lvl4pPr>
            <a:lvl5pPr marL="7192451" indent="0">
              <a:buNone/>
              <a:defRPr sz="7870"/>
            </a:lvl5pPr>
            <a:lvl6pPr marL="8990533" indent="0">
              <a:buNone/>
              <a:defRPr sz="7870"/>
            </a:lvl6pPr>
            <a:lvl7pPr marL="10788655" indent="0">
              <a:buNone/>
              <a:defRPr sz="7870"/>
            </a:lvl7pPr>
            <a:lvl8pPr marL="12586778" indent="0">
              <a:buNone/>
              <a:defRPr sz="7870"/>
            </a:lvl8pPr>
            <a:lvl9pPr marL="14384862" indent="0">
              <a:buNone/>
              <a:defRPr sz="7870"/>
            </a:lvl9pPr>
          </a:lstStyle>
          <a:p>
            <a:endParaRPr lang="en-IE"/>
          </a:p>
        </p:txBody>
      </p:sp>
      <p:sp>
        <p:nvSpPr>
          <p:cNvPr id="4" name="Text Placeholder 3"/>
          <p:cNvSpPr>
            <a:spLocks noGrp="1"/>
          </p:cNvSpPr>
          <p:nvPr>
            <p:ph type="body" sz="half" idx="2"/>
          </p:nvPr>
        </p:nvSpPr>
        <p:spPr>
          <a:xfrm>
            <a:off x="10036817" y="22542835"/>
            <a:ext cx="30723840" cy="3380423"/>
          </a:xfrm>
        </p:spPr>
        <p:txBody>
          <a:bodyPr/>
          <a:lstStyle>
            <a:lvl1pPr marL="0" indent="0">
              <a:buNone/>
              <a:defRPr sz="5513"/>
            </a:lvl1pPr>
            <a:lvl2pPr marL="1798123" indent="0">
              <a:buNone/>
              <a:defRPr sz="4755"/>
            </a:lvl2pPr>
            <a:lvl3pPr marL="3596206" indent="0">
              <a:buNone/>
              <a:defRPr sz="3995"/>
            </a:lvl3pPr>
            <a:lvl4pPr marL="5394328" indent="0">
              <a:buNone/>
              <a:defRPr sz="3995"/>
            </a:lvl4pPr>
            <a:lvl5pPr marL="7192451" indent="0">
              <a:buNone/>
              <a:defRPr sz="3995"/>
            </a:lvl5pPr>
            <a:lvl6pPr marL="8990533" indent="0">
              <a:buNone/>
              <a:defRPr sz="3995"/>
            </a:lvl6pPr>
            <a:lvl7pPr marL="10788655" indent="0">
              <a:buNone/>
              <a:defRPr sz="3995"/>
            </a:lvl7pPr>
            <a:lvl8pPr marL="12586778" indent="0">
              <a:buNone/>
              <a:defRPr sz="3995"/>
            </a:lvl8pPr>
            <a:lvl9pPr marL="14384862" indent="0">
              <a:buNone/>
              <a:defRPr sz="3995"/>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677237AE-6DB6-4652-A25A-24A3AC622EDA}" type="datetimeFigureOut">
              <a:rPr lang="en-US" smtClean="0"/>
              <a:pPr>
                <a:defRPr/>
              </a:pPr>
              <a:t>1/11/2026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9E3A894-9BAD-4514-A7F1-81737B1F25F1}" type="slidenum">
              <a:rPr lang="en-GB" altLang="en-US" smtClean="0"/>
              <a:pPr>
                <a:defRPr/>
              </a:pPr>
              <a:t>‹#›</a:t>
            </a:fld>
            <a:endParaRPr lang="en-GB" altLang="en-US"/>
          </a:p>
        </p:txBody>
      </p:sp>
    </p:spTree>
    <p:extLst>
      <p:ext uri="{BB962C8B-B14F-4D97-AF65-F5344CB8AC3E}">
        <p14:creationId xmlns:p14="http://schemas.microsoft.com/office/powerpoint/2010/main" val="917987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pPr>
              <a:defRPr/>
            </a:pPr>
            <a:fld id="{4338DDC6-9CA4-4722-8ABE-F203571EE746}"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7ECE08E-274C-4BE6-BD33-58F860972701}" type="slidenum">
              <a:rPr lang="en-GB" altLang="en-US" smtClean="0"/>
              <a:pPr>
                <a:defRPr/>
              </a:pPr>
              <a:t>‹#›</a:t>
            </a:fld>
            <a:endParaRPr lang="en-GB" altLang="en-US"/>
          </a:p>
        </p:txBody>
      </p:sp>
    </p:spTree>
    <p:extLst>
      <p:ext uri="{BB962C8B-B14F-4D97-AF65-F5344CB8AC3E}">
        <p14:creationId xmlns:p14="http://schemas.microsoft.com/office/powerpoint/2010/main" val="619628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4640" y="1153516"/>
            <a:ext cx="11521440" cy="24576395"/>
          </a:xfrm>
        </p:spPr>
        <p:txBody>
          <a:bodyPr vert="eaVert"/>
          <a:lstStyle/>
          <a:p>
            <a:r>
              <a:rPr lang="en-US"/>
              <a:t>Click to edit Master title style</a:t>
            </a:r>
            <a:endParaRPr lang="en-IE"/>
          </a:p>
        </p:txBody>
      </p:sp>
      <p:sp>
        <p:nvSpPr>
          <p:cNvPr id="3" name="Vertical Text Placeholder 2"/>
          <p:cNvSpPr>
            <a:spLocks noGrp="1"/>
          </p:cNvSpPr>
          <p:nvPr>
            <p:ph type="body" orient="vert" idx="1"/>
          </p:nvPr>
        </p:nvSpPr>
        <p:spPr>
          <a:xfrm>
            <a:off x="2560327" y="1153516"/>
            <a:ext cx="33710880" cy="245763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pPr>
              <a:defRPr/>
            </a:pPr>
            <a:fld id="{5D22D839-13E2-44B7-B0F5-245D7AF45281}"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D3A2E28-186E-4770-8950-7FCAC87968E5}" type="slidenum">
              <a:rPr lang="en-GB" altLang="en-US" smtClean="0"/>
              <a:pPr>
                <a:defRPr/>
              </a:pPr>
              <a:t>‹#›</a:t>
            </a:fld>
            <a:endParaRPr lang="en-GB" altLang="en-US"/>
          </a:p>
        </p:txBody>
      </p:sp>
    </p:spTree>
    <p:extLst>
      <p:ext uri="{BB962C8B-B14F-4D97-AF65-F5344CB8AC3E}">
        <p14:creationId xmlns:p14="http://schemas.microsoft.com/office/powerpoint/2010/main" val="2523564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extBox 1"/>
          <p:cNvSpPr txBox="1">
            <a:spLocks noChangeArrowheads="1"/>
          </p:cNvSpPr>
          <p:nvPr userDrawn="1"/>
        </p:nvSpPr>
        <p:spPr bwMode="auto">
          <a:xfrm>
            <a:off x="52688315" y="11840520"/>
            <a:ext cx="7541100" cy="44512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146385" tIns="73192" rIns="146385" bIns="73192">
            <a:spAutoFit/>
          </a:bodyPr>
          <a:lstStyle>
            <a:lvl1pPr defTabSz="4175125">
              <a:defRPr sz="8200">
                <a:solidFill>
                  <a:schemeClr val="tx1"/>
                </a:solidFill>
                <a:latin typeface="Arial" panose="020B0604020202020204" pitchFamily="34" charset="0"/>
              </a:defRPr>
            </a:lvl1pPr>
            <a:lvl2pPr defTabSz="4175125">
              <a:defRPr sz="8200">
                <a:solidFill>
                  <a:schemeClr val="tx1"/>
                </a:solidFill>
                <a:latin typeface="Arial" panose="020B0604020202020204" pitchFamily="34" charset="0"/>
              </a:defRPr>
            </a:lvl2pPr>
            <a:lvl3pPr defTabSz="4175125">
              <a:defRPr sz="8200">
                <a:solidFill>
                  <a:schemeClr val="tx1"/>
                </a:solidFill>
                <a:latin typeface="Arial" panose="020B0604020202020204" pitchFamily="34" charset="0"/>
              </a:defRPr>
            </a:lvl3pPr>
            <a:lvl4pPr defTabSz="4175125">
              <a:defRPr sz="8200">
                <a:solidFill>
                  <a:schemeClr val="tx1"/>
                </a:solidFill>
                <a:latin typeface="Arial" panose="020B0604020202020204" pitchFamily="34" charset="0"/>
              </a:defRPr>
            </a:lvl4pPr>
            <a:lvl5pPr defTabSz="4175125">
              <a:defRPr sz="8200">
                <a:solidFill>
                  <a:schemeClr val="tx1"/>
                </a:solidFill>
                <a:latin typeface="Arial" panose="020B0604020202020204" pitchFamily="34" charset="0"/>
              </a:defRPr>
            </a:lvl5pPr>
            <a:lvl6pPr marL="8805863" indent="-4687888" defTabSz="4175125" eaLnBrk="0" fontAlgn="base" hangingPunct="0">
              <a:spcBef>
                <a:spcPct val="0"/>
              </a:spcBef>
              <a:spcAft>
                <a:spcPct val="0"/>
              </a:spcAft>
              <a:defRPr sz="8200">
                <a:solidFill>
                  <a:schemeClr val="tx1"/>
                </a:solidFill>
                <a:latin typeface="Arial" panose="020B0604020202020204" pitchFamily="34" charset="0"/>
              </a:defRPr>
            </a:lvl6pPr>
            <a:lvl7pPr marL="9263063" indent="-4687888" defTabSz="4175125" eaLnBrk="0" fontAlgn="base" hangingPunct="0">
              <a:spcBef>
                <a:spcPct val="0"/>
              </a:spcBef>
              <a:spcAft>
                <a:spcPct val="0"/>
              </a:spcAft>
              <a:defRPr sz="8200">
                <a:solidFill>
                  <a:schemeClr val="tx1"/>
                </a:solidFill>
                <a:latin typeface="Arial" panose="020B0604020202020204" pitchFamily="34" charset="0"/>
              </a:defRPr>
            </a:lvl7pPr>
            <a:lvl8pPr marL="9720263" indent="-4687888" defTabSz="4175125" eaLnBrk="0" fontAlgn="base" hangingPunct="0">
              <a:spcBef>
                <a:spcPct val="0"/>
              </a:spcBef>
              <a:spcAft>
                <a:spcPct val="0"/>
              </a:spcAft>
              <a:defRPr sz="8200">
                <a:solidFill>
                  <a:schemeClr val="tx1"/>
                </a:solidFill>
                <a:latin typeface="Arial" panose="020B0604020202020204" pitchFamily="34" charset="0"/>
              </a:defRPr>
            </a:lvl8pPr>
            <a:lvl9pPr marL="10177463" indent="-4687888" defTabSz="4175125" eaLnBrk="0" fontAlgn="base" hangingPunct="0">
              <a:spcBef>
                <a:spcPct val="0"/>
              </a:spcBef>
              <a:spcAft>
                <a:spcPct val="0"/>
              </a:spcAft>
              <a:defRPr sz="8200">
                <a:solidFill>
                  <a:schemeClr val="tx1"/>
                </a:solidFill>
                <a:latin typeface="Arial" panose="020B0604020202020204" pitchFamily="34" charset="0"/>
              </a:defRPr>
            </a:lvl9pPr>
          </a:lstStyle>
          <a:p>
            <a:pPr eaLnBrk="1" hangingPunct="1">
              <a:defRPr/>
            </a:pPr>
            <a:r>
              <a:rPr lang="en-GB" sz="3995">
                <a:latin typeface="Calibri" panose="020F0502020204030204" pitchFamily="34" charset="0"/>
              </a:rPr>
              <a:t>Background:</a:t>
            </a:r>
          </a:p>
          <a:p>
            <a:pPr eaLnBrk="1" hangingPunct="1">
              <a:defRPr/>
            </a:pPr>
            <a:r>
              <a:rPr lang="en-GB" sz="3995">
                <a:latin typeface="Calibri" panose="020F0502020204030204" pitchFamily="34" charset="0"/>
              </a:rPr>
              <a:t>Right-click somewhere unoccupied on the poster background and fiddle about with the “format background” options until you have what you want  as a background</a:t>
            </a:r>
          </a:p>
        </p:txBody>
      </p:sp>
      <p:sp>
        <p:nvSpPr>
          <p:cNvPr id="3" name="TextBox 2"/>
          <p:cNvSpPr txBox="1">
            <a:spLocks noChangeArrowheads="1"/>
          </p:cNvSpPr>
          <p:nvPr userDrawn="1"/>
        </p:nvSpPr>
        <p:spPr bwMode="auto">
          <a:xfrm>
            <a:off x="-7224308" y="2"/>
            <a:ext cx="5637703" cy="32217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146385" tIns="73192" rIns="146385" bIns="73192">
            <a:spAutoFit/>
          </a:bodyPr>
          <a:lstStyle/>
          <a:p>
            <a:pPr eaLnBrk="1" hangingPunct="1">
              <a:defRPr/>
            </a:pPr>
            <a:r>
              <a:rPr lang="en-GB" altLang="en-US" sz="3995"/>
              <a:t>A0 poster landscape</a:t>
            </a:r>
          </a:p>
          <a:p>
            <a:pPr eaLnBrk="1" hangingPunct="1">
              <a:defRPr/>
            </a:pPr>
            <a:r>
              <a:rPr lang="en-GB" altLang="en-US" sz="3995"/>
              <a:t>“Select all” and delete to remove all these boxes or copy some text in if appropriate</a:t>
            </a:r>
          </a:p>
        </p:txBody>
      </p:sp>
      <p:sp>
        <p:nvSpPr>
          <p:cNvPr id="4" name="TextBox 3"/>
          <p:cNvSpPr txBox="1">
            <a:spLocks noChangeArrowheads="1"/>
          </p:cNvSpPr>
          <p:nvPr userDrawn="1"/>
        </p:nvSpPr>
        <p:spPr bwMode="auto">
          <a:xfrm>
            <a:off x="51901733" y="473760"/>
            <a:ext cx="8327691" cy="93262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103437" tIns="51739" rIns="103437" bIns="51739">
            <a:spAutoFit/>
          </a:bodyPr>
          <a:lstStyle/>
          <a:p>
            <a:pPr eaLnBrk="1" hangingPunct="1">
              <a:defRPr/>
            </a:pPr>
            <a:r>
              <a:rPr lang="en-GB" altLang="en-US" sz="3995"/>
              <a:t>Keele logo – there are some guidelines for the use of this . . .  See the brand guidelines at:</a:t>
            </a:r>
          </a:p>
          <a:p>
            <a:pPr eaLnBrk="1" hangingPunct="1">
              <a:defRPr/>
            </a:pPr>
            <a:r>
              <a:rPr lang="en-GB" altLang="en-US" sz="3995"/>
              <a:t>http://www.keele.ac.uk/logo/</a:t>
            </a:r>
          </a:p>
          <a:p>
            <a:pPr eaLnBrk="1" hangingPunct="1">
              <a:defRPr/>
            </a:pPr>
            <a:r>
              <a:rPr lang="en-GB" altLang="en-US" sz="3995"/>
              <a:t>The two versions here are OK. Cut out the one you don’t wish to use. Do not put any copy closer than the white box which surrounds each logo.  </a:t>
            </a:r>
          </a:p>
          <a:p>
            <a:pPr eaLnBrk="1" hangingPunct="1">
              <a:defRPr/>
            </a:pPr>
            <a:r>
              <a:rPr lang="en-GB" altLang="en-US" sz="3995"/>
              <a:t>This white box can be made transparent by selecting the logo then go to “Format&gt;&gt;Recolor&gt;&gt;make  transparent colour” and clicking on the white area</a:t>
            </a:r>
          </a:p>
        </p:txBody>
      </p:sp>
    </p:spTree>
    <p:extLst>
      <p:ext uri="{BB962C8B-B14F-4D97-AF65-F5344CB8AC3E}">
        <p14:creationId xmlns:p14="http://schemas.microsoft.com/office/powerpoint/2010/main" val="150105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60327" y="1153499"/>
            <a:ext cx="46085760" cy="4800600"/>
          </a:xfrm>
          <a:prstGeom prst="rect">
            <a:avLst/>
          </a:prstGeom>
        </p:spPr>
        <p:txBody>
          <a:bodyPr vert="horz" lIns="378628" tIns="189310" rIns="378628" bIns="189310" rtlCol="0" anchor="ctr">
            <a:normAutofit/>
          </a:bodyPr>
          <a:lstStyle/>
          <a:p>
            <a:r>
              <a:rPr lang="en-US"/>
              <a:t>Click to edit Master title style</a:t>
            </a:r>
            <a:endParaRPr lang="en-IE"/>
          </a:p>
        </p:txBody>
      </p:sp>
      <p:sp>
        <p:nvSpPr>
          <p:cNvPr id="3" name="Text Placeholder 2"/>
          <p:cNvSpPr>
            <a:spLocks noGrp="1"/>
          </p:cNvSpPr>
          <p:nvPr>
            <p:ph type="body" idx="1"/>
          </p:nvPr>
        </p:nvSpPr>
        <p:spPr>
          <a:xfrm>
            <a:off x="2560327" y="6720841"/>
            <a:ext cx="46085760" cy="19009053"/>
          </a:xfrm>
          <a:prstGeom prst="rect">
            <a:avLst/>
          </a:prstGeom>
        </p:spPr>
        <p:txBody>
          <a:bodyPr vert="horz" lIns="378628" tIns="189310" rIns="378628" bIns="18931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2"/>
          </p:nvPr>
        </p:nvSpPr>
        <p:spPr>
          <a:xfrm>
            <a:off x="2560320" y="26696708"/>
            <a:ext cx="11948160" cy="1533515"/>
          </a:xfrm>
          <a:prstGeom prst="rect">
            <a:avLst/>
          </a:prstGeom>
        </p:spPr>
        <p:txBody>
          <a:bodyPr vert="horz" lIns="378628" tIns="189310" rIns="378628" bIns="189310" rtlCol="0" anchor="ctr"/>
          <a:lstStyle>
            <a:lvl1pPr algn="l">
              <a:defRPr sz="4755">
                <a:solidFill>
                  <a:schemeClr val="tx1">
                    <a:tint val="75000"/>
                  </a:schemeClr>
                </a:solidFill>
              </a:defRPr>
            </a:lvl1pPr>
          </a:lstStyle>
          <a:p>
            <a:pPr>
              <a:defRPr/>
            </a:pPr>
            <a:fld id="{E7EA56D6-78D8-42B8-8194-C572B5536CFB}" type="datetimeFigureOut">
              <a:rPr lang="en-US" smtClean="0"/>
              <a:pPr>
                <a:defRPr/>
              </a:pPr>
              <a:t>1/11/2026</a:t>
            </a:fld>
            <a:endParaRPr lang="en-GB"/>
          </a:p>
        </p:txBody>
      </p:sp>
      <p:sp>
        <p:nvSpPr>
          <p:cNvPr id="5" name="Footer Placeholder 4"/>
          <p:cNvSpPr>
            <a:spLocks noGrp="1"/>
          </p:cNvSpPr>
          <p:nvPr>
            <p:ph type="ftr" sz="quarter" idx="3"/>
          </p:nvPr>
        </p:nvSpPr>
        <p:spPr>
          <a:xfrm>
            <a:off x="17495527" y="26696708"/>
            <a:ext cx="16215360" cy="1533515"/>
          </a:xfrm>
          <a:prstGeom prst="rect">
            <a:avLst/>
          </a:prstGeom>
        </p:spPr>
        <p:txBody>
          <a:bodyPr vert="horz" lIns="378628" tIns="189310" rIns="378628" bIns="189310" rtlCol="0" anchor="ctr"/>
          <a:lstStyle>
            <a:lvl1pPr algn="ctr">
              <a:defRPr sz="4755">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36697927" y="26696708"/>
            <a:ext cx="11948160" cy="1533515"/>
          </a:xfrm>
          <a:prstGeom prst="rect">
            <a:avLst/>
          </a:prstGeom>
        </p:spPr>
        <p:txBody>
          <a:bodyPr vert="horz" lIns="378628" tIns="189310" rIns="378628" bIns="189310" rtlCol="0" anchor="ctr"/>
          <a:lstStyle>
            <a:lvl1pPr algn="r">
              <a:defRPr sz="4755">
                <a:solidFill>
                  <a:schemeClr val="tx1">
                    <a:tint val="75000"/>
                  </a:schemeClr>
                </a:solidFill>
              </a:defRPr>
            </a:lvl1pPr>
          </a:lstStyle>
          <a:p>
            <a:pPr>
              <a:defRPr/>
            </a:pPr>
            <a:fld id="{07EA159D-CCA0-41F8-912E-C4B980CC34E8}" type="slidenum">
              <a:rPr lang="en-GB" altLang="en-US" smtClean="0"/>
              <a:pPr>
                <a:defRPr/>
              </a:pPr>
              <a:t>‹#›</a:t>
            </a:fld>
            <a:endParaRPr lang="en-GB" altLang="en-US"/>
          </a:p>
        </p:txBody>
      </p:sp>
    </p:spTree>
    <p:extLst>
      <p:ext uri="{BB962C8B-B14F-4D97-AF65-F5344CB8AC3E}">
        <p14:creationId xmlns:p14="http://schemas.microsoft.com/office/powerpoint/2010/main" val="3745343786"/>
      </p:ext>
    </p:extLst>
  </p:cSld>
  <p:clrMap bg1="lt1" tx1="dk1" bg2="lt2" tx2="dk2" accent1="accent1" accent2="accent2" accent3="accent3" accent4="accent4" accent5="accent5" accent6="accent6" hlink="hlink" folHlink="folHlink"/>
  <p:sldLayoutIdLst>
    <p:sldLayoutId id="2147484465" r:id="rId1"/>
    <p:sldLayoutId id="2147484466" r:id="rId2"/>
    <p:sldLayoutId id="2147484467" r:id="rId3"/>
    <p:sldLayoutId id="2147484468" r:id="rId4"/>
    <p:sldLayoutId id="2147484469" r:id="rId5"/>
    <p:sldLayoutId id="2147484470" r:id="rId6"/>
    <p:sldLayoutId id="2147484471" r:id="rId7"/>
    <p:sldLayoutId id="2147484472" r:id="rId8"/>
    <p:sldLayoutId id="2147484473" r:id="rId9"/>
    <p:sldLayoutId id="2147484474" r:id="rId10"/>
    <p:sldLayoutId id="2147484475" r:id="rId11"/>
    <p:sldLayoutId id="2147483911" r:id="rId12"/>
  </p:sldLayoutIdLst>
  <p:txStyles>
    <p:titleStyle>
      <a:lvl1pPr algn="ctr" defTabSz="3596206" rtl="0" eaLnBrk="1" latinLnBrk="0" hangingPunct="1">
        <a:spcBef>
          <a:spcPct val="0"/>
        </a:spcBef>
        <a:buNone/>
        <a:defRPr sz="17299" kern="1200">
          <a:solidFill>
            <a:schemeClr val="tx1"/>
          </a:solidFill>
          <a:latin typeface="+mj-lt"/>
          <a:ea typeface="+mj-ea"/>
          <a:cs typeface="+mj-cs"/>
        </a:defRPr>
      </a:lvl1pPr>
    </p:titleStyle>
    <p:bodyStyle>
      <a:lvl1pPr marL="1348572" indent="-1348572" algn="l" defTabSz="3596206" rtl="0" eaLnBrk="1" latinLnBrk="0" hangingPunct="1">
        <a:spcBef>
          <a:spcPct val="20000"/>
        </a:spcBef>
        <a:buFont typeface="Arial" panose="020B0604020202020204" pitchFamily="34" charset="0"/>
        <a:buChar char="•"/>
        <a:defRPr sz="12624" kern="1200">
          <a:solidFill>
            <a:schemeClr val="tx1"/>
          </a:solidFill>
          <a:latin typeface="+mn-lt"/>
          <a:ea typeface="+mn-ea"/>
          <a:cs typeface="+mn-cs"/>
        </a:defRPr>
      </a:lvl1pPr>
      <a:lvl2pPr marL="2921940" indent="-1123817" algn="l" defTabSz="3596206" rtl="0" eaLnBrk="1" latinLnBrk="0" hangingPunct="1">
        <a:spcBef>
          <a:spcPct val="20000"/>
        </a:spcBef>
        <a:buFont typeface="Arial" panose="020B0604020202020204" pitchFamily="34" charset="0"/>
        <a:buChar char="–"/>
        <a:defRPr sz="11026" kern="1200">
          <a:solidFill>
            <a:schemeClr val="tx1"/>
          </a:solidFill>
          <a:latin typeface="+mn-lt"/>
          <a:ea typeface="+mn-ea"/>
          <a:cs typeface="+mn-cs"/>
        </a:defRPr>
      </a:lvl2pPr>
      <a:lvl3pPr marL="4495267" indent="-899062" algn="l" defTabSz="3596206" rtl="0" eaLnBrk="1" latinLnBrk="0" hangingPunct="1">
        <a:spcBef>
          <a:spcPct val="20000"/>
        </a:spcBef>
        <a:buFont typeface="Arial" panose="020B0604020202020204" pitchFamily="34" charset="0"/>
        <a:buChar char="•"/>
        <a:defRPr sz="9388" kern="1200">
          <a:solidFill>
            <a:schemeClr val="tx1"/>
          </a:solidFill>
          <a:latin typeface="+mn-lt"/>
          <a:ea typeface="+mn-ea"/>
          <a:cs typeface="+mn-cs"/>
        </a:defRPr>
      </a:lvl3pPr>
      <a:lvl4pPr marL="6293389"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4pPr>
      <a:lvl5pPr marL="8091472"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5pPr>
      <a:lvl6pPr marL="9889595"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6pPr>
      <a:lvl7pPr marL="11687717"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7pPr>
      <a:lvl8pPr marL="13485800"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8pPr>
      <a:lvl9pPr marL="15283922"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9pPr>
    </p:bodyStyle>
    <p:otherStyle>
      <a:defPPr>
        <a:defRPr lang="en-US"/>
      </a:defPPr>
      <a:lvl1pPr marL="0" algn="l" defTabSz="3596206" rtl="0" eaLnBrk="1" latinLnBrk="0" hangingPunct="1">
        <a:defRPr sz="7111" kern="1200">
          <a:solidFill>
            <a:schemeClr val="tx1"/>
          </a:solidFill>
          <a:latin typeface="+mn-lt"/>
          <a:ea typeface="+mn-ea"/>
          <a:cs typeface="+mn-cs"/>
        </a:defRPr>
      </a:lvl1pPr>
      <a:lvl2pPr marL="1798123" algn="l" defTabSz="3596206" rtl="0" eaLnBrk="1" latinLnBrk="0" hangingPunct="1">
        <a:defRPr sz="7111" kern="1200">
          <a:solidFill>
            <a:schemeClr val="tx1"/>
          </a:solidFill>
          <a:latin typeface="+mn-lt"/>
          <a:ea typeface="+mn-ea"/>
          <a:cs typeface="+mn-cs"/>
        </a:defRPr>
      </a:lvl2pPr>
      <a:lvl3pPr marL="3596206" algn="l" defTabSz="3596206" rtl="0" eaLnBrk="1" latinLnBrk="0" hangingPunct="1">
        <a:defRPr sz="7111" kern="1200">
          <a:solidFill>
            <a:schemeClr val="tx1"/>
          </a:solidFill>
          <a:latin typeface="+mn-lt"/>
          <a:ea typeface="+mn-ea"/>
          <a:cs typeface="+mn-cs"/>
        </a:defRPr>
      </a:lvl3pPr>
      <a:lvl4pPr marL="5394328" algn="l" defTabSz="3596206" rtl="0" eaLnBrk="1" latinLnBrk="0" hangingPunct="1">
        <a:defRPr sz="7111" kern="1200">
          <a:solidFill>
            <a:schemeClr val="tx1"/>
          </a:solidFill>
          <a:latin typeface="+mn-lt"/>
          <a:ea typeface="+mn-ea"/>
          <a:cs typeface="+mn-cs"/>
        </a:defRPr>
      </a:lvl4pPr>
      <a:lvl5pPr marL="7192451" algn="l" defTabSz="3596206" rtl="0" eaLnBrk="1" latinLnBrk="0" hangingPunct="1">
        <a:defRPr sz="7111" kern="1200">
          <a:solidFill>
            <a:schemeClr val="tx1"/>
          </a:solidFill>
          <a:latin typeface="+mn-lt"/>
          <a:ea typeface="+mn-ea"/>
          <a:cs typeface="+mn-cs"/>
        </a:defRPr>
      </a:lvl5pPr>
      <a:lvl6pPr marL="8990533" algn="l" defTabSz="3596206" rtl="0" eaLnBrk="1" latinLnBrk="0" hangingPunct="1">
        <a:defRPr sz="7111" kern="1200">
          <a:solidFill>
            <a:schemeClr val="tx1"/>
          </a:solidFill>
          <a:latin typeface="+mn-lt"/>
          <a:ea typeface="+mn-ea"/>
          <a:cs typeface="+mn-cs"/>
        </a:defRPr>
      </a:lvl6pPr>
      <a:lvl7pPr marL="10788655" algn="l" defTabSz="3596206" rtl="0" eaLnBrk="1" latinLnBrk="0" hangingPunct="1">
        <a:defRPr sz="7111" kern="1200">
          <a:solidFill>
            <a:schemeClr val="tx1"/>
          </a:solidFill>
          <a:latin typeface="+mn-lt"/>
          <a:ea typeface="+mn-ea"/>
          <a:cs typeface="+mn-cs"/>
        </a:defRPr>
      </a:lvl7pPr>
      <a:lvl8pPr marL="12586778" algn="l" defTabSz="3596206" rtl="0" eaLnBrk="1" latinLnBrk="0" hangingPunct="1">
        <a:defRPr sz="7111" kern="1200">
          <a:solidFill>
            <a:schemeClr val="tx1"/>
          </a:solidFill>
          <a:latin typeface="+mn-lt"/>
          <a:ea typeface="+mn-ea"/>
          <a:cs typeface="+mn-cs"/>
        </a:defRPr>
      </a:lvl8pPr>
      <a:lvl9pPr marL="14384862" algn="l" defTabSz="3596206" rtl="0" eaLnBrk="1" latinLnBrk="0" hangingPunct="1">
        <a:defRPr sz="711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ccc.2010.09.008" TargetMode="External"/><Relationship Id="rId3" Type="http://schemas.openxmlformats.org/officeDocument/2006/relationships/hyperlink" Target="https://doi.org/10.3344/kjp.2020.33.3.199" TargetMode="External"/><Relationship Id="rId7" Type="http://schemas.openxmlformats.org/officeDocument/2006/relationships/hyperlink" Target="https://doi.org/10.1080/14787210.2016.1236685"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1136/bmjopen-2021-049606" TargetMode="External"/><Relationship Id="rId5" Type="http://schemas.openxmlformats.org/officeDocument/2006/relationships/hyperlink" Target="https://doi.org/10.1371/journal.pone.0185886" TargetMode="External"/><Relationship Id="rId4" Type="http://schemas.openxmlformats.org/officeDocument/2006/relationships/hyperlink" Target="https://doi.org/10.1186/s12866-021-02233-y"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23/pes.2023-0074" TargetMode="External"/><Relationship Id="rId13" Type="http://schemas.openxmlformats.org/officeDocument/2006/relationships/hyperlink" Target="https://doi.org/10.1155/2020/8160756" TargetMode="External"/><Relationship Id="rId18" Type="http://schemas.openxmlformats.org/officeDocument/2006/relationships/hyperlink" Target="https://doi.org/10.3390/sports13040091" TargetMode="External"/><Relationship Id="rId3" Type="http://schemas.openxmlformats.org/officeDocument/2006/relationships/hyperlink" Target="https://assets.publishing.service.gov.uk/media/68add931969253904d155860/Keeping_children_safe_in_education_from_1_September_2025.pdf" TargetMode="External"/><Relationship Id="rId7" Type="http://schemas.openxmlformats.org/officeDocument/2006/relationships/hyperlink" Target="https://doi.org/10.1136/bjsports-2011-090199" TargetMode="External"/><Relationship Id="rId12" Type="http://schemas.openxmlformats.org/officeDocument/2006/relationships/hyperlink" Target="https://doi.org/10.1176/appi.ajp.2019.19010020" TargetMode="External"/><Relationship Id="rId17" Type="http://schemas.openxmlformats.org/officeDocument/2006/relationships/hyperlink" Target="https://doi.org/10.1001/jamapediatrics.2015.0187" TargetMode="External"/><Relationship Id="rId2" Type="http://schemas.openxmlformats.org/officeDocument/2006/relationships/hyperlink" Target="https://doi.org/10.1200/OP-25-00414" TargetMode="External"/><Relationship Id="rId16" Type="http://schemas.openxmlformats.org/officeDocument/2006/relationships/hyperlink" Target="https://doi.org/10.1080/00313831.2023.2204119" TargetMode="External"/><Relationship Id="rId1" Type="http://schemas.openxmlformats.org/officeDocument/2006/relationships/slideLayout" Target="../slideLayouts/slideLayout2.xml"/><Relationship Id="rId6" Type="http://schemas.openxmlformats.org/officeDocument/2006/relationships/hyperlink" Target="https://doi.org/10.3389/frsle.2024.1420245" TargetMode="External"/><Relationship Id="rId11" Type="http://schemas.openxmlformats.org/officeDocument/2006/relationships/hyperlink" Target="https://doi.org/10.1111/cch.12546" TargetMode="External"/><Relationship Id="rId5" Type="http://schemas.openxmlformats.org/officeDocument/2006/relationships/hyperlink" Target="https://doi.org/10.1155/2018/8542403" TargetMode="External"/><Relationship Id="rId15" Type="http://schemas.openxmlformats.org/officeDocument/2006/relationships/hyperlink" Target="https://doi.org/10.1093/pnasnexus/pgac081" TargetMode="External"/><Relationship Id="rId10" Type="http://schemas.openxmlformats.org/officeDocument/2006/relationships/hyperlink" Target="https://doi.org/10.1002/jts.2062" TargetMode="External"/><Relationship Id="rId4" Type="http://schemas.openxmlformats.org/officeDocument/2006/relationships/hyperlink" Target="https://assets.publishing.service.gov.uk/media/5a7b9e86e5274a7318b8fd71/dh_122238.pdf" TargetMode="External"/><Relationship Id="rId9" Type="http://schemas.openxmlformats.org/officeDocument/2006/relationships/hyperlink" Target="https://doi.org/10.1093/pubmed/fdaf064" TargetMode="External"/><Relationship Id="rId14" Type="http://schemas.openxmlformats.org/officeDocument/2006/relationships/hyperlink" Target="https://www.open.edu/openlearn/55/72/557295642606c1686c44569899bc6dc9b6113c9c?response-content-disposition=inline%3Bfilename%3D%22byc_1_early_childhood_health_promotion_toolkit_dec23.pdf%22&amp;response-content-type=application%2Fpdf&amp;Expires=1765720920&amp;Signature=oOfGKhK6VKy~bJP~zO5urfoglATM~GP~AjqyQS~PXW92D20h8j943zFEP6bLuP5EcK--n6XwJtu5KL7rMYykx4PuvB-~s4GqiA2pGVy~Kr2rZrLX3tLSazZaD3Vt1BFg70Y~YWviyNJm0loly7Uf4opJJozYCnhHA6X7FnC8x1n9I4n5XvgjAsh6L8NPa-GCEFJ5-y9BTxA1AaWykgfSi6EGqI5rDv1qhT0qmQ0f5QghTPxlhpzwG81E-tP6jltezdKDSdh5a~9c44-kFApeU47ypN~Yu22MED9oLDSRtRCyDMPLxEo2qTdKPr2chap80eqEh2jk1WEkwuudiZHaig__&amp;Key-Pair-Id=K87HJKWMK329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 Placeholder 179"/>
          <p:cNvSpPr txBox="1">
            <a:spLocks/>
          </p:cNvSpPr>
          <p:nvPr/>
        </p:nvSpPr>
        <p:spPr>
          <a:xfrm>
            <a:off x="571500" y="3648772"/>
            <a:ext cx="16698604" cy="790470"/>
          </a:xfrm>
          <a:prstGeom prst="rect">
            <a:avLst/>
          </a:prstGeom>
          <a:solidFill>
            <a:sysClr val="window" lastClr="FFFFFF"/>
          </a:solidFill>
          <a:ln w="25400" cap="flat" cmpd="sng" algn="ctr">
            <a:solidFill>
              <a:schemeClr val="bg1"/>
            </a:solidFill>
            <a:prstDash val="solid"/>
          </a:ln>
          <a:effectLst/>
        </p:spPr>
        <p:txBody>
          <a:bodyPr wrap="square" lIns="86977" tIns="86977" rIns="86977" bIns="86977">
            <a:spAutoFit/>
          </a:bodyPr>
          <a:lstStyle/>
          <a:p>
            <a:pPr algn="ctr" defTabSz="3573115" eaLnBrk="1" fontAlgn="auto" hangingPunct="1">
              <a:spcBef>
                <a:spcPct val="20000"/>
              </a:spcBef>
              <a:spcAft>
                <a:spcPts val="0"/>
              </a:spcAft>
              <a:defRPr/>
            </a:pPr>
            <a:r>
              <a:rPr lang="en-US" sz="3995" u="sng" dirty="0">
                <a:solidFill>
                  <a:schemeClr val="tx2"/>
                </a:solidFill>
              </a:rPr>
              <a:t>HEALTH</a:t>
            </a:r>
            <a:endParaRPr lang="en-US" sz="3995" u="sng" dirty="0">
              <a:solidFill>
                <a:schemeClr val="tx2"/>
              </a:solidFill>
              <a:latin typeface="Calibri"/>
              <a:cs typeface="Times New Roman" panose="02020603050405020304" pitchFamily="18" charset="0"/>
            </a:endParaRPr>
          </a:p>
        </p:txBody>
      </p:sp>
      <p:sp>
        <p:nvSpPr>
          <p:cNvPr id="67" name="Text Placeholder 181"/>
          <p:cNvSpPr txBox="1">
            <a:spLocks/>
          </p:cNvSpPr>
          <p:nvPr/>
        </p:nvSpPr>
        <p:spPr>
          <a:xfrm>
            <a:off x="16721910" y="2042777776"/>
            <a:ext cx="10163117" cy="29877373"/>
          </a:xfrm>
          <a:prstGeom prst="rect">
            <a:avLst/>
          </a:prstGeom>
          <a:gradFill rotWithShape="1">
            <a:gsLst>
              <a:gs pos="0">
                <a:srgbClr val="4472C4">
                  <a:tint val="50000"/>
                  <a:satMod val="300000"/>
                </a:srgbClr>
              </a:gs>
              <a:gs pos="35000">
                <a:srgbClr val="4472C4">
                  <a:tint val="37000"/>
                  <a:satMod val="300000"/>
                </a:srgbClr>
              </a:gs>
              <a:gs pos="100000">
                <a:srgbClr val="4472C4">
                  <a:tint val="15000"/>
                  <a:satMod val="350000"/>
                </a:srgbClr>
              </a:gs>
            </a:gsLst>
            <a:lin ang="16200000" scaled="1"/>
          </a:gradFill>
          <a:ln w="9525" cap="flat" cmpd="sng" algn="ctr">
            <a:solidFill>
              <a:srgbClr val="4472C4">
                <a:shade val="95000"/>
                <a:satMod val="105000"/>
              </a:srgbClr>
            </a:solidFill>
            <a:prstDash val="solid"/>
          </a:ln>
          <a:effectLst>
            <a:outerShdw blurRad="40000" dist="20000" dir="5400000" rotWithShape="0">
              <a:srgbClr val="000000">
                <a:alpha val="38000"/>
              </a:srgbClr>
            </a:outerShdw>
          </a:effectLst>
        </p:spPr>
        <p:txBody>
          <a:bodyPr wrap="square" lIns="86977" tIns="86977" rIns="86977" bIns="86977">
            <a:spAutoFit/>
          </a:bodyPr>
          <a:lstStyle/>
          <a:p>
            <a:pPr>
              <a:buFont typeface="Arial" pitchFamily="34" charset="0"/>
              <a:buChar char="•"/>
            </a:pPr>
            <a:r>
              <a:rPr lang="en-US" sz="4196" dirty="0"/>
              <a:t>The researchers proposed  to conduct a multicenter study. </a:t>
            </a:r>
          </a:p>
          <a:p>
            <a:pPr>
              <a:buFont typeface="Arial" pitchFamily="34" charset="0"/>
              <a:buChar char="•"/>
            </a:pPr>
            <a:r>
              <a:rPr lang="en-US" sz="4196" dirty="0"/>
              <a:t>Compared to single center studies, multicenter studies have been shown to enhance reproducibility and </a:t>
            </a:r>
            <a:r>
              <a:rPr lang="en-US" sz="4196" dirty="0" err="1"/>
              <a:t>generalizability</a:t>
            </a:r>
            <a:r>
              <a:rPr lang="en-US" sz="4196" dirty="0"/>
              <a:t> (Jo, 2020). </a:t>
            </a:r>
          </a:p>
          <a:p>
            <a:pPr>
              <a:buFont typeface="Arial" pitchFamily="34" charset="0"/>
              <a:buChar char="•"/>
            </a:pPr>
            <a:r>
              <a:rPr lang="en-US" sz="4196" dirty="0"/>
              <a:t>The authors clearly describe procedures for approval to perform the research.</a:t>
            </a:r>
          </a:p>
          <a:p>
            <a:pPr>
              <a:buFont typeface="Arial" pitchFamily="34" charset="0"/>
              <a:buChar char="•"/>
            </a:pPr>
            <a:r>
              <a:rPr lang="en-US" sz="4196" dirty="0"/>
              <a:t>The authors clearly outline the steps undertaken to collect the study data. </a:t>
            </a:r>
          </a:p>
          <a:p>
            <a:pPr>
              <a:buFont typeface="Arial" pitchFamily="34" charset="0"/>
              <a:buChar char="•"/>
            </a:pPr>
            <a:r>
              <a:rPr lang="en-US" sz="4196" dirty="0"/>
              <a:t>The authors provide description of the population and the eligibility criteria. </a:t>
            </a:r>
          </a:p>
          <a:p>
            <a:pPr>
              <a:buFont typeface="Arial" pitchFamily="34" charset="0"/>
              <a:buChar char="•"/>
            </a:pPr>
            <a:r>
              <a:rPr lang="en-US" sz="4196" dirty="0"/>
              <a:t>Providing clear description of the study population and eligibility criteria helps ensure that other researchers can attempt to replicate the study. </a:t>
            </a:r>
          </a:p>
          <a:p>
            <a:pPr>
              <a:buFont typeface="Arial" pitchFamily="34" charset="0"/>
              <a:buChar char="•"/>
            </a:pPr>
            <a:r>
              <a:rPr lang="en-US" sz="4196" dirty="0"/>
              <a:t>The researchers planed to group the patients into three categories depending on the diagnosis- track A consisting of patients with community acquired pneumonia, track B of patients with acute bacterial </a:t>
            </a:r>
            <a:r>
              <a:rPr lang="en-US" sz="4196" dirty="0" err="1"/>
              <a:t>pyelonephritis</a:t>
            </a:r>
            <a:r>
              <a:rPr lang="en-US" sz="4196" dirty="0"/>
              <a:t> and track C patients with unknown infections at the time of presentation. </a:t>
            </a:r>
          </a:p>
          <a:p>
            <a:pPr>
              <a:buFont typeface="Arial" pitchFamily="34" charset="0"/>
              <a:buChar char="•"/>
            </a:pPr>
            <a:r>
              <a:rPr lang="en-US" sz="4196" dirty="0"/>
              <a:t>The eligibility criteria </a:t>
            </a:r>
            <a:r>
              <a:rPr lang="en-US" sz="4196" dirty="0" err="1"/>
              <a:t>isclearly</a:t>
            </a:r>
            <a:r>
              <a:rPr lang="en-US" sz="4196" dirty="0"/>
              <a:t> defined with only individuals with a limited number of features including pregnant women and persons with immune deficiencies excluded from the study. </a:t>
            </a:r>
          </a:p>
          <a:p>
            <a:pPr>
              <a:buFont typeface="Arial" pitchFamily="34" charset="0"/>
              <a:buChar char="•"/>
            </a:pPr>
            <a:r>
              <a:rPr lang="en-US" sz="4196" dirty="0"/>
              <a:t>This ensures </a:t>
            </a:r>
            <a:r>
              <a:rPr lang="en-US" sz="4196" dirty="0" err="1"/>
              <a:t>tha</a:t>
            </a:r>
            <a:r>
              <a:rPr lang="en-US" sz="4196" dirty="0"/>
              <a:t> participants have uniform baseline characteristics and ensures confounders are excluded (</a:t>
            </a:r>
            <a:r>
              <a:rPr lang="en-US" sz="4196" dirty="0" err="1"/>
              <a:t>Cahan</a:t>
            </a:r>
            <a:r>
              <a:rPr lang="en-US" sz="4196" dirty="0"/>
              <a:t> &amp; </a:t>
            </a:r>
            <a:r>
              <a:rPr lang="en-US" sz="4196" dirty="0" err="1"/>
              <a:t>Anand</a:t>
            </a:r>
            <a:r>
              <a:rPr lang="en-US" sz="4196" dirty="0"/>
              <a:t>, 2017). </a:t>
            </a:r>
          </a:p>
          <a:p>
            <a:pPr>
              <a:buFont typeface="Arial" pitchFamily="34" charset="0"/>
              <a:buChar char="•"/>
            </a:pPr>
            <a:r>
              <a:rPr lang="en-US" sz="4196" dirty="0"/>
              <a:t>The sample collection and analysis is clearly described. This is important in ensuring </a:t>
            </a:r>
            <a:r>
              <a:rPr lang="en-US" sz="4196" dirty="0" err="1"/>
              <a:t>replicability</a:t>
            </a:r>
            <a:r>
              <a:rPr lang="en-US" sz="4196" dirty="0"/>
              <a:t> and accuracy of findings (</a:t>
            </a:r>
            <a:r>
              <a:rPr lang="en-US" sz="4196" dirty="0" err="1"/>
              <a:t>Kazantseva</a:t>
            </a:r>
            <a:r>
              <a:rPr lang="en-US" sz="4196" dirty="0"/>
              <a:t> et al. 2021).</a:t>
            </a:r>
            <a:endParaRPr lang="en-US" sz="4196" b="1" dirty="0"/>
          </a:p>
          <a:p>
            <a:pPr>
              <a:buFont typeface="Arial" pitchFamily="34" charset="0"/>
              <a:buChar char="•"/>
            </a:pPr>
            <a:r>
              <a:rPr lang="en-US" sz="4196" dirty="0"/>
              <a:t>The data management, data monitoring and management procedures are clearly described.</a:t>
            </a:r>
          </a:p>
          <a:p>
            <a:pPr>
              <a:buFont typeface="Arial" pitchFamily="34" charset="0"/>
              <a:buChar char="•"/>
            </a:pPr>
            <a:r>
              <a:rPr lang="en-US" sz="4196" dirty="0"/>
              <a:t>The specific characteristics of participants including </a:t>
            </a:r>
            <a:r>
              <a:rPr lang="en-US" sz="4196" dirty="0" err="1"/>
              <a:t>comorbidities</a:t>
            </a:r>
            <a:r>
              <a:rPr lang="en-US" sz="4196" dirty="0"/>
              <a:t>, functional status, prior prescription for antibiotics which can affect the findings of diagnostic tests are clearly </a:t>
            </a:r>
            <a:endParaRPr lang="en-US" sz="4196" dirty="0">
              <a:solidFill>
                <a:srgbClr val="4472C4">
                  <a:lumMod val="50000"/>
                </a:srgbClr>
              </a:solidFill>
              <a:latin typeface="Calibri"/>
              <a:cs typeface="Arial" pitchFamily="34" charset="0"/>
            </a:endParaRPr>
          </a:p>
          <a:p>
            <a:pPr>
              <a:buFont typeface="Arial" pitchFamily="34" charset="0"/>
              <a:buChar char="•"/>
            </a:pPr>
            <a:endParaRPr lang="en-US" sz="4196" dirty="0">
              <a:solidFill>
                <a:srgbClr val="4472C4">
                  <a:lumMod val="50000"/>
                </a:srgbClr>
              </a:solidFill>
              <a:latin typeface="Calibri"/>
              <a:cs typeface="Arial" pitchFamily="34" charset="0"/>
            </a:endParaRPr>
          </a:p>
        </p:txBody>
      </p:sp>
      <p:sp>
        <p:nvSpPr>
          <p:cNvPr id="76" name="Text Placeholder 228"/>
          <p:cNvSpPr txBox="1">
            <a:spLocks/>
          </p:cNvSpPr>
          <p:nvPr/>
        </p:nvSpPr>
        <p:spPr>
          <a:xfrm>
            <a:off x="809363" y="533051"/>
            <a:ext cx="49587674" cy="2739070"/>
          </a:xfrm>
          <a:prstGeom prst="rect">
            <a:avLst/>
          </a:prstGeom>
          <a:ln>
            <a:solidFill>
              <a:schemeClr val="accent2"/>
            </a:solidFill>
          </a:ln>
        </p:spPr>
        <p:txBody>
          <a:bodyPr>
            <a:noAutofit/>
          </a:bodyPr>
          <a:lstStyle/>
          <a:p>
            <a:pPr algn="ctr"/>
            <a:r>
              <a:rPr lang="en-US" sz="5114" b="1" dirty="0"/>
              <a:t>Health, Wellbeing and Lifestyle Poster Presentation</a:t>
            </a:r>
          </a:p>
        </p:txBody>
      </p:sp>
      <p:sp>
        <p:nvSpPr>
          <p:cNvPr id="87" name="Text Placeholder 187"/>
          <p:cNvSpPr txBox="1">
            <a:spLocks/>
          </p:cNvSpPr>
          <p:nvPr/>
        </p:nvSpPr>
        <p:spPr>
          <a:xfrm>
            <a:off x="29110922" y="1342418657"/>
            <a:ext cx="19903061" cy="7553057"/>
          </a:xfrm>
          <a:prstGeom prst="rect">
            <a:avLst/>
          </a:prstGeom>
          <a:gradFill rotWithShape="1">
            <a:gsLst>
              <a:gs pos="0">
                <a:srgbClr val="A5A5A5">
                  <a:tint val="50000"/>
                  <a:satMod val="300000"/>
                </a:srgbClr>
              </a:gs>
              <a:gs pos="35000">
                <a:srgbClr val="A5A5A5">
                  <a:tint val="37000"/>
                  <a:satMod val="300000"/>
                </a:srgbClr>
              </a:gs>
              <a:gs pos="100000">
                <a:srgbClr val="A5A5A5">
                  <a:tint val="15000"/>
                  <a:satMod val="350000"/>
                </a:srgbClr>
              </a:gs>
            </a:gsLst>
            <a:lin ang="16200000" scaled="1"/>
          </a:gradFill>
          <a:ln w="9525" cap="flat" cmpd="sng" algn="ctr">
            <a:solidFill>
              <a:srgbClr val="A5A5A5">
                <a:shade val="95000"/>
                <a:satMod val="105000"/>
              </a:srgbClr>
            </a:solidFill>
            <a:prstDash val="solid"/>
          </a:ln>
          <a:effectLst>
            <a:outerShdw blurRad="40000" dist="20000" dir="5400000" rotWithShape="0">
              <a:srgbClr val="000000">
                <a:alpha val="38000"/>
              </a:srgbClr>
            </a:outerShdw>
          </a:effectLst>
        </p:spPr>
        <p:txBody>
          <a:bodyPr wrap="square" lIns="86977" tIns="86977" rIns="86977" bIns="86977">
            <a:spAutoFit/>
          </a:bodyPr>
          <a:lstStyle/>
          <a:p>
            <a:r>
              <a:rPr lang="en-US" sz="3995" dirty="0"/>
              <a:t>Jo D. (2020). </a:t>
            </a:r>
            <a:r>
              <a:rPr lang="en-US" sz="3995" i="1" dirty="0"/>
              <a:t>The Korean journal of pain</a:t>
            </a:r>
            <a:r>
              <a:rPr lang="en-US" sz="3995" dirty="0"/>
              <a:t>, </a:t>
            </a:r>
            <a:r>
              <a:rPr lang="en-US" sz="3995" i="1" dirty="0"/>
              <a:t>33</a:t>
            </a:r>
            <a:r>
              <a:rPr lang="en-US" sz="3995" dirty="0"/>
              <a:t>(3), 199–200. </a:t>
            </a:r>
            <a:r>
              <a:rPr lang="en-US" sz="3995" u="sng" dirty="0">
                <a:hlinkClick r:id="rId3"/>
              </a:rPr>
              <a:t>https://doi.org/10.3344/kjp.2020.33.3.199</a:t>
            </a:r>
            <a:endParaRPr lang="en-US" sz="3995" b="1" dirty="0"/>
          </a:p>
          <a:p>
            <a:r>
              <a:rPr lang="en-US" sz="3995" dirty="0" err="1"/>
              <a:t>Kazantseva</a:t>
            </a:r>
            <a:r>
              <a:rPr lang="en-US" sz="3995" dirty="0"/>
              <a:t>, J., </a:t>
            </a:r>
            <a:r>
              <a:rPr lang="en-US" sz="3995" dirty="0" err="1"/>
              <a:t>Malv</a:t>
            </a:r>
            <a:r>
              <a:rPr lang="en-US" sz="3995" dirty="0"/>
              <a:t>, E., </a:t>
            </a:r>
            <a:r>
              <a:rPr lang="en-US" sz="3995" dirty="0" err="1"/>
              <a:t>Kaleda</a:t>
            </a:r>
            <a:r>
              <a:rPr lang="en-US" sz="3995" dirty="0"/>
              <a:t>, A. et al. (2021). </a:t>
            </a:r>
            <a:r>
              <a:rPr lang="en-US" sz="3995" i="1" dirty="0"/>
              <a:t>BMC </a:t>
            </a:r>
            <a:r>
              <a:rPr lang="en-US" sz="3995" i="1" dirty="0" err="1"/>
              <a:t>Microbiol</a:t>
            </a:r>
            <a:r>
              <a:rPr lang="en-US" sz="3995" dirty="0"/>
              <a:t> 21, 158 (2021). </a:t>
            </a:r>
            <a:r>
              <a:rPr lang="en-US" sz="3995" u="sng" dirty="0">
                <a:hlinkClick r:id="rId4"/>
              </a:rPr>
              <a:t>https://doi.org/10.1186/s12866-021-02233-y</a:t>
            </a:r>
            <a:endParaRPr lang="en-US" sz="3995" b="1" dirty="0"/>
          </a:p>
          <a:p>
            <a:r>
              <a:rPr lang="en-US" sz="3995" dirty="0" err="1"/>
              <a:t>Cahan</a:t>
            </a:r>
            <a:r>
              <a:rPr lang="en-US" sz="3995" dirty="0"/>
              <a:t> A, &amp; </a:t>
            </a:r>
            <a:r>
              <a:rPr lang="en-US" sz="3995" dirty="0" err="1"/>
              <a:t>Anand</a:t>
            </a:r>
            <a:r>
              <a:rPr lang="en-US" sz="3995" dirty="0"/>
              <a:t> V. (2017). </a:t>
            </a:r>
            <a:r>
              <a:rPr lang="en-US" sz="3995" i="1" dirty="0" err="1"/>
              <a:t>PLoS</a:t>
            </a:r>
            <a:r>
              <a:rPr lang="en-US" sz="3995" i="1" dirty="0"/>
              <a:t> ONE</a:t>
            </a:r>
            <a:r>
              <a:rPr lang="en-US" sz="3995" dirty="0"/>
              <a:t> 12(11): e0185886. </a:t>
            </a:r>
            <a:r>
              <a:rPr lang="en-US" sz="3995" u="sng" dirty="0">
                <a:hlinkClick r:id="rId5"/>
              </a:rPr>
              <a:t>https://doi.org/10.1371/journal.pone.0185886</a:t>
            </a:r>
            <a:endParaRPr lang="en-US" sz="3995" b="1" dirty="0"/>
          </a:p>
          <a:p>
            <a:r>
              <a:rPr lang="fr-FR" sz="3995" dirty="0" err="1"/>
              <a:t>Skjøt</a:t>
            </a:r>
            <a:r>
              <a:rPr lang="fr-FR" sz="3995" dirty="0"/>
              <a:t>-</a:t>
            </a:r>
            <a:r>
              <a:rPr lang="fr-FR" sz="3995" dirty="0" err="1"/>
              <a:t>Arkil</a:t>
            </a:r>
            <a:r>
              <a:rPr lang="fr-FR" sz="3995" dirty="0"/>
              <a:t>, H., et al. </a:t>
            </a:r>
            <a:r>
              <a:rPr lang="en-US" sz="3995" dirty="0"/>
              <a:t>(2021). </a:t>
            </a:r>
            <a:r>
              <a:rPr lang="en-US" sz="3995" i="1" dirty="0"/>
              <a:t>BMJ open</a:t>
            </a:r>
            <a:r>
              <a:rPr lang="en-US" sz="3995" dirty="0"/>
              <a:t>, </a:t>
            </a:r>
            <a:r>
              <a:rPr lang="en-US" sz="3995" i="1" dirty="0"/>
              <a:t>11</a:t>
            </a:r>
            <a:r>
              <a:rPr lang="en-US" sz="3995" dirty="0"/>
              <a:t>(9), e049606. </a:t>
            </a:r>
            <a:r>
              <a:rPr lang="en-US" sz="3995" u="sng" dirty="0">
                <a:hlinkClick r:id="rId6"/>
              </a:rPr>
              <a:t>https://doi.org/10.1136/bmjopen-2021-049606</a:t>
            </a:r>
            <a:endParaRPr lang="en-US" sz="3995" b="1" dirty="0"/>
          </a:p>
          <a:p>
            <a:r>
              <a:rPr lang="en-US" sz="3995" dirty="0" err="1"/>
              <a:t>Fritzenwanker</a:t>
            </a:r>
            <a:r>
              <a:rPr lang="en-US" sz="3995" dirty="0"/>
              <a:t>, M., et al. (2016). </a:t>
            </a:r>
            <a:r>
              <a:rPr lang="en-US" sz="3995" i="1" dirty="0"/>
              <a:t>14</a:t>
            </a:r>
            <a:r>
              <a:rPr lang="en-US" sz="3995" dirty="0"/>
              <a:t>(11), 1047–1063. </a:t>
            </a:r>
            <a:r>
              <a:rPr lang="en-US" sz="3995" u="sng" dirty="0">
                <a:hlinkClick r:id="rId7"/>
              </a:rPr>
              <a:t>https://doi.org/10.1080/14787210.2016.1236685</a:t>
            </a:r>
            <a:r>
              <a:rPr lang="en-US" sz="3995" dirty="0"/>
              <a:t>  </a:t>
            </a:r>
            <a:endParaRPr lang="en-US" sz="3995" b="1" dirty="0"/>
          </a:p>
          <a:p>
            <a:r>
              <a:rPr lang="en-US" sz="3995" dirty="0"/>
              <a:t>Funk, D. J., &amp; Kumar, A. (2011). </a:t>
            </a:r>
            <a:r>
              <a:rPr lang="en-US" sz="3995" i="1" dirty="0"/>
              <a:t>Critical care clinics</a:t>
            </a:r>
            <a:r>
              <a:rPr lang="en-US" sz="3995" dirty="0"/>
              <a:t>, </a:t>
            </a:r>
            <a:r>
              <a:rPr lang="en-US" sz="3995" i="1" dirty="0"/>
              <a:t>27</a:t>
            </a:r>
            <a:r>
              <a:rPr lang="en-US" sz="3995" dirty="0"/>
              <a:t>(1), 53–76. </a:t>
            </a:r>
            <a:r>
              <a:rPr lang="en-US" sz="3995" u="sng">
                <a:hlinkClick r:id="rId8"/>
              </a:rPr>
              <a:t>https://doi.org/10.1016/j.ccc.2010.09.008</a:t>
            </a:r>
            <a:r>
              <a:rPr lang="en-US" sz="3995"/>
              <a:t> </a:t>
            </a:r>
            <a:endParaRPr lang="en-US" sz="3995" b="1"/>
          </a:p>
        </p:txBody>
      </p:sp>
      <p:sp>
        <p:nvSpPr>
          <p:cNvPr id="23" name="Rectangle 22"/>
          <p:cNvSpPr/>
          <p:nvPr/>
        </p:nvSpPr>
        <p:spPr>
          <a:xfrm>
            <a:off x="18401013" y="5114089"/>
            <a:ext cx="16552109" cy="23144644"/>
          </a:xfrm>
          <a:prstGeom prst="rect">
            <a:avLst/>
          </a:prstGeom>
          <a:solidFill>
            <a:srgbClr val="F7EFC9"/>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600" b="1" u="sng" dirty="0">
                <a:solidFill>
                  <a:schemeClr val="accent1"/>
                </a:solidFill>
              </a:rPr>
              <a:t>INTRODUCTION AND DEFINITION </a:t>
            </a:r>
          </a:p>
          <a:p>
            <a:pPr marL="457200" indent="-457200">
              <a:buFont typeface="Wingdings" panose="05000000000000000000" pitchFamily="2" charset="2"/>
              <a:buChar char="v"/>
            </a:pPr>
            <a:r>
              <a:rPr lang="en-US" sz="2600" dirty="0"/>
              <a:t>Similar to health, well-being is multifaceted and is more than moment-to-moment happiness. It includes emotional, physical and social wellness both presently and in the future (Statham &amp; Chase, 2010). </a:t>
            </a:r>
          </a:p>
          <a:p>
            <a:pPr marL="457200" indent="-457200">
              <a:buFont typeface="Wingdings" panose="05000000000000000000" pitchFamily="2" charset="2"/>
              <a:buChar char="v"/>
            </a:pPr>
            <a:r>
              <a:rPr lang="en-US" sz="2600" dirty="0"/>
              <a:t>It is felt when the child is with their </a:t>
            </a:r>
            <a:r>
              <a:rPr lang="en-US" sz="2600" dirty="0" err="1"/>
              <a:t>favourite</a:t>
            </a:r>
            <a:r>
              <a:rPr lang="en-US" sz="2600" dirty="0"/>
              <a:t> person, can engage in preferred play activities, and enjoy emotional support. Emotional wellbeing occurs when the child is happy, confident, not anxious and not depressed. Psychological wellbeing includes ability to enjoy autonomy and be resilient. </a:t>
            </a:r>
          </a:p>
          <a:p>
            <a:pPr marL="457200" indent="-457200">
              <a:buFont typeface="Wingdings" panose="05000000000000000000" pitchFamily="2" charset="2"/>
              <a:buChar char="v"/>
            </a:pPr>
            <a:r>
              <a:rPr lang="en-US" sz="2600" dirty="0"/>
              <a:t>Social wellbeing occurs when the child can enjoy relationships with others.</a:t>
            </a:r>
          </a:p>
          <a:p>
            <a:pPr algn="ctr"/>
            <a:r>
              <a:rPr lang="en-US" sz="2600" b="1" u="sng" dirty="0">
                <a:solidFill>
                  <a:schemeClr val="accent1"/>
                </a:solidFill>
              </a:rPr>
              <a:t>CONTEXT AND PRACTICE IMPLICATIONS</a:t>
            </a:r>
          </a:p>
          <a:p>
            <a:r>
              <a:rPr lang="en-US" sz="2600" u="sng" dirty="0"/>
              <a:t>IMPORTANCE OF PSYCHOLOGICAL WELLBEING:</a:t>
            </a:r>
          </a:p>
          <a:p>
            <a:r>
              <a:rPr lang="en-US" sz="2600" dirty="0"/>
              <a:t>The child with </a:t>
            </a:r>
            <a:r>
              <a:rPr lang="en-US" sz="2600" b="1" dirty="0"/>
              <a:t>optimal</a:t>
            </a:r>
            <a:r>
              <a:rPr lang="en-US" sz="2600" dirty="0"/>
              <a:t> </a:t>
            </a:r>
            <a:r>
              <a:rPr lang="en-US" sz="2600" u="sng" dirty="0"/>
              <a:t>psychological wellbeing </a:t>
            </a:r>
            <a:r>
              <a:rPr lang="en-US" sz="2600" dirty="0"/>
              <a:t>will:</a:t>
            </a:r>
          </a:p>
          <a:p>
            <a:pPr marL="457200" indent="-457200">
              <a:buFont typeface="Wingdings" panose="05000000000000000000" pitchFamily="2" charset="2"/>
              <a:buChar char="v"/>
            </a:pPr>
            <a:r>
              <a:rPr lang="en-US" sz="2600" dirty="0"/>
              <a:t>Engage in autonomous activities. EYP practitioner can promote autonomy by providing child-led play opportunities. EYPs can make available choice-based tasks to allow children to practice decision-making and independent exploration. </a:t>
            </a:r>
          </a:p>
          <a:p>
            <a:pPr marL="457200" indent="-457200">
              <a:buFont typeface="Wingdings" panose="05000000000000000000" pitchFamily="2" charset="2"/>
              <a:buChar char="v"/>
            </a:pPr>
            <a:r>
              <a:rPr lang="en-US" sz="2600" dirty="0"/>
              <a:t>Be able to solve problems independently and effectively. This can be facilitated by providing puzzles and other problem-solving opportunities to teach independent problem solving. </a:t>
            </a:r>
          </a:p>
          <a:p>
            <a:pPr marL="457200" indent="-457200">
              <a:buFont typeface="Wingdings" panose="05000000000000000000" pitchFamily="2" charset="2"/>
              <a:buChar char="v"/>
            </a:pPr>
            <a:r>
              <a:rPr lang="en-US" sz="2600" dirty="0"/>
              <a:t>Effectively manage own emotions. EY teachers can help further enhance this by teaching emotional vocabulary and self-regulation techniques.</a:t>
            </a:r>
          </a:p>
          <a:p>
            <a:pPr marL="457200" indent="-457200">
              <a:buFont typeface="Wingdings" panose="05000000000000000000" pitchFamily="2" charset="2"/>
              <a:buChar char="v"/>
            </a:pPr>
            <a:r>
              <a:rPr lang="en-US" sz="2600" dirty="0"/>
              <a:t>Experience and show empathy – Teachers can help to model empathy through role play and guided peer interactions.</a:t>
            </a:r>
          </a:p>
          <a:p>
            <a:pPr marL="457200" indent="-457200">
              <a:buFont typeface="Wingdings" panose="05000000000000000000" pitchFamily="2" charset="2"/>
              <a:buChar char="v"/>
            </a:pPr>
            <a:r>
              <a:rPr lang="en-US" sz="2600" dirty="0"/>
              <a:t>Be resilient and attentive- </a:t>
            </a:r>
          </a:p>
          <a:p>
            <a:pPr marL="457200" indent="-457200">
              <a:buFont typeface="Wingdings" panose="05000000000000000000" pitchFamily="2" charset="2"/>
              <a:buChar char="v"/>
            </a:pPr>
            <a:r>
              <a:rPr lang="en-US" sz="2600" dirty="0"/>
              <a:t>Enjoy better mental health and adolescent and adult</a:t>
            </a:r>
          </a:p>
          <a:p>
            <a:r>
              <a:rPr lang="en-US" sz="2600" u="sng" dirty="0"/>
              <a:t>Emotional Wellbeing</a:t>
            </a:r>
            <a:r>
              <a:rPr lang="en-US" sz="2600" dirty="0"/>
              <a:t>: The child who enjoys optimal levels of emotional wellbeing will:</a:t>
            </a:r>
          </a:p>
          <a:p>
            <a:pPr marL="457200" indent="-457200">
              <a:buFont typeface="Wingdings" panose="05000000000000000000" pitchFamily="2" charset="2"/>
              <a:buChar char="v"/>
            </a:pPr>
            <a:r>
              <a:rPr lang="en-US" sz="2600" dirty="0"/>
              <a:t>Be more self-confident and have positive self-image- EYPs can strengthen this by praising effort. This can reinforce competence and enhance confidence.</a:t>
            </a:r>
          </a:p>
          <a:p>
            <a:pPr marL="457200" indent="-457200">
              <a:buFont typeface="Wingdings" panose="05000000000000000000" pitchFamily="2" charset="2"/>
              <a:buChar char="v"/>
            </a:pPr>
            <a:r>
              <a:rPr lang="en-US" sz="2600" dirty="0"/>
              <a:t>Be happier and enjoy greater satisfaction as adults and adolescents</a:t>
            </a:r>
          </a:p>
          <a:p>
            <a:pPr marL="457200" indent="-457200">
              <a:buFont typeface="Wingdings" panose="05000000000000000000" pitchFamily="2" charset="2"/>
              <a:buChar char="v"/>
            </a:pPr>
            <a:r>
              <a:rPr lang="en-US" sz="2600" dirty="0"/>
              <a:t>Experience less anxiety. This may be further enhanced by EYPs through providing consistent and predictable class-room environment. </a:t>
            </a:r>
          </a:p>
          <a:p>
            <a:r>
              <a:rPr lang="en-US" sz="2600" u="sng" dirty="0"/>
              <a:t>Social Wellbeing</a:t>
            </a:r>
          </a:p>
          <a:p>
            <a:pPr marL="457200" indent="-457200">
              <a:buFont typeface="Wingdings" panose="05000000000000000000" pitchFamily="2" charset="2"/>
              <a:buChar char="v"/>
            </a:pPr>
            <a:r>
              <a:rPr lang="en-US" sz="2600" dirty="0"/>
              <a:t>The child who enjoys high levels of social wellbeing will:</a:t>
            </a:r>
          </a:p>
          <a:p>
            <a:pPr marL="457200" indent="-457200">
              <a:buFont typeface="Wingdings" panose="05000000000000000000" pitchFamily="2" charset="2"/>
              <a:buChar char="v"/>
            </a:pPr>
            <a:r>
              <a:rPr lang="en-US" sz="2600" dirty="0"/>
              <a:t>Enjoy good relationships with peers</a:t>
            </a:r>
          </a:p>
          <a:p>
            <a:pPr marL="457200" indent="-457200">
              <a:buFont typeface="Wingdings" panose="05000000000000000000" pitchFamily="2" charset="2"/>
              <a:buChar char="v"/>
            </a:pPr>
            <a:r>
              <a:rPr lang="en-US" sz="2600" dirty="0"/>
              <a:t>Have fewer </a:t>
            </a:r>
            <a:r>
              <a:rPr lang="en-US" sz="2600" dirty="0" err="1"/>
              <a:t>behavioural</a:t>
            </a:r>
            <a:r>
              <a:rPr lang="en-US" sz="2600" dirty="0"/>
              <a:t> problems</a:t>
            </a:r>
          </a:p>
          <a:p>
            <a:pPr marL="457200" indent="-457200">
              <a:buFont typeface="Wingdings" panose="05000000000000000000" pitchFamily="2" charset="2"/>
              <a:buChar char="v"/>
            </a:pPr>
            <a:r>
              <a:rPr lang="en-US" sz="2600" dirty="0"/>
              <a:t>Develop better social skills</a:t>
            </a:r>
          </a:p>
          <a:p>
            <a:pPr algn="ctr"/>
            <a:r>
              <a:rPr lang="en-US" sz="2600" b="1" u="sng" dirty="0">
                <a:solidFill>
                  <a:schemeClr val="accent1"/>
                </a:solidFill>
              </a:rPr>
              <a:t>LITERATURE SUPPORT</a:t>
            </a:r>
          </a:p>
          <a:p>
            <a:pPr marL="457200" indent="-457200">
              <a:buFont typeface="Wingdings" panose="05000000000000000000" pitchFamily="2" charset="2"/>
              <a:buChar char="v"/>
            </a:pPr>
            <a:r>
              <a:rPr lang="en-US" sz="2600" dirty="0"/>
              <a:t>Martikainen et al. (2023)- This was a randomized controlled study of SAGA and </a:t>
            </a:r>
            <a:r>
              <a:rPr lang="en-US" sz="2600" dirty="0" err="1"/>
              <a:t>Pikkuli</a:t>
            </a:r>
            <a:r>
              <a:rPr lang="en-US" sz="2600" dirty="0"/>
              <a:t>- 2 interventions designed to support social-emotional development and wellbeing among children 3-6 years old. SAGA involved training EYPs to steer children’s interest towards the motives, thoughts and emotions demonstrated by characters in storybooks. </a:t>
            </a:r>
            <a:r>
              <a:rPr lang="en-US" sz="2600" dirty="0" err="1"/>
              <a:t>Pikkuli</a:t>
            </a:r>
            <a:r>
              <a:rPr lang="en-US" sz="2600" dirty="0"/>
              <a:t> involved use of animated videos, story books, music, toys and emotion cards to teach social problem solving and emotions. Compared to non-intervention group, children in the intervention groups demonstrated better prosocial </a:t>
            </a:r>
            <a:r>
              <a:rPr lang="en-US" sz="2600" dirty="0" err="1"/>
              <a:t>behaviour</a:t>
            </a:r>
            <a:r>
              <a:rPr lang="en-US" sz="2600" dirty="0"/>
              <a:t> and social orientation indicating emotional and social wellbeing. These children had fewer internalizing and externalizing </a:t>
            </a:r>
            <a:r>
              <a:rPr lang="en-US" sz="2600" dirty="0" err="1"/>
              <a:t>behaviours</a:t>
            </a:r>
            <a:r>
              <a:rPr lang="en-US" sz="2600" dirty="0"/>
              <a:t> such as anxiety, depression and aggression and demonstrated more empathy. </a:t>
            </a:r>
          </a:p>
          <a:p>
            <a:pPr marL="457200" indent="-457200">
              <a:buFont typeface="Wingdings" panose="05000000000000000000" pitchFamily="2" charset="2"/>
              <a:buChar char="v"/>
            </a:pPr>
            <a:r>
              <a:rPr lang="en-US" sz="2600" dirty="0"/>
              <a:t>Kathryn et al. (2011)- Children who are abandoned or orphaned enjoy reduced social wellbeing which results in </a:t>
            </a:r>
            <a:r>
              <a:rPr lang="en-US" sz="2600" dirty="0" err="1"/>
              <a:t>behavioural</a:t>
            </a:r>
            <a:r>
              <a:rPr lang="en-US" sz="2600" dirty="0"/>
              <a:t> problems such as conduct problems, hyperactivity, anxiety and peer relationship problems.</a:t>
            </a:r>
          </a:p>
          <a:p>
            <a:pPr marL="457200" indent="-457200">
              <a:buFont typeface="Wingdings" panose="05000000000000000000" pitchFamily="2" charset="2"/>
              <a:buChar char="v"/>
            </a:pPr>
            <a:r>
              <a:rPr lang="en-US" sz="2600" dirty="0"/>
              <a:t>Lippard and Nemeroff (2019)- Children who are maltreated or who are neglected experience higher risk of depression, bipolar disorder, anxiety, substance and alcohol use, and poor interpersonal relationships. </a:t>
            </a:r>
          </a:p>
          <a:p>
            <a:pPr algn="ctr"/>
            <a:r>
              <a:rPr lang="en-US" sz="2600" b="1" u="sng" dirty="0">
                <a:solidFill>
                  <a:schemeClr val="accent1"/>
                </a:solidFill>
              </a:rPr>
              <a:t>CONCLUSION</a:t>
            </a:r>
          </a:p>
          <a:p>
            <a:pPr marL="457200" indent="-457200">
              <a:buFont typeface="Wingdings" panose="05000000000000000000" pitchFamily="2" charset="2"/>
              <a:buChar char="v"/>
            </a:pPr>
            <a:r>
              <a:rPr lang="en-US" sz="2600" dirty="0"/>
              <a:t>Well-being is multifaceted and includes emotional, physical and social wellness. Children with optimal psychological wellbeing engage in autonomous activities, are able to solve problems independently and effectively, effectively manage own emotions, experience and show empathy and are more resilient. </a:t>
            </a:r>
          </a:p>
          <a:p>
            <a:pPr marL="457200" indent="-457200">
              <a:buFont typeface="Wingdings" panose="05000000000000000000" pitchFamily="2" charset="2"/>
              <a:buChar char="v"/>
            </a:pPr>
            <a:r>
              <a:rPr lang="en-US" sz="2600" dirty="0"/>
              <a:t>Emotional wellbeing improves self-confidence, have positive self-image and experience less anxiety. Social wellbeing is linked to fewer </a:t>
            </a:r>
            <a:r>
              <a:rPr lang="en-US" sz="2600" dirty="0" err="1"/>
              <a:t>behavioural</a:t>
            </a:r>
            <a:r>
              <a:rPr lang="en-US" sz="2600" dirty="0"/>
              <a:t> problems and better social skills. </a:t>
            </a:r>
          </a:p>
          <a:p>
            <a:endParaRPr lang="en-US" sz="2600" dirty="0"/>
          </a:p>
          <a:p>
            <a:endParaRPr lang="en-US" sz="2600" dirty="0"/>
          </a:p>
        </p:txBody>
      </p:sp>
      <p:sp>
        <p:nvSpPr>
          <p:cNvPr id="26" name="Text Placeholder 186"/>
          <p:cNvSpPr txBox="1">
            <a:spLocks/>
          </p:cNvSpPr>
          <p:nvPr/>
        </p:nvSpPr>
        <p:spPr>
          <a:xfrm>
            <a:off x="19086680" y="3884219"/>
            <a:ext cx="16552109" cy="790436"/>
          </a:xfrm>
          <a:prstGeom prst="rect">
            <a:avLst/>
          </a:prstGeom>
        </p:spPr>
        <p:txBody>
          <a:bodyPr wrap="square" lIns="86977" tIns="86977" rIns="86977" bIns="86977">
            <a:spAutoFit/>
          </a:bodyPr>
          <a:lstStyle/>
          <a:p>
            <a:pPr algn="ctr" defTabSz="3573115" eaLnBrk="1" fontAlgn="auto" hangingPunct="1">
              <a:spcBef>
                <a:spcPct val="20000"/>
              </a:spcBef>
              <a:spcAft>
                <a:spcPts val="0"/>
              </a:spcAft>
              <a:defRPr/>
            </a:pPr>
            <a:r>
              <a:rPr lang="en-US" sz="3995" b="1" u="sng" dirty="0">
                <a:solidFill>
                  <a:schemeClr val="tx2"/>
                </a:solidFill>
                <a:latin typeface="Times New Roman" panose="02020603050405020304" pitchFamily="18" charset="0"/>
                <a:cs typeface="Times New Roman" panose="02020603050405020304" pitchFamily="18" charset="0"/>
              </a:rPr>
              <a:t>WELLBEING</a:t>
            </a:r>
            <a:r>
              <a:rPr lang="en-US" sz="3995" b="1" u="sng" dirty="0">
                <a:solidFill>
                  <a:srgbClr val="4472C4">
                    <a:lumMod val="50000"/>
                  </a:srgbClr>
                </a:solidFill>
                <a:latin typeface="Times New Roman" panose="02020603050405020304" pitchFamily="18" charset="0"/>
                <a:cs typeface="Times New Roman" panose="02020603050405020304" pitchFamily="18" charset="0"/>
              </a:rPr>
              <a:t> </a:t>
            </a:r>
          </a:p>
        </p:txBody>
      </p:sp>
      <p:sp>
        <p:nvSpPr>
          <p:cNvPr id="28" name="Text Placeholder 184"/>
          <p:cNvSpPr txBox="1">
            <a:spLocks/>
          </p:cNvSpPr>
          <p:nvPr/>
        </p:nvSpPr>
        <p:spPr>
          <a:xfrm>
            <a:off x="39062474" y="2042777776"/>
            <a:ext cx="10124964" cy="16700176"/>
          </a:xfrm>
          <a:prstGeom prst="rect">
            <a:avLst/>
          </a:prstGeom>
          <a:gradFill rotWithShape="1">
            <a:gsLst>
              <a:gs pos="0">
                <a:srgbClr val="5B9BD5">
                  <a:tint val="50000"/>
                  <a:satMod val="300000"/>
                </a:srgbClr>
              </a:gs>
              <a:gs pos="35000">
                <a:srgbClr val="5B9BD5">
                  <a:tint val="37000"/>
                  <a:satMod val="300000"/>
                </a:srgbClr>
              </a:gs>
              <a:gs pos="100000">
                <a:srgbClr val="5B9BD5">
                  <a:tint val="15000"/>
                  <a:satMod val="350000"/>
                </a:srgbClr>
              </a:gs>
            </a:gsLst>
            <a:lin ang="16200000" scaled="1"/>
          </a:gra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wrap="square" lIns="86977" tIns="86977" rIns="86977" bIns="86977">
            <a:spAutoFit/>
          </a:bodyPr>
          <a:lstStyle/>
          <a:p>
            <a:pPr>
              <a:buFont typeface="Arial" pitchFamily="34" charset="0"/>
              <a:buChar char="•"/>
            </a:pPr>
            <a:r>
              <a:rPr lang="en-US" sz="4474" dirty="0"/>
              <a:t>The author’s include an in-depth discussion of the results to be extracted from the study including patient characteristics and treatment outcomes.</a:t>
            </a:r>
          </a:p>
          <a:p>
            <a:pPr>
              <a:buFont typeface="Arial" pitchFamily="34" charset="0"/>
              <a:buChar char="•"/>
            </a:pPr>
            <a:r>
              <a:rPr lang="en-US" sz="4474" dirty="0"/>
              <a:t>These results are important given that  time from infection   to diagnosis and treatment influences care outcomes.</a:t>
            </a:r>
          </a:p>
          <a:p>
            <a:pPr>
              <a:buFont typeface="Arial" pitchFamily="34" charset="0"/>
              <a:buChar char="•"/>
            </a:pPr>
            <a:r>
              <a:rPr lang="en-US" sz="4474" dirty="0"/>
              <a:t>The discussion includes detailed description of the procedures to ensure compliance with ethical requirements and to ensure data dissemination.</a:t>
            </a:r>
            <a:endParaRPr lang="en-US" sz="4474" b="1" dirty="0"/>
          </a:p>
          <a:p>
            <a:r>
              <a:rPr lang="en-US" sz="4474" dirty="0"/>
              <a:t>Personally, I believe the present protocol provides sufficiently detailed description of the intended study and makes it possible for other persons to replicate the findings as necessary.</a:t>
            </a:r>
          </a:p>
          <a:p>
            <a:r>
              <a:rPr lang="en-US" sz="4474" dirty="0"/>
              <a:t> I believe the findings of the proposed study will be useful in promoting rapid diagnoses of diseases in the future.</a:t>
            </a:r>
          </a:p>
          <a:p>
            <a:r>
              <a:rPr lang="en-US" sz="4474" dirty="0"/>
              <a:t>The major limitation of the study is that the results are only applicable to care settings with the requisite high-tech diagnostic modalities.</a:t>
            </a:r>
            <a:endParaRPr lang="en-US" sz="4474" b="1" dirty="0"/>
          </a:p>
        </p:txBody>
      </p:sp>
      <p:sp>
        <p:nvSpPr>
          <p:cNvPr id="31" name="TextBox 30"/>
          <p:cNvSpPr txBox="1"/>
          <p:nvPr/>
        </p:nvSpPr>
        <p:spPr>
          <a:xfrm>
            <a:off x="28174484" y="1946443376"/>
            <a:ext cx="10163117" cy="7194918"/>
          </a:xfrm>
          <a:prstGeom prst="rect">
            <a:avLst/>
          </a:prstGeom>
          <a:solidFill>
            <a:sysClr val="window" lastClr="FFFFFF"/>
          </a:solidFill>
          <a:ln w="25400" cap="flat" cmpd="sng" algn="ctr">
            <a:solidFill>
              <a:srgbClr val="5B9BD5"/>
            </a:solidFill>
            <a:prstDash val="solid"/>
          </a:ln>
          <a:effectLst/>
        </p:spPr>
        <p:txBody>
          <a:bodyPr wrap="square" rtlCol="0">
            <a:spAutoFit/>
          </a:bodyPr>
          <a:lstStyle/>
          <a:p>
            <a:r>
              <a:rPr lang="en-US" sz="4196" dirty="0"/>
              <a:t>Since the article is only a research protocol, it does not include presentation of actual results. </a:t>
            </a:r>
          </a:p>
          <a:p>
            <a:r>
              <a:rPr lang="en-US" sz="4196" dirty="0"/>
              <a:t>However, there is extensive discussion of planned data to be extracted including: Diagnostic and prognostic accuracy of soluble </a:t>
            </a:r>
            <a:r>
              <a:rPr lang="en-US" sz="4196" dirty="0" err="1"/>
              <a:t>urokinase</a:t>
            </a:r>
            <a:r>
              <a:rPr lang="en-US" sz="4196" dirty="0"/>
              <a:t>, </a:t>
            </a:r>
            <a:r>
              <a:rPr lang="en-US" sz="4196" dirty="0" err="1"/>
              <a:t>plasminogen</a:t>
            </a:r>
            <a:r>
              <a:rPr lang="en-US" sz="4196" dirty="0"/>
              <a:t> activator receptor serum </a:t>
            </a:r>
            <a:r>
              <a:rPr lang="en-US" sz="4196" dirty="0" err="1"/>
              <a:t>procalcitonin</a:t>
            </a:r>
            <a:r>
              <a:rPr lang="en-US" sz="4196" dirty="0"/>
              <a:t>, urine flow </a:t>
            </a:r>
            <a:r>
              <a:rPr lang="en-US" sz="4196" dirty="0" err="1"/>
              <a:t>cytometry</a:t>
            </a:r>
            <a:r>
              <a:rPr lang="en-US" sz="4196" dirty="0"/>
              <a:t>,  PCT,  ultrasound scanning, ultra low dose and high-resolution CT</a:t>
            </a:r>
            <a:endParaRPr lang="en-US" sz="4196" b="1" dirty="0"/>
          </a:p>
          <a:p>
            <a:endParaRPr lang="en-US" sz="4196" b="1" dirty="0"/>
          </a:p>
        </p:txBody>
      </p:sp>
      <p:sp>
        <p:nvSpPr>
          <p:cNvPr id="120" name="TextBox 119">
            <a:extLst>
              <a:ext uri="{FF2B5EF4-FFF2-40B4-BE49-F238E27FC236}">
                <a16:creationId xmlns:a16="http://schemas.microsoft.com/office/drawing/2014/main" id="{CE434EE7-CFE1-2B07-C317-F7B8EC2E4C6F}"/>
              </a:ext>
            </a:extLst>
          </p:cNvPr>
          <p:cNvSpPr txBox="1"/>
          <p:nvPr/>
        </p:nvSpPr>
        <p:spPr>
          <a:xfrm>
            <a:off x="38797775" y="4143956"/>
            <a:ext cx="11599262" cy="707886"/>
          </a:xfrm>
          <a:prstGeom prst="rect">
            <a:avLst/>
          </a:prstGeom>
          <a:noFill/>
        </p:spPr>
        <p:txBody>
          <a:bodyPr wrap="square" rtlCol="0">
            <a:spAutoFit/>
          </a:bodyPr>
          <a:lstStyle/>
          <a:p>
            <a:pPr algn="ctr"/>
            <a:r>
              <a:rPr lang="en-US" sz="4000" u="sng" dirty="0">
                <a:solidFill>
                  <a:schemeClr val="tx2"/>
                </a:solidFill>
              </a:rPr>
              <a:t>LIFESTYLE</a:t>
            </a:r>
          </a:p>
        </p:txBody>
      </p:sp>
      <p:sp>
        <p:nvSpPr>
          <p:cNvPr id="3" name="Rectangle 2">
            <a:extLst>
              <a:ext uri="{FF2B5EF4-FFF2-40B4-BE49-F238E27FC236}">
                <a16:creationId xmlns:a16="http://schemas.microsoft.com/office/drawing/2014/main" id="{ABD3262E-59DA-0D46-8847-60446B6984F7}"/>
              </a:ext>
            </a:extLst>
          </p:cNvPr>
          <p:cNvSpPr/>
          <p:nvPr/>
        </p:nvSpPr>
        <p:spPr>
          <a:xfrm>
            <a:off x="809363" y="5114089"/>
            <a:ext cx="17143846" cy="23144644"/>
          </a:xfrm>
          <a:prstGeom prst="rect">
            <a:avLst/>
          </a:prstGeom>
          <a:solidFill>
            <a:srgbClr val="F7EFC9"/>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2600" u="sng" dirty="0"/>
          </a:p>
          <a:p>
            <a:pPr algn="ctr"/>
            <a:endParaRPr lang="en-US" sz="2600" u="sng" dirty="0"/>
          </a:p>
          <a:p>
            <a:pPr algn="ctr"/>
            <a:endParaRPr lang="en-US" sz="2600" u="sng" dirty="0"/>
          </a:p>
          <a:p>
            <a:pPr algn="ctr"/>
            <a:r>
              <a:rPr lang="en-US" sz="2600" u="sng" dirty="0">
                <a:solidFill>
                  <a:schemeClr val="accent1"/>
                </a:solidFill>
              </a:rPr>
              <a:t>INTRODUCTION &amp; DEFINITION</a:t>
            </a:r>
          </a:p>
          <a:p>
            <a:pPr marL="685800" indent="-685800">
              <a:buFont typeface="Wingdings" panose="05000000000000000000" pitchFamily="2" charset="2"/>
              <a:buChar char="q"/>
            </a:pPr>
            <a:r>
              <a:rPr lang="en-US" sz="2600" dirty="0"/>
              <a:t>No single definition of health is agreed upon and health can be thought of from different perspectives. </a:t>
            </a:r>
          </a:p>
          <a:p>
            <a:pPr marL="685800" indent="-685800">
              <a:buFont typeface="Wingdings" panose="05000000000000000000" pitchFamily="2" charset="2"/>
              <a:buChar char="q"/>
            </a:pPr>
            <a:r>
              <a:rPr lang="en-US" sz="2600" dirty="0"/>
              <a:t>The negative definition describes health as absence of physical or mental illness. </a:t>
            </a:r>
          </a:p>
          <a:p>
            <a:pPr marL="685800" indent="-685800">
              <a:buFont typeface="Wingdings" panose="05000000000000000000" pitchFamily="2" charset="2"/>
              <a:buChar char="q"/>
            </a:pPr>
            <a:r>
              <a:rPr lang="en-US" sz="2600" dirty="0"/>
              <a:t>This is the traditional medical model of health and illness. The positive definition views health as achievement and maintenance of physical fitness/mental stability (Musgrave, 2017). </a:t>
            </a:r>
          </a:p>
          <a:p>
            <a:pPr marL="685800" indent="-685800">
              <a:buFont typeface="Wingdings" panose="05000000000000000000" pitchFamily="2" charset="2"/>
              <a:buChar char="q"/>
            </a:pPr>
            <a:r>
              <a:rPr lang="en-US" sz="2600" dirty="0"/>
              <a:t>A more holistic definition is that health is a combination of physical, emotional, social and intellectual wellness (Musgrave, 2017). </a:t>
            </a:r>
          </a:p>
          <a:p>
            <a:pPr marL="685800" indent="-685800">
              <a:buFont typeface="Wingdings" panose="05000000000000000000" pitchFamily="2" charset="2"/>
              <a:buChar char="q"/>
            </a:pPr>
            <a:r>
              <a:rPr lang="en-US" sz="2600" dirty="0"/>
              <a:t>The holistic model rejects the simplistic view of health and sees health as a complex multifaceted condition with an emotional, physical, social, intellectual and even spiritual dimensions (Department of Health, 2010). </a:t>
            </a:r>
          </a:p>
          <a:p>
            <a:pPr marL="685800" indent="-685800">
              <a:buFont typeface="Wingdings" panose="05000000000000000000" pitchFamily="2" charset="2"/>
              <a:buChar char="q"/>
            </a:pPr>
            <a:r>
              <a:rPr lang="en-US" sz="2600" dirty="0"/>
              <a:t>For early year practitioners, the health of the child is of utmost concern and will have implications for the individual child, other children within their environment as well as parents and families (Musgrave, 2014).</a:t>
            </a:r>
          </a:p>
          <a:p>
            <a:pPr algn="ctr"/>
            <a:r>
              <a:rPr lang="en-US" sz="2600" b="1" u="sng" dirty="0">
                <a:solidFill>
                  <a:schemeClr val="accent1"/>
                </a:solidFill>
              </a:rPr>
              <a:t>CONTEXT</a:t>
            </a:r>
            <a:endParaRPr lang="en-US" sz="2600" u="sng" dirty="0">
              <a:solidFill>
                <a:schemeClr val="accent1"/>
              </a:solidFill>
            </a:endParaRPr>
          </a:p>
          <a:p>
            <a:pPr marL="685800" indent="-685800">
              <a:buFont typeface="Wingdings" panose="05000000000000000000" pitchFamily="2" charset="2"/>
              <a:buChar char="q"/>
            </a:pPr>
            <a:r>
              <a:rPr lang="en-US" sz="2600" b="1" dirty="0"/>
              <a:t>The Individual Child:</a:t>
            </a:r>
          </a:p>
          <a:p>
            <a:pPr marL="2770316" lvl="1" indent="-685800">
              <a:buFont typeface="Wingdings" panose="05000000000000000000" pitchFamily="2" charset="2"/>
              <a:buChar char="q"/>
            </a:pPr>
            <a:r>
              <a:rPr lang="en-US" sz="2600" dirty="0"/>
              <a:t>A child who is healthy will enjoy an increased sense of wellbeing and is likelier to flourish in their activities.</a:t>
            </a:r>
          </a:p>
          <a:p>
            <a:pPr marL="2770316" lvl="1" indent="-685800">
              <a:buFont typeface="Wingdings" panose="05000000000000000000" pitchFamily="2" charset="2"/>
              <a:buChar char="q"/>
            </a:pPr>
            <a:r>
              <a:rPr lang="en-US" sz="2600" dirty="0"/>
              <a:t>Good health promotes physical growth</a:t>
            </a:r>
          </a:p>
          <a:p>
            <a:pPr marL="2770316" lvl="1" indent="-685800">
              <a:buFont typeface="Wingdings" panose="05000000000000000000" pitchFamily="2" charset="2"/>
              <a:buChar char="q"/>
            </a:pPr>
            <a:r>
              <a:rPr lang="en-US" sz="2600" dirty="0"/>
              <a:t>Poor health leads to absence from school</a:t>
            </a:r>
          </a:p>
          <a:p>
            <a:pPr marL="2770316" lvl="1" indent="-685800">
              <a:buFont typeface="Wingdings" panose="05000000000000000000" pitchFamily="2" charset="2"/>
              <a:buChar char="q"/>
            </a:pPr>
            <a:r>
              <a:rPr lang="en-US" sz="2600" dirty="0"/>
              <a:t>Poor health reduces ability to participate in social and educational activities and can result in the child falling behind in their development</a:t>
            </a:r>
          </a:p>
          <a:p>
            <a:pPr marL="685800" indent="-685800">
              <a:buFont typeface="Wingdings" panose="05000000000000000000" pitchFamily="2" charset="2"/>
              <a:buChar char="q"/>
            </a:pPr>
            <a:r>
              <a:rPr lang="en-US" sz="2600" dirty="0"/>
              <a:t>For </a:t>
            </a:r>
            <a:r>
              <a:rPr lang="en-US" sz="2600" b="1" u="sng" dirty="0"/>
              <a:t>Other Children- </a:t>
            </a:r>
            <a:r>
              <a:rPr lang="en-US" sz="2600" dirty="0"/>
              <a:t>Children who are healthy will not transmit infectious diseases to others including more vulnerable children</a:t>
            </a:r>
          </a:p>
          <a:p>
            <a:pPr marL="685800" indent="-685800">
              <a:buFont typeface="Wingdings" panose="05000000000000000000" pitchFamily="2" charset="2"/>
              <a:buChar char="q"/>
            </a:pPr>
            <a:r>
              <a:rPr lang="en-US" sz="2600" b="1" u="sng" dirty="0"/>
              <a:t>Parents and Families: </a:t>
            </a:r>
          </a:p>
          <a:p>
            <a:pPr marL="2770316" lvl="1" indent="-685800">
              <a:buFont typeface="Wingdings" panose="05000000000000000000" pitchFamily="2" charset="2"/>
              <a:buChar char="q"/>
            </a:pPr>
            <a:r>
              <a:rPr lang="en-US" sz="2600" dirty="0"/>
              <a:t>Reduced occupational, social and financial strain in parents and families</a:t>
            </a:r>
          </a:p>
          <a:p>
            <a:pPr marL="2770316" lvl="1" indent="-685800">
              <a:buFont typeface="Wingdings" panose="05000000000000000000" pitchFamily="2" charset="2"/>
              <a:buChar char="q"/>
            </a:pPr>
            <a:r>
              <a:rPr lang="en-US" sz="2600" dirty="0"/>
              <a:t>Reduced need for alternative childcare needs</a:t>
            </a:r>
          </a:p>
          <a:p>
            <a:pPr marL="2770316" lvl="1" indent="-685800">
              <a:buFont typeface="Wingdings" panose="05000000000000000000" pitchFamily="2" charset="2"/>
              <a:buChar char="q"/>
            </a:pPr>
            <a:r>
              <a:rPr lang="en-US" sz="2600" dirty="0"/>
              <a:t>Reduced need for ongoing medical attention which can render parents unable to work</a:t>
            </a:r>
          </a:p>
          <a:p>
            <a:pPr marL="685800" indent="-685800">
              <a:buFont typeface="Wingdings" panose="05000000000000000000" pitchFamily="2" charset="2"/>
              <a:buChar char="q"/>
            </a:pPr>
            <a:r>
              <a:rPr lang="en-US" sz="2600" b="1" u="sng" dirty="0"/>
              <a:t>Society</a:t>
            </a:r>
          </a:p>
          <a:p>
            <a:pPr marL="2770316" lvl="1" indent="-685800">
              <a:buFont typeface="Wingdings" panose="05000000000000000000" pitchFamily="2" charset="2"/>
              <a:buChar char="q"/>
            </a:pPr>
            <a:r>
              <a:rPr lang="en-US" sz="2600" dirty="0"/>
              <a:t>Reduced need for frequent health services potentially reducing strain in health budgets</a:t>
            </a:r>
          </a:p>
          <a:p>
            <a:pPr marL="2770316" lvl="1" indent="-685800">
              <a:buFont typeface="Wingdings" panose="05000000000000000000" pitchFamily="2" charset="2"/>
              <a:buChar char="q"/>
            </a:pPr>
            <a:r>
              <a:rPr lang="en-US" sz="2600" dirty="0"/>
              <a:t>The child who grows into a healthy adult can contribute to economy through work</a:t>
            </a:r>
          </a:p>
          <a:p>
            <a:pPr algn="ctr"/>
            <a:r>
              <a:rPr lang="en-US" sz="2600" b="1" dirty="0">
                <a:solidFill>
                  <a:schemeClr val="accent1"/>
                </a:solidFill>
              </a:rPr>
              <a:t>LITERATURE SUPPORT</a:t>
            </a:r>
          </a:p>
          <a:p>
            <a:pPr marL="685800" indent="-685800">
              <a:buFont typeface="Wingdings" panose="05000000000000000000" pitchFamily="2" charset="2"/>
              <a:buChar char="q"/>
            </a:pPr>
            <a:r>
              <a:rPr lang="en-US" sz="2600" dirty="0"/>
              <a:t>Jay et al. (2025)- About 12.5% of children ages 5-11 who miss school have a chronic health condition. School absenteeism rates are 11.2% higher among individuals with chronic health conditions such as asthma, diabetes, cerebral palsy and cystic fibrosis</a:t>
            </a:r>
          </a:p>
          <a:p>
            <a:pPr marL="685800" indent="-685800">
              <a:buFont typeface="Wingdings" panose="05000000000000000000" pitchFamily="2" charset="2"/>
              <a:buChar char="q"/>
            </a:pPr>
            <a:r>
              <a:rPr lang="en-US" sz="2600" dirty="0"/>
              <a:t>Bashore et al. (2025)- Children and siblings of children with chronic health conditions including cancers were likelier to need special education services due to learning and concentration problems. They were also less likely to graduate college when compared to their healthy child colleagues.</a:t>
            </a:r>
          </a:p>
          <a:p>
            <a:pPr marL="685800" indent="-685800">
              <a:buFont typeface="Wingdings" panose="05000000000000000000" pitchFamily="2" charset="2"/>
              <a:buChar char="q"/>
            </a:pPr>
            <a:r>
              <a:rPr lang="en-US" sz="2600" dirty="0"/>
              <a:t>Kish, Newcombe and Haslam (2018)- Parents to children with chronic illnesses requiring ongoing medical care are often unemployed. When employed, they can have difficulties balancing work and family and experience significant stress as well as reduced quality of life.</a:t>
            </a:r>
          </a:p>
          <a:p>
            <a:pPr marL="685800" indent="-685800">
              <a:buFont typeface="Wingdings" panose="05000000000000000000" pitchFamily="2" charset="2"/>
              <a:buChar char="q"/>
            </a:pPr>
            <a:r>
              <a:rPr lang="en-US" sz="2600" dirty="0" err="1"/>
              <a:t>Rosenstrom</a:t>
            </a:r>
            <a:r>
              <a:rPr lang="en-US" sz="2600" dirty="0"/>
              <a:t> et al. (2022)- Among eligible school-going children ensuring children are vaccinated against COVID-19 could reduce infections and hospitalization rates by 31% to 39%. The effect would extend beyond the children who are </a:t>
            </a:r>
            <a:r>
              <a:rPr lang="en-US" sz="2600" dirty="0" err="1"/>
              <a:t>immunised</a:t>
            </a:r>
            <a:r>
              <a:rPr lang="en-US" sz="2600" dirty="0"/>
              <a:t> and could protect those who are not or could not receive the vaccine. </a:t>
            </a:r>
          </a:p>
          <a:p>
            <a:pPr algn="ctr"/>
            <a:r>
              <a:rPr lang="en-US" sz="2600" b="1" dirty="0">
                <a:solidFill>
                  <a:schemeClr val="accent1"/>
                </a:solidFill>
              </a:rPr>
              <a:t>IMPLICATION FOR PRACTICE</a:t>
            </a:r>
          </a:p>
          <a:p>
            <a:pPr marL="685800" indent="-685800">
              <a:buFont typeface="Wingdings" panose="05000000000000000000" pitchFamily="2" charset="2"/>
              <a:buChar char="q"/>
            </a:pPr>
            <a:r>
              <a:rPr lang="en-US" sz="2600" dirty="0"/>
              <a:t>In the UK, early year settings are required to provide enabling environments in which children can enjoy fun stimulating and active play opportunities. Children are to be provided free space for free play where they may freely run around (NCSEM, 2020).</a:t>
            </a:r>
          </a:p>
          <a:p>
            <a:pPr marL="685800" indent="-685800">
              <a:buFont typeface="Wingdings" panose="05000000000000000000" pitchFamily="2" charset="2"/>
              <a:buChar char="q"/>
            </a:pPr>
            <a:r>
              <a:rPr lang="en-US" sz="2600" dirty="0"/>
              <a:t>EY provider who are concerned about the safety or welfare of the child are required to immediately notify local authorities or the police in case of emergencies. </a:t>
            </a:r>
          </a:p>
          <a:p>
            <a:pPr marL="685800" indent="-685800">
              <a:buFont typeface="Wingdings" panose="05000000000000000000" pitchFamily="2" charset="2"/>
              <a:buChar char="q"/>
            </a:pPr>
            <a:r>
              <a:rPr lang="en-US" sz="2600" dirty="0"/>
              <a:t>Providers including volunteers and teachers must be vetted. Providers must refrain from any activities which may harm the health of the child. Any persons who behaves in a way that could harm a child must be reported, investigated and appropriate actions taken (Department of Education, 2025).</a:t>
            </a:r>
          </a:p>
          <a:p>
            <a:pPr algn="ctr"/>
            <a:r>
              <a:rPr lang="en-US" sz="2600" b="1" dirty="0"/>
              <a:t>CONCLUSION</a:t>
            </a:r>
          </a:p>
          <a:p>
            <a:pPr marL="685800" indent="-685800">
              <a:buFont typeface="Wingdings" panose="05000000000000000000" pitchFamily="2" charset="2"/>
              <a:buChar char="q"/>
            </a:pPr>
            <a:r>
              <a:rPr lang="en-US" sz="2600" dirty="0"/>
              <a:t>Health is the achievement and maintenance of physical fitness/mental stability. It is a combination of physical, emotional, social and intellectual wellness and has implications for the individual child, other children within their environment as well as parents and families. </a:t>
            </a:r>
          </a:p>
          <a:p>
            <a:pPr marL="685800" indent="-685800">
              <a:buFont typeface="Wingdings" panose="05000000000000000000" pitchFamily="2" charset="2"/>
              <a:buChar char="q"/>
            </a:pPr>
            <a:r>
              <a:rPr lang="en-US" sz="2600" dirty="0"/>
              <a:t>For the individual child, good health improves and promotes physical growth. </a:t>
            </a:r>
          </a:p>
          <a:p>
            <a:pPr marL="685800" indent="-685800">
              <a:buFont typeface="Wingdings" panose="05000000000000000000" pitchFamily="2" charset="2"/>
              <a:buChar char="q"/>
            </a:pPr>
            <a:r>
              <a:rPr lang="en-US" sz="2600" dirty="0"/>
              <a:t>Good health protects other children. For parents, it reduces occupational, social and financial strain from need for ongoing medical attention which can render parents unable to work Early year care settings must provide enabling that promote child health. </a:t>
            </a:r>
          </a:p>
          <a:p>
            <a:pPr marL="685800" indent="-685800">
              <a:buFont typeface="Wingdings" panose="05000000000000000000" pitchFamily="2" charset="2"/>
              <a:buChar char="q"/>
            </a:pPr>
            <a:endParaRPr lang="en-US" sz="2600" dirty="0"/>
          </a:p>
          <a:p>
            <a:endParaRPr lang="en-US" sz="2600" dirty="0"/>
          </a:p>
          <a:p>
            <a:endParaRPr lang="en-US" sz="2600" u="sng" dirty="0"/>
          </a:p>
        </p:txBody>
      </p:sp>
      <p:sp>
        <p:nvSpPr>
          <p:cNvPr id="7" name="Rectangle 6">
            <a:extLst>
              <a:ext uri="{FF2B5EF4-FFF2-40B4-BE49-F238E27FC236}">
                <a16:creationId xmlns:a16="http://schemas.microsoft.com/office/drawing/2014/main" id="{CFD3E83E-F09F-CF1E-CA34-EDE4BDF00EB7}"/>
              </a:ext>
            </a:extLst>
          </p:cNvPr>
          <p:cNvSpPr/>
          <p:nvPr/>
        </p:nvSpPr>
        <p:spPr>
          <a:xfrm>
            <a:off x="35638789" y="5114089"/>
            <a:ext cx="14758248" cy="23144644"/>
          </a:xfrm>
          <a:prstGeom prst="rect">
            <a:avLst/>
          </a:prstGeom>
          <a:solidFill>
            <a:srgbClr val="F7EFC9"/>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600" b="1" u="sng" dirty="0">
                <a:solidFill>
                  <a:schemeClr val="accent1"/>
                </a:solidFill>
              </a:rPr>
              <a:t>INTRODUCTION AND DEFINITIONS</a:t>
            </a:r>
          </a:p>
          <a:p>
            <a:pPr marL="457200" indent="-457200">
              <a:buFont typeface="Wingdings" panose="05000000000000000000" pitchFamily="2" charset="2"/>
              <a:buChar char="Ø"/>
            </a:pPr>
            <a:r>
              <a:rPr lang="en-US" sz="2600" dirty="0"/>
              <a:t>Lifestyle refers to the sum of healthy and unhealthy </a:t>
            </a:r>
            <a:r>
              <a:rPr lang="en-US" sz="2600" dirty="0" err="1"/>
              <a:t>behaviours</a:t>
            </a:r>
            <a:r>
              <a:rPr lang="en-US" sz="2600" dirty="0"/>
              <a:t> which and choices that interact with other factors to determine healthcare outcomes. It includes a pattern of </a:t>
            </a:r>
            <a:r>
              <a:rPr lang="en-US" sz="2600" dirty="0" err="1"/>
              <a:t>behaviours</a:t>
            </a:r>
            <a:r>
              <a:rPr lang="en-US" sz="2600" dirty="0"/>
              <a:t>, choices, values, routines and practices which can potentially shape individual health outcomes. </a:t>
            </a:r>
          </a:p>
          <a:p>
            <a:pPr marL="457200" indent="-457200">
              <a:buFont typeface="Wingdings" panose="05000000000000000000" pitchFamily="2" charset="2"/>
              <a:buChar char="Ø"/>
            </a:pPr>
            <a:r>
              <a:rPr lang="en-US" sz="2600" dirty="0"/>
              <a:t>Examples of lifestyles include eating habits, sleep routines, physical activity, sleep patterns, and social interactions. </a:t>
            </a:r>
          </a:p>
          <a:p>
            <a:pPr marL="457200" indent="-457200">
              <a:buFont typeface="Wingdings" panose="05000000000000000000" pitchFamily="2" charset="2"/>
              <a:buChar char="Ø"/>
            </a:pPr>
            <a:r>
              <a:rPr lang="en-US" sz="2600" dirty="0"/>
              <a:t>For EYP, child and parental lifestyle practices have implications not just on the health and wellbeing of the child but also for other children and the classroom environment. </a:t>
            </a:r>
          </a:p>
          <a:p>
            <a:pPr algn="ctr"/>
            <a:r>
              <a:rPr lang="en-US" sz="2600" b="1" u="sng" dirty="0">
                <a:solidFill>
                  <a:schemeClr val="accent1"/>
                </a:solidFill>
              </a:rPr>
              <a:t>CONTEXT AND PRACTICE IMPLICATIONS</a:t>
            </a:r>
          </a:p>
          <a:p>
            <a:pPr marL="457200" indent="-457200">
              <a:buFont typeface="Wingdings" panose="05000000000000000000" pitchFamily="2" charset="2"/>
              <a:buChar char="Ø"/>
            </a:pPr>
            <a:r>
              <a:rPr lang="en-US" sz="2600" dirty="0"/>
              <a:t>For young persons, adequate and varied nutrition can support brain growth, enhance attention and promote learning. On the other hand, poor dietary patterns can impair cognitive development and academic achievement</a:t>
            </a:r>
          </a:p>
          <a:p>
            <a:pPr marL="457200" indent="-457200">
              <a:buFont typeface="Wingdings" panose="05000000000000000000" pitchFamily="2" charset="2"/>
              <a:buChar char="Ø"/>
            </a:pPr>
            <a:r>
              <a:rPr lang="en-US" sz="2600" dirty="0"/>
              <a:t>Healthy eating patterns and sufficient activity in early life can track into later childhood and even adolescent reducing risk of obesity and associated complications such as diabetes.</a:t>
            </a:r>
          </a:p>
          <a:p>
            <a:pPr marL="457200" indent="-457200">
              <a:buFont typeface="Wingdings" panose="05000000000000000000" pitchFamily="2" charset="2"/>
              <a:buChar char="Ø"/>
            </a:pPr>
            <a:r>
              <a:rPr lang="en-US" sz="2600" dirty="0"/>
              <a:t>Regular physical activity promotes motor development and improves coordination. Physical activity improved cardiovascular health and enhances attention. EYPs can model this by integrating structured and free play activities in the classroom.</a:t>
            </a:r>
          </a:p>
          <a:p>
            <a:pPr marL="457200" indent="-457200">
              <a:buFont typeface="Wingdings" panose="05000000000000000000" pitchFamily="2" charset="2"/>
              <a:buChar char="Ø"/>
            </a:pPr>
            <a:r>
              <a:rPr lang="en-US" sz="2600" dirty="0"/>
              <a:t>Sufficient sleep improves attention and emotional regulation. Children who have poor sleep or irregular sleep patterns may experience poor attention, reduced self-control and increased irritability.</a:t>
            </a:r>
          </a:p>
          <a:p>
            <a:pPr marL="457200" indent="-457200">
              <a:buFont typeface="Wingdings" panose="05000000000000000000" pitchFamily="2" charset="2"/>
              <a:buChar char="Ø"/>
            </a:pPr>
            <a:r>
              <a:rPr lang="en-US" sz="2600" dirty="0"/>
              <a:t>Excessive screen time reduces time for active play and denies the child opportunities for social interactions. This can impair language development and attention. Screen time must be planned, limited and content must be age-appropriate so as to support learning. </a:t>
            </a:r>
          </a:p>
          <a:p>
            <a:pPr marL="457200" indent="-457200">
              <a:buFont typeface="Wingdings" panose="05000000000000000000" pitchFamily="2" charset="2"/>
              <a:buChar char="Ø"/>
            </a:pPr>
            <a:r>
              <a:rPr lang="en-US" sz="2600" dirty="0"/>
              <a:t>Routine hygiene can help to reduce physical illness. This can reduce risk of missing out on school days; EYPs can promote this by teaching handwashing and dental care.</a:t>
            </a:r>
          </a:p>
          <a:p>
            <a:pPr algn="ctr"/>
            <a:r>
              <a:rPr lang="en-US" sz="2600" b="1" u="sng" dirty="0">
                <a:solidFill>
                  <a:schemeClr val="accent1"/>
                </a:solidFill>
              </a:rPr>
              <a:t>LITERATURE SUPPORT</a:t>
            </a:r>
          </a:p>
          <a:p>
            <a:pPr marL="457200" indent="-457200">
              <a:buFont typeface="Wingdings" panose="05000000000000000000" pitchFamily="2" charset="2"/>
              <a:buChar char="Ø"/>
            </a:pPr>
            <a:r>
              <a:rPr lang="en-US" sz="2600" dirty="0"/>
              <a:t>Torres et al. (2025)- In this multicenter prospective cohort study, the researchers reported that a significant proportion of children 3-7 years exceeded recommended screen time. This was associated with reduced time for physical activity which can reduce physical illness and lower school performance, impair social skills and cause </a:t>
            </a:r>
            <a:r>
              <a:rPr lang="en-US" sz="2600" dirty="0" err="1"/>
              <a:t>behavioural</a:t>
            </a:r>
            <a:r>
              <a:rPr lang="en-US" sz="2600" dirty="0"/>
              <a:t> problems.</a:t>
            </a:r>
          </a:p>
          <a:p>
            <a:pPr marL="457200" indent="-457200">
              <a:buFont typeface="Wingdings" panose="05000000000000000000" pitchFamily="2" charset="2"/>
              <a:buChar char="Ø"/>
            </a:pPr>
            <a:r>
              <a:rPr lang="en-US" sz="2600" dirty="0"/>
              <a:t>Godzik et al. (2024). In this observational study involving children 3-5 years, the researchers reported significant correlation between emotional self-regulation and sleep quality. At any one time, decreased sleep was linked reduced emotional self-regulation.</a:t>
            </a:r>
          </a:p>
          <a:p>
            <a:pPr marL="457200" indent="-457200">
              <a:buFont typeface="Wingdings" panose="05000000000000000000" pitchFamily="2" charset="2"/>
              <a:buChar char="Ø"/>
            </a:pPr>
            <a:r>
              <a:rPr lang="en-US" sz="2600" dirty="0" err="1"/>
              <a:t>Silvertsen</a:t>
            </a:r>
            <a:r>
              <a:rPr lang="en-US" sz="2600" dirty="0"/>
              <a:t> et al. (2015)- In this study, the researcher followed up children 18 months to 5 years in Norway. The researchers reported that short sleep duration and frequent nocturnal awakenings at 18 months were associated with emotional and </a:t>
            </a:r>
            <a:r>
              <a:rPr lang="en-US" sz="2600" dirty="0" err="1"/>
              <a:t>behavioural</a:t>
            </a:r>
            <a:r>
              <a:rPr lang="en-US" sz="2600" dirty="0"/>
              <a:t> problems at 5 years of age. These children displayed aggressive </a:t>
            </a:r>
            <a:r>
              <a:rPr lang="en-US" sz="2600" dirty="0" err="1"/>
              <a:t>behaviours</a:t>
            </a:r>
            <a:r>
              <a:rPr lang="en-US" sz="2600" dirty="0"/>
              <a:t>, attention problems and reported more somatic complaints.</a:t>
            </a:r>
          </a:p>
          <a:p>
            <a:pPr marL="457200" indent="-457200">
              <a:buFont typeface="Wingdings" panose="05000000000000000000" pitchFamily="2" charset="2"/>
              <a:buChar char="Ø"/>
            </a:pPr>
            <a:r>
              <a:rPr lang="en-US" sz="2600" dirty="0"/>
              <a:t>McDonough, Liu and Gao (2020)- In this systematic review that included 25 RCTs, physical activity was linked to improved motor skills development among children. </a:t>
            </a:r>
          </a:p>
          <a:p>
            <a:pPr marL="457200" indent="-457200">
              <a:buFont typeface="Wingdings" panose="05000000000000000000" pitchFamily="2" charset="2"/>
              <a:buChar char="Ø"/>
            </a:pPr>
            <a:r>
              <a:rPr lang="en-US" sz="2600" dirty="0"/>
              <a:t>James et al. (2024)- This study examined the relationship between parent physical activity and children’s physical activity and motor skill. Parental and child physical activities were linked to improved motor skills among children. </a:t>
            </a:r>
          </a:p>
          <a:p>
            <a:pPr marL="457200" indent="-457200">
              <a:buFont typeface="Wingdings" panose="05000000000000000000" pitchFamily="2" charset="2"/>
              <a:buChar char="Ø"/>
            </a:pPr>
            <a:r>
              <a:rPr lang="en-US" sz="2600" dirty="0"/>
              <a:t>Hills, Andersen and Byrne (2011): Reduced physical activity among children is linked to increased weight gain, obesity and associated complications including diabetes mellitus.</a:t>
            </a:r>
          </a:p>
          <a:p>
            <a:pPr algn="ctr"/>
            <a:r>
              <a:rPr lang="en-US" sz="2600" b="1" u="sng" dirty="0">
                <a:solidFill>
                  <a:schemeClr val="accent1"/>
                </a:solidFill>
              </a:rPr>
              <a:t>CONCLUSION</a:t>
            </a:r>
          </a:p>
          <a:p>
            <a:pPr marL="457200" indent="-457200">
              <a:buFont typeface="Wingdings" panose="05000000000000000000" pitchFamily="2" charset="2"/>
              <a:buChar char="Ø"/>
            </a:pPr>
            <a:r>
              <a:rPr lang="en-US" sz="2600" dirty="0"/>
              <a:t>Lifestyle is the pattern of </a:t>
            </a:r>
            <a:r>
              <a:rPr lang="en-US" sz="2600" dirty="0" err="1"/>
              <a:t>behaviours</a:t>
            </a:r>
            <a:r>
              <a:rPr lang="en-US" sz="2600" dirty="0"/>
              <a:t>, choices, values, routines and practices which can potentially shape individual health outcomes. </a:t>
            </a:r>
          </a:p>
          <a:p>
            <a:pPr marL="457200" indent="-457200">
              <a:buFont typeface="Wingdings" panose="05000000000000000000" pitchFamily="2" charset="2"/>
              <a:buChar char="Ø"/>
            </a:pPr>
            <a:r>
              <a:rPr lang="en-US" sz="2600" dirty="0"/>
              <a:t>For young persons, adequate and varied nutrition can support brain growth, enhance attention and promote learning. </a:t>
            </a:r>
          </a:p>
          <a:p>
            <a:pPr marL="457200" indent="-457200">
              <a:buFont typeface="Wingdings" panose="05000000000000000000" pitchFamily="2" charset="2"/>
              <a:buChar char="Ø"/>
            </a:pPr>
            <a:r>
              <a:rPr lang="en-US" sz="2600" dirty="0"/>
              <a:t>Healthy eating can reduce risk of obesity and associated complications such as diabetes. Regular physical activity promotes motor development and improves coordination. </a:t>
            </a:r>
          </a:p>
          <a:p>
            <a:pPr marL="457200" indent="-457200">
              <a:buFont typeface="Wingdings" panose="05000000000000000000" pitchFamily="2" charset="2"/>
              <a:buChar char="Ø"/>
            </a:pPr>
            <a:r>
              <a:rPr lang="en-US" sz="2600" dirty="0"/>
              <a:t>Sufficient sleep improves attention and emotional regulation. </a:t>
            </a:r>
          </a:p>
          <a:p>
            <a:pPr marL="457200" indent="-457200">
              <a:buFont typeface="Wingdings" panose="05000000000000000000" pitchFamily="2" charset="2"/>
              <a:buChar char="Ø"/>
            </a:pPr>
            <a:r>
              <a:rPr lang="en-US" sz="2600" dirty="0"/>
              <a:t>Children who have poor sleep or irregular sleep patterns may experience poor attention, reduced self-control and increased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AAE36-9372-37CC-B106-290AD3FAF0C8}"/>
              </a:ext>
            </a:extLst>
          </p:cNvPr>
          <p:cNvSpPr>
            <a:spLocks noGrp="1"/>
          </p:cNvSpPr>
          <p:nvPr>
            <p:ph type="title"/>
          </p:nvPr>
        </p:nvSpPr>
        <p:spPr>
          <a:xfrm>
            <a:off x="2560327" y="1153499"/>
            <a:ext cx="46085760" cy="3322248"/>
          </a:xfrm>
        </p:spPr>
        <p:txBody>
          <a:bodyPr/>
          <a:lstStyle/>
          <a:p>
            <a:r>
              <a:rPr lang="en-US" dirty="0"/>
              <a:t>References</a:t>
            </a:r>
          </a:p>
        </p:txBody>
      </p:sp>
      <p:sp>
        <p:nvSpPr>
          <p:cNvPr id="3" name="Content Placeholder 2">
            <a:extLst>
              <a:ext uri="{FF2B5EF4-FFF2-40B4-BE49-F238E27FC236}">
                <a16:creationId xmlns:a16="http://schemas.microsoft.com/office/drawing/2014/main" id="{AE295432-BAFB-3A52-2D6D-858A2010F4B0}"/>
              </a:ext>
            </a:extLst>
          </p:cNvPr>
          <p:cNvSpPr>
            <a:spLocks noGrp="1"/>
          </p:cNvSpPr>
          <p:nvPr>
            <p:ph idx="1"/>
          </p:nvPr>
        </p:nvSpPr>
        <p:spPr>
          <a:xfrm>
            <a:off x="2560327" y="5149517"/>
            <a:ext cx="46085760" cy="20580378"/>
          </a:xfrm>
        </p:spPr>
        <p:txBody>
          <a:bodyPr>
            <a:normAutofit fontScale="25000" lnSpcReduction="20000"/>
          </a:bodyPr>
          <a:lstStyle/>
          <a:p>
            <a:r>
              <a:rPr lang="en-AU" dirty="0"/>
              <a:t>Bashore, L., Peterson, R. K., Li, C., Liu, W., Wang, M., Jiwani, Z. M., McDonald, A. J., Lupo, P. J., King, A., Srivastava, D., Leisenring, W. M., Howell, R. M., Gibson, T. M., </a:t>
            </a:r>
            <a:r>
              <a:rPr lang="en-AU" dirty="0" err="1"/>
              <a:t>Oeffinger</a:t>
            </a:r>
            <a:r>
              <a:rPr lang="en-AU" dirty="0"/>
              <a:t>, K., Armstrong, G. T., Bowman, W. P., Krull, K. R., &amp; Edelstein, K. (2025). Chronic health conditions and academic achievement: a childhood cancer survivor study report. </a:t>
            </a:r>
            <a:r>
              <a:rPr lang="en-AU" i="1" dirty="0"/>
              <a:t>JCO Oncology Practice</a:t>
            </a:r>
            <a:r>
              <a:rPr lang="en-AU" dirty="0"/>
              <a:t>, OP2500414. Advance online publication. </a:t>
            </a:r>
            <a:r>
              <a:rPr lang="en-AU" u="sng" dirty="0">
                <a:hlinkClick r:id="rId2"/>
              </a:rPr>
              <a:t>https://doi.org/10.1200/OP-25-00414</a:t>
            </a:r>
            <a:r>
              <a:rPr lang="en-AU" dirty="0"/>
              <a:t> </a:t>
            </a:r>
            <a:endParaRPr lang="en-US" dirty="0"/>
          </a:p>
          <a:p>
            <a:r>
              <a:rPr lang="en-US" dirty="0"/>
              <a:t>Department for Education. (2025). </a:t>
            </a:r>
            <a:r>
              <a:rPr lang="en-US" i="1" dirty="0"/>
              <a:t>Keeping children safe in education 2025 Statutory guidance for schools and colleges</a:t>
            </a:r>
            <a:r>
              <a:rPr lang="en-US" dirty="0"/>
              <a:t>. </a:t>
            </a:r>
            <a:r>
              <a:rPr lang="en-US" u="sng" dirty="0">
                <a:hlinkClick r:id="rId3"/>
              </a:rPr>
              <a:t>https://assets.publishing.service.gov.uk/media/68add931969253904d155860/Keeping_children_safe_in_education_from_1_September_2025.pdf</a:t>
            </a:r>
            <a:endParaRPr lang="en-US" dirty="0"/>
          </a:p>
          <a:p>
            <a:r>
              <a:rPr lang="en-US" dirty="0"/>
              <a:t>Department of Health. (2010). </a:t>
            </a:r>
            <a:r>
              <a:rPr lang="en-US" i="1" dirty="0"/>
              <a:t>Our Health and Wellbeing Today</a:t>
            </a:r>
            <a:r>
              <a:rPr lang="en-US" dirty="0"/>
              <a:t>. </a:t>
            </a:r>
            <a:r>
              <a:rPr lang="en-US" u="sng" dirty="0">
                <a:hlinkClick r:id="rId4"/>
              </a:rPr>
              <a:t>https://assets.publishing.service.gov.uk/media/5a7b9e86e5274a7318b8fd71/dh_122238.pdf</a:t>
            </a:r>
            <a:r>
              <a:rPr lang="en-US" dirty="0"/>
              <a:t> </a:t>
            </a:r>
          </a:p>
          <a:p>
            <a:r>
              <a:rPr lang="en-AU" dirty="0"/>
              <a:t>Gao, Z., Chen, S., Sun, H., Wen, X., &amp; Xiang, P. (2018). Physical activity in children's health and cognition. </a:t>
            </a:r>
            <a:r>
              <a:rPr lang="en-AU" i="1" dirty="0"/>
              <a:t>BioMed Research International</a:t>
            </a:r>
            <a:r>
              <a:rPr lang="en-AU" dirty="0"/>
              <a:t>, </a:t>
            </a:r>
            <a:r>
              <a:rPr lang="en-AU" i="1" dirty="0"/>
              <a:t>2018</a:t>
            </a:r>
            <a:r>
              <a:rPr lang="en-AU" dirty="0"/>
              <a:t>, 8542403. </a:t>
            </a:r>
            <a:r>
              <a:rPr lang="en-AU" u="sng" dirty="0">
                <a:hlinkClick r:id="rId5"/>
              </a:rPr>
              <a:t>https://doi.org/10.1155/2018/8542403</a:t>
            </a:r>
            <a:r>
              <a:rPr lang="en-AU" dirty="0"/>
              <a:t> </a:t>
            </a:r>
            <a:endParaRPr lang="en-US" dirty="0"/>
          </a:p>
          <a:p>
            <a:r>
              <a:rPr lang="en-US" dirty="0"/>
              <a:t>Godzik, C. M., Carlson, D. D., </a:t>
            </a:r>
            <a:r>
              <a:rPr lang="en-US" dirty="0" err="1"/>
              <a:t>Pashchenko</a:t>
            </a:r>
            <a:r>
              <a:rPr lang="en-US" dirty="0"/>
              <a:t>, O. I., Ballarino, G. A., &amp; Emond, J. A. (2024). Within-child associations between sleep quality and emotional self-regulation over 6 months among preschool-aged (3- to 5-year-old) children. </a:t>
            </a:r>
            <a:r>
              <a:rPr lang="en-US" i="1" dirty="0"/>
              <a:t>Frontiers in Sleep</a:t>
            </a:r>
            <a:r>
              <a:rPr lang="en-US" dirty="0"/>
              <a:t>, </a:t>
            </a:r>
            <a:r>
              <a:rPr lang="en-US" i="1" dirty="0"/>
              <a:t>3</a:t>
            </a:r>
            <a:r>
              <a:rPr lang="en-US" dirty="0"/>
              <a:t>. </a:t>
            </a:r>
            <a:r>
              <a:rPr lang="en-US" u="sng" dirty="0">
                <a:hlinkClick r:id="rId6"/>
              </a:rPr>
              <a:t>https://doi.org/10.3389/frsle.2024.1420245</a:t>
            </a:r>
            <a:r>
              <a:rPr lang="en-US" dirty="0"/>
              <a:t> </a:t>
            </a:r>
          </a:p>
          <a:p>
            <a:r>
              <a:rPr lang="en-AU" dirty="0"/>
              <a:t>Hills, A. P., Andersen, L. B., &amp; Byrne, N. M. (2011). Physical activity and obesity in children. </a:t>
            </a:r>
            <a:r>
              <a:rPr lang="en-AU" i="1" dirty="0"/>
              <a:t>British Journal of Sports Medicine</a:t>
            </a:r>
            <a:r>
              <a:rPr lang="en-AU" dirty="0"/>
              <a:t>, </a:t>
            </a:r>
            <a:r>
              <a:rPr lang="en-AU" i="1" dirty="0"/>
              <a:t>45</a:t>
            </a:r>
            <a:r>
              <a:rPr lang="en-AU" dirty="0"/>
              <a:t>(11), 866–870. </a:t>
            </a:r>
            <a:r>
              <a:rPr lang="en-AU" u="sng" dirty="0">
                <a:hlinkClick r:id="rId7"/>
              </a:rPr>
              <a:t>https://doi.org/10.1136/bjsports-2011-090199</a:t>
            </a:r>
            <a:r>
              <a:rPr lang="en-AU" dirty="0"/>
              <a:t> </a:t>
            </a:r>
            <a:endParaRPr lang="en-US" dirty="0"/>
          </a:p>
          <a:p>
            <a:r>
              <a:rPr lang="en-AU" dirty="0"/>
              <a:t>James, M. E., Arbour-</a:t>
            </a:r>
            <a:r>
              <a:rPr lang="en-AU" dirty="0" err="1"/>
              <a:t>Nicitopoulos</a:t>
            </a:r>
            <a:r>
              <a:rPr lang="en-AU" dirty="0"/>
              <a:t>, K. P., Kwan, M., King-Dowling, S., &amp; Cairney, J. (2024). Physical activity and motor skill development during early childhood: Investigating the role of parent support. </a:t>
            </a:r>
            <a:r>
              <a:rPr lang="en-AU" i="1" dirty="0"/>
              <a:t>Paediatric Exercise Science</a:t>
            </a:r>
            <a:r>
              <a:rPr lang="en-AU" dirty="0"/>
              <a:t>, </a:t>
            </a:r>
            <a:r>
              <a:rPr lang="en-AU" i="1" dirty="0"/>
              <a:t>37</a:t>
            </a:r>
            <a:r>
              <a:rPr lang="en-AU" dirty="0"/>
              <a:t>(2), 118–127. </a:t>
            </a:r>
            <a:r>
              <a:rPr lang="en-AU" u="sng" dirty="0">
                <a:hlinkClick r:id="rId8"/>
              </a:rPr>
              <a:t>https://doi.org/10.1123/pes.2023-0074</a:t>
            </a:r>
            <a:r>
              <a:rPr lang="en-AU" dirty="0"/>
              <a:t> </a:t>
            </a:r>
            <a:endParaRPr lang="en-US" dirty="0"/>
          </a:p>
          <a:p>
            <a:r>
              <a:rPr lang="en-US" dirty="0"/>
              <a:t>Jay, M. A., Ania </a:t>
            </a:r>
            <a:r>
              <a:rPr lang="en-US" dirty="0" err="1"/>
              <a:t>Zylbersztejn</a:t>
            </a:r>
            <a:r>
              <a:rPr lang="en-US" dirty="0"/>
              <a:t>, Herlitz, L., Deighton, J., Gilbert, R., &amp; Blackburn, R. (2025). Chronic health conditions and school absence, exclusions, and non-enrolment: A cohort study using the Education and Child Health Insights from Linked Data database. </a:t>
            </a:r>
            <a:r>
              <a:rPr lang="en-US" i="1" dirty="0"/>
              <a:t>Journal of Public Health</a:t>
            </a:r>
            <a:r>
              <a:rPr lang="en-US" dirty="0"/>
              <a:t>. </a:t>
            </a:r>
            <a:r>
              <a:rPr lang="en-US" u="sng" dirty="0">
                <a:hlinkClick r:id="rId9"/>
              </a:rPr>
              <a:t>https://doi.org/10.1093/pubmed/fdaf064</a:t>
            </a:r>
            <a:r>
              <a:rPr lang="en-US" dirty="0"/>
              <a:t> </a:t>
            </a:r>
          </a:p>
          <a:p>
            <a:r>
              <a:rPr lang="en-AU" dirty="0"/>
              <a:t>Kathryn, W., Ostermann, J., Whetten, R., O'Donnell, K., Thielman, N., &amp; Positive Outcomes for Orphans Research Team (2011). More than the loss of a parent: potentially traumatic events among orphaned and abandoned children. </a:t>
            </a:r>
            <a:r>
              <a:rPr lang="en-AU" i="1" dirty="0"/>
              <a:t>Journal of Traumatic Stress</a:t>
            </a:r>
            <a:r>
              <a:rPr lang="en-AU" dirty="0"/>
              <a:t>, </a:t>
            </a:r>
            <a:r>
              <a:rPr lang="en-AU" i="1" dirty="0"/>
              <a:t>24</a:t>
            </a:r>
            <a:r>
              <a:rPr lang="en-AU" dirty="0"/>
              <a:t>(2), 174–182. </a:t>
            </a:r>
            <a:r>
              <a:rPr lang="en-AU" u="sng" dirty="0">
                <a:hlinkClick r:id="rId10"/>
              </a:rPr>
              <a:t>https://doi.org/10.1002/jts.2062</a:t>
            </a:r>
            <a:r>
              <a:rPr lang="en-AU" dirty="0"/>
              <a:t> </a:t>
            </a:r>
            <a:endParaRPr lang="en-US" dirty="0"/>
          </a:p>
          <a:p>
            <a:r>
              <a:rPr lang="en-AU" dirty="0"/>
              <a:t>Kish, A. M., Newcombe, P. A., &amp; Haslam, D. M. (2018). Working and caring for a child with chronic illness: A review of current literature. </a:t>
            </a:r>
            <a:r>
              <a:rPr lang="en-AU" i="1" dirty="0"/>
              <a:t>Child: Care, Health and Development</a:t>
            </a:r>
            <a:r>
              <a:rPr lang="en-AU" dirty="0"/>
              <a:t>, </a:t>
            </a:r>
            <a:r>
              <a:rPr lang="en-AU" i="1" dirty="0"/>
              <a:t>44</a:t>
            </a:r>
            <a:r>
              <a:rPr lang="en-AU" dirty="0"/>
              <a:t>(3), 343–354. </a:t>
            </a:r>
            <a:r>
              <a:rPr lang="en-AU" u="sng" dirty="0">
                <a:hlinkClick r:id="rId11"/>
              </a:rPr>
              <a:t>https://doi.org/10.1111/cch.12546</a:t>
            </a:r>
            <a:r>
              <a:rPr lang="en-AU" dirty="0"/>
              <a:t> </a:t>
            </a:r>
            <a:endParaRPr lang="en-US" dirty="0"/>
          </a:p>
          <a:p>
            <a:r>
              <a:rPr lang="en-AU" dirty="0"/>
              <a:t>Lippard, E. T. C., &amp; Nemeroff, C. B. (2020). The devastating clinical consequences of child abuse and neglect: increased disease vulnerability and poor treatment response in mood disorders. </a:t>
            </a:r>
            <a:r>
              <a:rPr lang="en-AU" i="1" dirty="0"/>
              <a:t>The American Journal of Psychiatry</a:t>
            </a:r>
            <a:r>
              <a:rPr lang="en-AU" dirty="0"/>
              <a:t>, </a:t>
            </a:r>
            <a:r>
              <a:rPr lang="en-AU" i="1" dirty="0"/>
              <a:t>177</a:t>
            </a:r>
            <a:r>
              <a:rPr lang="en-AU" dirty="0"/>
              <a:t>(1), 20–36. </a:t>
            </a:r>
            <a:r>
              <a:rPr lang="en-AU" u="sng" dirty="0">
                <a:hlinkClick r:id="rId12"/>
              </a:rPr>
              <a:t>https://doi.org/10.1176/appi.ajp.2019.19010020</a:t>
            </a:r>
            <a:r>
              <a:rPr lang="en-AU" dirty="0"/>
              <a:t> </a:t>
            </a:r>
            <a:endParaRPr lang="en-US" dirty="0"/>
          </a:p>
          <a:p>
            <a:r>
              <a:rPr lang="en-US" dirty="0"/>
              <a:t>‌</a:t>
            </a:r>
            <a:r>
              <a:rPr lang="en-AU" dirty="0"/>
              <a:t>McDonough, D. J., Liu, W., &amp; Gao, Z. (2020). Effects of physical activity on children's motor skill development: A systematic review of randomized controlled trials. </a:t>
            </a:r>
            <a:r>
              <a:rPr lang="en-AU" i="1" dirty="0"/>
              <a:t>BioMed Research International</a:t>
            </a:r>
            <a:r>
              <a:rPr lang="en-AU" dirty="0"/>
              <a:t>, </a:t>
            </a:r>
            <a:r>
              <a:rPr lang="en-AU" i="1" dirty="0"/>
              <a:t>2020</a:t>
            </a:r>
            <a:r>
              <a:rPr lang="en-AU" dirty="0"/>
              <a:t>, 8160756. </a:t>
            </a:r>
            <a:r>
              <a:rPr lang="en-AU" u="sng" dirty="0">
                <a:hlinkClick r:id="rId13"/>
              </a:rPr>
              <a:t>https://doi.org/10.1155/2020/8160756</a:t>
            </a:r>
            <a:r>
              <a:rPr lang="en-AU" dirty="0"/>
              <a:t> </a:t>
            </a:r>
            <a:endParaRPr lang="en-US" dirty="0"/>
          </a:p>
          <a:p>
            <a:r>
              <a:rPr lang="en-AU" dirty="0"/>
              <a:t>Musgrave, J. (2017). </a:t>
            </a:r>
            <a:r>
              <a:rPr lang="en-AU" i="1" dirty="0"/>
              <a:t>Supporting children health and wellbeing</a:t>
            </a:r>
            <a:r>
              <a:rPr lang="en-AU" dirty="0"/>
              <a:t>. London: Sage</a:t>
            </a:r>
            <a:endParaRPr lang="en-US" dirty="0"/>
          </a:p>
          <a:p>
            <a:r>
              <a:rPr lang="en-AU" dirty="0"/>
              <a:t>Musgrave, J. (2024). </a:t>
            </a:r>
            <a:r>
              <a:rPr lang="en-AU" i="1" dirty="0"/>
              <a:t>Early childhood health promotion: A toolkit for early childhood education and care practitioners. </a:t>
            </a:r>
            <a:r>
              <a:rPr lang="en-AU" i="1" u="sng" dirty="0">
                <a:hlinkClick r:id="rId14"/>
              </a:rPr>
              <a:t>557295642606c1686c44569899bc6dc9b6113c9c</a:t>
            </a:r>
            <a:endParaRPr lang="en-US" dirty="0"/>
          </a:p>
          <a:p>
            <a:r>
              <a:rPr lang="en-AU" dirty="0" err="1"/>
              <a:t>Rosenstrom</a:t>
            </a:r>
            <a:r>
              <a:rPr lang="en-AU" dirty="0"/>
              <a:t>, E. T., Mele, J., Ivy, J. S., Mayorga, M. E., Patel, M. D., Lich, K. H., Delamater, P. L., Smith, R. L., 3rd, &amp; Swann, J. L. (2022). Vaccinating children against COVID-19 is crucial to protect schools and communities. </a:t>
            </a:r>
            <a:r>
              <a:rPr lang="en-AU" i="1" dirty="0"/>
              <a:t>PNAS Nexus</a:t>
            </a:r>
            <a:r>
              <a:rPr lang="en-AU" dirty="0"/>
              <a:t>, </a:t>
            </a:r>
            <a:r>
              <a:rPr lang="en-AU" i="1" dirty="0"/>
              <a:t>1</a:t>
            </a:r>
            <a:r>
              <a:rPr lang="en-AU" dirty="0"/>
              <a:t>(3), pgac081. </a:t>
            </a:r>
            <a:r>
              <a:rPr lang="en-AU" u="sng" dirty="0">
                <a:hlinkClick r:id="rId15"/>
              </a:rPr>
              <a:t>https://doi.org/10.1093/pnasnexus/pgac081</a:t>
            </a:r>
            <a:r>
              <a:rPr lang="en-AU" dirty="0"/>
              <a:t> </a:t>
            </a:r>
            <a:endParaRPr lang="en-US" dirty="0"/>
          </a:p>
          <a:p>
            <a:r>
              <a:rPr lang="en-US" dirty="0"/>
              <a:t>Silja Martikainen, Kalland, M., </a:t>
            </a:r>
            <a:r>
              <a:rPr lang="en-US" dirty="0" err="1"/>
              <a:t>Linnavalli</a:t>
            </a:r>
            <a:r>
              <a:rPr lang="en-US" dirty="0"/>
              <a:t>, T., </a:t>
            </a:r>
            <a:r>
              <a:rPr lang="en-US" dirty="0" err="1"/>
              <a:t>Kaisamari</a:t>
            </a:r>
            <a:r>
              <a:rPr lang="en-US" dirty="0"/>
              <a:t> </a:t>
            </a:r>
            <a:r>
              <a:rPr lang="en-US" dirty="0" err="1"/>
              <a:t>Kostilainen</a:t>
            </a:r>
            <a:r>
              <a:rPr lang="en-US" dirty="0"/>
              <a:t>, </a:t>
            </a:r>
            <a:r>
              <a:rPr lang="en-US" dirty="0" err="1"/>
              <a:t>Metsämarja</a:t>
            </a:r>
            <a:r>
              <a:rPr lang="en-US" dirty="0"/>
              <a:t> </a:t>
            </a:r>
            <a:r>
              <a:rPr lang="en-US" dirty="0" err="1"/>
              <a:t>Aittokoski</a:t>
            </a:r>
            <a:r>
              <a:rPr lang="en-US" dirty="0"/>
              <a:t>, Jyrki </a:t>
            </a:r>
            <a:r>
              <a:rPr lang="en-US" dirty="0" err="1"/>
              <a:t>Reunamo</a:t>
            </a:r>
            <a:r>
              <a:rPr lang="en-US" dirty="0"/>
              <a:t>, Zoi Vasileiou, &amp; </a:t>
            </a:r>
            <a:r>
              <a:rPr lang="en-US" dirty="0" err="1"/>
              <a:t>Tervaniemi</a:t>
            </a:r>
            <a:r>
              <a:rPr lang="en-US" dirty="0"/>
              <a:t>, M. (2023). Supporting social-emotional development in early childhood education and care – a randomized parallel group trial evaluating the impact of two different interventions. </a:t>
            </a:r>
            <a:r>
              <a:rPr lang="en-US" i="1" dirty="0"/>
              <a:t>Scandinavian Journal of Educational Research</a:t>
            </a:r>
            <a:r>
              <a:rPr lang="en-US" dirty="0"/>
              <a:t>, </a:t>
            </a:r>
            <a:r>
              <a:rPr lang="en-US" i="1" dirty="0"/>
              <a:t>68</a:t>
            </a:r>
            <a:r>
              <a:rPr lang="en-US" dirty="0"/>
              <a:t>(5), 1–19. </a:t>
            </a:r>
            <a:r>
              <a:rPr lang="en-US" u="sng" dirty="0">
                <a:hlinkClick r:id="rId16"/>
              </a:rPr>
              <a:t>https://doi.org/10.1080/00313831.2023.2204119</a:t>
            </a:r>
            <a:r>
              <a:rPr lang="en-US" dirty="0"/>
              <a:t> </a:t>
            </a:r>
          </a:p>
          <a:p>
            <a:r>
              <a:rPr lang="en-US" dirty="0"/>
              <a:t>Sivertsen, B., Harvey, A. G., Reichborn-</a:t>
            </a:r>
            <a:r>
              <a:rPr lang="en-US" dirty="0" err="1"/>
              <a:t>Kjennerud</a:t>
            </a:r>
            <a:r>
              <a:rPr lang="en-US" dirty="0"/>
              <a:t>, T., Torgersen, L., </a:t>
            </a:r>
            <a:r>
              <a:rPr lang="en-US" dirty="0" err="1"/>
              <a:t>Ystrom</a:t>
            </a:r>
            <a:r>
              <a:rPr lang="en-US" dirty="0"/>
              <a:t>, E., &amp; </a:t>
            </a:r>
            <a:r>
              <a:rPr lang="en-US" dirty="0" err="1"/>
              <a:t>Hysing</a:t>
            </a:r>
            <a:r>
              <a:rPr lang="en-US" dirty="0"/>
              <a:t>, M. (2015). Later emotional and behavioral problems associated with sleep problems in toddlers. </a:t>
            </a:r>
            <a:r>
              <a:rPr lang="en-US" i="1" dirty="0"/>
              <a:t>JAMA Pediatrics</a:t>
            </a:r>
            <a:r>
              <a:rPr lang="en-US" dirty="0"/>
              <a:t>, </a:t>
            </a:r>
            <a:r>
              <a:rPr lang="en-US" i="1" dirty="0"/>
              <a:t>169</a:t>
            </a:r>
            <a:r>
              <a:rPr lang="en-US" dirty="0"/>
              <a:t>(6), 575. </a:t>
            </a:r>
            <a:r>
              <a:rPr lang="en-US" u="sng" dirty="0">
                <a:hlinkClick r:id="rId17"/>
              </a:rPr>
              <a:t>https://doi.org/10.1001/jamapediatrics.2015.0187</a:t>
            </a:r>
            <a:r>
              <a:rPr lang="en-US" dirty="0"/>
              <a:t> </a:t>
            </a:r>
          </a:p>
          <a:p>
            <a:r>
              <a:rPr lang="en-AU" dirty="0"/>
              <a:t>Sivertsen, B., Harvey, A. G., Reichborn-</a:t>
            </a:r>
            <a:r>
              <a:rPr lang="en-AU" dirty="0" err="1"/>
              <a:t>Kjennerud</a:t>
            </a:r>
            <a:r>
              <a:rPr lang="en-AU" dirty="0"/>
              <a:t>, T., Torgersen, L., </a:t>
            </a:r>
            <a:r>
              <a:rPr lang="en-AU" dirty="0" err="1"/>
              <a:t>Ystrom</a:t>
            </a:r>
            <a:r>
              <a:rPr lang="en-AU" dirty="0"/>
              <a:t>, E., &amp; </a:t>
            </a:r>
            <a:r>
              <a:rPr lang="en-AU" dirty="0" err="1"/>
              <a:t>Hysing</a:t>
            </a:r>
            <a:r>
              <a:rPr lang="en-AU" dirty="0"/>
              <a:t>, M. (2015). Later emotional and </a:t>
            </a:r>
            <a:r>
              <a:rPr lang="en-AU" dirty="0" err="1"/>
              <a:t>behavioral</a:t>
            </a:r>
            <a:r>
              <a:rPr lang="en-AU" dirty="0"/>
              <a:t> problems associated with sleep problems in toddlers: A longitudinal study. </a:t>
            </a:r>
            <a:r>
              <a:rPr lang="en-AU" i="1" dirty="0"/>
              <a:t>JAMA Paediatrics</a:t>
            </a:r>
            <a:r>
              <a:rPr lang="en-AU" dirty="0"/>
              <a:t>, </a:t>
            </a:r>
            <a:r>
              <a:rPr lang="en-AU" i="1" dirty="0"/>
              <a:t>169</a:t>
            </a:r>
            <a:r>
              <a:rPr lang="en-AU" dirty="0"/>
              <a:t>(6), 575–582. </a:t>
            </a:r>
            <a:r>
              <a:rPr lang="en-AU" u="sng" dirty="0">
                <a:hlinkClick r:id="rId17"/>
              </a:rPr>
              <a:t>https://doi.org/10.1001/jamapediatrics.2015.0187</a:t>
            </a:r>
            <a:endParaRPr lang="en-US" dirty="0"/>
          </a:p>
          <a:p>
            <a:r>
              <a:rPr lang="en-US" dirty="0"/>
              <a:t>Statham, J &amp; Chase, Z. (2010). Childhood wellbeing: A brief overview. Loughborough Children Wellbeing Research Centre</a:t>
            </a:r>
          </a:p>
          <a:p>
            <a:r>
              <a:rPr lang="en-US" dirty="0"/>
              <a:t>Torres, P., Pablos, A., Elvira, L., Ceca, D., Chia, M., &amp; Huertas, F. (2025). associations between screen time, physical activity, and sleep patterns in children aged 3–7 years—A multicentric cohort study in urban environment. </a:t>
            </a:r>
            <a:r>
              <a:rPr lang="en-US" i="1" dirty="0"/>
              <a:t>Sports</a:t>
            </a:r>
            <a:r>
              <a:rPr lang="en-US" dirty="0"/>
              <a:t>, </a:t>
            </a:r>
            <a:r>
              <a:rPr lang="en-US" i="1" dirty="0"/>
              <a:t>13</a:t>
            </a:r>
            <a:r>
              <a:rPr lang="en-US" dirty="0"/>
              <a:t>(4), 91–91. </a:t>
            </a:r>
            <a:r>
              <a:rPr lang="en-US" u="sng" dirty="0">
                <a:hlinkClick r:id="rId18"/>
              </a:rPr>
              <a:t>https://doi.org/10.3390/sports13040091</a:t>
            </a:r>
            <a:r>
              <a:rPr lang="en-US" dirty="0"/>
              <a:t> </a:t>
            </a:r>
          </a:p>
        </p:txBody>
      </p:sp>
    </p:spTree>
    <p:extLst>
      <p:ext uri="{BB962C8B-B14F-4D97-AF65-F5344CB8AC3E}">
        <p14:creationId xmlns:p14="http://schemas.microsoft.com/office/powerpoint/2010/main" val="7824958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56d0f2b-c0ea-4637-92cf-6fb2b5cb707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3765</Words>
  <Application>Microsoft Office PowerPoint</Application>
  <PresentationFormat>Custom</PresentationFormat>
  <Paragraphs>143</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Times New Roman</vt:lpstr>
      <vt:lpstr>Wingdings</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Mairead</dc:creator>
  <cp:lastModifiedBy>nazlin Zehravan</cp:lastModifiedBy>
  <cp:revision>67</cp:revision>
  <cp:lastPrinted>2017-01-06T15:31:26Z</cp:lastPrinted>
  <dcterms:created xsi:type="dcterms:W3CDTF">2017-04-16T14:17:42Z</dcterms:created>
  <dcterms:modified xsi:type="dcterms:W3CDTF">2026-01-11T22:22:26Z</dcterms:modified>
</cp:coreProperties>
</file>