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007" autoAdjust="0"/>
    <p:restoredTop sz="94652"/>
  </p:normalViewPr>
  <p:slideViewPr>
    <p:cSldViewPr snapToGrid="0" snapToObjects="1">
      <p:cViewPr>
        <p:scale>
          <a:sx n="20" d="100"/>
          <a:sy n="20" d="100"/>
        </p:scale>
        <p:origin x="2044" y="-7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330FD5-D334-4292-AF37-2BF995537CC1}" type="datetimeFigureOut">
              <a:rPr lang="en-GB" smtClean="0"/>
              <a:t>04/05/2020</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4FD24F-FB0D-4102-8CCD-063EC97688EE}" type="slidenum">
              <a:rPr lang="en-GB" smtClean="0"/>
              <a:t>‹#›</a:t>
            </a:fld>
            <a:endParaRPr lang="en-GB"/>
          </a:p>
        </p:txBody>
      </p:sp>
    </p:spTree>
    <p:extLst>
      <p:ext uri="{BB962C8B-B14F-4D97-AF65-F5344CB8AC3E}">
        <p14:creationId xmlns:p14="http://schemas.microsoft.com/office/powerpoint/2010/main" val="2907947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4" y="4954769"/>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5" y="15901501"/>
            <a:ext cx="16037719" cy="7309499"/>
          </a:xfrm>
        </p:spPr>
        <p:txBody>
          <a:bodyPr/>
          <a:lstStyle>
            <a:lvl1pPr marL="0" indent="0" algn="ctr">
              <a:buNone/>
              <a:defRPr sz="5612"/>
            </a:lvl1pPr>
            <a:lvl2pPr marL="1069127" indent="0" algn="ctr">
              <a:buNone/>
              <a:defRPr sz="4677"/>
            </a:lvl2pPr>
            <a:lvl3pPr marL="2138255" indent="0" algn="ctr">
              <a:buNone/>
              <a:defRPr sz="4209"/>
            </a:lvl3pPr>
            <a:lvl4pPr marL="3207383" indent="0" algn="ctr">
              <a:buNone/>
              <a:defRPr sz="3742"/>
            </a:lvl4pPr>
            <a:lvl5pPr marL="4276511" indent="0" algn="ctr">
              <a:buNone/>
              <a:defRPr sz="3742"/>
            </a:lvl5pPr>
            <a:lvl6pPr marL="5345638" indent="0" algn="ctr">
              <a:buNone/>
              <a:defRPr sz="3742"/>
            </a:lvl6pPr>
            <a:lvl7pPr marL="6414766" indent="0" algn="ctr">
              <a:buNone/>
              <a:defRPr sz="3742"/>
            </a:lvl7pPr>
            <a:lvl8pPr marL="7483893" indent="0" algn="ctr">
              <a:buNone/>
              <a:defRPr sz="3742"/>
            </a:lvl8pPr>
            <a:lvl9pPr marL="8553021"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90" y="7547792"/>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90" y="20260578"/>
            <a:ext cx="18443377" cy="6622701"/>
          </a:xfrm>
        </p:spPr>
        <p:txBody>
          <a:bodyPr/>
          <a:lstStyle>
            <a:lvl1pPr marL="0" indent="0">
              <a:buNone/>
              <a:defRPr sz="5612">
                <a:solidFill>
                  <a:schemeClr val="tx1"/>
                </a:solidFill>
              </a:defRPr>
            </a:lvl1pPr>
            <a:lvl2pPr marL="1069127" indent="0">
              <a:buNone/>
              <a:defRPr sz="4677">
                <a:solidFill>
                  <a:schemeClr val="tx1">
                    <a:tint val="75000"/>
                  </a:schemeClr>
                </a:solidFill>
              </a:defRPr>
            </a:lvl2pPr>
            <a:lvl3pPr marL="2138255" indent="0">
              <a:buNone/>
              <a:defRPr sz="4209">
                <a:solidFill>
                  <a:schemeClr val="tx1">
                    <a:tint val="75000"/>
                  </a:schemeClr>
                </a:solidFill>
              </a:defRPr>
            </a:lvl3pPr>
            <a:lvl4pPr marL="3207383" indent="0">
              <a:buNone/>
              <a:defRPr sz="3742">
                <a:solidFill>
                  <a:schemeClr val="tx1">
                    <a:tint val="75000"/>
                  </a:schemeClr>
                </a:solidFill>
              </a:defRPr>
            </a:lvl4pPr>
            <a:lvl5pPr marL="4276511" indent="0">
              <a:buNone/>
              <a:defRPr sz="3742">
                <a:solidFill>
                  <a:schemeClr val="tx1">
                    <a:tint val="75000"/>
                  </a:schemeClr>
                </a:solidFill>
              </a:defRPr>
            </a:lvl5pPr>
            <a:lvl6pPr marL="5345638" indent="0">
              <a:buNone/>
              <a:defRPr sz="3742">
                <a:solidFill>
                  <a:schemeClr val="tx1">
                    <a:tint val="75000"/>
                  </a:schemeClr>
                </a:solidFill>
              </a:defRPr>
            </a:lvl6pPr>
            <a:lvl7pPr marL="6414766" indent="0">
              <a:buNone/>
              <a:defRPr sz="3742">
                <a:solidFill>
                  <a:schemeClr val="tx1">
                    <a:tint val="75000"/>
                  </a:schemeClr>
                </a:solidFill>
              </a:defRPr>
            </a:lvl7pPr>
            <a:lvl8pPr marL="7483893" indent="0">
              <a:buNone/>
              <a:defRPr sz="3742">
                <a:solidFill>
                  <a:schemeClr val="tx1">
                    <a:tint val="75000"/>
                  </a:schemeClr>
                </a:solidFill>
              </a:defRPr>
            </a:lvl8pPr>
            <a:lvl9pPr marL="8553021"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5" y="8059378"/>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8"/>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11"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27" indent="0">
              <a:buNone/>
              <a:defRPr sz="4677" b="1"/>
            </a:lvl2pPr>
            <a:lvl3pPr marL="2138255" indent="0">
              <a:buNone/>
              <a:defRPr sz="4209" b="1"/>
            </a:lvl3pPr>
            <a:lvl4pPr marL="3207383" indent="0">
              <a:buNone/>
              <a:defRPr sz="3742" b="1"/>
            </a:lvl4pPr>
            <a:lvl5pPr marL="4276511" indent="0">
              <a:buNone/>
              <a:defRPr sz="3742" b="1"/>
            </a:lvl5pPr>
            <a:lvl6pPr marL="5345638" indent="0">
              <a:buNone/>
              <a:defRPr sz="3742" b="1"/>
            </a:lvl6pPr>
            <a:lvl7pPr marL="6414766" indent="0">
              <a:buNone/>
              <a:defRPr sz="3742" b="1"/>
            </a:lvl7pPr>
            <a:lvl8pPr marL="7483893" indent="0">
              <a:buNone/>
              <a:defRPr sz="3742" b="1"/>
            </a:lvl8pPr>
            <a:lvl9pPr marL="8553021"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7"/>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27" indent="0">
              <a:buNone/>
              <a:defRPr sz="4677" b="1"/>
            </a:lvl2pPr>
            <a:lvl3pPr marL="2138255" indent="0">
              <a:buNone/>
              <a:defRPr sz="4209" b="1"/>
            </a:lvl3pPr>
            <a:lvl4pPr marL="3207383" indent="0">
              <a:buNone/>
              <a:defRPr sz="3742" b="1"/>
            </a:lvl4pPr>
            <a:lvl5pPr marL="4276511" indent="0">
              <a:buNone/>
              <a:defRPr sz="3742" b="1"/>
            </a:lvl5pPr>
            <a:lvl6pPr marL="5345638" indent="0">
              <a:buNone/>
              <a:defRPr sz="3742" b="1"/>
            </a:lvl6pPr>
            <a:lvl7pPr marL="6414766" indent="0">
              <a:buNone/>
              <a:defRPr sz="3742" b="1"/>
            </a:lvl7pPr>
            <a:lvl8pPr marL="7483893" indent="0">
              <a:buNone/>
              <a:defRPr sz="3742" b="1"/>
            </a:lvl8pPr>
            <a:lvl9pPr marL="8553021"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7"/>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8"/>
            <a:ext cx="6896776" cy="16826573"/>
          </a:xfrm>
        </p:spPr>
        <p:txBody>
          <a:bodyPr/>
          <a:lstStyle>
            <a:lvl1pPr marL="0" indent="0">
              <a:buNone/>
              <a:defRPr sz="3742"/>
            </a:lvl1pPr>
            <a:lvl2pPr marL="1069127" indent="0">
              <a:buNone/>
              <a:defRPr sz="3274"/>
            </a:lvl2pPr>
            <a:lvl3pPr marL="2138255" indent="0">
              <a:buNone/>
              <a:defRPr sz="2806"/>
            </a:lvl3pPr>
            <a:lvl4pPr marL="3207383" indent="0">
              <a:buNone/>
              <a:defRPr sz="2339"/>
            </a:lvl4pPr>
            <a:lvl5pPr marL="4276511" indent="0">
              <a:buNone/>
              <a:defRPr sz="2339"/>
            </a:lvl5pPr>
            <a:lvl6pPr marL="5345638" indent="0">
              <a:buNone/>
              <a:defRPr sz="2339"/>
            </a:lvl6pPr>
            <a:lvl7pPr marL="6414766" indent="0">
              <a:buNone/>
              <a:defRPr sz="2339"/>
            </a:lvl7pPr>
            <a:lvl8pPr marL="7483893" indent="0">
              <a:buNone/>
              <a:defRPr sz="2339"/>
            </a:lvl8pPr>
            <a:lvl9pPr marL="8553021"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27" indent="0">
              <a:buNone/>
              <a:defRPr sz="6548"/>
            </a:lvl2pPr>
            <a:lvl3pPr marL="2138255" indent="0">
              <a:buNone/>
              <a:defRPr sz="5612"/>
            </a:lvl3pPr>
            <a:lvl4pPr marL="3207383" indent="0">
              <a:buNone/>
              <a:defRPr sz="4677"/>
            </a:lvl4pPr>
            <a:lvl5pPr marL="4276511" indent="0">
              <a:buNone/>
              <a:defRPr sz="4677"/>
            </a:lvl5pPr>
            <a:lvl6pPr marL="5345638" indent="0">
              <a:buNone/>
              <a:defRPr sz="4677"/>
            </a:lvl6pPr>
            <a:lvl7pPr marL="6414766" indent="0">
              <a:buNone/>
              <a:defRPr sz="4677"/>
            </a:lvl7pPr>
            <a:lvl8pPr marL="7483893" indent="0">
              <a:buNone/>
              <a:defRPr sz="4677"/>
            </a:lvl8pPr>
            <a:lvl9pPr marL="8553021"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8"/>
            <a:ext cx="6896776" cy="16826573"/>
          </a:xfrm>
        </p:spPr>
        <p:txBody>
          <a:bodyPr/>
          <a:lstStyle>
            <a:lvl1pPr marL="0" indent="0">
              <a:buNone/>
              <a:defRPr sz="3742"/>
            </a:lvl1pPr>
            <a:lvl2pPr marL="1069127" indent="0">
              <a:buNone/>
              <a:defRPr sz="3274"/>
            </a:lvl2pPr>
            <a:lvl3pPr marL="2138255" indent="0">
              <a:buNone/>
              <a:defRPr sz="2806"/>
            </a:lvl3pPr>
            <a:lvl4pPr marL="3207383" indent="0">
              <a:buNone/>
              <a:defRPr sz="2339"/>
            </a:lvl4pPr>
            <a:lvl5pPr marL="4276511" indent="0">
              <a:buNone/>
              <a:defRPr sz="2339"/>
            </a:lvl5pPr>
            <a:lvl6pPr marL="5345638" indent="0">
              <a:buNone/>
              <a:defRPr sz="2339"/>
            </a:lvl6pPr>
            <a:lvl7pPr marL="6414766" indent="0">
              <a:buNone/>
              <a:defRPr sz="2339"/>
            </a:lvl7pPr>
            <a:lvl8pPr marL="7483893" indent="0">
              <a:buNone/>
              <a:defRPr sz="2339"/>
            </a:lvl8pPr>
            <a:lvl9pPr marL="8553021"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6"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6" y="8059378"/>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8"/>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5/3/2020</a:t>
            </a:fld>
            <a:endParaRPr lang="en-US" dirty="0"/>
          </a:p>
        </p:txBody>
      </p:sp>
      <p:sp>
        <p:nvSpPr>
          <p:cNvPr id="5" name="Footer Placeholder 4"/>
          <p:cNvSpPr>
            <a:spLocks noGrp="1"/>
          </p:cNvSpPr>
          <p:nvPr>
            <p:ph type="ftr" sz="quarter" idx="3"/>
          </p:nvPr>
        </p:nvSpPr>
        <p:spPr>
          <a:xfrm>
            <a:off x="7083328" y="28060648"/>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8"/>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255"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64" indent="-534564" algn="l" defTabSz="2138255"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691" indent="-534564" algn="l" defTabSz="2138255"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820" indent="-534564" algn="l" defTabSz="2138255"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1947" indent="-534564" algn="l" defTabSz="2138255"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074" indent="-534564" algn="l" defTabSz="2138255"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202" indent="-534564" algn="l" defTabSz="2138255"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329" indent="-534564" algn="l" defTabSz="2138255"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458" indent="-534564" algn="l" defTabSz="2138255"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585" indent="-534564" algn="l" defTabSz="2138255"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255" rtl="0" eaLnBrk="1" latinLnBrk="0" hangingPunct="1">
        <a:defRPr sz="4209" kern="1200">
          <a:solidFill>
            <a:schemeClr val="tx1"/>
          </a:solidFill>
          <a:latin typeface="+mn-lt"/>
          <a:ea typeface="+mn-ea"/>
          <a:cs typeface="+mn-cs"/>
        </a:defRPr>
      </a:lvl1pPr>
      <a:lvl2pPr marL="1069127" algn="l" defTabSz="2138255" rtl="0" eaLnBrk="1" latinLnBrk="0" hangingPunct="1">
        <a:defRPr sz="4209" kern="1200">
          <a:solidFill>
            <a:schemeClr val="tx1"/>
          </a:solidFill>
          <a:latin typeface="+mn-lt"/>
          <a:ea typeface="+mn-ea"/>
          <a:cs typeface="+mn-cs"/>
        </a:defRPr>
      </a:lvl2pPr>
      <a:lvl3pPr marL="2138255" algn="l" defTabSz="2138255" rtl="0" eaLnBrk="1" latinLnBrk="0" hangingPunct="1">
        <a:defRPr sz="4209" kern="1200">
          <a:solidFill>
            <a:schemeClr val="tx1"/>
          </a:solidFill>
          <a:latin typeface="+mn-lt"/>
          <a:ea typeface="+mn-ea"/>
          <a:cs typeface="+mn-cs"/>
        </a:defRPr>
      </a:lvl3pPr>
      <a:lvl4pPr marL="3207383" algn="l" defTabSz="2138255" rtl="0" eaLnBrk="1" latinLnBrk="0" hangingPunct="1">
        <a:defRPr sz="4209" kern="1200">
          <a:solidFill>
            <a:schemeClr val="tx1"/>
          </a:solidFill>
          <a:latin typeface="+mn-lt"/>
          <a:ea typeface="+mn-ea"/>
          <a:cs typeface="+mn-cs"/>
        </a:defRPr>
      </a:lvl4pPr>
      <a:lvl5pPr marL="4276511" algn="l" defTabSz="2138255" rtl="0" eaLnBrk="1" latinLnBrk="0" hangingPunct="1">
        <a:defRPr sz="4209" kern="1200">
          <a:solidFill>
            <a:schemeClr val="tx1"/>
          </a:solidFill>
          <a:latin typeface="+mn-lt"/>
          <a:ea typeface="+mn-ea"/>
          <a:cs typeface="+mn-cs"/>
        </a:defRPr>
      </a:lvl5pPr>
      <a:lvl6pPr marL="5345638" algn="l" defTabSz="2138255" rtl="0" eaLnBrk="1" latinLnBrk="0" hangingPunct="1">
        <a:defRPr sz="4209" kern="1200">
          <a:solidFill>
            <a:schemeClr val="tx1"/>
          </a:solidFill>
          <a:latin typeface="+mn-lt"/>
          <a:ea typeface="+mn-ea"/>
          <a:cs typeface="+mn-cs"/>
        </a:defRPr>
      </a:lvl6pPr>
      <a:lvl7pPr marL="6414766" algn="l" defTabSz="2138255" rtl="0" eaLnBrk="1" latinLnBrk="0" hangingPunct="1">
        <a:defRPr sz="4209" kern="1200">
          <a:solidFill>
            <a:schemeClr val="tx1"/>
          </a:solidFill>
          <a:latin typeface="+mn-lt"/>
          <a:ea typeface="+mn-ea"/>
          <a:cs typeface="+mn-cs"/>
        </a:defRPr>
      </a:lvl7pPr>
      <a:lvl8pPr marL="7483893" algn="l" defTabSz="2138255" rtl="0" eaLnBrk="1" latinLnBrk="0" hangingPunct="1">
        <a:defRPr sz="4209" kern="1200">
          <a:solidFill>
            <a:schemeClr val="tx1"/>
          </a:solidFill>
          <a:latin typeface="+mn-lt"/>
          <a:ea typeface="+mn-ea"/>
          <a:cs typeface="+mn-cs"/>
        </a:defRPr>
      </a:lvl8pPr>
      <a:lvl9pPr marL="8553021" algn="l" defTabSz="2138255"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jpeg"/><Relationship Id="rId18" Type="http://schemas.microsoft.com/office/2007/relationships/hdphoto" Target="../media/hdphoto1.wdp"/><Relationship Id="rId3" Type="http://schemas.openxmlformats.org/officeDocument/2006/relationships/image" Target="../media/image2.jpg"/><Relationship Id="rId21" Type="http://schemas.openxmlformats.org/officeDocument/2006/relationships/image" Target="../media/image19.jpg"/><Relationship Id="rId7" Type="http://schemas.openxmlformats.org/officeDocument/2006/relationships/image" Target="../media/image6.png"/><Relationship Id="rId12" Type="http://schemas.openxmlformats.org/officeDocument/2006/relationships/image" Target="../media/image11.jpe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8.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png"/><Relationship Id="rId15" Type="http://schemas.openxmlformats.org/officeDocument/2006/relationships/image" Target="../media/image14.jpg"/><Relationship Id="rId23" Type="http://schemas.openxmlformats.org/officeDocument/2006/relationships/image" Target="../media/image21.PNG"/><Relationship Id="rId10" Type="http://schemas.openxmlformats.org/officeDocument/2006/relationships/image" Target="../media/image9.jpeg"/><Relationship Id="rId19" Type="http://schemas.openxmlformats.org/officeDocument/2006/relationships/image" Target="../media/image17.jp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jpeg"/><Relationship Id="rId22"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8000"/>
          </a:blip>
          <a:srcRect/>
          <a:stretch>
            <a:fillRect t="-3000" b="-3000"/>
          </a:stretch>
        </a:blipFill>
        <a:effectLst/>
      </p:bgPr>
    </p:bg>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901"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US" altLang="en-US" sz="4800" dirty="0">
                <a:solidFill>
                  <a:srgbClr val="002060"/>
                </a:solidFill>
                <a:latin typeface="Dubai" panose="020B0503030403030204" pitchFamily="34" charset="-78"/>
                <a:ea typeface="Calibri" charset="0"/>
                <a:cs typeface="Dubai" panose="020B0503030403030204" pitchFamily="34" charset="-78"/>
              </a:rPr>
              <a:t>PEMFC DESIGN AND OPERATION AS A MOTORCYCLE POWERTRAIN</a:t>
            </a:r>
            <a:r>
              <a:rPr lang="en-US" altLang="en-US" sz="4800" dirty="0">
                <a:solidFill>
                  <a:srgbClr val="002060"/>
                </a:solidFill>
                <a:latin typeface="Calibri" charset="0"/>
                <a:ea typeface="Calibri" charset="0"/>
                <a:cs typeface="Calibri" charset="0"/>
              </a:rPr>
              <a:t>.</a:t>
            </a:r>
            <a:endParaRPr lang="en-GB" altLang="en-US" sz="4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a:solidFill>
                  <a:srgbClr val="002060"/>
                </a:solidFill>
                <a:latin typeface="Dubai Medium" panose="020B0603030403030204" pitchFamily="34" charset="-78"/>
                <a:ea typeface="Calibri" charset="0"/>
                <a:cs typeface="Dubai Medium" panose="020B0603030403030204" pitchFamily="34" charset="-78"/>
              </a:rPr>
              <a:t>Paul James Gormlie P149642</a:t>
            </a:r>
          </a:p>
          <a:p>
            <a:pPr eaLnBrk="1" hangingPunct="1">
              <a:lnSpc>
                <a:spcPct val="110000"/>
              </a:lnSpc>
              <a:spcBef>
                <a:spcPct val="0"/>
              </a:spcBef>
              <a:buFontTx/>
              <a:buNone/>
            </a:pPr>
            <a:r>
              <a:rPr lang="en-GB" altLang="en-US" sz="3600" dirty="0">
                <a:solidFill>
                  <a:srgbClr val="002060"/>
                </a:solidFill>
                <a:latin typeface="Dubai" panose="020B0503030403030204" pitchFamily="34" charset="-78"/>
                <a:ea typeface="Calibri" charset="0"/>
                <a:cs typeface="Dubai" panose="020B0503030403030204" pitchFamily="34" charset="-78"/>
              </a:rPr>
              <a:t>Dr.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Dubai" panose="020B0503030403030204" pitchFamily="34" charset="-78"/>
                <a:ea typeface="Calibri" charset="0"/>
                <a:cs typeface="Dubai" panose="020B0503030403030204" pitchFamily="34" charset="-78"/>
              </a:rPr>
              <a:t>BEng (Hons) Motorcycle Engineering</a:t>
            </a:r>
            <a:endParaRPr lang="en-US" altLang="zh-CN" sz="3600" dirty="0">
              <a:solidFill>
                <a:srgbClr val="002060"/>
              </a:solidFill>
              <a:latin typeface="Dubai" panose="020B0503030403030204" pitchFamily="34" charset="-78"/>
              <a:ea typeface="Calibri" charset="0"/>
              <a:cs typeface="Dubai" panose="020B0503030403030204" pitchFamily="34" charset="-78"/>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9" y="357624"/>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6591" y="5563766"/>
            <a:ext cx="7126056" cy="3027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5" tIns="264745" rIns="264745" bIns="2647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Source Sans Pro SemiBold" panose="020B0604020202020204" pitchFamily="34" charset="0"/>
              </a:rPr>
              <a:t>		Fuel cell </a:t>
            </a:r>
            <a:r>
              <a:rPr lang="en-AU" altLang="en-US" sz="3600" b="1" dirty="0">
                <a:latin typeface="Dubai Medium" panose="020B0603030403030204" pitchFamily="34" charset="-78"/>
                <a:cs typeface="Dubai Medium" panose="020B0603030403030204" pitchFamily="34" charset="-78"/>
              </a:rPr>
              <a:t>basics</a:t>
            </a:r>
            <a:r>
              <a:rPr lang="en-AU" altLang="en-US" sz="3600" b="1" dirty="0">
                <a:latin typeface="Source Sans Pro SemiBold" panose="020B0604020202020204" pitchFamily="34" charset="0"/>
              </a:rPr>
              <a:t>:</a:t>
            </a:r>
          </a:p>
          <a:p>
            <a:pPr>
              <a:spcBef>
                <a:spcPct val="50000"/>
              </a:spcBef>
            </a:pPr>
            <a:r>
              <a:rPr lang="en-AU" altLang="en-US" sz="2800" dirty="0">
                <a:latin typeface="Dubai" panose="020B0503030403030204" pitchFamily="34" charset="-78"/>
                <a:cs typeface="Dubai" panose="020B0503030403030204" pitchFamily="34" charset="-78"/>
              </a:rPr>
              <a:t>A fuel cell is a device that creates electrical power from a chemical reaction between hydrogen and oxygen. The only by-products are water and heat.</a:t>
            </a:r>
          </a:p>
        </p:txBody>
      </p:sp>
      <p:sp>
        <p:nvSpPr>
          <p:cNvPr id="22" name="Text Box 10"/>
          <p:cNvSpPr txBox="1">
            <a:spLocks noChangeArrowheads="1"/>
          </p:cNvSpPr>
          <p:nvPr/>
        </p:nvSpPr>
        <p:spPr bwMode="auto">
          <a:xfrm>
            <a:off x="14750049" y="18842188"/>
            <a:ext cx="6415088" cy="4443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5" tIns="264745" rIns="264745" bIns="2647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Dubai Medium" panose="020B0603030403030204" pitchFamily="34" charset="-78"/>
                <a:cs typeface="Dubai Medium" panose="020B0603030403030204" pitchFamily="34" charset="-78"/>
              </a:rPr>
              <a:t>Acknowledgements</a:t>
            </a:r>
          </a:p>
          <a:p>
            <a:pPr>
              <a:spcBef>
                <a:spcPct val="50000"/>
              </a:spcBef>
            </a:pPr>
            <a:r>
              <a:rPr lang="en-AU" altLang="en-US" sz="2800" dirty="0"/>
              <a:t>I would like to thank Mr. Mark Sandford for facilitating experiments at the early stages of the project and all staff at UWTSD Swansea campus for their help and advice throughout also. </a:t>
            </a:r>
          </a:p>
          <a:p>
            <a:pPr>
              <a:spcBef>
                <a:spcPct val="50000"/>
              </a:spcBef>
            </a:pPr>
            <a:endParaRPr lang="en-US" altLang="en-US" dirty="0"/>
          </a:p>
        </p:txBody>
      </p:sp>
      <p:sp>
        <p:nvSpPr>
          <p:cNvPr id="30" name="Rectangle 29"/>
          <p:cNvSpPr>
            <a:spLocks noChangeArrowheads="1"/>
          </p:cNvSpPr>
          <p:nvPr/>
        </p:nvSpPr>
        <p:spPr bwMode="auto">
          <a:xfrm>
            <a:off x="14704212" y="18840041"/>
            <a:ext cx="6165191"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6" y="17118915"/>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9"/>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8534800" y="29075357"/>
            <a:ext cx="2334601" cy="1077218"/>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33" name="Picture 32" descr="A person wearing a hat&#10;&#10;Description automatically generated">
            <a:extLst>
              <a:ext uri="{FF2B5EF4-FFF2-40B4-BE49-F238E27FC236}">
                <a16:creationId xmlns:a16="http://schemas.microsoft.com/office/drawing/2014/main" id="{19DF8637-046E-49D4-AA30-046F54B0C1EC}"/>
              </a:ext>
            </a:extLst>
          </p:cNvPr>
          <p:cNvPicPr>
            <a:picLocks noChangeAspect="1"/>
          </p:cNvPicPr>
          <p:nvPr/>
        </p:nvPicPr>
        <p:blipFill>
          <a:blip r:embed="rId5"/>
          <a:stretch>
            <a:fillRect/>
          </a:stretch>
        </p:blipFill>
        <p:spPr>
          <a:xfrm>
            <a:off x="440294" y="2211804"/>
            <a:ext cx="2546481" cy="3314070"/>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5" name="Picture 34" descr="A close up of a device&#10;&#10;Description automatically generated">
            <a:extLst>
              <a:ext uri="{FF2B5EF4-FFF2-40B4-BE49-F238E27FC236}">
                <a16:creationId xmlns:a16="http://schemas.microsoft.com/office/drawing/2014/main" id="{181D04AB-2C9E-43AC-9BBC-01B1F8EFCE58}"/>
              </a:ext>
            </a:extLst>
          </p:cNvPr>
          <p:cNvPicPr>
            <a:picLocks noChangeAspect="1"/>
          </p:cNvPicPr>
          <p:nvPr/>
        </p:nvPicPr>
        <p:blipFill>
          <a:blip r:embed="rId6"/>
          <a:stretch>
            <a:fillRect/>
          </a:stretch>
        </p:blipFill>
        <p:spPr>
          <a:xfrm>
            <a:off x="453379" y="8471192"/>
            <a:ext cx="6781352" cy="4095755"/>
          </a:xfrm>
          <a:prstGeom prst="rect">
            <a:avLst/>
          </a:prstGeom>
          <a:ln>
            <a:noFill/>
          </a:ln>
          <a:effectLst>
            <a:outerShdw blurRad="190500" algn="tl" rotWithShape="0">
              <a:srgbClr val="000000">
                <a:alpha val="70000"/>
              </a:srgbClr>
            </a:outerShdw>
          </a:effectLst>
        </p:spPr>
      </p:pic>
      <p:pic>
        <p:nvPicPr>
          <p:cNvPr id="1026" name="Picture 2" descr="solidworks-logo – KCHS Robotichauns">
            <a:extLst>
              <a:ext uri="{FF2B5EF4-FFF2-40B4-BE49-F238E27FC236}">
                <a16:creationId xmlns:a16="http://schemas.microsoft.com/office/drawing/2014/main" id="{EC8A0721-C322-4C66-842D-EA1A9F9DB76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0292" y="29065772"/>
            <a:ext cx="2351034" cy="10296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tlab] Multiple instance of Matlab when opening .m files ...">
            <a:extLst>
              <a:ext uri="{FF2B5EF4-FFF2-40B4-BE49-F238E27FC236}">
                <a16:creationId xmlns:a16="http://schemas.microsoft.com/office/drawing/2014/main" id="{1A63D229-861C-443F-96F4-A7B266B70EB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46755" y="28979821"/>
            <a:ext cx="1250304" cy="125588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F5D187E-1DCB-4594-A5CE-919C4CFE4D8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27979" y="29246218"/>
            <a:ext cx="2931193" cy="66873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ntelligent Energy - Wikipedia">
            <a:extLst>
              <a:ext uri="{FF2B5EF4-FFF2-40B4-BE49-F238E27FC236}">
                <a16:creationId xmlns:a16="http://schemas.microsoft.com/office/drawing/2014/main" id="{15AEB711-3E9A-4BAF-B687-D16755498DD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496616" y="28979823"/>
            <a:ext cx="1271573" cy="118935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oyota logo vector (Png, AI, Eps) | Toyota logo, Toyota cars, Car ...">
            <a:extLst>
              <a:ext uri="{FF2B5EF4-FFF2-40B4-BE49-F238E27FC236}">
                <a16:creationId xmlns:a16="http://schemas.microsoft.com/office/drawing/2014/main" id="{17AF5DE2-EB42-4E04-9B53-E473A59B833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005633" y="29065772"/>
            <a:ext cx="1131555" cy="92623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Logo Suzuki Download Vector dan Gambar | Mobil bekas, Mobil, Gambar">
            <a:extLst>
              <a:ext uri="{FF2B5EF4-FFF2-40B4-BE49-F238E27FC236}">
                <a16:creationId xmlns:a16="http://schemas.microsoft.com/office/drawing/2014/main" id="{22D74CA9-A52F-485C-A320-C54DBC8E45E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4540546" y="28990698"/>
            <a:ext cx="1431257" cy="120342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onda emblem with red logo vector vectorized print ultra high | Etsy">
            <a:extLst>
              <a:ext uri="{FF2B5EF4-FFF2-40B4-BE49-F238E27FC236}">
                <a16:creationId xmlns:a16="http://schemas.microsoft.com/office/drawing/2014/main" id="{A35A2830-522A-4C75-9F31-7FF585ABB15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446068" y="28952955"/>
            <a:ext cx="1600744" cy="123182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PowerCell receives EU funding for development of fuel cell systems ...">
            <a:extLst>
              <a:ext uri="{FF2B5EF4-FFF2-40B4-BE49-F238E27FC236}">
                <a16:creationId xmlns:a16="http://schemas.microsoft.com/office/drawing/2014/main" id="{09689F91-FC38-44B5-892E-FCE6F0CAC551}"/>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2185869" y="28929102"/>
            <a:ext cx="2284882" cy="1142441"/>
          </a:xfrm>
          <a:prstGeom prst="rect">
            <a:avLst/>
          </a:prstGeom>
          <a:noFill/>
          <a:extLst>
            <a:ext uri="{909E8E84-426E-40DD-AFC4-6F175D3DCCD1}">
              <a14:hiddenFill xmlns:a14="http://schemas.microsoft.com/office/drawing/2010/main">
                <a:solidFill>
                  <a:srgbClr val="FFFFFF"/>
                </a:solidFill>
              </a14:hiddenFill>
            </a:ext>
          </a:extLst>
        </p:spPr>
      </p:pic>
      <p:sp>
        <p:nvSpPr>
          <p:cNvPr id="53" name="TextBox 52">
            <a:extLst>
              <a:ext uri="{FF2B5EF4-FFF2-40B4-BE49-F238E27FC236}">
                <a16:creationId xmlns:a16="http://schemas.microsoft.com/office/drawing/2014/main" id="{9A9F1E98-9882-411F-8BDC-D0EBA8A9A92D}"/>
              </a:ext>
            </a:extLst>
          </p:cNvPr>
          <p:cNvSpPr txBox="1"/>
          <p:nvPr/>
        </p:nvSpPr>
        <p:spPr>
          <a:xfrm>
            <a:off x="1703428" y="12750678"/>
            <a:ext cx="3717364" cy="646331"/>
          </a:xfrm>
          <a:prstGeom prst="rect">
            <a:avLst/>
          </a:prstGeom>
          <a:noFill/>
        </p:spPr>
        <p:txBody>
          <a:bodyPr wrap="square" rtlCol="0">
            <a:spAutoFit/>
          </a:bodyPr>
          <a:lstStyle/>
          <a:p>
            <a:r>
              <a:rPr lang="en-US" sz="3600" b="1" dirty="0">
                <a:latin typeface="Dubai Medium" panose="020B0603030403030204" pitchFamily="34" charset="-78"/>
                <a:cs typeface="Dubai Medium" panose="020B0603030403030204" pitchFamily="34" charset="-78"/>
              </a:rPr>
              <a:t>How does it work?</a:t>
            </a:r>
            <a:endParaRPr lang="en-GB" sz="3600" b="1" dirty="0">
              <a:latin typeface="Dubai Medium" panose="020B0603030403030204" pitchFamily="34" charset="-78"/>
              <a:cs typeface="Dubai Medium" panose="020B0603030403030204" pitchFamily="34" charset="-78"/>
            </a:endParaRPr>
          </a:p>
        </p:txBody>
      </p:sp>
      <p:sp>
        <p:nvSpPr>
          <p:cNvPr id="55" name="TextBox 54">
            <a:extLst>
              <a:ext uri="{FF2B5EF4-FFF2-40B4-BE49-F238E27FC236}">
                <a16:creationId xmlns:a16="http://schemas.microsoft.com/office/drawing/2014/main" id="{4AE830BB-4C3B-4D9E-8B35-EAC56A6E7F13}"/>
              </a:ext>
            </a:extLst>
          </p:cNvPr>
          <p:cNvSpPr txBox="1"/>
          <p:nvPr/>
        </p:nvSpPr>
        <p:spPr>
          <a:xfrm>
            <a:off x="145069" y="13298181"/>
            <a:ext cx="6970532" cy="2246769"/>
          </a:xfrm>
          <a:prstGeom prst="rect">
            <a:avLst/>
          </a:prstGeom>
          <a:noFill/>
        </p:spPr>
        <p:txBody>
          <a:bodyPr wrap="square" rtlCol="0">
            <a:spAutoFit/>
          </a:bodyPr>
          <a:lstStyle/>
          <a:p>
            <a:r>
              <a:rPr lang="en-US" sz="2800" dirty="0">
                <a:latin typeface="Dubai" panose="020B0503030403030204" pitchFamily="34" charset="-78"/>
                <a:cs typeface="Dubai" panose="020B0503030403030204" pitchFamily="34" charset="-78"/>
              </a:rPr>
              <a:t>The electro-chemical reaction splits hydrogen into a proton</a:t>
            </a:r>
          </a:p>
          <a:p>
            <a:r>
              <a:rPr lang="en-US" sz="2800" dirty="0">
                <a:latin typeface="Dubai" panose="020B0503030403030204" pitchFamily="34" charset="-78"/>
                <a:cs typeface="Dubai" panose="020B0503030403030204" pitchFamily="34" charset="-78"/>
              </a:rPr>
              <a:t>and an electron. The proton passes through a membrane and the electron travels through a conductive electrode generating electricity.</a:t>
            </a:r>
            <a:endParaRPr lang="en-GB" sz="2800" dirty="0">
              <a:latin typeface="Dubai" panose="020B0503030403030204" pitchFamily="34" charset="-78"/>
              <a:cs typeface="Dubai" panose="020B0503030403030204" pitchFamily="34" charset="-78"/>
            </a:endParaRPr>
          </a:p>
        </p:txBody>
      </p:sp>
      <p:pic>
        <p:nvPicPr>
          <p:cNvPr id="57" name="Picture 56" descr="A close up of a map&#10;&#10;Description automatically generated">
            <a:extLst>
              <a:ext uri="{FF2B5EF4-FFF2-40B4-BE49-F238E27FC236}">
                <a16:creationId xmlns:a16="http://schemas.microsoft.com/office/drawing/2014/main" id="{B310806D-BAC5-4800-8BEB-A33C522B4ACE}"/>
              </a:ext>
            </a:extLst>
          </p:cNvPr>
          <p:cNvPicPr>
            <a:picLocks noChangeAspect="1"/>
          </p:cNvPicPr>
          <p:nvPr/>
        </p:nvPicPr>
        <p:blipFill>
          <a:blip r:embed="rId15"/>
          <a:stretch>
            <a:fillRect/>
          </a:stretch>
        </p:blipFill>
        <p:spPr>
          <a:xfrm>
            <a:off x="186590" y="15981973"/>
            <a:ext cx="4916671" cy="401150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58" name="TextBox 57">
            <a:extLst>
              <a:ext uri="{FF2B5EF4-FFF2-40B4-BE49-F238E27FC236}">
                <a16:creationId xmlns:a16="http://schemas.microsoft.com/office/drawing/2014/main" id="{24938FD0-0FFC-4ABF-B715-B720989AECFF}"/>
              </a:ext>
            </a:extLst>
          </p:cNvPr>
          <p:cNvSpPr txBox="1"/>
          <p:nvPr/>
        </p:nvSpPr>
        <p:spPr>
          <a:xfrm>
            <a:off x="5274012" y="15564870"/>
            <a:ext cx="2411814" cy="584775"/>
          </a:xfrm>
          <a:prstGeom prst="rect">
            <a:avLst/>
          </a:prstGeom>
          <a:noFill/>
        </p:spPr>
        <p:txBody>
          <a:bodyPr wrap="none" rtlCol="0">
            <a:spAutoFit/>
          </a:bodyPr>
          <a:lstStyle/>
          <a:p>
            <a:r>
              <a:rPr lang="en-US" sz="1600" dirty="0">
                <a:latin typeface="Dubai" panose="020B0503030403030204" pitchFamily="34" charset="-78"/>
                <a:cs typeface="Dubai" panose="020B0503030403030204" pitchFamily="34" charset="-78"/>
              </a:rPr>
              <a:t>Fuel cell charge transport</a:t>
            </a:r>
          </a:p>
          <a:p>
            <a:r>
              <a:rPr lang="en-US" sz="1600" dirty="0">
                <a:latin typeface="Dubai" panose="020B0503030403030204" pitchFamily="34" charset="-78"/>
                <a:cs typeface="Dubai" panose="020B0503030403030204" pitchFamily="34" charset="-78"/>
              </a:rPr>
              <a:t>Schematic. (Lin, B., 1999.) </a:t>
            </a:r>
            <a:endParaRPr lang="en-GB" sz="1600" dirty="0">
              <a:latin typeface="Dubai" panose="020B0503030403030204" pitchFamily="34" charset="-78"/>
              <a:cs typeface="Dubai" panose="020B0503030403030204" pitchFamily="34" charset="-78"/>
            </a:endParaRPr>
          </a:p>
        </p:txBody>
      </p:sp>
      <p:sp>
        <p:nvSpPr>
          <p:cNvPr id="59" name="TextBox 58">
            <a:extLst>
              <a:ext uri="{FF2B5EF4-FFF2-40B4-BE49-F238E27FC236}">
                <a16:creationId xmlns:a16="http://schemas.microsoft.com/office/drawing/2014/main" id="{09185E85-6EC6-4A32-8D28-7E68EEAAAC49}"/>
              </a:ext>
            </a:extLst>
          </p:cNvPr>
          <p:cNvSpPr txBox="1"/>
          <p:nvPr/>
        </p:nvSpPr>
        <p:spPr>
          <a:xfrm>
            <a:off x="5228515" y="16354972"/>
            <a:ext cx="2502808" cy="4401205"/>
          </a:xfrm>
          <a:prstGeom prst="rect">
            <a:avLst/>
          </a:prstGeom>
          <a:noFill/>
        </p:spPr>
        <p:txBody>
          <a:bodyPr wrap="square" rtlCol="0">
            <a:spAutoFit/>
          </a:bodyPr>
          <a:lstStyle/>
          <a:p>
            <a:r>
              <a:rPr lang="en-US" sz="2800" dirty="0">
                <a:latin typeface="Dubai" panose="020B0503030403030204" pitchFamily="34" charset="-78"/>
                <a:cs typeface="Dubai" panose="020B0503030403030204" pitchFamily="34" charset="-78"/>
              </a:rPr>
              <a:t>Allowing this to occur</a:t>
            </a:r>
          </a:p>
          <a:p>
            <a:r>
              <a:rPr lang="en-US" sz="2800" dirty="0">
                <a:latin typeface="Dubai" panose="020B0503030403030204" pitchFamily="34" charset="-78"/>
                <a:cs typeface="Dubai" panose="020B0503030403030204" pitchFamily="34" charset="-78"/>
              </a:rPr>
              <a:t>is the polymer electrolyte</a:t>
            </a:r>
          </a:p>
          <a:p>
            <a:r>
              <a:rPr lang="en-US" sz="2800" dirty="0">
                <a:latin typeface="Dubai" panose="020B0503030403030204" pitchFamily="34" charset="-78"/>
                <a:cs typeface="Dubai" panose="020B0503030403030204" pitchFamily="34" charset="-78"/>
              </a:rPr>
              <a:t>membrane. This     is where</a:t>
            </a:r>
          </a:p>
          <a:p>
            <a:r>
              <a:rPr lang="en-US" sz="2800" dirty="0">
                <a:latin typeface="Dubai" panose="020B0503030403030204" pitchFamily="34" charset="-78"/>
                <a:cs typeface="Dubai" panose="020B0503030403030204" pitchFamily="34" charset="-78"/>
              </a:rPr>
              <a:t>these fuel cells    get their</a:t>
            </a:r>
          </a:p>
          <a:p>
            <a:r>
              <a:rPr lang="en-US" sz="2800" dirty="0">
                <a:latin typeface="Dubai" panose="020B0503030403030204" pitchFamily="34" charset="-78"/>
                <a:cs typeface="Dubai" panose="020B0503030403030204" pitchFamily="34" charset="-78"/>
              </a:rPr>
              <a:t>names.</a:t>
            </a:r>
          </a:p>
          <a:p>
            <a:endParaRPr lang="en-GB" sz="2800" dirty="0">
              <a:latin typeface="Dubai" panose="020B0503030403030204" pitchFamily="34" charset="-78"/>
              <a:cs typeface="Dubai" panose="020B0503030403030204" pitchFamily="34" charset="-78"/>
            </a:endParaRPr>
          </a:p>
        </p:txBody>
      </p:sp>
      <p:sp>
        <p:nvSpPr>
          <p:cNvPr id="60" name="TextBox 59">
            <a:extLst>
              <a:ext uri="{FF2B5EF4-FFF2-40B4-BE49-F238E27FC236}">
                <a16:creationId xmlns:a16="http://schemas.microsoft.com/office/drawing/2014/main" id="{C3B8D957-1157-4321-9735-2168D47F80AD}"/>
              </a:ext>
            </a:extLst>
          </p:cNvPr>
          <p:cNvSpPr txBox="1"/>
          <p:nvPr/>
        </p:nvSpPr>
        <p:spPr>
          <a:xfrm>
            <a:off x="1263041" y="20457584"/>
            <a:ext cx="4617739" cy="646331"/>
          </a:xfrm>
          <a:prstGeom prst="rect">
            <a:avLst/>
          </a:prstGeom>
          <a:noFill/>
        </p:spPr>
        <p:txBody>
          <a:bodyPr wrap="none" rtlCol="0">
            <a:spAutoFit/>
          </a:bodyPr>
          <a:lstStyle/>
          <a:p>
            <a:r>
              <a:rPr lang="en-US" sz="3600" b="1" dirty="0">
                <a:latin typeface="Dubai Medium" panose="020B0603030403030204" pitchFamily="34" charset="-78"/>
                <a:cs typeface="Dubai Medium" panose="020B0603030403030204" pitchFamily="34" charset="-78"/>
              </a:rPr>
              <a:t>Why do we need them?</a:t>
            </a:r>
            <a:endParaRPr lang="en-GB" sz="3600" b="1" dirty="0">
              <a:latin typeface="Dubai Medium" panose="020B0603030403030204" pitchFamily="34" charset="-78"/>
              <a:cs typeface="Dubai Medium" panose="020B0603030403030204" pitchFamily="34" charset="-78"/>
            </a:endParaRPr>
          </a:p>
        </p:txBody>
      </p:sp>
      <p:sp>
        <p:nvSpPr>
          <p:cNvPr id="61" name="TextBox 60">
            <a:extLst>
              <a:ext uri="{FF2B5EF4-FFF2-40B4-BE49-F238E27FC236}">
                <a16:creationId xmlns:a16="http://schemas.microsoft.com/office/drawing/2014/main" id="{34B14978-59F1-4843-AA95-B78427C942DD}"/>
              </a:ext>
            </a:extLst>
          </p:cNvPr>
          <p:cNvSpPr txBox="1"/>
          <p:nvPr/>
        </p:nvSpPr>
        <p:spPr>
          <a:xfrm>
            <a:off x="186591" y="21059395"/>
            <a:ext cx="6590379" cy="1384995"/>
          </a:xfrm>
          <a:prstGeom prst="rect">
            <a:avLst/>
          </a:prstGeom>
          <a:noFill/>
        </p:spPr>
        <p:txBody>
          <a:bodyPr wrap="square" rtlCol="0">
            <a:spAutoFit/>
          </a:bodyPr>
          <a:lstStyle/>
          <a:p>
            <a:r>
              <a:rPr lang="en-US" sz="2800" dirty="0">
                <a:latin typeface="Dubai" panose="020B0503030403030204" pitchFamily="34" charset="-78"/>
                <a:cs typeface="Dubai" panose="020B0503030403030204" pitchFamily="34" charset="-78"/>
              </a:rPr>
              <a:t>Greenhouse gas emissions from fossil fuel vehicles are damaging the environment. Fuel cells do not emit any GHG.</a:t>
            </a:r>
            <a:endParaRPr lang="en-GB" sz="2800" dirty="0">
              <a:latin typeface="Dubai" panose="020B0503030403030204" pitchFamily="34" charset="-78"/>
              <a:cs typeface="Dubai" panose="020B0503030403030204" pitchFamily="34" charset="-78"/>
            </a:endParaRPr>
          </a:p>
        </p:txBody>
      </p:sp>
      <p:pic>
        <p:nvPicPr>
          <p:cNvPr id="1042" name="Picture 18" descr="Mobile - Environmental Protection Agency, Ireland">
            <a:extLst>
              <a:ext uri="{FF2B5EF4-FFF2-40B4-BE49-F238E27FC236}">
                <a16:creationId xmlns:a16="http://schemas.microsoft.com/office/drawing/2014/main" id="{35B8FAA9-D1E5-4AC7-96FC-58D4B4B764DC}"/>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6300799" y="29015933"/>
            <a:ext cx="1905000" cy="1219200"/>
          </a:xfrm>
          <a:prstGeom prst="rect">
            <a:avLst/>
          </a:prstGeom>
          <a:noFill/>
          <a:extLst>
            <a:ext uri="{909E8E84-426E-40DD-AFC4-6F175D3DCCD1}">
              <a14:hiddenFill xmlns:a14="http://schemas.microsoft.com/office/drawing/2010/main">
                <a:solidFill>
                  <a:srgbClr val="FFFFFF"/>
                </a:solidFill>
              </a14:hiddenFill>
            </a:ext>
          </a:extLst>
        </p:spPr>
      </p:pic>
      <p:sp>
        <p:nvSpPr>
          <p:cNvPr id="62" name="TextBox 61">
            <a:extLst>
              <a:ext uri="{FF2B5EF4-FFF2-40B4-BE49-F238E27FC236}">
                <a16:creationId xmlns:a16="http://schemas.microsoft.com/office/drawing/2014/main" id="{F2F3F14D-2D03-4C10-81A8-7B931D98E0D3}"/>
              </a:ext>
            </a:extLst>
          </p:cNvPr>
          <p:cNvSpPr txBox="1"/>
          <p:nvPr/>
        </p:nvSpPr>
        <p:spPr>
          <a:xfrm>
            <a:off x="517687" y="22653899"/>
            <a:ext cx="6088846" cy="646331"/>
          </a:xfrm>
          <a:prstGeom prst="rect">
            <a:avLst/>
          </a:prstGeom>
          <a:noFill/>
        </p:spPr>
        <p:txBody>
          <a:bodyPr wrap="none" rtlCol="0">
            <a:spAutoFit/>
          </a:bodyPr>
          <a:lstStyle/>
          <a:p>
            <a:r>
              <a:rPr lang="en-US" sz="3600" b="1" dirty="0">
                <a:latin typeface="Dubai Medium" panose="020B0603030403030204" pitchFamily="34" charset="-78"/>
                <a:cs typeface="Dubai Medium" panose="020B0603030403030204" pitchFamily="34" charset="-78"/>
              </a:rPr>
              <a:t>What is the aim of the project?</a:t>
            </a:r>
            <a:endParaRPr lang="en-GB" sz="3600" b="1" dirty="0">
              <a:latin typeface="Dubai Medium" panose="020B0603030403030204" pitchFamily="34" charset="-78"/>
              <a:cs typeface="Dubai Medium" panose="020B0603030403030204" pitchFamily="34" charset="-78"/>
            </a:endParaRPr>
          </a:p>
        </p:txBody>
      </p:sp>
      <p:sp>
        <p:nvSpPr>
          <p:cNvPr id="63" name="TextBox 62">
            <a:extLst>
              <a:ext uri="{FF2B5EF4-FFF2-40B4-BE49-F238E27FC236}">
                <a16:creationId xmlns:a16="http://schemas.microsoft.com/office/drawing/2014/main" id="{B4B7091E-2336-4A47-8D06-DEB593E1C531}"/>
              </a:ext>
            </a:extLst>
          </p:cNvPr>
          <p:cNvSpPr txBox="1"/>
          <p:nvPr/>
        </p:nvSpPr>
        <p:spPr>
          <a:xfrm>
            <a:off x="176528" y="23418322"/>
            <a:ext cx="7394554" cy="1384995"/>
          </a:xfrm>
          <a:prstGeom prst="rect">
            <a:avLst/>
          </a:prstGeom>
          <a:noFill/>
        </p:spPr>
        <p:txBody>
          <a:bodyPr wrap="square" rtlCol="0">
            <a:spAutoFit/>
          </a:bodyPr>
          <a:lstStyle/>
          <a:p>
            <a:r>
              <a:rPr lang="en-US" sz="2800" dirty="0">
                <a:latin typeface="Dubai" panose="020B0503030403030204" pitchFamily="34" charset="-78"/>
                <a:cs typeface="Dubai" panose="020B0503030403030204" pitchFamily="34" charset="-78"/>
              </a:rPr>
              <a:t>This project aims to determine if fuel cells are</a:t>
            </a:r>
          </a:p>
          <a:p>
            <a:r>
              <a:rPr lang="en-US" sz="2800" dirty="0">
                <a:latin typeface="Dubai" panose="020B0503030403030204" pitchFamily="34" charset="-78"/>
                <a:cs typeface="Dubai" panose="020B0503030403030204" pitchFamily="34" charset="-78"/>
              </a:rPr>
              <a:t>viable as future motorcycle powertrain alternatives.</a:t>
            </a:r>
            <a:endParaRPr lang="en-GB" sz="2800" dirty="0">
              <a:latin typeface="Dubai" panose="020B0503030403030204" pitchFamily="34" charset="-78"/>
              <a:cs typeface="Dubai" panose="020B0503030403030204" pitchFamily="34" charset="-78"/>
            </a:endParaRPr>
          </a:p>
        </p:txBody>
      </p:sp>
      <p:sp>
        <p:nvSpPr>
          <p:cNvPr id="1024" name="TextBox 1023">
            <a:extLst>
              <a:ext uri="{FF2B5EF4-FFF2-40B4-BE49-F238E27FC236}">
                <a16:creationId xmlns:a16="http://schemas.microsoft.com/office/drawing/2014/main" id="{6ACE867F-60A6-4180-8476-BAECCBBB37BA}"/>
              </a:ext>
            </a:extLst>
          </p:cNvPr>
          <p:cNvSpPr txBox="1"/>
          <p:nvPr/>
        </p:nvSpPr>
        <p:spPr>
          <a:xfrm>
            <a:off x="889980" y="25047974"/>
            <a:ext cx="5183599" cy="646331"/>
          </a:xfrm>
          <a:prstGeom prst="rect">
            <a:avLst/>
          </a:prstGeom>
          <a:noFill/>
        </p:spPr>
        <p:txBody>
          <a:bodyPr wrap="none" rtlCol="0">
            <a:spAutoFit/>
          </a:bodyPr>
          <a:lstStyle/>
          <a:p>
            <a:r>
              <a:rPr lang="en-US" sz="3600" b="1" dirty="0">
                <a:latin typeface="Dubai Medium" panose="020B0603030403030204" pitchFamily="34" charset="-78"/>
                <a:cs typeface="Dubai Medium" panose="020B0603030403030204" pitchFamily="34" charset="-78"/>
              </a:rPr>
              <a:t>How will this be achieved?</a:t>
            </a:r>
            <a:endParaRPr lang="en-GB" sz="3600" b="1" dirty="0">
              <a:latin typeface="Dubai Medium" panose="020B0603030403030204" pitchFamily="34" charset="-78"/>
              <a:cs typeface="Dubai Medium" panose="020B0603030403030204" pitchFamily="34" charset="-78"/>
            </a:endParaRPr>
          </a:p>
        </p:txBody>
      </p:sp>
      <p:sp>
        <p:nvSpPr>
          <p:cNvPr id="1025" name="TextBox 1024">
            <a:extLst>
              <a:ext uri="{FF2B5EF4-FFF2-40B4-BE49-F238E27FC236}">
                <a16:creationId xmlns:a16="http://schemas.microsoft.com/office/drawing/2014/main" id="{BE76B71E-8B2A-4C21-BBEE-E3EFAAC364B9}"/>
              </a:ext>
            </a:extLst>
          </p:cNvPr>
          <p:cNvSpPr txBox="1"/>
          <p:nvPr/>
        </p:nvSpPr>
        <p:spPr>
          <a:xfrm>
            <a:off x="144487" y="26016549"/>
            <a:ext cx="7702351" cy="2246769"/>
          </a:xfrm>
          <a:prstGeom prst="rect">
            <a:avLst/>
          </a:prstGeom>
          <a:noFill/>
        </p:spPr>
        <p:txBody>
          <a:bodyPr wrap="square" rtlCol="0">
            <a:spAutoFit/>
          </a:bodyPr>
          <a:lstStyle/>
          <a:p>
            <a:r>
              <a:rPr lang="en-US" sz="2800" dirty="0">
                <a:latin typeface="Dubai" panose="020B0503030403030204" pitchFamily="34" charset="-78"/>
                <a:cs typeface="Dubai" panose="020B0503030403030204" pitchFamily="34" charset="-78"/>
              </a:rPr>
              <a:t>Using traditional methods, in-cell parameters will</a:t>
            </a:r>
          </a:p>
          <a:p>
            <a:r>
              <a:rPr lang="en-US" sz="2800" dirty="0">
                <a:latin typeface="Dubai" panose="020B0503030403030204" pitchFamily="34" charset="-78"/>
                <a:cs typeface="Dubai" panose="020B0503030403030204" pitchFamily="34" charset="-78"/>
              </a:rPr>
              <a:t>be determined. This data will be used to develop a</a:t>
            </a:r>
          </a:p>
          <a:p>
            <a:r>
              <a:rPr lang="en-US" sz="2800" dirty="0">
                <a:latin typeface="Dubai" panose="020B0503030403030204" pitchFamily="34" charset="-78"/>
                <a:cs typeface="Dubai" panose="020B0503030403030204" pitchFamily="34" charset="-78"/>
              </a:rPr>
              <a:t>mathematical model that can then be used to scale </a:t>
            </a:r>
          </a:p>
          <a:p>
            <a:r>
              <a:rPr lang="en-US" sz="2800" dirty="0">
                <a:latin typeface="Dubai" panose="020B0503030403030204" pitchFamily="34" charset="-78"/>
                <a:cs typeface="Dubai" panose="020B0503030403030204" pitchFamily="34" charset="-78"/>
              </a:rPr>
              <a:t>this model to power a mid-sized, zero-emission</a:t>
            </a:r>
          </a:p>
          <a:p>
            <a:r>
              <a:rPr lang="en-US" sz="2800" dirty="0">
                <a:latin typeface="Dubai" panose="020B0503030403030204" pitchFamily="34" charset="-78"/>
                <a:cs typeface="Dubai" panose="020B0503030403030204" pitchFamily="34" charset="-78"/>
              </a:rPr>
              <a:t>motorcycle.</a:t>
            </a:r>
            <a:endParaRPr lang="en-GB" sz="2800" dirty="0">
              <a:latin typeface="Dubai" panose="020B0503030403030204" pitchFamily="34" charset="-78"/>
              <a:cs typeface="Dubai" panose="020B0503030403030204" pitchFamily="34" charset="-78"/>
            </a:endParaRPr>
          </a:p>
        </p:txBody>
      </p:sp>
      <p:sp>
        <p:nvSpPr>
          <p:cNvPr id="1027" name="TextBox 1026">
            <a:extLst>
              <a:ext uri="{FF2B5EF4-FFF2-40B4-BE49-F238E27FC236}">
                <a16:creationId xmlns:a16="http://schemas.microsoft.com/office/drawing/2014/main" id="{DBC68EB6-57CD-424A-850A-671CE6A4491D}"/>
              </a:ext>
            </a:extLst>
          </p:cNvPr>
          <p:cNvSpPr txBox="1"/>
          <p:nvPr/>
        </p:nvSpPr>
        <p:spPr>
          <a:xfrm>
            <a:off x="7925784" y="5797139"/>
            <a:ext cx="5789021" cy="646331"/>
          </a:xfrm>
          <a:prstGeom prst="rect">
            <a:avLst/>
          </a:prstGeom>
          <a:noFill/>
        </p:spPr>
        <p:txBody>
          <a:bodyPr wrap="none" rtlCol="0">
            <a:spAutoFit/>
          </a:bodyPr>
          <a:lstStyle/>
          <a:p>
            <a:r>
              <a:rPr lang="en-US" sz="3600" b="1" dirty="0">
                <a:latin typeface="Dubai Medium" panose="020B0603030403030204" pitchFamily="34" charset="-78"/>
                <a:cs typeface="Dubai Medium" panose="020B0603030403030204" pitchFamily="34" charset="-78"/>
              </a:rPr>
              <a:t>What needs to be calculated?</a:t>
            </a:r>
            <a:endParaRPr lang="en-GB" sz="3600" b="1" dirty="0">
              <a:latin typeface="Dubai Medium" panose="020B0603030403030204" pitchFamily="34" charset="-78"/>
              <a:cs typeface="Dubai Medium" panose="020B0603030403030204" pitchFamily="34" charset="-78"/>
            </a:endParaRPr>
          </a:p>
        </p:txBody>
      </p:sp>
      <p:sp>
        <p:nvSpPr>
          <p:cNvPr id="1029" name="TextBox 1028">
            <a:extLst>
              <a:ext uri="{FF2B5EF4-FFF2-40B4-BE49-F238E27FC236}">
                <a16:creationId xmlns:a16="http://schemas.microsoft.com/office/drawing/2014/main" id="{F9F786C9-A19D-4FD6-9E5E-A877E1487AEA}"/>
              </a:ext>
            </a:extLst>
          </p:cNvPr>
          <p:cNvSpPr txBox="1"/>
          <p:nvPr/>
        </p:nvSpPr>
        <p:spPr>
          <a:xfrm>
            <a:off x="7713413" y="6348073"/>
            <a:ext cx="6599115" cy="2246769"/>
          </a:xfrm>
          <a:prstGeom prst="rect">
            <a:avLst/>
          </a:prstGeom>
          <a:noFill/>
        </p:spPr>
        <p:txBody>
          <a:bodyPr wrap="square" rtlCol="0">
            <a:spAutoFit/>
          </a:bodyPr>
          <a:lstStyle/>
          <a:p>
            <a:r>
              <a:rPr lang="en-US" sz="2800" dirty="0">
                <a:latin typeface="Dubai" panose="020B0503030403030204" pitchFamily="34" charset="-78"/>
                <a:cs typeface="Dubai" panose="020B0503030403030204" pitchFamily="34" charset="-78"/>
              </a:rPr>
              <a:t>When fuel cells operate there are certain </a:t>
            </a:r>
          </a:p>
          <a:p>
            <a:r>
              <a:rPr lang="en-US" sz="2800" dirty="0">
                <a:latin typeface="Dubai" panose="020B0503030403030204" pitchFamily="34" charset="-78"/>
                <a:cs typeface="Dubai" panose="020B0503030403030204" pitchFamily="34" charset="-78"/>
              </a:rPr>
              <a:t>losses encountered. These detract from the theoretical max output of 1.23V The reason for these losses and their magnitude must be found. </a:t>
            </a:r>
            <a:endParaRPr lang="en-GB" sz="2800" dirty="0">
              <a:latin typeface="Dubai" panose="020B0503030403030204" pitchFamily="34" charset="-78"/>
              <a:cs typeface="Dubai" panose="020B0503030403030204" pitchFamily="34" charset="-78"/>
            </a:endParaRPr>
          </a:p>
        </p:txBody>
      </p:sp>
      <p:pic>
        <p:nvPicPr>
          <p:cNvPr id="1033" name="Picture 1032" descr="A screenshot of a cell phone screen with text&#10;&#10;Description automatically generated">
            <a:extLst>
              <a:ext uri="{FF2B5EF4-FFF2-40B4-BE49-F238E27FC236}">
                <a16:creationId xmlns:a16="http://schemas.microsoft.com/office/drawing/2014/main" id="{0609905F-F1FD-4023-9235-29D217E48CA2}"/>
              </a:ext>
            </a:extLst>
          </p:cNvPr>
          <p:cNvPicPr>
            <a:picLocks noChangeAspect="1"/>
          </p:cNvPicPr>
          <p:nvPr/>
        </p:nvPicPr>
        <p:blipFill>
          <a:blip r:embed="rId17">
            <a:extLst>
              <a:ext uri="{BEBA8EAE-BF5A-486C-A8C5-ECC9F3942E4B}">
                <a14:imgProps xmlns:a14="http://schemas.microsoft.com/office/drawing/2010/main">
                  <a14:imgLayer r:embed="rId18">
                    <a14:imgEffect>
                      <a14:colorTemperature colorTemp="4700"/>
                    </a14:imgEffect>
                  </a14:imgLayer>
                </a14:imgProps>
              </a:ext>
            </a:extLst>
          </a:blip>
          <a:stretch>
            <a:fillRect/>
          </a:stretch>
        </p:blipFill>
        <p:spPr>
          <a:xfrm>
            <a:off x="8389241" y="8564678"/>
            <a:ext cx="5276637" cy="3400204"/>
          </a:xfrm>
          <a:prstGeom prst="rect">
            <a:avLst/>
          </a:prstGeom>
        </p:spPr>
      </p:pic>
      <p:sp>
        <p:nvSpPr>
          <p:cNvPr id="1035" name="TextBox 1034">
            <a:extLst>
              <a:ext uri="{FF2B5EF4-FFF2-40B4-BE49-F238E27FC236}">
                <a16:creationId xmlns:a16="http://schemas.microsoft.com/office/drawing/2014/main" id="{F55B25CA-DF74-42C0-B6E5-3A65525BD55B}"/>
              </a:ext>
            </a:extLst>
          </p:cNvPr>
          <p:cNvSpPr txBox="1"/>
          <p:nvPr/>
        </p:nvSpPr>
        <p:spPr>
          <a:xfrm>
            <a:off x="8636873" y="12055354"/>
            <a:ext cx="4781374" cy="369332"/>
          </a:xfrm>
          <a:prstGeom prst="rect">
            <a:avLst/>
          </a:prstGeom>
          <a:noFill/>
        </p:spPr>
        <p:txBody>
          <a:bodyPr wrap="none" rtlCol="0">
            <a:spAutoFit/>
          </a:bodyPr>
          <a:lstStyle/>
          <a:p>
            <a:r>
              <a:rPr lang="en-US" sz="1800" dirty="0">
                <a:latin typeface="Dubai" panose="020B0503030403030204" pitchFamily="34" charset="-78"/>
                <a:cs typeface="Dubai" panose="020B0503030403030204" pitchFamily="34" charset="-78"/>
              </a:rPr>
              <a:t>Fuel cell polarization curve (Fuel cell store. 2017)</a:t>
            </a:r>
            <a:endParaRPr lang="en-GB" sz="1800" dirty="0">
              <a:latin typeface="Dubai" panose="020B0503030403030204" pitchFamily="34" charset="-78"/>
              <a:cs typeface="Dubai" panose="020B0503030403030204" pitchFamily="34" charset="-78"/>
            </a:endParaRPr>
          </a:p>
        </p:txBody>
      </p:sp>
      <p:pic>
        <p:nvPicPr>
          <p:cNvPr id="1039" name="Picture 1038" descr="A picture containing clock&#10;&#10;Description automatically generated">
            <a:extLst>
              <a:ext uri="{FF2B5EF4-FFF2-40B4-BE49-F238E27FC236}">
                <a16:creationId xmlns:a16="http://schemas.microsoft.com/office/drawing/2014/main" id="{8F3071AA-73EA-40CA-880D-06CD49AD75E5}"/>
              </a:ext>
            </a:extLst>
          </p:cNvPr>
          <p:cNvPicPr>
            <a:picLocks noChangeAspect="1"/>
          </p:cNvPicPr>
          <p:nvPr/>
        </p:nvPicPr>
        <p:blipFill>
          <a:blip r:embed="rId19"/>
          <a:stretch>
            <a:fillRect/>
          </a:stretch>
        </p:blipFill>
        <p:spPr>
          <a:xfrm>
            <a:off x="8293768" y="23135784"/>
            <a:ext cx="5714331" cy="5127534"/>
          </a:xfrm>
          <a:prstGeom prst="rect">
            <a:avLst/>
          </a:prstGeom>
          <a:ln w="228600" cap="sq" cmpd="thickThin">
            <a:solidFill>
              <a:srgbClr val="000000"/>
            </a:solidFill>
            <a:prstDash val="solid"/>
            <a:miter lim="800000"/>
          </a:ln>
          <a:effectLst>
            <a:innerShdw blurRad="76200">
              <a:srgbClr val="000000"/>
            </a:innerShdw>
          </a:effectLst>
        </p:spPr>
      </p:pic>
      <p:sp>
        <p:nvSpPr>
          <p:cNvPr id="1041" name="Arrow: Right 1040">
            <a:extLst>
              <a:ext uri="{FF2B5EF4-FFF2-40B4-BE49-F238E27FC236}">
                <a16:creationId xmlns:a16="http://schemas.microsoft.com/office/drawing/2014/main" id="{74045424-B0D3-4340-9415-1BB63155CDAC}"/>
              </a:ext>
            </a:extLst>
          </p:cNvPr>
          <p:cNvSpPr/>
          <p:nvPr/>
        </p:nvSpPr>
        <p:spPr>
          <a:xfrm rot="2348105">
            <a:off x="6690760" y="22405299"/>
            <a:ext cx="1044298" cy="39958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3" name="TextBox 1042">
            <a:extLst>
              <a:ext uri="{FF2B5EF4-FFF2-40B4-BE49-F238E27FC236}">
                <a16:creationId xmlns:a16="http://schemas.microsoft.com/office/drawing/2014/main" id="{D1153BDA-196F-47EB-88CC-B55A35354DE5}"/>
              </a:ext>
            </a:extLst>
          </p:cNvPr>
          <p:cNvSpPr txBox="1"/>
          <p:nvPr/>
        </p:nvSpPr>
        <p:spPr>
          <a:xfrm>
            <a:off x="8457719" y="12372057"/>
            <a:ext cx="5110502" cy="646331"/>
          </a:xfrm>
          <a:prstGeom prst="rect">
            <a:avLst/>
          </a:prstGeom>
          <a:noFill/>
        </p:spPr>
        <p:txBody>
          <a:bodyPr wrap="none" rtlCol="0">
            <a:spAutoFit/>
          </a:bodyPr>
          <a:lstStyle/>
          <a:p>
            <a:r>
              <a:rPr lang="en-US" sz="3600" b="1" dirty="0">
                <a:latin typeface="Dubai Medium" panose="020B0603030403030204" pitchFamily="34" charset="-78"/>
                <a:cs typeface="Dubai Medium" panose="020B0603030403030204" pitchFamily="34" charset="-78"/>
              </a:rPr>
              <a:t>How do we calculate this?</a:t>
            </a:r>
            <a:endParaRPr lang="en-GB" sz="3600" b="1" dirty="0">
              <a:latin typeface="Dubai Medium" panose="020B0603030403030204" pitchFamily="34" charset="-78"/>
              <a:cs typeface="Dubai Medium" panose="020B0603030403030204" pitchFamily="34" charset="-78"/>
            </a:endParaRPr>
          </a:p>
        </p:txBody>
      </p:sp>
      <p:sp>
        <p:nvSpPr>
          <p:cNvPr id="1044" name="TextBox 1043">
            <a:extLst>
              <a:ext uri="{FF2B5EF4-FFF2-40B4-BE49-F238E27FC236}">
                <a16:creationId xmlns:a16="http://schemas.microsoft.com/office/drawing/2014/main" id="{ABF75712-B9C0-417D-AC4F-3513403EAA55}"/>
              </a:ext>
            </a:extLst>
          </p:cNvPr>
          <p:cNvSpPr txBox="1"/>
          <p:nvPr/>
        </p:nvSpPr>
        <p:spPr>
          <a:xfrm>
            <a:off x="8105281" y="12965759"/>
            <a:ext cx="6518772" cy="3970318"/>
          </a:xfrm>
          <a:prstGeom prst="rect">
            <a:avLst/>
          </a:prstGeom>
          <a:noFill/>
        </p:spPr>
        <p:txBody>
          <a:bodyPr wrap="none" rtlCol="0">
            <a:spAutoFit/>
          </a:bodyPr>
          <a:lstStyle/>
          <a:p>
            <a:r>
              <a:rPr lang="en-US" sz="2800" dirty="0">
                <a:latin typeface="Dubai" panose="020B0503030403030204" pitchFamily="34" charset="-78"/>
                <a:cs typeface="Dubai" panose="020B0503030403030204" pitchFamily="34" charset="-78"/>
              </a:rPr>
              <a:t>Through thermodynamic principles and </a:t>
            </a:r>
          </a:p>
          <a:p>
            <a:r>
              <a:rPr lang="en-US" sz="2800" dirty="0">
                <a:latin typeface="Dubai" panose="020B0503030403030204" pitchFamily="34" charset="-78"/>
                <a:cs typeface="Dubai" panose="020B0503030403030204" pitchFamily="34" charset="-78"/>
              </a:rPr>
              <a:t>derivations of empirical formulae, losses </a:t>
            </a:r>
          </a:p>
          <a:p>
            <a:r>
              <a:rPr lang="en-US" sz="2800" dirty="0">
                <a:latin typeface="Dubai" panose="020B0503030403030204" pitchFamily="34" charset="-78"/>
                <a:cs typeface="Dubai" panose="020B0503030403030204" pitchFamily="34" charset="-78"/>
              </a:rPr>
              <a:t>can be found, these losses are:</a:t>
            </a:r>
          </a:p>
          <a:p>
            <a:pPr marL="457200" indent="-457200">
              <a:buFont typeface="Arial" panose="020B0604020202020204" pitchFamily="34" charset="0"/>
              <a:buChar char="•"/>
            </a:pPr>
            <a:r>
              <a:rPr lang="en-US" sz="2800" dirty="0">
                <a:solidFill>
                  <a:srgbClr val="FF0000"/>
                </a:solidFill>
                <a:latin typeface="Dubai" panose="020B0503030403030204" pitchFamily="34" charset="-78"/>
                <a:cs typeface="Dubai" panose="020B0503030403030204" pitchFamily="34" charset="-78"/>
              </a:rPr>
              <a:t>Ohmic (Ohms Law)</a:t>
            </a:r>
          </a:p>
          <a:p>
            <a:pPr marL="457200" indent="-457200">
              <a:buFont typeface="Arial" panose="020B0604020202020204" pitchFamily="34" charset="0"/>
              <a:buChar char="•"/>
            </a:pPr>
            <a:r>
              <a:rPr lang="en-US" sz="2800" dirty="0">
                <a:solidFill>
                  <a:srgbClr val="FF0000"/>
                </a:solidFill>
                <a:latin typeface="Dubai" panose="020B0503030403030204" pitchFamily="34" charset="-78"/>
                <a:cs typeface="Dubai" panose="020B0503030403030204" pitchFamily="34" charset="-78"/>
              </a:rPr>
              <a:t>Activation (Butler-Volmer)</a:t>
            </a:r>
          </a:p>
          <a:p>
            <a:pPr marL="457200" indent="-457200">
              <a:buFont typeface="Arial" panose="020B0604020202020204" pitchFamily="34" charset="0"/>
              <a:buChar char="•"/>
            </a:pPr>
            <a:r>
              <a:rPr lang="en-US" sz="2800" dirty="0">
                <a:solidFill>
                  <a:srgbClr val="FF0000"/>
                </a:solidFill>
                <a:latin typeface="Dubai" panose="020B0503030403030204" pitchFamily="34" charset="-78"/>
                <a:cs typeface="Dubai" panose="020B0503030403030204" pitchFamily="34" charset="-78"/>
              </a:rPr>
              <a:t>Concentration (Derived from mass flow)</a:t>
            </a:r>
          </a:p>
          <a:p>
            <a:r>
              <a:rPr lang="en-GB" sz="2800" dirty="0">
                <a:latin typeface="Dubai" panose="020B0503030403030204" pitchFamily="34" charset="-78"/>
                <a:cs typeface="Dubai" panose="020B0503030403030204" pitchFamily="34" charset="-78"/>
              </a:rPr>
              <a:t>These losses can result in a low cell output</a:t>
            </a:r>
          </a:p>
          <a:p>
            <a:r>
              <a:rPr lang="en-GB" sz="2800" dirty="0">
                <a:latin typeface="Dubai" panose="020B0503030403030204" pitchFamily="34" charset="-78"/>
                <a:cs typeface="Dubai" panose="020B0503030403030204" pitchFamily="34" charset="-78"/>
              </a:rPr>
              <a:t>and must be minimised to ensure adequate</a:t>
            </a:r>
          </a:p>
          <a:p>
            <a:r>
              <a:rPr lang="en-GB" sz="2800" dirty="0">
                <a:latin typeface="Dubai" panose="020B0503030403030204" pitchFamily="34" charset="-78"/>
                <a:cs typeface="Dubai" panose="020B0503030403030204" pitchFamily="34" charset="-78"/>
              </a:rPr>
              <a:t>power characteristics of the cell.</a:t>
            </a:r>
            <a:endParaRPr lang="en-US" sz="2800" dirty="0">
              <a:latin typeface="Dubai" panose="020B0503030403030204" pitchFamily="34" charset="-78"/>
              <a:cs typeface="Dubai" panose="020B0503030403030204" pitchFamily="34" charset="-78"/>
            </a:endParaRPr>
          </a:p>
        </p:txBody>
      </p:sp>
      <p:sp>
        <p:nvSpPr>
          <p:cNvPr id="1045" name="TextBox 1044">
            <a:extLst>
              <a:ext uri="{FF2B5EF4-FFF2-40B4-BE49-F238E27FC236}">
                <a16:creationId xmlns:a16="http://schemas.microsoft.com/office/drawing/2014/main" id="{5B3A88F5-7434-411F-BC05-5C7E2F241AE3}"/>
              </a:ext>
            </a:extLst>
          </p:cNvPr>
          <p:cNvSpPr txBox="1"/>
          <p:nvPr/>
        </p:nvSpPr>
        <p:spPr>
          <a:xfrm>
            <a:off x="8207082" y="16856153"/>
            <a:ext cx="5887702" cy="646331"/>
          </a:xfrm>
          <a:prstGeom prst="rect">
            <a:avLst/>
          </a:prstGeom>
          <a:noFill/>
        </p:spPr>
        <p:txBody>
          <a:bodyPr wrap="none" rtlCol="0">
            <a:spAutoFit/>
          </a:bodyPr>
          <a:lstStyle/>
          <a:p>
            <a:r>
              <a:rPr lang="en-US" sz="3600" b="1" dirty="0">
                <a:latin typeface="Dubai Medium" panose="020B0603030403030204" pitchFamily="34" charset="-78"/>
                <a:cs typeface="Dubai Medium" panose="020B0603030403030204" pitchFamily="34" charset="-78"/>
              </a:rPr>
              <a:t>What do we do with the data?</a:t>
            </a:r>
            <a:endParaRPr lang="en-GB" sz="3600" b="1" dirty="0">
              <a:latin typeface="Dubai Medium" panose="020B0603030403030204" pitchFamily="34" charset="-78"/>
              <a:cs typeface="Dubai Medium" panose="020B0603030403030204" pitchFamily="34" charset="-78"/>
            </a:endParaRPr>
          </a:p>
        </p:txBody>
      </p:sp>
      <p:sp>
        <p:nvSpPr>
          <p:cNvPr id="1046" name="TextBox 1045">
            <a:extLst>
              <a:ext uri="{FF2B5EF4-FFF2-40B4-BE49-F238E27FC236}">
                <a16:creationId xmlns:a16="http://schemas.microsoft.com/office/drawing/2014/main" id="{B73267C7-8D14-45A3-B16D-9448DC365EC3}"/>
              </a:ext>
            </a:extLst>
          </p:cNvPr>
          <p:cNvSpPr txBox="1"/>
          <p:nvPr/>
        </p:nvSpPr>
        <p:spPr>
          <a:xfrm>
            <a:off x="8237468" y="17441645"/>
            <a:ext cx="5551007" cy="1815882"/>
          </a:xfrm>
          <a:prstGeom prst="rect">
            <a:avLst/>
          </a:prstGeom>
          <a:noFill/>
        </p:spPr>
        <p:txBody>
          <a:bodyPr wrap="none" rtlCol="0">
            <a:spAutoFit/>
          </a:bodyPr>
          <a:lstStyle/>
          <a:p>
            <a:r>
              <a:rPr lang="en-US" sz="2800" dirty="0">
                <a:latin typeface="Dubai" panose="020B0503030403030204" pitchFamily="34" charset="-78"/>
                <a:cs typeface="Dubai" panose="020B0503030403030204" pitchFamily="34" charset="-78"/>
              </a:rPr>
              <a:t>When the results are found, a model </a:t>
            </a:r>
          </a:p>
          <a:p>
            <a:r>
              <a:rPr lang="en-US" sz="2800" dirty="0">
                <a:latin typeface="Dubai" panose="020B0503030403030204" pitchFamily="34" charset="-78"/>
                <a:cs typeface="Dubai" panose="020B0503030403030204" pitchFamily="34" charset="-78"/>
              </a:rPr>
              <a:t>can be created in </a:t>
            </a:r>
            <a:r>
              <a:rPr lang="en-US" sz="2800" dirty="0" err="1">
                <a:latin typeface="Dubai" panose="020B0503030403030204" pitchFamily="34" charset="-78"/>
                <a:cs typeface="Dubai" panose="020B0503030403030204" pitchFamily="34" charset="-78"/>
              </a:rPr>
              <a:t>MatLab</a:t>
            </a:r>
            <a:r>
              <a:rPr lang="en-US" sz="2800" dirty="0">
                <a:latin typeface="Dubai" panose="020B0503030403030204" pitchFamily="34" charset="-78"/>
                <a:cs typeface="Dubai" panose="020B0503030403030204" pitchFamily="34" charset="-78"/>
              </a:rPr>
              <a:t> to allow </a:t>
            </a:r>
          </a:p>
          <a:p>
            <a:r>
              <a:rPr lang="en-US" sz="2800" dirty="0">
                <a:latin typeface="Dubai" panose="020B0503030403030204" pitchFamily="34" charset="-78"/>
                <a:cs typeface="Dubai" panose="020B0503030403030204" pitchFamily="34" charset="-78"/>
              </a:rPr>
              <a:t>scaling to desired power output in a </a:t>
            </a:r>
          </a:p>
          <a:p>
            <a:r>
              <a:rPr lang="en-US" sz="2800" dirty="0">
                <a:latin typeface="Dubai" panose="020B0503030403030204" pitchFamily="34" charset="-78"/>
                <a:cs typeface="Dubai" panose="020B0503030403030204" pitchFamily="34" charset="-78"/>
              </a:rPr>
              <a:t>fuel cell stack.</a:t>
            </a:r>
            <a:endParaRPr lang="en-GB" sz="2800" dirty="0">
              <a:latin typeface="Dubai" panose="020B0503030403030204" pitchFamily="34" charset="-78"/>
              <a:cs typeface="Dubai" panose="020B0503030403030204" pitchFamily="34" charset="-78"/>
            </a:endParaRPr>
          </a:p>
        </p:txBody>
      </p:sp>
      <p:pic>
        <p:nvPicPr>
          <p:cNvPr id="1050" name="Picture 1049" descr="A picture containing sitting, cat, black, light&#10;&#10;Description automatically generated">
            <a:extLst>
              <a:ext uri="{FF2B5EF4-FFF2-40B4-BE49-F238E27FC236}">
                <a16:creationId xmlns:a16="http://schemas.microsoft.com/office/drawing/2014/main" id="{4D55584F-21B7-4748-A02B-FAA132361B10}"/>
              </a:ext>
            </a:extLst>
          </p:cNvPr>
          <p:cNvPicPr>
            <a:picLocks noChangeAspect="1"/>
          </p:cNvPicPr>
          <p:nvPr/>
        </p:nvPicPr>
        <p:blipFill>
          <a:blip r:embed="rId20"/>
          <a:stretch>
            <a:fillRect/>
          </a:stretch>
        </p:blipFill>
        <p:spPr>
          <a:xfrm>
            <a:off x="11438526" y="19177500"/>
            <a:ext cx="3164734" cy="28732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54" name="Picture 1053" descr="A close up of a map&#10;&#10;Description automatically generated">
            <a:extLst>
              <a:ext uri="{FF2B5EF4-FFF2-40B4-BE49-F238E27FC236}">
                <a16:creationId xmlns:a16="http://schemas.microsoft.com/office/drawing/2014/main" id="{AF151E38-BDB2-4D27-B73C-74AFFAFE03DD}"/>
              </a:ext>
            </a:extLst>
          </p:cNvPr>
          <p:cNvPicPr>
            <a:picLocks noChangeAspect="1"/>
          </p:cNvPicPr>
          <p:nvPr/>
        </p:nvPicPr>
        <p:blipFill>
          <a:blip r:embed="rId21"/>
          <a:stretch>
            <a:fillRect/>
          </a:stretch>
        </p:blipFill>
        <p:spPr>
          <a:xfrm>
            <a:off x="7744057" y="19216099"/>
            <a:ext cx="3511509" cy="2834683"/>
          </a:xfrm>
          <a:prstGeom prst="rect">
            <a:avLst/>
          </a:prstGeom>
        </p:spPr>
      </p:pic>
      <p:sp>
        <p:nvSpPr>
          <p:cNvPr id="1055" name="TextBox 1054">
            <a:extLst>
              <a:ext uri="{FF2B5EF4-FFF2-40B4-BE49-F238E27FC236}">
                <a16:creationId xmlns:a16="http://schemas.microsoft.com/office/drawing/2014/main" id="{7C8C8E94-07E3-421B-97D0-9624DDC04AE8}"/>
              </a:ext>
            </a:extLst>
          </p:cNvPr>
          <p:cNvSpPr txBox="1"/>
          <p:nvPr/>
        </p:nvSpPr>
        <p:spPr>
          <a:xfrm>
            <a:off x="7979285" y="22187398"/>
            <a:ext cx="6770764" cy="369332"/>
          </a:xfrm>
          <a:prstGeom prst="rect">
            <a:avLst/>
          </a:prstGeom>
          <a:noFill/>
        </p:spPr>
        <p:txBody>
          <a:bodyPr wrap="none" rtlCol="0">
            <a:spAutoFit/>
          </a:bodyPr>
          <a:lstStyle/>
          <a:p>
            <a:r>
              <a:rPr lang="en-US" sz="1800" dirty="0">
                <a:latin typeface="Dubai" panose="020B0503030403030204" pitchFamily="34" charset="-78"/>
                <a:cs typeface="Dubai" panose="020B0503030403030204" pitchFamily="34" charset="-78"/>
              </a:rPr>
              <a:t>180 cell, fuel cell stack power curve and integrated motor stack design</a:t>
            </a:r>
            <a:endParaRPr lang="en-GB" sz="1800" dirty="0">
              <a:latin typeface="Dubai" panose="020B0503030403030204" pitchFamily="34" charset="-78"/>
              <a:cs typeface="Dubai" panose="020B0503030403030204" pitchFamily="34" charset="-78"/>
            </a:endParaRPr>
          </a:p>
        </p:txBody>
      </p:sp>
      <p:sp>
        <p:nvSpPr>
          <p:cNvPr id="1056" name="TextBox 1055">
            <a:extLst>
              <a:ext uri="{FF2B5EF4-FFF2-40B4-BE49-F238E27FC236}">
                <a16:creationId xmlns:a16="http://schemas.microsoft.com/office/drawing/2014/main" id="{19FD7D40-873F-4B51-B1CF-C442958F5D79}"/>
              </a:ext>
            </a:extLst>
          </p:cNvPr>
          <p:cNvSpPr txBox="1"/>
          <p:nvPr/>
        </p:nvSpPr>
        <p:spPr>
          <a:xfrm>
            <a:off x="8679706" y="28536550"/>
            <a:ext cx="4695709" cy="369332"/>
          </a:xfrm>
          <a:prstGeom prst="rect">
            <a:avLst/>
          </a:prstGeom>
          <a:noFill/>
        </p:spPr>
        <p:txBody>
          <a:bodyPr wrap="none" rtlCol="0">
            <a:spAutoFit/>
          </a:bodyPr>
          <a:lstStyle/>
          <a:p>
            <a:r>
              <a:rPr lang="en-US" sz="1800" dirty="0">
                <a:latin typeface="Dubai" panose="020B0503030403030204" pitchFamily="34" charset="-78"/>
                <a:cs typeface="Dubai" panose="020B0503030403030204" pitchFamily="34" charset="-78"/>
              </a:rPr>
              <a:t>Total CO2 emissions globally 2017 (Gosh 2019)</a:t>
            </a:r>
            <a:endParaRPr lang="en-GB" sz="1800" dirty="0">
              <a:latin typeface="Dubai" panose="020B0503030403030204" pitchFamily="34" charset="-78"/>
              <a:cs typeface="Dubai" panose="020B0503030403030204" pitchFamily="34" charset="-78"/>
            </a:endParaRPr>
          </a:p>
        </p:txBody>
      </p:sp>
      <p:sp>
        <p:nvSpPr>
          <p:cNvPr id="1057" name="TextBox 1056">
            <a:extLst>
              <a:ext uri="{FF2B5EF4-FFF2-40B4-BE49-F238E27FC236}">
                <a16:creationId xmlns:a16="http://schemas.microsoft.com/office/drawing/2014/main" id="{D85EE200-412E-44DB-AED9-2FEDBAA538B6}"/>
              </a:ext>
            </a:extLst>
          </p:cNvPr>
          <p:cNvSpPr txBox="1"/>
          <p:nvPr/>
        </p:nvSpPr>
        <p:spPr>
          <a:xfrm>
            <a:off x="8207082" y="22476925"/>
            <a:ext cx="6288837" cy="369332"/>
          </a:xfrm>
          <a:prstGeom prst="rect">
            <a:avLst/>
          </a:prstGeom>
          <a:noFill/>
        </p:spPr>
        <p:txBody>
          <a:bodyPr wrap="none" rtlCol="0">
            <a:spAutoFit/>
          </a:bodyPr>
          <a:lstStyle/>
          <a:p>
            <a:r>
              <a:rPr lang="en-US" sz="1800" dirty="0">
                <a:latin typeface="Dubai" panose="020B0503030403030204" pitchFamily="34" charset="-78"/>
                <a:cs typeface="Dubai" panose="020B0503030403030204" pitchFamily="34" charset="-78"/>
              </a:rPr>
              <a:t>Total power output of </a:t>
            </a:r>
            <a:r>
              <a:rPr lang="en-US" sz="1800" b="1" dirty="0">
                <a:solidFill>
                  <a:srgbClr val="FF0000"/>
                </a:solidFill>
                <a:latin typeface="Dubai" panose="020B0503030403030204" pitchFamily="34" charset="-78"/>
                <a:cs typeface="Dubai" panose="020B0503030403030204" pitchFamily="34" charset="-78"/>
              </a:rPr>
              <a:t>24kW</a:t>
            </a:r>
            <a:r>
              <a:rPr lang="en-US" sz="1800" dirty="0">
                <a:latin typeface="Dubai" panose="020B0503030403030204" pitchFamily="34" charset="-78"/>
                <a:cs typeface="Dubai" panose="020B0503030403030204" pitchFamily="34" charset="-78"/>
              </a:rPr>
              <a:t> @ 260A in parallel Total mass 42Kg</a:t>
            </a:r>
            <a:endParaRPr lang="en-GB" sz="1800" dirty="0">
              <a:latin typeface="Dubai" panose="020B0503030403030204" pitchFamily="34" charset="-78"/>
              <a:cs typeface="Dubai" panose="020B0503030403030204" pitchFamily="34" charset="-78"/>
            </a:endParaRPr>
          </a:p>
        </p:txBody>
      </p:sp>
      <p:sp>
        <p:nvSpPr>
          <p:cNvPr id="1060" name="TextBox 1059">
            <a:extLst>
              <a:ext uri="{FF2B5EF4-FFF2-40B4-BE49-F238E27FC236}">
                <a16:creationId xmlns:a16="http://schemas.microsoft.com/office/drawing/2014/main" id="{17A6380D-5B59-4010-A2D1-FD7D7556BB2D}"/>
              </a:ext>
            </a:extLst>
          </p:cNvPr>
          <p:cNvSpPr txBox="1"/>
          <p:nvPr/>
        </p:nvSpPr>
        <p:spPr>
          <a:xfrm>
            <a:off x="15577516" y="5797139"/>
            <a:ext cx="4418582" cy="646331"/>
          </a:xfrm>
          <a:prstGeom prst="rect">
            <a:avLst/>
          </a:prstGeom>
          <a:noFill/>
        </p:spPr>
        <p:txBody>
          <a:bodyPr wrap="none" rtlCol="0">
            <a:spAutoFit/>
          </a:bodyPr>
          <a:lstStyle/>
          <a:p>
            <a:r>
              <a:rPr lang="en-US" sz="3600" b="1" dirty="0">
                <a:latin typeface="Dubai Medium" panose="020B0603030403030204" pitchFamily="34" charset="-78"/>
                <a:cs typeface="Dubai Medium" panose="020B0603030403030204" pitchFamily="34" charset="-78"/>
              </a:rPr>
              <a:t>What was discovered?</a:t>
            </a:r>
            <a:endParaRPr lang="en-GB" sz="3600" b="1" dirty="0">
              <a:latin typeface="Dubai Medium" panose="020B0603030403030204" pitchFamily="34" charset="-78"/>
              <a:cs typeface="Dubai Medium" panose="020B0603030403030204" pitchFamily="34" charset="-78"/>
            </a:endParaRPr>
          </a:p>
        </p:txBody>
      </p:sp>
      <p:sp>
        <p:nvSpPr>
          <p:cNvPr id="1061" name="TextBox 1060">
            <a:extLst>
              <a:ext uri="{FF2B5EF4-FFF2-40B4-BE49-F238E27FC236}">
                <a16:creationId xmlns:a16="http://schemas.microsoft.com/office/drawing/2014/main" id="{A57CE354-A6DC-415A-B2D6-78041A306B01}"/>
              </a:ext>
            </a:extLst>
          </p:cNvPr>
          <p:cNvSpPr txBox="1"/>
          <p:nvPr/>
        </p:nvSpPr>
        <p:spPr>
          <a:xfrm>
            <a:off x="14249385" y="6505852"/>
            <a:ext cx="7236661" cy="4832092"/>
          </a:xfrm>
          <a:prstGeom prst="rect">
            <a:avLst/>
          </a:prstGeom>
          <a:noFill/>
        </p:spPr>
        <p:txBody>
          <a:bodyPr wrap="none" rtlCol="0">
            <a:spAutoFit/>
          </a:bodyPr>
          <a:lstStyle/>
          <a:p>
            <a:pPr marL="457200" indent="-457200">
              <a:buFont typeface="Arial" panose="020B0604020202020204" pitchFamily="34" charset="0"/>
              <a:buChar char="•"/>
            </a:pPr>
            <a:r>
              <a:rPr lang="en-US" sz="2800" dirty="0">
                <a:latin typeface="Dubai" panose="020B0503030403030204" pitchFamily="34" charset="-78"/>
                <a:cs typeface="Dubai" panose="020B0503030403030204" pitchFamily="34" charset="-78"/>
              </a:rPr>
              <a:t>PEM fuel cells operate most efficiently </a:t>
            </a:r>
          </a:p>
          <a:p>
            <a:r>
              <a:rPr lang="en-US" sz="2800" dirty="0">
                <a:latin typeface="Dubai" panose="020B0503030403030204" pitchFamily="34" charset="-78"/>
                <a:cs typeface="Dubai" panose="020B0503030403030204" pitchFamily="34" charset="-78"/>
              </a:rPr>
              <a:t>at approx. 80°C and at pressure above </a:t>
            </a:r>
          </a:p>
          <a:p>
            <a:r>
              <a:rPr lang="en-US" sz="2800" dirty="0">
                <a:latin typeface="Dubai" panose="020B0503030403030204" pitchFamily="34" charset="-78"/>
                <a:cs typeface="Dubai" panose="020B0503030403030204" pitchFamily="34" charset="-78"/>
              </a:rPr>
              <a:t>ambient when high current is being drawn.</a:t>
            </a:r>
          </a:p>
          <a:p>
            <a:pPr marL="457200" indent="-457200">
              <a:buFont typeface="Arial" panose="020B0604020202020204" pitchFamily="34" charset="0"/>
              <a:buChar char="•"/>
            </a:pPr>
            <a:r>
              <a:rPr lang="en-US" sz="2800" dirty="0">
                <a:latin typeface="Dubai" panose="020B0503030403030204" pitchFamily="34" charset="-78"/>
                <a:cs typeface="Dubai" panose="020B0503030403030204" pitchFamily="34" charset="-78"/>
              </a:rPr>
              <a:t>Adequate supply of reactants is required</a:t>
            </a:r>
          </a:p>
          <a:p>
            <a:r>
              <a:rPr lang="en-US" sz="2800" dirty="0">
                <a:latin typeface="Dubai" panose="020B0503030403030204" pitchFamily="34" charset="-78"/>
                <a:cs typeface="Dubai" panose="020B0503030403030204" pitchFamily="34" charset="-78"/>
              </a:rPr>
              <a:t>at high current demand due to concentration</a:t>
            </a:r>
          </a:p>
          <a:p>
            <a:r>
              <a:rPr lang="en-US" sz="2800" dirty="0">
                <a:latin typeface="Dubai" panose="020B0503030403030204" pitchFamily="34" charset="-78"/>
                <a:cs typeface="Dubai" panose="020B0503030403030204" pitchFamily="34" charset="-78"/>
              </a:rPr>
              <a:t>losses.</a:t>
            </a:r>
          </a:p>
          <a:p>
            <a:pPr marL="457200" indent="-457200">
              <a:buFont typeface="Arial" panose="020B0604020202020204" pitchFamily="34" charset="0"/>
              <a:buChar char="•"/>
            </a:pPr>
            <a:r>
              <a:rPr lang="en-US" sz="2800" dirty="0">
                <a:latin typeface="Dubai" panose="020B0503030403030204" pitchFamily="34" charset="-78"/>
                <a:cs typeface="Dubai" panose="020B0503030403030204" pitchFamily="34" charset="-78"/>
              </a:rPr>
              <a:t>Gas diffusion layer design to remove product </a:t>
            </a:r>
          </a:p>
          <a:p>
            <a:r>
              <a:rPr lang="en-US" sz="2800" dirty="0">
                <a:latin typeface="Dubai" panose="020B0503030403030204" pitchFamily="34" charset="-78"/>
                <a:cs typeface="Dubai" panose="020B0503030403030204" pitchFamily="34" charset="-78"/>
              </a:rPr>
              <a:t>water has a large influence on cell output.</a:t>
            </a:r>
          </a:p>
          <a:p>
            <a:pPr marL="457200" indent="-457200">
              <a:buFont typeface="Arial" panose="020B0604020202020204" pitchFamily="34" charset="0"/>
              <a:buChar char="•"/>
            </a:pPr>
            <a:r>
              <a:rPr lang="en-US" sz="2800" dirty="0">
                <a:latin typeface="Dubai" panose="020B0503030403030204" pitchFamily="34" charset="-78"/>
                <a:cs typeface="Dubai" panose="020B0503030403030204" pitchFamily="34" charset="-78"/>
              </a:rPr>
              <a:t>PEMFC’s could be implemented on motor-</a:t>
            </a:r>
          </a:p>
          <a:p>
            <a:r>
              <a:rPr lang="en-US" sz="2800" dirty="0">
                <a:latin typeface="Dubai" panose="020B0503030403030204" pitchFamily="34" charset="-78"/>
                <a:cs typeface="Dubai" panose="020B0503030403030204" pitchFamily="34" charset="-78"/>
              </a:rPr>
              <a:t>Cycles but cost is still highly prohibitive.</a:t>
            </a:r>
          </a:p>
          <a:p>
            <a:endParaRPr lang="en-GB" sz="2800" dirty="0">
              <a:latin typeface="Dubai" panose="020B0503030403030204" pitchFamily="34" charset="-78"/>
              <a:cs typeface="Dubai" panose="020B0503030403030204" pitchFamily="34" charset="-78"/>
            </a:endParaRPr>
          </a:p>
        </p:txBody>
      </p:sp>
      <p:pic>
        <p:nvPicPr>
          <p:cNvPr id="1066" name="Picture 1065" descr="A picture containing table, sitting, computer&#10;&#10;Description automatically generated">
            <a:extLst>
              <a:ext uri="{FF2B5EF4-FFF2-40B4-BE49-F238E27FC236}">
                <a16:creationId xmlns:a16="http://schemas.microsoft.com/office/drawing/2014/main" id="{B433D88B-4B63-474F-A38C-7BBEE7603F47}"/>
              </a:ext>
            </a:extLst>
          </p:cNvPr>
          <p:cNvPicPr>
            <a:picLocks noChangeAspect="1"/>
          </p:cNvPicPr>
          <p:nvPr/>
        </p:nvPicPr>
        <p:blipFill>
          <a:blip r:embed="rId22"/>
          <a:stretch>
            <a:fillRect/>
          </a:stretch>
        </p:blipFill>
        <p:spPr>
          <a:xfrm>
            <a:off x="14522140" y="11412870"/>
            <a:ext cx="6080734" cy="315626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067" name="TextBox 1066">
            <a:extLst>
              <a:ext uri="{FF2B5EF4-FFF2-40B4-BE49-F238E27FC236}">
                <a16:creationId xmlns:a16="http://schemas.microsoft.com/office/drawing/2014/main" id="{1BF9DEEA-A95E-4076-9012-9E4DDF7CBBF8}"/>
              </a:ext>
            </a:extLst>
          </p:cNvPr>
          <p:cNvSpPr txBox="1"/>
          <p:nvPr/>
        </p:nvSpPr>
        <p:spPr>
          <a:xfrm>
            <a:off x="14467392" y="14758737"/>
            <a:ext cx="6402009" cy="369332"/>
          </a:xfrm>
          <a:prstGeom prst="rect">
            <a:avLst/>
          </a:prstGeom>
          <a:noFill/>
        </p:spPr>
        <p:txBody>
          <a:bodyPr wrap="none" rtlCol="0">
            <a:spAutoFit/>
          </a:bodyPr>
          <a:lstStyle/>
          <a:p>
            <a:r>
              <a:rPr lang="en-US" sz="1800" dirty="0">
                <a:latin typeface="Dubai" panose="020B0503030403030204" pitchFamily="34" charset="-78"/>
                <a:cs typeface="Dubai" panose="020B0503030403030204" pitchFamily="34" charset="-78"/>
              </a:rPr>
              <a:t>Mock cell stack fitted in cradle type frame to illustrate dimensions</a:t>
            </a:r>
            <a:endParaRPr lang="en-GB" sz="1800" dirty="0">
              <a:latin typeface="Dubai" panose="020B0503030403030204" pitchFamily="34" charset="-78"/>
              <a:cs typeface="Dubai" panose="020B0503030403030204" pitchFamily="34" charset="-78"/>
            </a:endParaRPr>
          </a:p>
        </p:txBody>
      </p:sp>
      <p:pic>
        <p:nvPicPr>
          <p:cNvPr id="1071" name="Picture 1070" descr="A close up of a logo&#10;&#10;Description automatically generated">
            <a:extLst>
              <a:ext uri="{FF2B5EF4-FFF2-40B4-BE49-F238E27FC236}">
                <a16:creationId xmlns:a16="http://schemas.microsoft.com/office/drawing/2014/main" id="{DDDDA231-CA5B-4AD9-9647-219C28B8C75D}"/>
              </a:ext>
            </a:extLst>
          </p:cNvPr>
          <p:cNvPicPr>
            <a:picLocks noChangeAspect="1"/>
          </p:cNvPicPr>
          <p:nvPr/>
        </p:nvPicPr>
        <p:blipFill>
          <a:blip r:embed="rId23"/>
          <a:stretch>
            <a:fillRect/>
          </a:stretch>
        </p:blipFill>
        <p:spPr>
          <a:xfrm>
            <a:off x="15367722" y="15383039"/>
            <a:ext cx="4445228" cy="2803982"/>
          </a:xfrm>
          <a:prstGeom prst="rect">
            <a:avLst/>
          </a:prstGeom>
          <a:ln w="228600" cap="sq" cmpd="thickThin">
            <a:solidFill>
              <a:srgbClr val="000000"/>
            </a:solidFill>
            <a:prstDash val="solid"/>
            <a:miter lim="800000"/>
          </a:ln>
          <a:effectLst>
            <a:innerShdw blurRad="76200">
              <a:srgbClr val="000000"/>
            </a:innerShdw>
          </a:effectLst>
        </p:spPr>
      </p:pic>
      <p:sp>
        <p:nvSpPr>
          <p:cNvPr id="1072" name="TextBox 1071">
            <a:extLst>
              <a:ext uri="{FF2B5EF4-FFF2-40B4-BE49-F238E27FC236}">
                <a16:creationId xmlns:a16="http://schemas.microsoft.com/office/drawing/2014/main" id="{6F91FB8F-A213-47BA-B8E1-B43BD7C13630}"/>
              </a:ext>
            </a:extLst>
          </p:cNvPr>
          <p:cNvSpPr txBox="1"/>
          <p:nvPr/>
        </p:nvSpPr>
        <p:spPr>
          <a:xfrm>
            <a:off x="14949895" y="18471914"/>
            <a:ext cx="5437001" cy="369332"/>
          </a:xfrm>
          <a:prstGeom prst="rect">
            <a:avLst/>
          </a:prstGeom>
          <a:noFill/>
        </p:spPr>
        <p:txBody>
          <a:bodyPr wrap="none" rtlCol="0">
            <a:spAutoFit/>
          </a:bodyPr>
          <a:lstStyle/>
          <a:p>
            <a:r>
              <a:rPr lang="en-US" sz="1800" dirty="0">
                <a:latin typeface="Dubai" panose="020B0503030403030204" pitchFamily="34" charset="-78"/>
                <a:cs typeface="Dubai" panose="020B0503030403030204" pitchFamily="34" charset="-78"/>
              </a:rPr>
              <a:t>Serpentine type hydrogen flow channel on bi-polar plate</a:t>
            </a:r>
            <a:endParaRPr lang="en-GB" sz="1800" dirty="0">
              <a:latin typeface="Dubai" panose="020B0503030403030204" pitchFamily="34" charset="-78"/>
              <a:cs typeface="Dubai" panose="020B0503030403030204" pitchFamily="34" charset="-78"/>
            </a:endParaRPr>
          </a:p>
        </p:txBody>
      </p:sp>
      <p:sp>
        <p:nvSpPr>
          <p:cNvPr id="1073" name="TextBox 1072">
            <a:extLst>
              <a:ext uri="{FF2B5EF4-FFF2-40B4-BE49-F238E27FC236}">
                <a16:creationId xmlns:a16="http://schemas.microsoft.com/office/drawing/2014/main" id="{71C7753C-AA0D-448B-B177-DEF430329224}"/>
              </a:ext>
            </a:extLst>
          </p:cNvPr>
          <p:cNvSpPr txBox="1"/>
          <p:nvPr/>
        </p:nvSpPr>
        <p:spPr>
          <a:xfrm>
            <a:off x="14949895" y="22653899"/>
            <a:ext cx="2275238" cy="646331"/>
          </a:xfrm>
          <a:prstGeom prst="rect">
            <a:avLst/>
          </a:prstGeom>
          <a:noFill/>
        </p:spPr>
        <p:txBody>
          <a:bodyPr wrap="none" rtlCol="0">
            <a:spAutoFit/>
          </a:bodyPr>
          <a:lstStyle/>
          <a:p>
            <a:r>
              <a:rPr lang="en-US" sz="3600" b="1" dirty="0">
                <a:latin typeface="Dubai Medium" panose="020B0603030403030204" pitchFamily="34" charset="-78"/>
                <a:cs typeface="Dubai Medium" panose="020B0603030403030204" pitchFamily="34" charset="-78"/>
              </a:rPr>
              <a:t>References</a:t>
            </a:r>
            <a:endParaRPr lang="en-GB" sz="3600" b="1" dirty="0">
              <a:latin typeface="Dubai Medium" panose="020B0603030403030204" pitchFamily="34" charset="-78"/>
              <a:cs typeface="Dubai Medium" panose="020B0603030403030204" pitchFamily="34" charset="-78"/>
            </a:endParaRPr>
          </a:p>
        </p:txBody>
      </p:sp>
      <p:sp>
        <p:nvSpPr>
          <p:cNvPr id="1074" name="TextBox 1073">
            <a:extLst>
              <a:ext uri="{FF2B5EF4-FFF2-40B4-BE49-F238E27FC236}">
                <a16:creationId xmlns:a16="http://schemas.microsoft.com/office/drawing/2014/main" id="{67789090-E33A-456D-800E-43DA01AB6299}"/>
              </a:ext>
            </a:extLst>
          </p:cNvPr>
          <p:cNvSpPr txBox="1"/>
          <p:nvPr/>
        </p:nvSpPr>
        <p:spPr>
          <a:xfrm>
            <a:off x="14949895" y="23300230"/>
            <a:ext cx="5916043" cy="5509200"/>
          </a:xfrm>
          <a:prstGeom prst="rect">
            <a:avLst/>
          </a:prstGeom>
          <a:noFill/>
        </p:spPr>
        <p:txBody>
          <a:bodyPr wrap="square" rtlCol="0">
            <a:spAutoFit/>
          </a:bodyPr>
          <a:lstStyle/>
          <a:p>
            <a:r>
              <a:rPr lang="en-US" sz="1800" dirty="0"/>
              <a:t>Fuel cell store, 2017. </a:t>
            </a:r>
            <a:r>
              <a:rPr lang="en-US" sz="1800" i="1" dirty="0"/>
              <a:t>Considerations for Fuel Cell Design. </a:t>
            </a:r>
            <a:r>
              <a:rPr lang="en-US" sz="1800" dirty="0"/>
              <a:t>[Online] </a:t>
            </a:r>
            <a:br>
              <a:rPr lang="en-US" sz="1800" dirty="0"/>
            </a:br>
            <a:r>
              <a:rPr lang="en-US" sz="1800" dirty="0"/>
              <a:t>Available at: </a:t>
            </a:r>
            <a:r>
              <a:rPr lang="en-US" sz="1800" u="sng" dirty="0"/>
              <a:t>https://www.fuelcellstore.com/blog-section/considerations-for-fuel-cell-design</a:t>
            </a:r>
            <a:br>
              <a:rPr lang="en-US" sz="1800" dirty="0"/>
            </a:br>
            <a:r>
              <a:rPr lang="en-US" sz="1800" dirty="0"/>
              <a:t>[Accessed 19 April 2020].</a:t>
            </a:r>
            <a:endParaRPr lang="en-GB" sz="1800" dirty="0"/>
          </a:p>
          <a:p>
            <a:r>
              <a:rPr lang="en-US" sz="1800" dirty="0"/>
              <a:t>Gosh, I., 2019. </a:t>
            </a:r>
            <a:r>
              <a:rPr lang="en-US" sz="1800" i="1" dirty="0"/>
              <a:t>All the World’s Carbon Emissions in One Chart. </a:t>
            </a:r>
            <a:r>
              <a:rPr lang="en-US" sz="1800" dirty="0"/>
              <a:t>[Online] </a:t>
            </a:r>
            <a:br>
              <a:rPr lang="en-US" sz="1800" dirty="0"/>
            </a:br>
            <a:r>
              <a:rPr lang="en-US" sz="1800" dirty="0"/>
              <a:t>Available at: </a:t>
            </a:r>
            <a:r>
              <a:rPr lang="en-US" sz="1800" u="sng" dirty="0"/>
              <a:t>https://www.visualcapitalist.com/all-the-worlds-carbon-emissions-in-one-chart/</a:t>
            </a:r>
            <a:br>
              <a:rPr lang="en-US" sz="1800" dirty="0"/>
            </a:br>
            <a:r>
              <a:rPr lang="en-US" sz="1800" dirty="0"/>
              <a:t>[Accessed 21 April 2020].</a:t>
            </a:r>
            <a:endParaRPr lang="en-GB" sz="1800" dirty="0"/>
          </a:p>
          <a:p>
            <a:r>
              <a:rPr lang="en-US" sz="1800" dirty="0"/>
              <a:t>Hanlon, M., 2012. </a:t>
            </a:r>
            <a:r>
              <a:rPr lang="en-US" sz="1800" i="1" dirty="0"/>
              <a:t>Suzuki and IE to commercialize FC cars and bikes. </a:t>
            </a:r>
            <a:r>
              <a:rPr lang="en-US" sz="1800" dirty="0"/>
              <a:t>[Online] </a:t>
            </a:r>
            <a:br>
              <a:rPr lang="en-US" sz="1800" dirty="0"/>
            </a:br>
            <a:r>
              <a:rPr lang="en-US" sz="1800" dirty="0"/>
              <a:t>Available at: </a:t>
            </a:r>
            <a:r>
              <a:rPr lang="en-US" sz="1800" u="sng" dirty="0"/>
              <a:t>https://newatlas.com/suzuki-ev-scooter-fuel-cell/21380/</a:t>
            </a:r>
            <a:br>
              <a:rPr lang="en-US" sz="1800" dirty="0"/>
            </a:br>
            <a:r>
              <a:rPr lang="en-US" sz="1800" dirty="0"/>
              <a:t>[Accessed 30 March 2020].</a:t>
            </a:r>
            <a:endParaRPr lang="en-GB" sz="1800" dirty="0"/>
          </a:p>
          <a:p>
            <a:r>
              <a:rPr lang="en-US" sz="1800" dirty="0"/>
              <a:t>Lin, B., 1999. </a:t>
            </a:r>
            <a:r>
              <a:rPr lang="en-US" sz="1800" i="1" dirty="0"/>
              <a:t>CONCEPTUAL DESIGN AND MODELING OF A FUEL CELL SCOOTER FOR URBAN ASIA, </a:t>
            </a:r>
            <a:r>
              <a:rPr lang="en-US" sz="1800" dirty="0"/>
              <a:t>Princeton, NJ: Princeton University.</a:t>
            </a:r>
            <a:endParaRPr lang="en-GB" sz="1800" dirty="0"/>
          </a:p>
          <a:p>
            <a:endParaRPr lang="en-GB" sz="2800" dirty="0">
              <a:latin typeface="Dubai" panose="020B0503030403030204" pitchFamily="34" charset="-78"/>
              <a:cs typeface="Dubai" panose="020B0503030403030204" pitchFamily="34" charset="-78"/>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1159</TotalTime>
  <Words>670</Words>
  <Application>Microsoft Office PowerPoint</Application>
  <PresentationFormat>Custom</PresentationFormat>
  <Paragraphs>72</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Calibri</vt:lpstr>
      <vt:lpstr>Calibri Light</vt:lpstr>
      <vt:lpstr>Dubai</vt:lpstr>
      <vt:lpstr>Dubai Medium</vt:lpstr>
      <vt:lpstr>Georgia</vt:lpstr>
      <vt:lpstr>Source Sans Pro SemiBold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Paul Gormlie</cp:lastModifiedBy>
  <cp:revision>53</cp:revision>
  <dcterms:created xsi:type="dcterms:W3CDTF">2016-02-25T08:27:32Z</dcterms:created>
  <dcterms:modified xsi:type="dcterms:W3CDTF">2020-05-04T01:46:44Z</dcterms:modified>
</cp:coreProperties>
</file>