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61" r:id="rId5"/>
    <p:sldId id="262" r:id="rId6"/>
    <p:sldId id="263" r:id="rId7"/>
    <p:sldId id="265" r:id="rId8"/>
    <p:sldId id="264" r:id="rId9"/>
    <p:sldId id="260" r:id="rId10"/>
    <p:sldId id="266"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1" d="100"/>
          <a:sy n="61" d="100"/>
        </p:scale>
        <p:origin x="8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hyperlink" Target="https://www.google.co.uk/search?hl=en&amp;sxsrf=ALiCzsaNW4uxX8UsXMBj_50boINGh-XYSQ:1660124844833&amp;q=inauthor:%22Gareth+Jones%22&amp;tbm=bks" TargetMode="External"/><Relationship Id="rId3" Type="http://schemas.openxmlformats.org/officeDocument/2006/relationships/hyperlink" Target="https://www.google.co.uk/search?hl=en&amp;sxsrf=ALiCzsaNHLyeJ1veCZVdTrM2kM8pNagsDg:1660124474933&amp;q=inauthor:%22Samuel+A.+Culbert%22&amp;tbm=bks" TargetMode="External"/><Relationship Id="rId7" Type="http://schemas.openxmlformats.org/officeDocument/2006/relationships/hyperlink" Target="https://www.google.co.uk/search?hl=en&amp;sxsrf=ALiCzsaNW4uxX8UsXMBj_50boINGh-XYSQ:1660124844833&amp;q=inauthor:%22Rob+Goffee%22&amp;tbm=bks" TargetMode="External"/><Relationship Id="rId12" Type="http://schemas.openxmlformats.org/officeDocument/2006/relationships/hyperlink" Target="https://www.google.co.uk/books/edition/Low_Hanging_Fruit/4yXPAgAAQBAJ?hl=en&amp;gbpv=0" TargetMode="External"/><Relationship Id="rId2" Type="http://schemas.openxmlformats.org/officeDocument/2006/relationships/hyperlink" Target="https://smallbusiness.chron.com/high-turnover-rate-say-management-26043.html" TargetMode="External"/><Relationship Id="rId1" Type="http://schemas.openxmlformats.org/officeDocument/2006/relationships/hyperlink" Target="https://gbr.pepperdine.edu/2019/03/the-real-costs-of-bad-management-and-what-you-can-do-about-it/" TargetMode="External"/><Relationship Id="rId6" Type="http://schemas.openxmlformats.org/officeDocument/2006/relationships/hyperlink" Target="https://www.google.co.uk/books/edition/The_Cost_of_Emotions_in_the_Workplace/OqsZDAAAQBAJ?hl=en&amp;gbpv=1&amp;dq=bad+management+in+the+workplace+method++money&amp;pg=PA52&amp;printsec=frontcover" TargetMode="External"/><Relationship Id="rId11" Type="http://schemas.openxmlformats.org/officeDocument/2006/relationships/hyperlink" Target="https://www.google.co.uk/books/edition/Drowning_in_Bad_Management/l2Ee3D8lUZIC?hl=en&amp;gbpv=1&amp;dq=bad+management+in+the+workplace+method++money&amp;pg=PA9&amp;printsec=frontcover" TargetMode="External"/><Relationship Id="rId5" Type="http://schemas.openxmlformats.org/officeDocument/2006/relationships/hyperlink" Target="https://www.google.co.uk/search?hl=en&amp;sxsrf=ALiCzsaaJ0baOpA1nZgBj-xByFR-egThhA:1660124742633&amp;q=inauthor:%22Vali+Hawkins+Mitchell%22&amp;tbm=bks" TargetMode="External"/><Relationship Id="rId10" Type="http://schemas.openxmlformats.org/officeDocument/2006/relationships/hyperlink" Target="https://www.google.co.uk/search?hl=en&amp;sxsrf=ALiCzsYmAGRSCI2o7ban6VeUvo8OIZ0VaA:1660124957092&amp;q=inauthor:%22William+Napier%22&amp;tbm=bks" TargetMode="External"/><Relationship Id="rId4" Type="http://schemas.openxmlformats.org/officeDocument/2006/relationships/hyperlink" Target="https://www.google.co.uk/books/edition/Good_People_Bad_Managers/0s2dDgAAQBAJ?hl=en&amp;gbpv=1&amp;dq=bad+management+in+the+workplace&amp;printsec=frontcover" TargetMode="External"/><Relationship Id="rId9" Type="http://schemas.openxmlformats.org/officeDocument/2006/relationships/hyperlink" Target="https://www.google.co.uk/books/edition/Authentic_Leadership_and_Organizations_T/nxDTCgAAQBAJ?hl=en&amp;gbpv=1https://www.google.co.uk/books/edition/Authentic_Leadership_and_Organizations_T/nxDTCgAAQBAJ?hl=en&amp;gbpv=" TargetMode="External"/></Relationships>
</file>

<file path=ppt/diagrams/_rels/drawing1.xml.rels><?xml version="1.0" encoding="UTF-8" standalone="yes"?>
<Relationships xmlns="http://schemas.openxmlformats.org/package/2006/relationships"><Relationship Id="rId8" Type="http://schemas.openxmlformats.org/officeDocument/2006/relationships/hyperlink" Target="https://www.google.co.uk/search?hl=en&amp;sxsrf=ALiCzsaNW4uxX8UsXMBj_50boINGh-XYSQ:1660124844833&amp;q=inauthor:%22Gareth+Jones%22&amp;tbm=bks" TargetMode="External"/><Relationship Id="rId3" Type="http://schemas.openxmlformats.org/officeDocument/2006/relationships/hyperlink" Target="https://www.google.co.uk/search?hl=en&amp;sxsrf=ALiCzsaNHLyeJ1veCZVdTrM2kM8pNagsDg:1660124474933&amp;q=inauthor:%22Samuel+A.+Culbert%22&amp;tbm=bks" TargetMode="External"/><Relationship Id="rId7" Type="http://schemas.openxmlformats.org/officeDocument/2006/relationships/hyperlink" Target="https://www.google.co.uk/search?hl=en&amp;sxsrf=ALiCzsaNW4uxX8UsXMBj_50boINGh-XYSQ:1660124844833&amp;q=inauthor:%22Rob+Goffee%22&amp;tbm=bks" TargetMode="External"/><Relationship Id="rId12" Type="http://schemas.openxmlformats.org/officeDocument/2006/relationships/hyperlink" Target="https://www.google.co.uk/books/edition/Low_Hanging_Fruit/4yXPAgAAQBAJ?hl=en&amp;gbpv=0" TargetMode="External"/><Relationship Id="rId2" Type="http://schemas.openxmlformats.org/officeDocument/2006/relationships/hyperlink" Target="https://smallbusiness.chron.com/high-turnover-rate-say-management-26043.html" TargetMode="External"/><Relationship Id="rId1" Type="http://schemas.openxmlformats.org/officeDocument/2006/relationships/hyperlink" Target="https://gbr.pepperdine.edu/2019/03/the-real-costs-of-bad-management-and-what-you-can-do-about-it/" TargetMode="External"/><Relationship Id="rId6" Type="http://schemas.openxmlformats.org/officeDocument/2006/relationships/hyperlink" Target="https://www.google.co.uk/books/edition/The_Cost_of_Emotions_in_the_Workplace/OqsZDAAAQBAJ?hl=en&amp;gbpv=1&amp;dq=bad+management+in+the+workplace+method++money&amp;pg=PA52&amp;printsec=frontcover" TargetMode="External"/><Relationship Id="rId11" Type="http://schemas.openxmlformats.org/officeDocument/2006/relationships/hyperlink" Target="https://www.google.co.uk/books/edition/Drowning_in_Bad_Management/l2Ee3D8lUZIC?hl=en&amp;gbpv=1&amp;dq=bad+management+in+the+workplace+method++money&amp;pg=PA9&amp;printsec=frontcover" TargetMode="External"/><Relationship Id="rId5" Type="http://schemas.openxmlformats.org/officeDocument/2006/relationships/hyperlink" Target="https://www.google.co.uk/search?hl=en&amp;sxsrf=ALiCzsaaJ0baOpA1nZgBj-xByFR-egThhA:1660124742633&amp;q=inauthor:%22Vali+Hawkins+Mitchell%22&amp;tbm=bks" TargetMode="External"/><Relationship Id="rId10" Type="http://schemas.openxmlformats.org/officeDocument/2006/relationships/hyperlink" Target="https://www.google.co.uk/search?hl=en&amp;sxsrf=ALiCzsYmAGRSCI2o7ban6VeUvo8OIZ0VaA:1660124957092&amp;q=inauthor:%22William+Napier%22&amp;tbm=bks" TargetMode="External"/><Relationship Id="rId4" Type="http://schemas.openxmlformats.org/officeDocument/2006/relationships/hyperlink" Target="https://www.google.co.uk/books/edition/Good_People_Bad_Managers/0s2dDgAAQBAJ?hl=en&amp;gbpv=1&amp;dq=bad+management+in+the+workplace&amp;printsec=frontcover" TargetMode="External"/><Relationship Id="rId9" Type="http://schemas.openxmlformats.org/officeDocument/2006/relationships/hyperlink" Target="https://www.google.co.uk/books/edition/Authentic_Leadership_and_Organizations_T/nxDTCgAAQBAJ?hl=en&amp;gbpv=1https://www.google.co.uk/books/edition/Authentic_Leadership_and_Organizations_T/nxDTCgAAQBAJ?hl=en&amp;gbpv="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6B8341-4BEE-4798-887D-0AA488B139D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2CE3734-CA83-4B90-880A-248AD4C09B5A}">
      <dgm:prSet/>
      <dgm:spPr/>
      <dgm:t>
        <a:bodyPr/>
        <a:lstStyle/>
        <a:p>
          <a:r>
            <a:rPr lang="en-GB" b="0" i="0" baseline="0" dirty="0"/>
            <a:t>Mark Allen(2002). </a:t>
          </a:r>
          <a:r>
            <a:rPr lang="en-GB" b="1" i="0" baseline="0" dirty="0"/>
            <a:t>The Real Costs of Bad Management-And What You Can Do About It. </a:t>
          </a:r>
          <a:endParaRPr lang="en-US" baseline="0" dirty="0"/>
        </a:p>
      </dgm:t>
    </dgm:pt>
    <dgm:pt modelId="{83D00418-F02A-4B12-A1E2-0797D92A937A}" type="parTrans" cxnId="{BA1F0460-DB04-478D-B3D6-B9704EFA6FE6}">
      <dgm:prSet/>
      <dgm:spPr/>
      <dgm:t>
        <a:bodyPr/>
        <a:lstStyle/>
        <a:p>
          <a:endParaRPr lang="en-US" baseline="0"/>
        </a:p>
      </dgm:t>
    </dgm:pt>
    <dgm:pt modelId="{ED010F91-8D3A-4E4D-BF6D-E27B677882E7}" type="sibTrans" cxnId="{BA1F0460-DB04-478D-B3D6-B9704EFA6FE6}">
      <dgm:prSet/>
      <dgm:spPr/>
      <dgm:t>
        <a:bodyPr/>
        <a:lstStyle/>
        <a:p>
          <a:endParaRPr lang="en-US" baseline="0"/>
        </a:p>
      </dgm:t>
    </dgm:pt>
    <dgm:pt modelId="{DC2B00FD-FA9A-4383-84E2-F34F900DF8D1}">
      <dgm:prSet/>
      <dgm:spPr/>
      <dgm:t>
        <a:bodyPr/>
        <a:lstStyle/>
        <a:p>
          <a:r>
            <a:rPr lang="en-GB" baseline="0">
              <a:hlinkClick xmlns:r="http://schemas.openxmlformats.org/officeDocument/2006/relationships" r:id="rId1"/>
            </a:rPr>
            <a:t>https://gbr.pepperdine.edu/2019/03/the-real-costs-of-bad-management-and-what-you-can-do-about-it/#:~:text=Bad%20managers%20lead%20to%20low,health%20issues%2C%20and%20even%20death</a:t>
          </a:r>
          <a:r>
            <a:rPr lang="en-GB" baseline="0"/>
            <a:t>.  </a:t>
          </a:r>
          <a:endParaRPr lang="en-US" baseline="0"/>
        </a:p>
      </dgm:t>
    </dgm:pt>
    <dgm:pt modelId="{76DE3E92-4451-4840-A456-14B21785D65B}" type="parTrans" cxnId="{6F73F951-F3E4-42EA-BE21-2EEAEDFCADF9}">
      <dgm:prSet/>
      <dgm:spPr/>
      <dgm:t>
        <a:bodyPr/>
        <a:lstStyle/>
        <a:p>
          <a:endParaRPr lang="en-US" baseline="0"/>
        </a:p>
      </dgm:t>
    </dgm:pt>
    <dgm:pt modelId="{8541840B-7811-4B62-BBE5-4625B32A21BC}" type="sibTrans" cxnId="{6F73F951-F3E4-42EA-BE21-2EEAEDFCADF9}">
      <dgm:prSet/>
      <dgm:spPr/>
      <dgm:t>
        <a:bodyPr/>
        <a:lstStyle/>
        <a:p>
          <a:endParaRPr lang="en-US" baseline="0"/>
        </a:p>
      </dgm:t>
    </dgm:pt>
    <dgm:pt modelId="{3B1635C6-9FD6-4800-A16D-E071697B814A}">
      <dgm:prSet/>
      <dgm:spPr/>
      <dgm:t>
        <a:bodyPr/>
        <a:lstStyle/>
        <a:p>
          <a:r>
            <a:rPr lang="en-GB" b="0" i="0" baseline="0"/>
            <a:t>Carol Deeb( 2019)</a:t>
          </a:r>
          <a:endParaRPr lang="en-US" baseline="0"/>
        </a:p>
      </dgm:t>
    </dgm:pt>
    <dgm:pt modelId="{C886EF7C-8BC5-4A38-88DC-8FA226980269}" type="parTrans" cxnId="{9AED8B82-1FC5-4E6C-BD79-2FFCF40E1960}">
      <dgm:prSet/>
      <dgm:spPr/>
      <dgm:t>
        <a:bodyPr/>
        <a:lstStyle/>
        <a:p>
          <a:endParaRPr lang="en-US" baseline="0"/>
        </a:p>
      </dgm:t>
    </dgm:pt>
    <dgm:pt modelId="{CE2BE418-3307-482E-81E4-CFB4D98E78CB}" type="sibTrans" cxnId="{9AED8B82-1FC5-4E6C-BD79-2FFCF40E1960}">
      <dgm:prSet/>
      <dgm:spPr/>
      <dgm:t>
        <a:bodyPr/>
        <a:lstStyle/>
        <a:p>
          <a:endParaRPr lang="en-US" baseline="0"/>
        </a:p>
      </dgm:t>
    </dgm:pt>
    <dgm:pt modelId="{3C5071B2-6D2A-4A81-B045-3630CACD1C2E}">
      <dgm:prSet/>
      <dgm:spPr/>
      <dgm:t>
        <a:bodyPr/>
        <a:lstStyle/>
        <a:p>
          <a:r>
            <a:rPr lang="en-GB" baseline="0">
              <a:hlinkClick xmlns:r="http://schemas.openxmlformats.org/officeDocument/2006/relationships" r:id="rId2"/>
            </a:rPr>
            <a:t>https://smallbusiness.chron.com/high-turnover-rate-say-management-26043.html</a:t>
          </a:r>
          <a:r>
            <a:rPr lang="en-GB" baseline="0"/>
            <a:t>]</a:t>
          </a:r>
          <a:endParaRPr lang="en-US" baseline="0"/>
        </a:p>
      </dgm:t>
    </dgm:pt>
    <dgm:pt modelId="{BA2F3046-85AA-41B4-95F3-C352B304CE49}" type="parTrans" cxnId="{F4E7A29A-4C7D-40A1-BD5A-511908CD4728}">
      <dgm:prSet/>
      <dgm:spPr/>
      <dgm:t>
        <a:bodyPr/>
        <a:lstStyle/>
        <a:p>
          <a:endParaRPr lang="en-US" baseline="0"/>
        </a:p>
      </dgm:t>
    </dgm:pt>
    <dgm:pt modelId="{E4312035-5FF0-47E3-AF7D-3523BBE9B0AC}" type="sibTrans" cxnId="{F4E7A29A-4C7D-40A1-BD5A-511908CD4728}">
      <dgm:prSet/>
      <dgm:spPr/>
      <dgm:t>
        <a:bodyPr/>
        <a:lstStyle/>
        <a:p>
          <a:endParaRPr lang="en-US" baseline="0"/>
        </a:p>
      </dgm:t>
    </dgm:pt>
    <dgm:pt modelId="{43BCC74C-73B2-4E0F-B3AB-422CF8419B7D}">
      <dgm:prSet/>
      <dgm:spPr/>
      <dgm:t>
        <a:bodyPr/>
        <a:lstStyle/>
        <a:p>
          <a:r>
            <a:rPr lang="en-GB" b="0" i="0" baseline="0">
              <a:hlinkClick xmlns:r="http://schemas.openxmlformats.org/officeDocument/2006/relationships" r:id="rId3"/>
            </a:rPr>
            <a:t>Samuel A. Culbert</a:t>
          </a:r>
          <a:r>
            <a:rPr lang="en-GB" b="0" i="0" baseline="0"/>
            <a:t> (2017)</a:t>
          </a:r>
          <a:endParaRPr lang="en-US" baseline="0"/>
        </a:p>
      </dgm:t>
    </dgm:pt>
    <dgm:pt modelId="{D84227AD-CE3B-424A-B5A0-4127D1FB0D12}" type="parTrans" cxnId="{590752F0-DED6-4409-944E-22C760C02FF7}">
      <dgm:prSet/>
      <dgm:spPr/>
      <dgm:t>
        <a:bodyPr/>
        <a:lstStyle/>
        <a:p>
          <a:endParaRPr lang="en-US" baseline="0"/>
        </a:p>
      </dgm:t>
    </dgm:pt>
    <dgm:pt modelId="{E1B2F6C3-7E62-4C6E-A42D-AEAA081E7278}" type="sibTrans" cxnId="{590752F0-DED6-4409-944E-22C760C02FF7}">
      <dgm:prSet/>
      <dgm:spPr/>
      <dgm:t>
        <a:bodyPr/>
        <a:lstStyle/>
        <a:p>
          <a:endParaRPr lang="en-US" baseline="0"/>
        </a:p>
      </dgm:t>
    </dgm:pt>
    <dgm:pt modelId="{93394613-6BB1-4616-88B5-A08E420677BF}">
      <dgm:prSet/>
      <dgm:spPr/>
      <dgm:t>
        <a:bodyPr/>
        <a:lstStyle/>
        <a:p>
          <a:r>
            <a:rPr lang="en-GB" baseline="0">
              <a:hlinkClick xmlns:r="http://schemas.openxmlformats.org/officeDocument/2006/relationships" r:id="rId4"/>
            </a:rPr>
            <a:t>https://www.google.co.uk/books/edition/Good_People_Bad_Managers/0s2dDgAAQBAJ?hl=en&amp;gbpv=1&amp;dq=bad+management+in+the+workplace&amp;printsec=frontcover</a:t>
          </a:r>
          <a:endParaRPr lang="en-US" baseline="0"/>
        </a:p>
      </dgm:t>
    </dgm:pt>
    <dgm:pt modelId="{E0D0142A-07DA-4DD0-81D1-32EF6DB123AB}" type="parTrans" cxnId="{DD24385D-4F7F-4575-8075-B298242FE68E}">
      <dgm:prSet/>
      <dgm:spPr/>
      <dgm:t>
        <a:bodyPr/>
        <a:lstStyle/>
        <a:p>
          <a:endParaRPr lang="en-US" baseline="0"/>
        </a:p>
      </dgm:t>
    </dgm:pt>
    <dgm:pt modelId="{0FF39339-8936-469F-B8AE-88DE7D8B4149}" type="sibTrans" cxnId="{DD24385D-4F7F-4575-8075-B298242FE68E}">
      <dgm:prSet/>
      <dgm:spPr/>
      <dgm:t>
        <a:bodyPr/>
        <a:lstStyle/>
        <a:p>
          <a:endParaRPr lang="en-US" baseline="0"/>
        </a:p>
      </dgm:t>
    </dgm:pt>
    <dgm:pt modelId="{A4C7DD4E-5F83-4102-9204-C0011961CDFF}">
      <dgm:prSet/>
      <dgm:spPr/>
      <dgm:t>
        <a:bodyPr/>
        <a:lstStyle/>
        <a:p>
          <a:r>
            <a:rPr lang="en-GB" b="0" i="0" baseline="0">
              <a:hlinkClick xmlns:r="http://schemas.openxmlformats.org/officeDocument/2006/relationships" r:id="rId5"/>
            </a:rPr>
            <a:t>Vali Hawkins Mitchell</a:t>
          </a:r>
          <a:r>
            <a:rPr lang="en-GB" b="0" i="0" baseline="0"/>
            <a:t> (2014)</a:t>
          </a:r>
          <a:endParaRPr lang="en-US" baseline="0"/>
        </a:p>
      </dgm:t>
    </dgm:pt>
    <dgm:pt modelId="{09D4125C-38E3-4B6A-B040-4E1CEC2C8BB8}" type="parTrans" cxnId="{628B5925-3DD3-426B-994B-C49A852DCE29}">
      <dgm:prSet/>
      <dgm:spPr/>
      <dgm:t>
        <a:bodyPr/>
        <a:lstStyle/>
        <a:p>
          <a:endParaRPr lang="en-US" baseline="0"/>
        </a:p>
      </dgm:t>
    </dgm:pt>
    <dgm:pt modelId="{21080413-700C-4726-8142-A930B05742AD}" type="sibTrans" cxnId="{628B5925-3DD3-426B-994B-C49A852DCE29}">
      <dgm:prSet/>
      <dgm:spPr/>
      <dgm:t>
        <a:bodyPr/>
        <a:lstStyle/>
        <a:p>
          <a:endParaRPr lang="en-US" baseline="0"/>
        </a:p>
      </dgm:t>
    </dgm:pt>
    <dgm:pt modelId="{4BEF1B57-0748-4258-BF05-7375158E3BE9}">
      <dgm:prSet/>
      <dgm:spPr/>
      <dgm:t>
        <a:bodyPr/>
        <a:lstStyle/>
        <a:p>
          <a:r>
            <a:rPr lang="en-GB" baseline="0">
              <a:hlinkClick xmlns:r="http://schemas.openxmlformats.org/officeDocument/2006/relationships" r:id="rId6"/>
            </a:rPr>
            <a:t>https://www.google.co.uk/books/edition/The_Cost_of_Emotions_in_the_Workplace/OqsZDAAAQBAJ?hl=en&amp;gbpv=1&amp;dq=bad+management+in+the+workplace+method++money&amp;pg=PA52&amp;printsec=frontcover</a:t>
          </a:r>
          <a:endParaRPr lang="en-US" baseline="0"/>
        </a:p>
      </dgm:t>
    </dgm:pt>
    <dgm:pt modelId="{7C845B66-3AD4-4DA7-8C3E-994EDDD8357B}" type="parTrans" cxnId="{1C0D14D9-38EA-40EE-AB8F-61FB76391A1F}">
      <dgm:prSet/>
      <dgm:spPr/>
      <dgm:t>
        <a:bodyPr/>
        <a:lstStyle/>
        <a:p>
          <a:endParaRPr lang="en-US" baseline="0"/>
        </a:p>
      </dgm:t>
    </dgm:pt>
    <dgm:pt modelId="{9047644E-63FC-4C8D-AD65-76D7B6F5A3F5}" type="sibTrans" cxnId="{1C0D14D9-38EA-40EE-AB8F-61FB76391A1F}">
      <dgm:prSet/>
      <dgm:spPr/>
      <dgm:t>
        <a:bodyPr/>
        <a:lstStyle/>
        <a:p>
          <a:endParaRPr lang="en-US" baseline="0"/>
        </a:p>
      </dgm:t>
    </dgm:pt>
    <dgm:pt modelId="{C8696E7D-36C5-46D1-81D0-C7C614ACC91A}">
      <dgm:prSet/>
      <dgm:spPr/>
      <dgm:t>
        <a:bodyPr/>
        <a:lstStyle/>
        <a:p>
          <a:r>
            <a:rPr lang="en-GB" b="0" i="0" baseline="0">
              <a:hlinkClick xmlns:r="http://schemas.openxmlformats.org/officeDocument/2006/relationships" r:id="rId7"/>
            </a:rPr>
            <a:t>Rob Goffee</a:t>
          </a:r>
          <a:r>
            <a:rPr lang="en-GB" b="0" i="0" baseline="0"/>
            <a:t>, </a:t>
          </a:r>
          <a:r>
            <a:rPr lang="en-GB" b="0" i="0" baseline="0">
              <a:hlinkClick xmlns:r="http://schemas.openxmlformats.org/officeDocument/2006/relationships" r:id="rId8"/>
            </a:rPr>
            <a:t>Gareth Jones</a:t>
          </a:r>
          <a:r>
            <a:rPr lang="en-GB" b="0" i="0" baseline="0"/>
            <a:t> · 2015</a:t>
          </a:r>
          <a:endParaRPr lang="en-US" baseline="0"/>
        </a:p>
      </dgm:t>
    </dgm:pt>
    <dgm:pt modelId="{D2842FE8-71EA-4C6B-A3BC-4A5350ED5036}" type="parTrans" cxnId="{551C8542-3F0C-4787-92AA-1A5B581E8717}">
      <dgm:prSet/>
      <dgm:spPr/>
      <dgm:t>
        <a:bodyPr/>
        <a:lstStyle/>
        <a:p>
          <a:endParaRPr lang="en-US" baseline="0"/>
        </a:p>
      </dgm:t>
    </dgm:pt>
    <dgm:pt modelId="{14E89ACD-B0F8-4635-B4E2-A243F8252686}" type="sibTrans" cxnId="{551C8542-3F0C-4787-92AA-1A5B581E8717}">
      <dgm:prSet/>
      <dgm:spPr/>
      <dgm:t>
        <a:bodyPr/>
        <a:lstStyle/>
        <a:p>
          <a:endParaRPr lang="en-US" baseline="0"/>
        </a:p>
      </dgm:t>
    </dgm:pt>
    <dgm:pt modelId="{C2DB0BC5-6FCE-473E-B11C-74CFE657FF62}">
      <dgm:prSet/>
      <dgm:spPr/>
      <dgm:t>
        <a:bodyPr/>
        <a:lstStyle/>
        <a:p>
          <a:r>
            <a:rPr lang="en-GB" baseline="0">
              <a:hlinkClick xmlns:r="http://schemas.openxmlformats.org/officeDocument/2006/relationships" r:id="rId9"/>
            </a:rPr>
            <a:t>https://www.google.co.uk/books/edition/Authentic_Leadership_and_Organizations_T/nxDTCgAAQBAJ?hl=en&amp;gbpv=1https://www.google.co.uk/books/edition/Authentic_Leadership_and_Organizations_T/nxDTCgAAQBAJ?hl=en&amp;gbpv=</a:t>
          </a:r>
          <a:endParaRPr lang="en-US" baseline="0"/>
        </a:p>
      </dgm:t>
    </dgm:pt>
    <dgm:pt modelId="{7DA811DB-F4AD-4C9B-BBFA-B94071657534}" type="parTrans" cxnId="{F04DCA23-9ABF-4D93-BB09-F2E0657EFAEA}">
      <dgm:prSet/>
      <dgm:spPr/>
      <dgm:t>
        <a:bodyPr/>
        <a:lstStyle/>
        <a:p>
          <a:endParaRPr lang="en-US" baseline="0"/>
        </a:p>
      </dgm:t>
    </dgm:pt>
    <dgm:pt modelId="{D3BB837E-6162-4B01-B8C5-4E1B25F735EF}" type="sibTrans" cxnId="{F04DCA23-9ABF-4D93-BB09-F2E0657EFAEA}">
      <dgm:prSet/>
      <dgm:spPr/>
      <dgm:t>
        <a:bodyPr/>
        <a:lstStyle/>
        <a:p>
          <a:endParaRPr lang="en-US" baseline="0"/>
        </a:p>
      </dgm:t>
    </dgm:pt>
    <dgm:pt modelId="{33685F36-1084-4083-B1BC-1C88D593B745}">
      <dgm:prSet/>
      <dgm:spPr/>
      <dgm:t>
        <a:bodyPr/>
        <a:lstStyle/>
        <a:p>
          <a:r>
            <a:rPr lang="en-GB" b="0" i="0" baseline="0">
              <a:hlinkClick xmlns:r="http://schemas.openxmlformats.org/officeDocument/2006/relationships" r:id="rId10"/>
            </a:rPr>
            <a:t>William Napier</a:t>
          </a:r>
          <a:endParaRPr lang="en-US" baseline="0"/>
        </a:p>
      </dgm:t>
    </dgm:pt>
    <dgm:pt modelId="{283F5951-8F35-4FAE-A582-3B57D58056B1}" type="parTrans" cxnId="{37A1DDF4-D1C6-4364-B949-E0814E15D1BE}">
      <dgm:prSet/>
      <dgm:spPr/>
      <dgm:t>
        <a:bodyPr/>
        <a:lstStyle/>
        <a:p>
          <a:endParaRPr lang="en-US" baseline="0"/>
        </a:p>
      </dgm:t>
    </dgm:pt>
    <dgm:pt modelId="{F6D73F1E-B76D-48E2-9ECE-94025FE20291}" type="sibTrans" cxnId="{37A1DDF4-D1C6-4364-B949-E0814E15D1BE}">
      <dgm:prSet/>
      <dgm:spPr/>
      <dgm:t>
        <a:bodyPr/>
        <a:lstStyle/>
        <a:p>
          <a:endParaRPr lang="en-US" baseline="0"/>
        </a:p>
      </dgm:t>
    </dgm:pt>
    <dgm:pt modelId="{6028A62E-ED97-46B4-BC3D-B2F8F8EF3912}">
      <dgm:prSet/>
      <dgm:spPr/>
      <dgm:t>
        <a:bodyPr/>
        <a:lstStyle/>
        <a:p>
          <a:r>
            <a:rPr lang="en-GB" baseline="0" dirty="0">
              <a:hlinkClick xmlns:r="http://schemas.openxmlformats.org/officeDocument/2006/relationships" r:id="rId11"/>
            </a:rPr>
            <a:t>https://www.google.co.uk/books/edition/Drowning_in_Bad_Management/l2Ee3D8lUZIC?hl=en&amp;gbpv=1&amp;dq=bad+management+in+the+workplace+method++money&amp;pg=PA9&amp;printsec=frontcover</a:t>
          </a:r>
          <a:endParaRPr lang="en-US" baseline="0" dirty="0"/>
        </a:p>
      </dgm:t>
    </dgm:pt>
    <dgm:pt modelId="{B60E5DDF-A3A6-43C6-B68C-EB6B22ED3274}" type="parTrans" cxnId="{0D71AA8F-4844-42FE-B78A-3EAB2C26C4B2}">
      <dgm:prSet/>
      <dgm:spPr/>
      <dgm:t>
        <a:bodyPr/>
        <a:lstStyle/>
        <a:p>
          <a:endParaRPr lang="en-US" baseline="0"/>
        </a:p>
      </dgm:t>
    </dgm:pt>
    <dgm:pt modelId="{D2D67F49-6430-4A90-851A-6621B50662CA}" type="sibTrans" cxnId="{0D71AA8F-4844-42FE-B78A-3EAB2C26C4B2}">
      <dgm:prSet/>
      <dgm:spPr/>
      <dgm:t>
        <a:bodyPr/>
        <a:lstStyle/>
        <a:p>
          <a:endParaRPr lang="en-US" baseline="0"/>
        </a:p>
      </dgm:t>
    </dgm:pt>
    <dgm:pt modelId="{1B91B559-936A-458B-B97D-06DE3792F5B4}">
      <dgm:prSet/>
      <dgm:spPr/>
      <dgm:t>
        <a:bodyPr/>
        <a:lstStyle/>
        <a:p>
          <a:r>
            <a:rPr lang="en-GB" baseline="0">
              <a:hlinkClick xmlns:r="http://schemas.openxmlformats.org/officeDocument/2006/relationships" r:id="rId12"/>
            </a:rPr>
            <a:t>https://www.google.co.uk/books/edition/Low_Hanging_Fruit/4yXPAgAAQBAJ?hl=en&amp;gbpv=0</a:t>
          </a:r>
          <a:endParaRPr lang="en-US" baseline="0"/>
        </a:p>
      </dgm:t>
    </dgm:pt>
    <dgm:pt modelId="{1563835E-C5A5-416F-BFE2-28618509D872}" type="parTrans" cxnId="{DB621060-3741-4BC7-8C67-82F11CF70FEF}">
      <dgm:prSet/>
      <dgm:spPr/>
      <dgm:t>
        <a:bodyPr/>
        <a:lstStyle/>
        <a:p>
          <a:endParaRPr lang="en-US" baseline="0"/>
        </a:p>
      </dgm:t>
    </dgm:pt>
    <dgm:pt modelId="{383CF039-6FC8-4830-968F-23A9CBF8846A}" type="sibTrans" cxnId="{DB621060-3741-4BC7-8C67-82F11CF70FEF}">
      <dgm:prSet/>
      <dgm:spPr/>
      <dgm:t>
        <a:bodyPr/>
        <a:lstStyle/>
        <a:p>
          <a:endParaRPr lang="en-US" baseline="0"/>
        </a:p>
      </dgm:t>
    </dgm:pt>
    <dgm:pt modelId="{32F3817C-B357-48E2-87AA-6903C6F497CB}">
      <dgm:prSet/>
      <dgm:spPr/>
      <dgm:t>
        <a:bodyPr/>
        <a:lstStyle/>
        <a:p>
          <a:r>
            <a:rPr lang="en-GB" baseline="0"/>
            <a:t>https://www.google.co.uk/books/edition/Passive_Addiction_or_Why_We_Hate_Work/qtD3BE26_TUC?hl=en&amp;gbpv=0</a:t>
          </a:r>
          <a:endParaRPr lang="en-US" baseline="0"/>
        </a:p>
      </dgm:t>
    </dgm:pt>
    <dgm:pt modelId="{8527582E-207F-4C89-A5EF-53F3FCD30C64}" type="parTrans" cxnId="{56EBF415-3A63-4FF5-B1F1-FD95D2BC66D2}">
      <dgm:prSet/>
      <dgm:spPr/>
      <dgm:t>
        <a:bodyPr/>
        <a:lstStyle/>
        <a:p>
          <a:endParaRPr lang="en-US" baseline="0"/>
        </a:p>
      </dgm:t>
    </dgm:pt>
    <dgm:pt modelId="{59866A2B-6E93-46D8-A16D-F7DBEA4492DF}" type="sibTrans" cxnId="{56EBF415-3A63-4FF5-B1F1-FD95D2BC66D2}">
      <dgm:prSet/>
      <dgm:spPr/>
      <dgm:t>
        <a:bodyPr/>
        <a:lstStyle/>
        <a:p>
          <a:endParaRPr lang="en-US" baseline="0"/>
        </a:p>
      </dgm:t>
    </dgm:pt>
    <dgm:pt modelId="{A1AA10F3-1202-49D7-B1E7-E7DA5DCB047A}" type="pres">
      <dgm:prSet presAssocID="{9D6B8341-4BEE-4798-887D-0AA488B139D4}" presName="diagram" presStyleCnt="0">
        <dgm:presLayoutVars>
          <dgm:dir/>
          <dgm:resizeHandles val="exact"/>
        </dgm:presLayoutVars>
      </dgm:prSet>
      <dgm:spPr/>
    </dgm:pt>
    <dgm:pt modelId="{EC5C4D5A-4D71-47B0-8064-03AD42736FF0}" type="pres">
      <dgm:prSet presAssocID="{72CE3734-CA83-4B90-880A-248AD4C09B5A}" presName="node" presStyleLbl="node1" presStyleIdx="0" presStyleCnt="14">
        <dgm:presLayoutVars>
          <dgm:bulletEnabled val="1"/>
        </dgm:presLayoutVars>
      </dgm:prSet>
      <dgm:spPr/>
    </dgm:pt>
    <dgm:pt modelId="{61B6615D-73A4-413E-8D01-A12F0C4F9655}" type="pres">
      <dgm:prSet presAssocID="{ED010F91-8D3A-4E4D-BF6D-E27B677882E7}" presName="sibTrans" presStyleCnt="0"/>
      <dgm:spPr/>
    </dgm:pt>
    <dgm:pt modelId="{76226040-EE76-4225-B547-ED98BCA10980}" type="pres">
      <dgm:prSet presAssocID="{DC2B00FD-FA9A-4383-84E2-F34F900DF8D1}" presName="node" presStyleLbl="node1" presStyleIdx="1" presStyleCnt="14">
        <dgm:presLayoutVars>
          <dgm:bulletEnabled val="1"/>
        </dgm:presLayoutVars>
      </dgm:prSet>
      <dgm:spPr/>
    </dgm:pt>
    <dgm:pt modelId="{C825CB37-B549-4343-A2C4-C135020A6E1C}" type="pres">
      <dgm:prSet presAssocID="{8541840B-7811-4B62-BBE5-4625B32A21BC}" presName="sibTrans" presStyleCnt="0"/>
      <dgm:spPr/>
    </dgm:pt>
    <dgm:pt modelId="{E5DBF0FF-0237-4203-BD58-A7446C955787}" type="pres">
      <dgm:prSet presAssocID="{3B1635C6-9FD6-4800-A16D-E071697B814A}" presName="node" presStyleLbl="node1" presStyleIdx="2" presStyleCnt="14">
        <dgm:presLayoutVars>
          <dgm:bulletEnabled val="1"/>
        </dgm:presLayoutVars>
      </dgm:prSet>
      <dgm:spPr/>
    </dgm:pt>
    <dgm:pt modelId="{7814EB81-683E-46E2-A7CA-BA3D003C6591}" type="pres">
      <dgm:prSet presAssocID="{CE2BE418-3307-482E-81E4-CFB4D98E78CB}" presName="sibTrans" presStyleCnt="0"/>
      <dgm:spPr/>
    </dgm:pt>
    <dgm:pt modelId="{DAC7EAC4-34F8-4F30-8CCE-DCC7AF9E8553}" type="pres">
      <dgm:prSet presAssocID="{3C5071B2-6D2A-4A81-B045-3630CACD1C2E}" presName="node" presStyleLbl="node1" presStyleIdx="3" presStyleCnt="14">
        <dgm:presLayoutVars>
          <dgm:bulletEnabled val="1"/>
        </dgm:presLayoutVars>
      </dgm:prSet>
      <dgm:spPr/>
    </dgm:pt>
    <dgm:pt modelId="{687984CE-AD02-4474-8C95-4C4172785129}" type="pres">
      <dgm:prSet presAssocID="{E4312035-5FF0-47E3-AF7D-3523BBE9B0AC}" presName="sibTrans" presStyleCnt="0"/>
      <dgm:spPr/>
    </dgm:pt>
    <dgm:pt modelId="{12597463-8D00-4963-8DBE-32E5A9041F44}" type="pres">
      <dgm:prSet presAssocID="{43BCC74C-73B2-4E0F-B3AB-422CF8419B7D}" presName="node" presStyleLbl="node1" presStyleIdx="4" presStyleCnt="14">
        <dgm:presLayoutVars>
          <dgm:bulletEnabled val="1"/>
        </dgm:presLayoutVars>
      </dgm:prSet>
      <dgm:spPr/>
    </dgm:pt>
    <dgm:pt modelId="{9B2C6599-2526-4847-A311-A62807DB7E04}" type="pres">
      <dgm:prSet presAssocID="{E1B2F6C3-7E62-4C6E-A42D-AEAA081E7278}" presName="sibTrans" presStyleCnt="0"/>
      <dgm:spPr/>
    </dgm:pt>
    <dgm:pt modelId="{8376B369-C471-4D57-B3B7-23E4579DAB78}" type="pres">
      <dgm:prSet presAssocID="{93394613-6BB1-4616-88B5-A08E420677BF}" presName="node" presStyleLbl="node1" presStyleIdx="5" presStyleCnt="14">
        <dgm:presLayoutVars>
          <dgm:bulletEnabled val="1"/>
        </dgm:presLayoutVars>
      </dgm:prSet>
      <dgm:spPr/>
    </dgm:pt>
    <dgm:pt modelId="{2A0FD983-416A-4AB5-A682-98E2ACFAFF49}" type="pres">
      <dgm:prSet presAssocID="{0FF39339-8936-469F-B8AE-88DE7D8B4149}" presName="sibTrans" presStyleCnt="0"/>
      <dgm:spPr/>
    </dgm:pt>
    <dgm:pt modelId="{5C28727E-01E0-41E6-BC06-E84BE598D817}" type="pres">
      <dgm:prSet presAssocID="{A4C7DD4E-5F83-4102-9204-C0011961CDFF}" presName="node" presStyleLbl="node1" presStyleIdx="6" presStyleCnt="14">
        <dgm:presLayoutVars>
          <dgm:bulletEnabled val="1"/>
        </dgm:presLayoutVars>
      </dgm:prSet>
      <dgm:spPr/>
    </dgm:pt>
    <dgm:pt modelId="{6BCE9454-A8B5-4880-9139-68EBCDC68046}" type="pres">
      <dgm:prSet presAssocID="{21080413-700C-4726-8142-A930B05742AD}" presName="sibTrans" presStyleCnt="0"/>
      <dgm:spPr/>
    </dgm:pt>
    <dgm:pt modelId="{3CFCB850-8868-4EE7-8729-00DBCBEAEB70}" type="pres">
      <dgm:prSet presAssocID="{4BEF1B57-0748-4258-BF05-7375158E3BE9}" presName="node" presStyleLbl="node1" presStyleIdx="7" presStyleCnt="14">
        <dgm:presLayoutVars>
          <dgm:bulletEnabled val="1"/>
        </dgm:presLayoutVars>
      </dgm:prSet>
      <dgm:spPr/>
    </dgm:pt>
    <dgm:pt modelId="{3B64536C-F1FA-48C0-8D0F-D3C4A764D725}" type="pres">
      <dgm:prSet presAssocID="{9047644E-63FC-4C8D-AD65-76D7B6F5A3F5}" presName="sibTrans" presStyleCnt="0"/>
      <dgm:spPr/>
    </dgm:pt>
    <dgm:pt modelId="{28C26712-F744-412B-B9D2-7E289D2C37B5}" type="pres">
      <dgm:prSet presAssocID="{C8696E7D-36C5-46D1-81D0-C7C614ACC91A}" presName="node" presStyleLbl="node1" presStyleIdx="8" presStyleCnt="14">
        <dgm:presLayoutVars>
          <dgm:bulletEnabled val="1"/>
        </dgm:presLayoutVars>
      </dgm:prSet>
      <dgm:spPr/>
    </dgm:pt>
    <dgm:pt modelId="{C46DD72B-2B53-4799-8EC3-611097626C40}" type="pres">
      <dgm:prSet presAssocID="{14E89ACD-B0F8-4635-B4E2-A243F8252686}" presName="sibTrans" presStyleCnt="0"/>
      <dgm:spPr/>
    </dgm:pt>
    <dgm:pt modelId="{8856D9D4-B902-444B-92E4-9E4B118DC95E}" type="pres">
      <dgm:prSet presAssocID="{C2DB0BC5-6FCE-473E-B11C-74CFE657FF62}" presName="node" presStyleLbl="node1" presStyleIdx="9" presStyleCnt="14">
        <dgm:presLayoutVars>
          <dgm:bulletEnabled val="1"/>
        </dgm:presLayoutVars>
      </dgm:prSet>
      <dgm:spPr/>
    </dgm:pt>
    <dgm:pt modelId="{A222A0D7-D5A5-407B-8D4A-5C1B6B780587}" type="pres">
      <dgm:prSet presAssocID="{D3BB837E-6162-4B01-B8C5-4E1B25F735EF}" presName="sibTrans" presStyleCnt="0"/>
      <dgm:spPr/>
    </dgm:pt>
    <dgm:pt modelId="{BAA0D478-4CEF-4EE0-B697-8E891D431417}" type="pres">
      <dgm:prSet presAssocID="{33685F36-1084-4083-B1BC-1C88D593B745}" presName="node" presStyleLbl="node1" presStyleIdx="10" presStyleCnt="14">
        <dgm:presLayoutVars>
          <dgm:bulletEnabled val="1"/>
        </dgm:presLayoutVars>
      </dgm:prSet>
      <dgm:spPr/>
    </dgm:pt>
    <dgm:pt modelId="{F7B7E9D5-9EF4-4F01-AEAA-192FF3DD9DC4}" type="pres">
      <dgm:prSet presAssocID="{F6D73F1E-B76D-48E2-9ECE-94025FE20291}" presName="sibTrans" presStyleCnt="0"/>
      <dgm:spPr/>
    </dgm:pt>
    <dgm:pt modelId="{9369483E-C50D-4263-85B5-EE297FFCAA20}" type="pres">
      <dgm:prSet presAssocID="{6028A62E-ED97-46B4-BC3D-B2F8F8EF3912}" presName="node" presStyleLbl="node1" presStyleIdx="11" presStyleCnt="14">
        <dgm:presLayoutVars>
          <dgm:bulletEnabled val="1"/>
        </dgm:presLayoutVars>
      </dgm:prSet>
      <dgm:spPr/>
    </dgm:pt>
    <dgm:pt modelId="{F5A536F2-1AE0-42DB-BDDF-224FB018E6CE}" type="pres">
      <dgm:prSet presAssocID="{D2D67F49-6430-4A90-851A-6621B50662CA}" presName="sibTrans" presStyleCnt="0"/>
      <dgm:spPr/>
    </dgm:pt>
    <dgm:pt modelId="{50A49393-13D4-4D23-8A87-7635F229E6DC}" type="pres">
      <dgm:prSet presAssocID="{1B91B559-936A-458B-B97D-06DE3792F5B4}" presName="node" presStyleLbl="node1" presStyleIdx="12" presStyleCnt="14">
        <dgm:presLayoutVars>
          <dgm:bulletEnabled val="1"/>
        </dgm:presLayoutVars>
      </dgm:prSet>
      <dgm:spPr/>
    </dgm:pt>
    <dgm:pt modelId="{C158E91D-0975-4C06-A97C-29D80FF03015}" type="pres">
      <dgm:prSet presAssocID="{383CF039-6FC8-4830-968F-23A9CBF8846A}" presName="sibTrans" presStyleCnt="0"/>
      <dgm:spPr/>
    </dgm:pt>
    <dgm:pt modelId="{52B6DA5B-159E-4840-B3E7-74EF9C11F044}" type="pres">
      <dgm:prSet presAssocID="{32F3817C-B357-48E2-87AA-6903C6F497CB}" presName="node" presStyleLbl="node1" presStyleIdx="13" presStyleCnt="14">
        <dgm:presLayoutVars>
          <dgm:bulletEnabled val="1"/>
        </dgm:presLayoutVars>
      </dgm:prSet>
      <dgm:spPr/>
    </dgm:pt>
  </dgm:ptLst>
  <dgm:cxnLst>
    <dgm:cxn modelId="{C3CBAD03-3CE3-410C-A71C-DE9EE79E35C0}" type="presOf" srcId="{32F3817C-B357-48E2-87AA-6903C6F497CB}" destId="{52B6DA5B-159E-4840-B3E7-74EF9C11F044}" srcOrd="0" destOrd="0" presId="urn:microsoft.com/office/officeart/2005/8/layout/default"/>
    <dgm:cxn modelId="{91E1CD0F-AA10-4D92-B93E-A2956CD13407}" type="presOf" srcId="{A4C7DD4E-5F83-4102-9204-C0011961CDFF}" destId="{5C28727E-01E0-41E6-BC06-E84BE598D817}" srcOrd="0" destOrd="0" presId="urn:microsoft.com/office/officeart/2005/8/layout/default"/>
    <dgm:cxn modelId="{56EBF415-3A63-4FF5-B1F1-FD95D2BC66D2}" srcId="{9D6B8341-4BEE-4798-887D-0AA488B139D4}" destId="{32F3817C-B357-48E2-87AA-6903C6F497CB}" srcOrd="13" destOrd="0" parTransId="{8527582E-207F-4C89-A5EF-53F3FCD30C64}" sibTransId="{59866A2B-6E93-46D8-A16D-F7DBEA4492DF}"/>
    <dgm:cxn modelId="{4D70831E-B433-49C8-B8D2-405983E65E92}" type="presOf" srcId="{43BCC74C-73B2-4E0F-B3AB-422CF8419B7D}" destId="{12597463-8D00-4963-8DBE-32E5A9041F44}" srcOrd="0" destOrd="0" presId="urn:microsoft.com/office/officeart/2005/8/layout/default"/>
    <dgm:cxn modelId="{F04DCA23-9ABF-4D93-BB09-F2E0657EFAEA}" srcId="{9D6B8341-4BEE-4798-887D-0AA488B139D4}" destId="{C2DB0BC5-6FCE-473E-B11C-74CFE657FF62}" srcOrd="9" destOrd="0" parTransId="{7DA811DB-F4AD-4C9B-BBFA-B94071657534}" sibTransId="{D3BB837E-6162-4B01-B8C5-4E1B25F735EF}"/>
    <dgm:cxn modelId="{628B5925-3DD3-426B-994B-C49A852DCE29}" srcId="{9D6B8341-4BEE-4798-887D-0AA488B139D4}" destId="{A4C7DD4E-5F83-4102-9204-C0011961CDFF}" srcOrd="6" destOrd="0" parTransId="{09D4125C-38E3-4B6A-B040-4E1CEC2C8BB8}" sibTransId="{21080413-700C-4726-8142-A930B05742AD}"/>
    <dgm:cxn modelId="{626FCA25-12FF-4D03-931B-2FC4A885F2B0}" type="presOf" srcId="{1B91B559-936A-458B-B97D-06DE3792F5B4}" destId="{50A49393-13D4-4D23-8A87-7635F229E6DC}" srcOrd="0" destOrd="0" presId="urn:microsoft.com/office/officeart/2005/8/layout/default"/>
    <dgm:cxn modelId="{174B6340-E64F-40C5-BB7F-CD9004C18575}" type="presOf" srcId="{C8696E7D-36C5-46D1-81D0-C7C614ACC91A}" destId="{28C26712-F744-412B-B9D2-7E289D2C37B5}" srcOrd="0" destOrd="0" presId="urn:microsoft.com/office/officeart/2005/8/layout/default"/>
    <dgm:cxn modelId="{DD24385D-4F7F-4575-8075-B298242FE68E}" srcId="{9D6B8341-4BEE-4798-887D-0AA488B139D4}" destId="{93394613-6BB1-4616-88B5-A08E420677BF}" srcOrd="5" destOrd="0" parTransId="{E0D0142A-07DA-4DD0-81D1-32EF6DB123AB}" sibTransId="{0FF39339-8936-469F-B8AE-88DE7D8B4149}"/>
    <dgm:cxn modelId="{BA1F0460-DB04-478D-B3D6-B9704EFA6FE6}" srcId="{9D6B8341-4BEE-4798-887D-0AA488B139D4}" destId="{72CE3734-CA83-4B90-880A-248AD4C09B5A}" srcOrd="0" destOrd="0" parTransId="{83D00418-F02A-4B12-A1E2-0797D92A937A}" sibTransId="{ED010F91-8D3A-4E4D-BF6D-E27B677882E7}"/>
    <dgm:cxn modelId="{DB621060-3741-4BC7-8C67-82F11CF70FEF}" srcId="{9D6B8341-4BEE-4798-887D-0AA488B139D4}" destId="{1B91B559-936A-458B-B97D-06DE3792F5B4}" srcOrd="12" destOrd="0" parTransId="{1563835E-C5A5-416F-BFE2-28618509D872}" sibTransId="{383CF039-6FC8-4830-968F-23A9CBF8846A}"/>
    <dgm:cxn modelId="{551C8542-3F0C-4787-92AA-1A5B581E8717}" srcId="{9D6B8341-4BEE-4798-887D-0AA488B139D4}" destId="{C8696E7D-36C5-46D1-81D0-C7C614ACC91A}" srcOrd="8" destOrd="0" parTransId="{D2842FE8-71EA-4C6B-A3BC-4A5350ED5036}" sibTransId="{14E89ACD-B0F8-4635-B4E2-A243F8252686}"/>
    <dgm:cxn modelId="{0EEE2D69-D7F7-46EC-9D9B-4B230AE39783}" type="presOf" srcId="{3B1635C6-9FD6-4800-A16D-E071697B814A}" destId="{E5DBF0FF-0237-4203-BD58-A7446C955787}" srcOrd="0" destOrd="0" presId="urn:microsoft.com/office/officeart/2005/8/layout/default"/>
    <dgm:cxn modelId="{6F73F951-F3E4-42EA-BE21-2EEAEDFCADF9}" srcId="{9D6B8341-4BEE-4798-887D-0AA488B139D4}" destId="{DC2B00FD-FA9A-4383-84E2-F34F900DF8D1}" srcOrd="1" destOrd="0" parTransId="{76DE3E92-4451-4840-A456-14B21785D65B}" sibTransId="{8541840B-7811-4B62-BBE5-4625B32A21BC}"/>
    <dgm:cxn modelId="{83EA4E56-E99C-424C-B4F0-257BAE1CD88F}" type="presOf" srcId="{72CE3734-CA83-4B90-880A-248AD4C09B5A}" destId="{EC5C4D5A-4D71-47B0-8064-03AD42736FF0}" srcOrd="0" destOrd="0" presId="urn:microsoft.com/office/officeart/2005/8/layout/default"/>
    <dgm:cxn modelId="{9AED8B82-1FC5-4E6C-BD79-2FFCF40E1960}" srcId="{9D6B8341-4BEE-4798-887D-0AA488B139D4}" destId="{3B1635C6-9FD6-4800-A16D-E071697B814A}" srcOrd="2" destOrd="0" parTransId="{C886EF7C-8BC5-4A38-88DC-8FA226980269}" sibTransId="{CE2BE418-3307-482E-81E4-CFB4D98E78CB}"/>
    <dgm:cxn modelId="{9177D684-112A-49BF-BAED-F897D5E78F41}" type="presOf" srcId="{93394613-6BB1-4616-88B5-A08E420677BF}" destId="{8376B369-C471-4D57-B3B7-23E4579DAB78}" srcOrd="0" destOrd="0" presId="urn:microsoft.com/office/officeart/2005/8/layout/default"/>
    <dgm:cxn modelId="{0D71AA8F-4844-42FE-B78A-3EAB2C26C4B2}" srcId="{9D6B8341-4BEE-4798-887D-0AA488B139D4}" destId="{6028A62E-ED97-46B4-BC3D-B2F8F8EF3912}" srcOrd="11" destOrd="0" parTransId="{B60E5DDF-A3A6-43C6-B68C-EB6B22ED3274}" sibTransId="{D2D67F49-6430-4A90-851A-6621B50662CA}"/>
    <dgm:cxn modelId="{F4E7A29A-4C7D-40A1-BD5A-511908CD4728}" srcId="{9D6B8341-4BEE-4798-887D-0AA488B139D4}" destId="{3C5071B2-6D2A-4A81-B045-3630CACD1C2E}" srcOrd="3" destOrd="0" parTransId="{BA2F3046-85AA-41B4-95F3-C352B304CE49}" sibTransId="{E4312035-5FF0-47E3-AF7D-3523BBE9B0AC}"/>
    <dgm:cxn modelId="{C49405A7-4E16-4805-B232-5EA0A77CE655}" type="presOf" srcId="{C2DB0BC5-6FCE-473E-B11C-74CFE657FF62}" destId="{8856D9D4-B902-444B-92E4-9E4B118DC95E}" srcOrd="0" destOrd="0" presId="urn:microsoft.com/office/officeart/2005/8/layout/default"/>
    <dgm:cxn modelId="{434CD7B2-C33E-4A55-9FB7-9F2EC16CAB07}" type="presOf" srcId="{DC2B00FD-FA9A-4383-84E2-F34F900DF8D1}" destId="{76226040-EE76-4225-B547-ED98BCA10980}" srcOrd="0" destOrd="0" presId="urn:microsoft.com/office/officeart/2005/8/layout/default"/>
    <dgm:cxn modelId="{47CB32B4-E6AE-4376-8DB0-B74EFC27B05F}" type="presOf" srcId="{6028A62E-ED97-46B4-BC3D-B2F8F8EF3912}" destId="{9369483E-C50D-4263-85B5-EE297FFCAA20}" srcOrd="0" destOrd="0" presId="urn:microsoft.com/office/officeart/2005/8/layout/default"/>
    <dgm:cxn modelId="{34D4DAC3-F948-499C-80F0-88C5A53984FA}" type="presOf" srcId="{4BEF1B57-0748-4258-BF05-7375158E3BE9}" destId="{3CFCB850-8868-4EE7-8729-00DBCBEAEB70}" srcOrd="0" destOrd="0" presId="urn:microsoft.com/office/officeart/2005/8/layout/default"/>
    <dgm:cxn modelId="{10610CCE-ADBD-492A-8C51-A477C48C9A62}" type="presOf" srcId="{33685F36-1084-4083-B1BC-1C88D593B745}" destId="{BAA0D478-4CEF-4EE0-B697-8E891D431417}" srcOrd="0" destOrd="0" presId="urn:microsoft.com/office/officeart/2005/8/layout/default"/>
    <dgm:cxn modelId="{1C0D14D9-38EA-40EE-AB8F-61FB76391A1F}" srcId="{9D6B8341-4BEE-4798-887D-0AA488B139D4}" destId="{4BEF1B57-0748-4258-BF05-7375158E3BE9}" srcOrd="7" destOrd="0" parTransId="{7C845B66-3AD4-4DA7-8C3E-994EDDD8357B}" sibTransId="{9047644E-63FC-4C8D-AD65-76D7B6F5A3F5}"/>
    <dgm:cxn modelId="{590752F0-DED6-4409-944E-22C760C02FF7}" srcId="{9D6B8341-4BEE-4798-887D-0AA488B139D4}" destId="{43BCC74C-73B2-4E0F-B3AB-422CF8419B7D}" srcOrd="4" destOrd="0" parTransId="{D84227AD-CE3B-424A-B5A0-4127D1FB0D12}" sibTransId="{E1B2F6C3-7E62-4C6E-A42D-AEAA081E7278}"/>
    <dgm:cxn modelId="{37A1DDF4-D1C6-4364-B949-E0814E15D1BE}" srcId="{9D6B8341-4BEE-4798-887D-0AA488B139D4}" destId="{33685F36-1084-4083-B1BC-1C88D593B745}" srcOrd="10" destOrd="0" parTransId="{283F5951-8F35-4FAE-A582-3B57D58056B1}" sibTransId="{F6D73F1E-B76D-48E2-9ECE-94025FE20291}"/>
    <dgm:cxn modelId="{0466F9F5-5689-4ECF-BF32-0F3E6AA286ED}" type="presOf" srcId="{9D6B8341-4BEE-4798-887D-0AA488B139D4}" destId="{A1AA10F3-1202-49D7-B1E7-E7DA5DCB047A}" srcOrd="0" destOrd="0" presId="urn:microsoft.com/office/officeart/2005/8/layout/default"/>
    <dgm:cxn modelId="{AAC939FE-A798-4E82-BDAC-4F581C92DE85}" type="presOf" srcId="{3C5071B2-6D2A-4A81-B045-3630CACD1C2E}" destId="{DAC7EAC4-34F8-4F30-8CCE-DCC7AF9E8553}" srcOrd="0" destOrd="0" presId="urn:microsoft.com/office/officeart/2005/8/layout/default"/>
    <dgm:cxn modelId="{1137E2CE-53AC-4ED9-9F74-111B72984A10}" type="presParOf" srcId="{A1AA10F3-1202-49D7-B1E7-E7DA5DCB047A}" destId="{EC5C4D5A-4D71-47B0-8064-03AD42736FF0}" srcOrd="0" destOrd="0" presId="urn:microsoft.com/office/officeart/2005/8/layout/default"/>
    <dgm:cxn modelId="{2FFE02E1-4020-4911-AC10-10A4315B9628}" type="presParOf" srcId="{A1AA10F3-1202-49D7-B1E7-E7DA5DCB047A}" destId="{61B6615D-73A4-413E-8D01-A12F0C4F9655}" srcOrd="1" destOrd="0" presId="urn:microsoft.com/office/officeart/2005/8/layout/default"/>
    <dgm:cxn modelId="{48938C58-37E2-404A-BB36-66094A8473FF}" type="presParOf" srcId="{A1AA10F3-1202-49D7-B1E7-E7DA5DCB047A}" destId="{76226040-EE76-4225-B547-ED98BCA10980}" srcOrd="2" destOrd="0" presId="urn:microsoft.com/office/officeart/2005/8/layout/default"/>
    <dgm:cxn modelId="{C71BF9AD-515A-4835-AFE3-1383CF07A6C4}" type="presParOf" srcId="{A1AA10F3-1202-49D7-B1E7-E7DA5DCB047A}" destId="{C825CB37-B549-4343-A2C4-C135020A6E1C}" srcOrd="3" destOrd="0" presId="urn:microsoft.com/office/officeart/2005/8/layout/default"/>
    <dgm:cxn modelId="{CED60301-03FC-4970-89A4-C61C83139040}" type="presParOf" srcId="{A1AA10F3-1202-49D7-B1E7-E7DA5DCB047A}" destId="{E5DBF0FF-0237-4203-BD58-A7446C955787}" srcOrd="4" destOrd="0" presId="urn:microsoft.com/office/officeart/2005/8/layout/default"/>
    <dgm:cxn modelId="{DBBE0EB6-FE6E-4251-9069-C9663C7B1A61}" type="presParOf" srcId="{A1AA10F3-1202-49D7-B1E7-E7DA5DCB047A}" destId="{7814EB81-683E-46E2-A7CA-BA3D003C6591}" srcOrd="5" destOrd="0" presId="urn:microsoft.com/office/officeart/2005/8/layout/default"/>
    <dgm:cxn modelId="{FED40D0F-3060-49ED-A086-E17DCEF56B3D}" type="presParOf" srcId="{A1AA10F3-1202-49D7-B1E7-E7DA5DCB047A}" destId="{DAC7EAC4-34F8-4F30-8CCE-DCC7AF9E8553}" srcOrd="6" destOrd="0" presId="urn:microsoft.com/office/officeart/2005/8/layout/default"/>
    <dgm:cxn modelId="{CFA6856E-361C-4931-AE96-70837EFA8459}" type="presParOf" srcId="{A1AA10F3-1202-49D7-B1E7-E7DA5DCB047A}" destId="{687984CE-AD02-4474-8C95-4C4172785129}" srcOrd="7" destOrd="0" presId="urn:microsoft.com/office/officeart/2005/8/layout/default"/>
    <dgm:cxn modelId="{2504F94B-A46A-45CE-A714-47F2B16FD6C5}" type="presParOf" srcId="{A1AA10F3-1202-49D7-B1E7-E7DA5DCB047A}" destId="{12597463-8D00-4963-8DBE-32E5A9041F44}" srcOrd="8" destOrd="0" presId="urn:microsoft.com/office/officeart/2005/8/layout/default"/>
    <dgm:cxn modelId="{343C687E-CF31-4103-BDA4-C9BDFF90F20C}" type="presParOf" srcId="{A1AA10F3-1202-49D7-B1E7-E7DA5DCB047A}" destId="{9B2C6599-2526-4847-A311-A62807DB7E04}" srcOrd="9" destOrd="0" presId="urn:microsoft.com/office/officeart/2005/8/layout/default"/>
    <dgm:cxn modelId="{1E53D053-C8A5-4A88-B649-F061967B4172}" type="presParOf" srcId="{A1AA10F3-1202-49D7-B1E7-E7DA5DCB047A}" destId="{8376B369-C471-4D57-B3B7-23E4579DAB78}" srcOrd="10" destOrd="0" presId="urn:microsoft.com/office/officeart/2005/8/layout/default"/>
    <dgm:cxn modelId="{30348FF1-288B-46A4-8684-0DF2E6BAE27F}" type="presParOf" srcId="{A1AA10F3-1202-49D7-B1E7-E7DA5DCB047A}" destId="{2A0FD983-416A-4AB5-A682-98E2ACFAFF49}" srcOrd="11" destOrd="0" presId="urn:microsoft.com/office/officeart/2005/8/layout/default"/>
    <dgm:cxn modelId="{B0BFE582-A809-4C43-BE6C-374EAF8A534C}" type="presParOf" srcId="{A1AA10F3-1202-49D7-B1E7-E7DA5DCB047A}" destId="{5C28727E-01E0-41E6-BC06-E84BE598D817}" srcOrd="12" destOrd="0" presId="urn:microsoft.com/office/officeart/2005/8/layout/default"/>
    <dgm:cxn modelId="{2BC2BB36-FF6F-4965-97A4-68D99FB5A643}" type="presParOf" srcId="{A1AA10F3-1202-49D7-B1E7-E7DA5DCB047A}" destId="{6BCE9454-A8B5-4880-9139-68EBCDC68046}" srcOrd="13" destOrd="0" presId="urn:microsoft.com/office/officeart/2005/8/layout/default"/>
    <dgm:cxn modelId="{EAA632AC-2B69-487B-BB6A-3ABAE5B49525}" type="presParOf" srcId="{A1AA10F3-1202-49D7-B1E7-E7DA5DCB047A}" destId="{3CFCB850-8868-4EE7-8729-00DBCBEAEB70}" srcOrd="14" destOrd="0" presId="urn:microsoft.com/office/officeart/2005/8/layout/default"/>
    <dgm:cxn modelId="{9BBB25C9-A9D8-4FA6-B515-17F37A60646F}" type="presParOf" srcId="{A1AA10F3-1202-49D7-B1E7-E7DA5DCB047A}" destId="{3B64536C-F1FA-48C0-8D0F-D3C4A764D725}" srcOrd="15" destOrd="0" presId="urn:microsoft.com/office/officeart/2005/8/layout/default"/>
    <dgm:cxn modelId="{D0B63246-F1E2-4CAD-9977-EB44012BEE6D}" type="presParOf" srcId="{A1AA10F3-1202-49D7-B1E7-E7DA5DCB047A}" destId="{28C26712-F744-412B-B9D2-7E289D2C37B5}" srcOrd="16" destOrd="0" presId="urn:microsoft.com/office/officeart/2005/8/layout/default"/>
    <dgm:cxn modelId="{0F40F4DB-A9A8-4726-A1A5-E7A25686EA10}" type="presParOf" srcId="{A1AA10F3-1202-49D7-B1E7-E7DA5DCB047A}" destId="{C46DD72B-2B53-4799-8EC3-611097626C40}" srcOrd="17" destOrd="0" presId="urn:microsoft.com/office/officeart/2005/8/layout/default"/>
    <dgm:cxn modelId="{2617D6AC-2160-4C1F-8DC1-995B0717A47B}" type="presParOf" srcId="{A1AA10F3-1202-49D7-B1E7-E7DA5DCB047A}" destId="{8856D9D4-B902-444B-92E4-9E4B118DC95E}" srcOrd="18" destOrd="0" presId="urn:microsoft.com/office/officeart/2005/8/layout/default"/>
    <dgm:cxn modelId="{F364B753-2918-4524-84AE-055408C8289A}" type="presParOf" srcId="{A1AA10F3-1202-49D7-B1E7-E7DA5DCB047A}" destId="{A222A0D7-D5A5-407B-8D4A-5C1B6B780587}" srcOrd="19" destOrd="0" presId="urn:microsoft.com/office/officeart/2005/8/layout/default"/>
    <dgm:cxn modelId="{B96C3A78-4C9B-4B3E-B6C8-2AB5A5CF2E57}" type="presParOf" srcId="{A1AA10F3-1202-49D7-B1E7-E7DA5DCB047A}" destId="{BAA0D478-4CEF-4EE0-B697-8E891D431417}" srcOrd="20" destOrd="0" presId="urn:microsoft.com/office/officeart/2005/8/layout/default"/>
    <dgm:cxn modelId="{4605BBD3-7FDA-425C-B802-8166B68B608E}" type="presParOf" srcId="{A1AA10F3-1202-49D7-B1E7-E7DA5DCB047A}" destId="{F7B7E9D5-9EF4-4F01-AEAA-192FF3DD9DC4}" srcOrd="21" destOrd="0" presId="urn:microsoft.com/office/officeart/2005/8/layout/default"/>
    <dgm:cxn modelId="{5CAF3703-248A-4977-B50F-DF9F72234C2E}" type="presParOf" srcId="{A1AA10F3-1202-49D7-B1E7-E7DA5DCB047A}" destId="{9369483E-C50D-4263-85B5-EE297FFCAA20}" srcOrd="22" destOrd="0" presId="urn:microsoft.com/office/officeart/2005/8/layout/default"/>
    <dgm:cxn modelId="{E4A02078-76D8-4315-90A0-9F96F5316137}" type="presParOf" srcId="{A1AA10F3-1202-49D7-B1E7-E7DA5DCB047A}" destId="{F5A536F2-1AE0-42DB-BDDF-224FB018E6CE}" srcOrd="23" destOrd="0" presId="urn:microsoft.com/office/officeart/2005/8/layout/default"/>
    <dgm:cxn modelId="{58CB8848-13AA-471D-833F-6B29ADEADD64}" type="presParOf" srcId="{A1AA10F3-1202-49D7-B1E7-E7DA5DCB047A}" destId="{50A49393-13D4-4D23-8A87-7635F229E6DC}" srcOrd="24" destOrd="0" presId="urn:microsoft.com/office/officeart/2005/8/layout/default"/>
    <dgm:cxn modelId="{CCA44A29-4D56-4E3B-851D-A5ACD472AA0B}" type="presParOf" srcId="{A1AA10F3-1202-49D7-B1E7-E7DA5DCB047A}" destId="{C158E91D-0975-4C06-A97C-29D80FF03015}" srcOrd="25" destOrd="0" presId="urn:microsoft.com/office/officeart/2005/8/layout/default"/>
    <dgm:cxn modelId="{9E0DCEF0-A668-4491-95A3-0F780EEA28DD}" type="presParOf" srcId="{A1AA10F3-1202-49D7-B1E7-E7DA5DCB047A}" destId="{52B6DA5B-159E-4840-B3E7-74EF9C11F044}" srcOrd="2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C4D5A-4D71-47B0-8064-03AD42736FF0}">
      <dsp:nvSpPr>
        <dsp:cNvPr id="0" name=""/>
        <dsp:cNvSpPr/>
      </dsp:nvSpPr>
      <dsp:spPr>
        <a:xfrm>
          <a:off x="1554" y="257842"/>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0" i="0" kern="1200" baseline="0" dirty="0"/>
            <a:t>Mark Allen(2002). </a:t>
          </a:r>
          <a:r>
            <a:rPr lang="en-GB" sz="500" b="1" i="0" kern="1200" baseline="0" dirty="0"/>
            <a:t>The Real Costs of Bad Management-And What You Can Do About It. </a:t>
          </a:r>
          <a:endParaRPr lang="en-US" sz="500" kern="1200" baseline="0" dirty="0"/>
        </a:p>
      </dsp:txBody>
      <dsp:txXfrm>
        <a:off x="1554" y="257842"/>
        <a:ext cx="1232862" cy="739717"/>
      </dsp:txXfrm>
    </dsp:sp>
    <dsp:sp modelId="{76226040-EE76-4225-B547-ED98BCA10980}">
      <dsp:nvSpPr>
        <dsp:cNvPr id="0" name=""/>
        <dsp:cNvSpPr/>
      </dsp:nvSpPr>
      <dsp:spPr>
        <a:xfrm>
          <a:off x="1357702" y="257842"/>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baseline="0">
              <a:hlinkClick xmlns:r="http://schemas.openxmlformats.org/officeDocument/2006/relationships" r:id="rId1"/>
            </a:rPr>
            <a:t>https://gbr.pepperdine.edu/2019/03/the-real-costs-of-bad-management-and-what-you-can-do-about-it/#:~:text=Bad%20managers%20lead%20to%20low,health%20issues%2C%20and%20even%20death</a:t>
          </a:r>
          <a:r>
            <a:rPr lang="en-GB" sz="500" kern="1200" baseline="0"/>
            <a:t>.  </a:t>
          </a:r>
          <a:endParaRPr lang="en-US" sz="500" kern="1200" baseline="0"/>
        </a:p>
      </dsp:txBody>
      <dsp:txXfrm>
        <a:off x="1357702" y="257842"/>
        <a:ext cx="1232862" cy="739717"/>
      </dsp:txXfrm>
    </dsp:sp>
    <dsp:sp modelId="{E5DBF0FF-0237-4203-BD58-A7446C955787}">
      <dsp:nvSpPr>
        <dsp:cNvPr id="0" name=""/>
        <dsp:cNvSpPr/>
      </dsp:nvSpPr>
      <dsp:spPr>
        <a:xfrm>
          <a:off x="2713851" y="257842"/>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0" i="0" kern="1200" baseline="0"/>
            <a:t>Carol Deeb( 2019)</a:t>
          </a:r>
          <a:endParaRPr lang="en-US" sz="500" kern="1200" baseline="0"/>
        </a:p>
      </dsp:txBody>
      <dsp:txXfrm>
        <a:off x="2713851" y="257842"/>
        <a:ext cx="1232862" cy="739717"/>
      </dsp:txXfrm>
    </dsp:sp>
    <dsp:sp modelId="{DAC7EAC4-34F8-4F30-8CCE-DCC7AF9E8553}">
      <dsp:nvSpPr>
        <dsp:cNvPr id="0" name=""/>
        <dsp:cNvSpPr/>
      </dsp:nvSpPr>
      <dsp:spPr>
        <a:xfrm>
          <a:off x="4070000" y="257842"/>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baseline="0">
              <a:hlinkClick xmlns:r="http://schemas.openxmlformats.org/officeDocument/2006/relationships" r:id="rId2"/>
            </a:rPr>
            <a:t>https://smallbusiness.chron.com/high-turnover-rate-say-management-26043.html</a:t>
          </a:r>
          <a:r>
            <a:rPr lang="en-GB" sz="500" kern="1200" baseline="0"/>
            <a:t>]</a:t>
          </a:r>
          <a:endParaRPr lang="en-US" sz="500" kern="1200" baseline="0"/>
        </a:p>
      </dsp:txBody>
      <dsp:txXfrm>
        <a:off x="4070000" y="257842"/>
        <a:ext cx="1232862" cy="739717"/>
      </dsp:txXfrm>
    </dsp:sp>
    <dsp:sp modelId="{12597463-8D00-4963-8DBE-32E5A9041F44}">
      <dsp:nvSpPr>
        <dsp:cNvPr id="0" name=""/>
        <dsp:cNvSpPr/>
      </dsp:nvSpPr>
      <dsp:spPr>
        <a:xfrm>
          <a:off x="1554" y="1120846"/>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0" i="0" kern="1200" baseline="0">
              <a:hlinkClick xmlns:r="http://schemas.openxmlformats.org/officeDocument/2006/relationships" r:id="rId3"/>
            </a:rPr>
            <a:t>Samuel A. Culbert</a:t>
          </a:r>
          <a:r>
            <a:rPr lang="en-GB" sz="500" b="0" i="0" kern="1200" baseline="0"/>
            <a:t> (2017)</a:t>
          </a:r>
          <a:endParaRPr lang="en-US" sz="500" kern="1200" baseline="0"/>
        </a:p>
      </dsp:txBody>
      <dsp:txXfrm>
        <a:off x="1554" y="1120846"/>
        <a:ext cx="1232862" cy="739717"/>
      </dsp:txXfrm>
    </dsp:sp>
    <dsp:sp modelId="{8376B369-C471-4D57-B3B7-23E4579DAB78}">
      <dsp:nvSpPr>
        <dsp:cNvPr id="0" name=""/>
        <dsp:cNvSpPr/>
      </dsp:nvSpPr>
      <dsp:spPr>
        <a:xfrm>
          <a:off x="1357702" y="1120846"/>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baseline="0">
              <a:hlinkClick xmlns:r="http://schemas.openxmlformats.org/officeDocument/2006/relationships" r:id="rId4"/>
            </a:rPr>
            <a:t>https://www.google.co.uk/books/edition/Good_People_Bad_Managers/0s2dDgAAQBAJ?hl=en&amp;gbpv=1&amp;dq=bad+management+in+the+workplace&amp;printsec=frontcover</a:t>
          </a:r>
          <a:endParaRPr lang="en-US" sz="500" kern="1200" baseline="0"/>
        </a:p>
      </dsp:txBody>
      <dsp:txXfrm>
        <a:off x="1357702" y="1120846"/>
        <a:ext cx="1232862" cy="739717"/>
      </dsp:txXfrm>
    </dsp:sp>
    <dsp:sp modelId="{5C28727E-01E0-41E6-BC06-E84BE598D817}">
      <dsp:nvSpPr>
        <dsp:cNvPr id="0" name=""/>
        <dsp:cNvSpPr/>
      </dsp:nvSpPr>
      <dsp:spPr>
        <a:xfrm>
          <a:off x="2713851" y="1120846"/>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0" i="0" kern="1200" baseline="0">
              <a:hlinkClick xmlns:r="http://schemas.openxmlformats.org/officeDocument/2006/relationships" r:id="rId5"/>
            </a:rPr>
            <a:t>Vali Hawkins Mitchell</a:t>
          </a:r>
          <a:r>
            <a:rPr lang="en-GB" sz="500" b="0" i="0" kern="1200" baseline="0"/>
            <a:t> (2014)</a:t>
          </a:r>
          <a:endParaRPr lang="en-US" sz="500" kern="1200" baseline="0"/>
        </a:p>
      </dsp:txBody>
      <dsp:txXfrm>
        <a:off x="2713851" y="1120846"/>
        <a:ext cx="1232862" cy="739717"/>
      </dsp:txXfrm>
    </dsp:sp>
    <dsp:sp modelId="{3CFCB850-8868-4EE7-8729-00DBCBEAEB70}">
      <dsp:nvSpPr>
        <dsp:cNvPr id="0" name=""/>
        <dsp:cNvSpPr/>
      </dsp:nvSpPr>
      <dsp:spPr>
        <a:xfrm>
          <a:off x="4070000" y="1120846"/>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baseline="0">
              <a:hlinkClick xmlns:r="http://schemas.openxmlformats.org/officeDocument/2006/relationships" r:id="rId6"/>
            </a:rPr>
            <a:t>https://www.google.co.uk/books/edition/The_Cost_of_Emotions_in_the_Workplace/OqsZDAAAQBAJ?hl=en&amp;gbpv=1&amp;dq=bad+management+in+the+workplace+method++money&amp;pg=PA52&amp;printsec=frontcover</a:t>
          </a:r>
          <a:endParaRPr lang="en-US" sz="500" kern="1200" baseline="0"/>
        </a:p>
      </dsp:txBody>
      <dsp:txXfrm>
        <a:off x="4070000" y="1120846"/>
        <a:ext cx="1232862" cy="739717"/>
      </dsp:txXfrm>
    </dsp:sp>
    <dsp:sp modelId="{28C26712-F744-412B-B9D2-7E289D2C37B5}">
      <dsp:nvSpPr>
        <dsp:cNvPr id="0" name=""/>
        <dsp:cNvSpPr/>
      </dsp:nvSpPr>
      <dsp:spPr>
        <a:xfrm>
          <a:off x="1554" y="1983850"/>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0" i="0" kern="1200" baseline="0">
              <a:hlinkClick xmlns:r="http://schemas.openxmlformats.org/officeDocument/2006/relationships" r:id="rId7"/>
            </a:rPr>
            <a:t>Rob Goffee</a:t>
          </a:r>
          <a:r>
            <a:rPr lang="en-GB" sz="500" b="0" i="0" kern="1200" baseline="0"/>
            <a:t>, </a:t>
          </a:r>
          <a:r>
            <a:rPr lang="en-GB" sz="500" b="0" i="0" kern="1200" baseline="0">
              <a:hlinkClick xmlns:r="http://schemas.openxmlformats.org/officeDocument/2006/relationships" r:id="rId8"/>
            </a:rPr>
            <a:t>Gareth Jones</a:t>
          </a:r>
          <a:r>
            <a:rPr lang="en-GB" sz="500" b="0" i="0" kern="1200" baseline="0"/>
            <a:t> · 2015</a:t>
          </a:r>
          <a:endParaRPr lang="en-US" sz="500" kern="1200" baseline="0"/>
        </a:p>
      </dsp:txBody>
      <dsp:txXfrm>
        <a:off x="1554" y="1983850"/>
        <a:ext cx="1232862" cy="739717"/>
      </dsp:txXfrm>
    </dsp:sp>
    <dsp:sp modelId="{8856D9D4-B902-444B-92E4-9E4B118DC95E}">
      <dsp:nvSpPr>
        <dsp:cNvPr id="0" name=""/>
        <dsp:cNvSpPr/>
      </dsp:nvSpPr>
      <dsp:spPr>
        <a:xfrm>
          <a:off x="1357702" y="1983850"/>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baseline="0">
              <a:hlinkClick xmlns:r="http://schemas.openxmlformats.org/officeDocument/2006/relationships" r:id="rId9"/>
            </a:rPr>
            <a:t>https://www.google.co.uk/books/edition/Authentic_Leadership_and_Organizations_T/nxDTCgAAQBAJ?hl=en&amp;gbpv=1https://www.google.co.uk/books/edition/Authentic_Leadership_and_Organizations_T/nxDTCgAAQBAJ?hl=en&amp;gbpv=</a:t>
          </a:r>
          <a:endParaRPr lang="en-US" sz="500" kern="1200" baseline="0"/>
        </a:p>
      </dsp:txBody>
      <dsp:txXfrm>
        <a:off x="1357702" y="1983850"/>
        <a:ext cx="1232862" cy="739717"/>
      </dsp:txXfrm>
    </dsp:sp>
    <dsp:sp modelId="{BAA0D478-4CEF-4EE0-B697-8E891D431417}">
      <dsp:nvSpPr>
        <dsp:cNvPr id="0" name=""/>
        <dsp:cNvSpPr/>
      </dsp:nvSpPr>
      <dsp:spPr>
        <a:xfrm>
          <a:off x="2713851" y="1983850"/>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b="0" i="0" kern="1200" baseline="0">
              <a:hlinkClick xmlns:r="http://schemas.openxmlformats.org/officeDocument/2006/relationships" r:id="rId10"/>
            </a:rPr>
            <a:t>William Napier</a:t>
          </a:r>
          <a:endParaRPr lang="en-US" sz="500" kern="1200" baseline="0"/>
        </a:p>
      </dsp:txBody>
      <dsp:txXfrm>
        <a:off x="2713851" y="1983850"/>
        <a:ext cx="1232862" cy="739717"/>
      </dsp:txXfrm>
    </dsp:sp>
    <dsp:sp modelId="{9369483E-C50D-4263-85B5-EE297FFCAA20}">
      <dsp:nvSpPr>
        <dsp:cNvPr id="0" name=""/>
        <dsp:cNvSpPr/>
      </dsp:nvSpPr>
      <dsp:spPr>
        <a:xfrm>
          <a:off x="4070000" y="1983850"/>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baseline="0" dirty="0">
              <a:hlinkClick xmlns:r="http://schemas.openxmlformats.org/officeDocument/2006/relationships" r:id="rId11"/>
            </a:rPr>
            <a:t>https://www.google.co.uk/books/edition/Drowning_in_Bad_Management/l2Ee3D8lUZIC?hl=en&amp;gbpv=1&amp;dq=bad+management+in+the+workplace+method++money&amp;pg=PA9&amp;printsec=frontcover</a:t>
          </a:r>
          <a:endParaRPr lang="en-US" sz="500" kern="1200" baseline="0" dirty="0"/>
        </a:p>
      </dsp:txBody>
      <dsp:txXfrm>
        <a:off x="4070000" y="1983850"/>
        <a:ext cx="1232862" cy="739717"/>
      </dsp:txXfrm>
    </dsp:sp>
    <dsp:sp modelId="{50A49393-13D4-4D23-8A87-7635F229E6DC}">
      <dsp:nvSpPr>
        <dsp:cNvPr id="0" name=""/>
        <dsp:cNvSpPr/>
      </dsp:nvSpPr>
      <dsp:spPr>
        <a:xfrm>
          <a:off x="1357702" y="2846853"/>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baseline="0">
              <a:hlinkClick xmlns:r="http://schemas.openxmlformats.org/officeDocument/2006/relationships" r:id="rId12"/>
            </a:rPr>
            <a:t>https://www.google.co.uk/books/edition/Low_Hanging_Fruit/4yXPAgAAQBAJ?hl=en&amp;gbpv=0</a:t>
          </a:r>
          <a:endParaRPr lang="en-US" sz="500" kern="1200" baseline="0"/>
        </a:p>
      </dsp:txBody>
      <dsp:txXfrm>
        <a:off x="1357702" y="2846853"/>
        <a:ext cx="1232862" cy="739717"/>
      </dsp:txXfrm>
    </dsp:sp>
    <dsp:sp modelId="{52B6DA5B-159E-4840-B3E7-74EF9C11F044}">
      <dsp:nvSpPr>
        <dsp:cNvPr id="0" name=""/>
        <dsp:cNvSpPr/>
      </dsp:nvSpPr>
      <dsp:spPr>
        <a:xfrm>
          <a:off x="2713851" y="2846853"/>
          <a:ext cx="1232862" cy="7397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baseline="0"/>
            <a:t>https://www.google.co.uk/books/edition/Passive_Addiction_or_Why_We_Hate_Work/qtD3BE26_TUC?hl=en&amp;gbpv=0</a:t>
          </a:r>
          <a:endParaRPr lang="en-US" sz="500" kern="1200" baseline="0"/>
        </a:p>
      </dsp:txBody>
      <dsp:txXfrm>
        <a:off x="2713851" y="2846853"/>
        <a:ext cx="1232862" cy="7397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76087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20193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50100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399991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9109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77525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80916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4188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70649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07725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8/17/2022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19515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8/17/2022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074712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www.google.co.uk/search?hl=en&amp;sxsrf=ALiCzsY17gl0mXUYtgi2ANg_dDk2H2c6Yg:1660641316899&amp;q=inauthor:%22Tessa+West%22&amp;tbm=bks"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google.co.uk/search?hl=en&amp;sxsrf=ALiCzsaNHLyeJ1veCZVdTrM2kM8pNagsDg:1660124474933&amp;q=inauthor:%22Samuel+A.+Culbert%22&amp;tbm=bks"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uk/search?hl=en&amp;sxsrf=ALiCzsbp3XgGHGkYMgFzmMmsxRs3QKneIA:1660641212840&amp;q=inauthor:%22William+A.+Levinson%22&amp;tbm=bks" TargetMode="External"/><Relationship Id="rId2" Type="http://schemas.openxmlformats.org/officeDocument/2006/relationships/hyperlink" Target="https://www.google.co.uk/search?hl=en&amp;sxsrf=ALiCzsaaJ0baOpA1nZgBj-xByFR-egThhA:1660124742633&amp;q=inauthor:%22Vali+Hawkins+Mitchell%22&amp;tbm=bks" TargetMode="External"/><Relationship Id="rId1" Type="http://schemas.openxmlformats.org/officeDocument/2006/relationships/slideLayout" Target="../slideLayouts/slideLayout1.xml"/><Relationship Id="rId5" Type="http://schemas.openxmlformats.org/officeDocument/2006/relationships/hyperlink" Target="https://www.google.co.uk/search?hl=en&amp;sxsrf=ALiCzsbp3XgGHGkYMgFzmMmsxRs3QKneIA:1660641212840&amp;q=inauthor:%22Samuel+Crowther%22&amp;tbm=bks" TargetMode="External"/><Relationship Id="rId4" Type="http://schemas.openxmlformats.org/officeDocument/2006/relationships/hyperlink" Target="https://www.google.co.uk/search?hl=en&amp;sxsrf=ALiCzsbp3XgGHGkYMgFzmMmsxRs3QKneIA:1660641212840&amp;q=inauthor:%22Henry+Ford%22&amp;tbm=bks"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uk/search?hl=en&amp;sxsrf=ALiCzsaNW4uxX8UsXMBj_50boINGh-XYSQ:1660124844833&amp;q=inauthor:%22Gareth+Jones%22&amp;tbm=bks" TargetMode="External"/><Relationship Id="rId2" Type="http://schemas.openxmlformats.org/officeDocument/2006/relationships/hyperlink" Target="https://www.google.co.uk/search?hl=en&amp;sxsrf=ALiCzsaNW4uxX8UsXMBj_50boINGh-XYSQ:1660124844833&amp;q=inauthor:%22Rob+Goffee%22&amp;tbm=bks" TargetMode="External"/><Relationship Id="rId1" Type="http://schemas.openxmlformats.org/officeDocument/2006/relationships/slideLayout" Target="../slideLayouts/slideLayout1.xml"/><Relationship Id="rId4" Type="http://schemas.openxmlformats.org/officeDocument/2006/relationships/hyperlink" Target="https://www.google.co.uk/search?hl=en&amp;sxsrf=ALiCzsY17gl0mXUYtgi2ANg_dDk2H2c6Yg:1660641316899&amp;q=inauthor:%22Tessa+West%22&amp;tbm=bks"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www.google.co.uk/search?hl=en&amp;sxsrf=ALiCzsYmAGRSCI2o7ban6VeUvo8OIZ0VaA:1660124957092&amp;q=inauthor:%22William+Napier%22&amp;tbm=bks"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A018E-EE60-1C5A-ED43-93333CCB1DC7}"/>
              </a:ext>
            </a:extLst>
          </p:cNvPr>
          <p:cNvSpPr>
            <a:spLocks noGrp="1"/>
          </p:cNvSpPr>
          <p:nvPr>
            <p:ph type="ctrTitle"/>
          </p:nvPr>
        </p:nvSpPr>
        <p:spPr>
          <a:xfrm>
            <a:off x="8082309" y="1619481"/>
            <a:ext cx="3730839" cy="4335965"/>
          </a:xfrm>
        </p:spPr>
        <p:txBody>
          <a:bodyPr anchor="b">
            <a:normAutofit fontScale="90000"/>
          </a:bodyPr>
          <a:lstStyle/>
          <a:p>
            <a:pPr>
              <a:lnSpc>
                <a:spcPct val="90000"/>
              </a:lnSpc>
            </a:pPr>
            <a:r>
              <a:rPr lang="en-GB" sz="2500" dirty="0"/>
              <a:t>Certificate of higher education in health and social care </a:t>
            </a:r>
            <a:br>
              <a:rPr lang="en-GB" sz="2500" dirty="0"/>
            </a:br>
            <a:r>
              <a:rPr lang="en-GB" sz="2500" dirty="0" err="1"/>
              <a:t>Module:Problem</a:t>
            </a:r>
            <a:r>
              <a:rPr lang="en-GB" sz="2500" dirty="0"/>
              <a:t> solving and decision making</a:t>
            </a:r>
            <a:br>
              <a:rPr lang="en-GB" sz="2500" dirty="0"/>
            </a:br>
            <a:r>
              <a:rPr lang="en-GB" sz="2500" dirty="0"/>
              <a:t>Module coded:BMSW4004</a:t>
            </a:r>
            <a:br>
              <a:rPr lang="en-GB" sz="2500" dirty="0"/>
            </a:br>
            <a:r>
              <a:rPr lang="en-GB" sz="2500" dirty="0" err="1"/>
              <a:t>Lecturer:LAILA</a:t>
            </a:r>
            <a:r>
              <a:rPr lang="en-GB" sz="2500" dirty="0"/>
              <a:t> SURANI</a:t>
            </a:r>
            <a:br>
              <a:rPr lang="en-GB" sz="2500" dirty="0"/>
            </a:br>
            <a:r>
              <a:rPr lang="en-GB" sz="2500" dirty="0"/>
              <a:t>STUDENT </a:t>
            </a:r>
            <a:r>
              <a:rPr lang="en-GB" sz="2500" dirty="0" err="1"/>
              <a:t>NAME:Ayomide</a:t>
            </a:r>
            <a:r>
              <a:rPr lang="en-GB" sz="2500" dirty="0"/>
              <a:t> Adeshina</a:t>
            </a:r>
            <a:br>
              <a:rPr lang="en-GB" sz="2500" dirty="0"/>
            </a:br>
            <a:r>
              <a:rPr lang="en-GB" sz="2500" dirty="0"/>
              <a:t>student number: 2014219</a:t>
            </a:r>
            <a:br>
              <a:rPr lang="en-GB" sz="2500" dirty="0"/>
            </a:br>
            <a:r>
              <a:rPr lang="en-GB" sz="2500" dirty="0"/>
              <a:t>7</a:t>
            </a:r>
            <a:br>
              <a:rPr lang="en-GB" sz="2500" dirty="0"/>
            </a:br>
            <a:endParaRPr lang="en-GB" sz="2500" dirty="0"/>
          </a:p>
        </p:txBody>
      </p:sp>
      <p:pic>
        <p:nvPicPr>
          <p:cNvPr id="3" name="Picture 2">
            <a:extLst>
              <a:ext uri="{FF2B5EF4-FFF2-40B4-BE49-F238E27FC236}">
                <a16:creationId xmlns:a16="http://schemas.microsoft.com/office/drawing/2014/main" id="{209F4244-ED21-F17D-D353-9BB04D8D3363}"/>
              </a:ext>
            </a:extLst>
          </p:cNvPr>
          <p:cNvPicPr>
            <a:picLocks noChangeAspect="1"/>
          </p:cNvPicPr>
          <p:nvPr/>
        </p:nvPicPr>
        <p:blipFill rotWithShape="1">
          <a:blip r:embed="rId2"/>
          <a:srcRect r="3928"/>
          <a:stretch/>
        </p:blipFill>
        <p:spPr>
          <a:xfrm>
            <a:off x="20" y="10"/>
            <a:ext cx="7320707" cy="6857985"/>
          </a:xfrm>
          <a:prstGeom prst="rect">
            <a:avLst/>
          </a:prstGeom>
        </p:spPr>
      </p:pic>
      <p:cxnSp>
        <p:nvCxnSpPr>
          <p:cNvPr id="10" name="Straight Connector 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4710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Introduction:</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85000" lnSpcReduction="10000"/>
          </a:bodyPr>
          <a:lstStyle/>
          <a:p>
            <a:r>
              <a:rPr lang="en-GB" dirty="0"/>
              <a:t> This presentation is made with the primary intent of discussing the subject of bad management in the workplace with supporting examples and references and structuring the presentation with necessary models such as Fishbone/PESTLE and a conclusion/reference list. I aim to follow the specific requirements in the assignment specification to achieve a desirable result</a:t>
            </a: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6539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fontScale="90000"/>
          </a:bodyPr>
          <a:lstStyle/>
          <a:p>
            <a:pPr algn="r"/>
            <a:r>
              <a:rPr lang="en-GB" dirty="0">
                <a:latin typeface="Arial" panose="020B0604020202020204" pitchFamily="34" charset="0"/>
              </a:rPr>
              <a:t>BAD MANAGEMENT/UNSUPPOURTIVE BOSS/</a:t>
            </a:r>
            <a:br>
              <a:rPr lang="en-GB" dirty="0">
                <a:latin typeface="Arial" panose="020B0604020202020204" pitchFamily="34" charset="0"/>
              </a:rPr>
            </a:br>
            <a:r>
              <a:rPr lang="en-GB" dirty="0">
                <a:latin typeface="Arial" panose="020B0604020202020204" pitchFamily="34" charset="0"/>
              </a:rPr>
              <a:t>MAN/</a:t>
            </a:r>
            <a:br>
              <a:rPr lang="en-GB" dirty="0">
                <a:latin typeface="Arial" panose="020B0604020202020204" pitchFamily="34" charset="0"/>
              </a:rPr>
            </a:br>
            <a:r>
              <a:rPr lang="en-GB" dirty="0">
                <a:latin typeface="Arial" panose="020B0604020202020204" pitchFamily="34" charset="0"/>
              </a:rPr>
              <a:t>MACHINE:</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a:bodyPr>
          <a:lstStyle/>
          <a:p>
            <a:r>
              <a:rPr lang="en-GB" dirty="0"/>
              <a:t>In the case of bad management coming from a manager, </a:t>
            </a:r>
            <a:r>
              <a:rPr lang="en-GB" dirty="0" err="1"/>
              <a:t>boss.etc</a:t>
            </a:r>
            <a:r>
              <a:rPr lang="en-GB" dirty="0"/>
              <a:t>, poor training, lack of motivation, and low engagement are the recorded faults of the boss as their unsupportive of their workers. </a:t>
            </a:r>
            <a:r>
              <a:rPr lang="en-GB" b="0" i="0" dirty="0">
                <a:solidFill>
                  <a:srgbClr val="00071B"/>
                </a:solidFill>
                <a:effectLst/>
                <a:latin typeface="EB Garamond" panose="020B0604020202020204" pitchFamily="2" charset="0"/>
              </a:rPr>
              <a:t>Mark Allen(2002). </a:t>
            </a: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240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fontScale="90000"/>
          </a:bodyPr>
          <a:lstStyle/>
          <a:p>
            <a:pPr algn="r"/>
            <a:r>
              <a:rPr lang="en-GB" dirty="0">
                <a:latin typeface="Arial" panose="020B0604020202020204" pitchFamily="34" charset="0"/>
              </a:rPr>
              <a:t>BAD MANAGEMENT/UNSUPPOURTIVE BOSS/</a:t>
            </a:r>
            <a:br>
              <a:rPr lang="en-GB" dirty="0">
                <a:latin typeface="Arial" panose="020B0604020202020204" pitchFamily="34" charset="0"/>
              </a:rPr>
            </a:br>
            <a:r>
              <a:rPr lang="en-GB" dirty="0">
                <a:latin typeface="Arial" panose="020B0604020202020204" pitchFamily="34" charset="0"/>
              </a:rPr>
              <a:t>METHOD:</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92500" lnSpcReduction="20000"/>
          </a:bodyPr>
          <a:lstStyle/>
          <a:p>
            <a:r>
              <a:rPr lang="en-GB" b="0" i="0" dirty="0">
                <a:solidFill>
                  <a:srgbClr val="00071B"/>
                </a:solidFill>
                <a:effectLst/>
                <a:latin typeface="EB Garamond" panose="020B0604020202020204" pitchFamily="2" charset="0"/>
              </a:rPr>
              <a:t>Regarding the poor method of how a manages their workers, recorded sources describe that </a:t>
            </a:r>
            <a:r>
              <a:rPr lang="en-GB" dirty="0">
                <a:solidFill>
                  <a:srgbClr val="00071B"/>
                </a:solidFill>
                <a:latin typeface="EB Garamond" panose="020B0604020202020204" pitchFamily="2" charset="0"/>
              </a:rPr>
              <a:t>the boss typically fails to follow the guidelines established in their company for managing the workers and would rather do nothing</a:t>
            </a:r>
          </a:p>
          <a:p>
            <a:r>
              <a:rPr lang="en-GB" b="0" i="0" dirty="0">
                <a:solidFill>
                  <a:srgbClr val="015E7D"/>
                </a:solidFill>
                <a:effectLst/>
                <a:latin typeface="RobotoBold"/>
              </a:rPr>
              <a:t>Carol </a:t>
            </a:r>
            <a:r>
              <a:rPr lang="en-GB" b="0" i="0" dirty="0" err="1">
                <a:solidFill>
                  <a:srgbClr val="015E7D"/>
                </a:solidFill>
                <a:effectLst/>
                <a:latin typeface="RobotoBold"/>
              </a:rPr>
              <a:t>Deeb</a:t>
            </a:r>
            <a:r>
              <a:rPr lang="en-GB" b="0" i="0" dirty="0">
                <a:solidFill>
                  <a:srgbClr val="015E7D"/>
                </a:solidFill>
                <a:effectLst/>
                <a:latin typeface="RobotoBold"/>
              </a:rPr>
              <a:t>(</a:t>
            </a:r>
            <a:r>
              <a:rPr lang="en-GB" b="0" i="0" dirty="0">
                <a:solidFill>
                  <a:srgbClr val="222222"/>
                </a:solidFill>
                <a:effectLst/>
                <a:latin typeface="RobotoRegular"/>
              </a:rPr>
              <a:t> 2019) </a:t>
            </a:r>
          </a:p>
          <a:p>
            <a:r>
              <a:rPr lang="en-GB" u="none" strike="noStrike" dirty="0">
                <a:solidFill>
                  <a:srgbClr val="1A73E8"/>
                </a:solidFill>
                <a:effectLst/>
                <a:hlinkClick r:id="rId2"/>
              </a:rPr>
              <a:t>Tessa West</a:t>
            </a:r>
            <a:r>
              <a:rPr lang="en-GB" dirty="0">
                <a:solidFill>
                  <a:srgbClr val="70757A"/>
                </a:solidFill>
                <a:effectLst/>
              </a:rPr>
              <a:t> · 2022</a:t>
            </a:r>
          </a:p>
          <a:p>
            <a:br>
              <a:rPr lang="en-GB" b="0" i="0" dirty="0">
                <a:solidFill>
                  <a:srgbClr val="202124"/>
                </a:solidFill>
                <a:effectLst/>
                <a:latin typeface="Roboto" panose="02000000000000000000" pitchFamily="2" charset="0"/>
              </a:rPr>
            </a:br>
            <a:endParaRPr lang="en-GB" dirty="0"/>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14157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fontScale="90000"/>
          </a:bodyPr>
          <a:lstStyle/>
          <a:p>
            <a:pPr algn="r"/>
            <a:r>
              <a:rPr lang="en-GB" dirty="0">
                <a:latin typeface="Arial" panose="020B0604020202020204" pitchFamily="34" charset="0"/>
              </a:rPr>
              <a:t>BAD MANAGEMENT/UNSUPPOURTIVE BOSS/</a:t>
            </a:r>
            <a:br>
              <a:rPr lang="en-GB" dirty="0">
                <a:latin typeface="Arial" panose="020B0604020202020204" pitchFamily="34" charset="0"/>
              </a:rPr>
            </a:br>
            <a:r>
              <a:rPr lang="en-GB" dirty="0">
                <a:latin typeface="Arial" panose="020B0604020202020204" pitchFamily="34" charset="0"/>
              </a:rPr>
              <a:t>ENVIROMENT:</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a:bodyPr>
          <a:lstStyle/>
          <a:p>
            <a:r>
              <a:rPr lang="en-GB" b="0" i="0" dirty="0">
                <a:solidFill>
                  <a:srgbClr val="00071B"/>
                </a:solidFill>
                <a:effectLst/>
                <a:latin typeface="EB Garamond" panose="020B0604020202020204" pitchFamily="2" charset="0"/>
              </a:rPr>
              <a:t>Regarding the environment of a boss which influences bad management in the workplace, workers has assumed that it might be due to a money climate, bad personal experience which causes this behaviour</a:t>
            </a:r>
          </a:p>
          <a:p>
            <a:r>
              <a:rPr lang="en-GB" b="0" i="0" u="none" strike="noStrike" dirty="0">
                <a:solidFill>
                  <a:srgbClr val="1A73E8"/>
                </a:solidFill>
                <a:effectLst/>
                <a:latin typeface="Roboto" panose="02000000000000000000" pitchFamily="2" charset="0"/>
                <a:hlinkClick r:id="rId2"/>
              </a:rPr>
              <a:t>Samuel A. </a:t>
            </a:r>
            <a:r>
              <a:rPr lang="en-GB" b="0" i="0" u="none" strike="noStrike" dirty="0" err="1">
                <a:solidFill>
                  <a:srgbClr val="1A73E8"/>
                </a:solidFill>
                <a:effectLst/>
                <a:latin typeface="Roboto" panose="02000000000000000000" pitchFamily="2" charset="0"/>
                <a:hlinkClick r:id="rId2"/>
              </a:rPr>
              <a:t>Culbert</a:t>
            </a:r>
            <a:r>
              <a:rPr lang="en-GB" b="0" i="0" u="none" strike="noStrike" dirty="0">
                <a:solidFill>
                  <a:srgbClr val="1A73E8"/>
                </a:solidFill>
                <a:effectLst/>
                <a:latin typeface="Roboto" panose="02000000000000000000" pitchFamily="2" charset="0"/>
              </a:rPr>
              <a:t> (</a:t>
            </a:r>
            <a:r>
              <a:rPr lang="en-GB" b="0" i="0" dirty="0">
                <a:solidFill>
                  <a:srgbClr val="70757A"/>
                </a:solidFill>
                <a:effectLst/>
                <a:latin typeface="Roboto" panose="02000000000000000000" pitchFamily="2" charset="0"/>
              </a:rPr>
              <a:t>2017)</a:t>
            </a:r>
            <a:endParaRPr lang="en-GB" dirty="0"/>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39313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fontScale="90000"/>
          </a:bodyPr>
          <a:lstStyle/>
          <a:p>
            <a:pPr algn="r"/>
            <a:r>
              <a:rPr lang="en-GB" dirty="0">
                <a:latin typeface="Arial" panose="020B0604020202020204" pitchFamily="34" charset="0"/>
              </a:rPr>
              <a:t>BAD MANAGEMENT/UNSUPPOURTIVE BOSS/</a:t>
            </a:r>
            <a:br>
              <a:rPr lang="en-GB" dirty="0">
                <a:latin typeface="Arial" panose="020B0604020202020204" pitchFamily="34" charset="0"/>
              </a:rPr>
            </a:br>
            <a:r>
              <a:rPr lang="en-GB" dirty="0">
                <a:latin typeface="Arial" panose="020B0604020202020204" pitchFamily="34" charset="0"/>
              </a:rPr>
              <a:t>MEASUREMENT:</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85000" lnSpcReduction="10000"/>
          </a:bodyPr>
          <a:lstStyle/>
          <a:p>
            <a:r>
              <a:rPr lang="en-GB" b="0" i="0" dirty="0">
                <a:solidFill>
                  <a:srgbClr val="00071B"/>
                </a:solidFill>
                <a:effectLst/>
                <a:latin typeface="EB Garamond" panose="020B0604020202020204" pitchFamily="2" charset="0"/>
              </a:rPr>
              <a:t>Regarding the poor method of how a manager/boss manages their workers, recorded sources describe </a:t>
            </a:r>
            <a:r>
              <a:rPr lang="en-GB" dirty="0">
                <a:solidFill>
                  <a:srgbClr val="00071B"/>
                </a:solidFill>
                <a:latin typeface="EB Garamond" panose="020B0604020202020204" pitchFamily="2" charset="0"/>
              </a:rPr>
              <a:t>that the boss’ measurements such as time management, organization and note-taking is poor.</a:t>
            </a:r>
          </a:p>
          <a:p>
            <a:r>
              <a:rPr lang="en-GB" b="0" i="0" dirty="0">
                <a:solidFill>
                  <a:srgbClr val="70757A"/>
                </a:solidFill>
                <a:effectLst/>
                <a:latin typeface="Roboto" panose="02000000000000000000" pitchFamily="2" charset="0"/>
              </a:rPr>
              <a:t> </a:t>
            </a:r>
            <a:r>
              <a:rPr lang="en-GB" b="0" i="0" u="none" strike="noStrike" dirty="0">
                <a:solidFill>
                  <a:srgbClr val="1A73E8"/>
                </a:solidFill>
                <a:effectLst/>
                <a:latin typeface="Roboto" panose="02000000000000000000" pitchFamily="2" charset="0"/>
                <a:hlinkClick r:id="rId2"/>
              </a:rPr>
              <a:t>Vali Hawkins Mitchell</a:t>
            </a:r>
            <a:r>
              <a:rPr lang="en-GB" b="0" i="0" dirty="0">
                <a:solidFill>
                  <a:srgbClr val="70757A"/>
                </a:solidFill>
                <a:effectLst/>
                <a:latin typeface="Roboto" panose="02000000000000000000" pitchFamily="2" charset="0"/>
              </a:rPr>
              <a:t> (2014)</a:t>
            </a:r>
          </a:p>
          <a:p>
            <a:r>
              <a:rPr lang="en-GB" b="0" i="0" dirty="0">
                <a:solidFill>
                  <a:srgbClr val="70757A"/>
                </a:solidFill>
                <a:effectLst/>
                <a:latin typeface="Roboto" panose="02000000000000000000" pitchFamily="2" charset="0"/>
              </a:rPr>
              <a:t> </a:t>
            </a:r>
            <a:r>
              <a:rPr lang="en-GB" b="0" i="0" u="none" strike="noStrike" dirty="0">
                <a:solidFill>
                  <a:srgbClr val="1A73E8"/>
                </a:solidFill>
                <a:effectLst/>
                <a:latin typeface="Roboto" panose="02000000000000000000" pitchFamily="2" charset="0"/>
                <a:hlinkClick r:id="rId3"/>
              </a:rPr>
              <a:t>William A. Levinson</a:t>
            </a:r>
            <a:r>
              <a:rPr lang="en-GB" b="0" i="0" dirty="0">
                <a:solidFill>
                  <a:srgbClr val="70757A"/>
                </a:solidFill>
                <a:effectLst/>
                <a:latin typeface="Roboto" panose="02000000000000000000" pitchFamily="2" charset="0"/>
              </a:rPr>
              <a:t>, </a:t>
            </a:r>
            <a:r>
              <a:rPr lang="en-GB" b="0" i="0" u="none" strike="noStrike" dirty="0">
                <a:solidFill>
                  <a:srgbClr val="1A73E8"/>
                </a:solidFill>
                <a:effectLst/>
                <a:latin typeface="Roboto" panose="02000000000000000000" pitchFamily="2" charset="0"/>
                <a:hlinkClick r:id="rId4"/>
              </a:rPr>
              <a:t>Henry Ford</a:t>
            </a:r>
            <a:r>
              <a:rPr lang="en-GB" b="0" i="0" dirty="0">
                <a:solidFill>
                  <a:srgbClr val="70757A"/>
                </a:solidFill>
                <a:effectLst/>
                <a:latin typeface="Roboto" panose="02000000000000000000" pitchFamily="2" charset="0"/>
              </a:rPr>
              <a:t>, </a:t>
            </a:r>
            <a:r>
              <a:rPr lang="en-GB" b="0" i="0" u="none" strike="noStrike" dirty="0">
                <a:solidFill>
                  <a:srgbClr val="1A73E8"/>
                </a:solidFill>
                <a:effectLst/>
                <a:latin typeface="Roboto" panose="02000000000000000000" pitchFamily="2" charset="0"/>
                <a:hlinkClick r:id="rId5"/>
              </a:rPr>
              <a:t>Samuel Crowther</a:t>
            </a:r>
            <a:r>
              <a:rPr lang="en-GB" b="0" i="0" dirty="0">
                <a:solidFill>
                  <a:srgbClr val="70757A"/>
                </a:solidFill>
                <a:effectLst/>
                <a:latin typeface="Roboto" panose="02000000000000000000" pitchFamily="2" charset="0"/>
              </a:rPr>
              <a:t> · 2013</a:t>
            </a:r>
            <a:endParaRPr lang="en-GB" dirty="0"/>
          </a:p>
          <a:p>
            <a:endParaRPr lang="en-GB" dirty="0">
              <a:solidFill>
                <a:srgbClr val="00071B"/>
              </a:solidFill>
              <a:latin typeface="EB Garamond" panose="020B0604020202020204" pitchFamily="2" charset="0"/>
            </a:endParaRPr>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91768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fontScale="90000"/>
          </a:bodyPr>
          <a:lstStyle/>
          <a:p>
            <a:pPr algn="r"/>
            <a:r>
              <a:rPr lang="en-GB" dirty="0">
                <a:latin typeface="Arial" panose="020B0604020202020204" pitchFamily="34" charset="0"/>
              </a:rPr>
              <a:t>BAD MANAGEMENT/UNSUPPORTIVE BOSS/</a:t>
            </a:r>
            <a:br>
              <a:rPr lang="en-GB" dirty="0">
                <a:latin typeface="Arial" panose="020B0604020202020204" pitchFamily="34" charset="0"/>
              </a:rPr>
            </a:br>
            <a:r>
              <a:rPr lang="en-GB" dirty="0">
                <a:latin typeface="Arial" panose="020B0604020202020204" pitchFamily="34" charset="0"/>
              </a:rPr>
              <a:t>MATERIALS:</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7947941" y="1328657"/>
            <a:ext cx="3019423" cy="4076700"/>
          </a:xfrm>
        </p:spPr>
        <p:txBody>
          <a:bodyPr anchor="ctr">
            <a:normAutofit fontScale="70000" lnSpcReduction="20000"/>
          </a:bodyPr>
          <a:lstStyle/>
          <a:p>
            <a:pPr algn="l" fontAlgn="t"/>
            <a:r>
              <a:rPr lang="en-GB" b="0" i="0" dirty="0">
                <a:solidFill>
                  <a:srgbClr val="00071B"/>
                </a:solidFill>
                <a:effectLst/>
                <a:latin typeface="EB Garamond" panose="020B0604020202020204" pitchFamily="2" charset="0"/>
              </a:rPr>
              <a:t>Regarding the </a:t>
            </a:r>
            <a:r>
              <a:rPr lang="en-GB" b="0" i="0" dirty="0">
                <a:solidFill>
                  <a:srgbClr val="202124"/>
                </a:solidFill>
                <a:effectLst/>
                <a:latin typeface="Google Sans"/>
              </a:rPr>
              <a:t>procedure of how</a:t>
            </a:r>
            <a:r>
              <a:rPr lang="en-GB" b="0" i="0" dirty="0">
                <a:solidFill>
                  <a:srgbClr val="00071B"/>
                </a:solidFill>
                <a:effectLst/>
                <a:latin typeface="EB Garamond" panose="020B0604020202020204" pitchFamily="2" charset="0"/>
              </a:rPr>
              <a:t> a manager/boss gathers their materials such as money, paper, and recorded sources describe </a:t>
            </a:r>
            <a:r>
              <a:rPr lang="en-GB" dirty="0">
                <a:solidFill>
                  <a:srgbClr val="00071B"/>
                </a:solidFill>
                <a:latin typeface="EB Garamond" panose="020B0604020202020204" pitchFamily="2" charset="0"/>
              </a:rPr>
              <a:t>that the boss’ quantity of pay fares very poorly against the number of hours worked in their jobs, effectively showing that the boss disregards the hard effort they’ve made in their working times</a:t>
            </a:r>
          </a:p>
          <a:p>
            <a:pPr algn="l" fontAlgn="t"/>
            <a:r>
              <a:rPr lang="en-GB" b="0" i="0" u="none" strike="noStrike" dirty="0">
                <a:solidFill>
                  <a:srgbClr val="1A73E8"/>
                </a:solidFill>
                <a:effectLst/>
                <a:latin typeface="Roboto" panose="02000000000000000000" pitchFamily="2" charset="0"/>
                <a:hlinkClick r:id="rId2"/>
              </a:rPr>
              <a:t>Rob </a:t>
            </a:r>
            <a:r>
              <a:rPr lang="en-GB" b="0" i="0" u="none" strike="noStrike" dirty="0" err="1">
                <a:solidFill>
                  <a:srgbClr val="1A73E8"/>
                </a:solidFill>
                <a:effectLst/>
                <a:latin typeface="Roboto" panose="02000000000000000000" pitchFamily="2" charset="0"/>
                <a:hlinkClick r:id="rId2"/>
              </a:rPr>
              <a:t>Goffee</a:t>
            </a:r>
            <a:r>
              <a:rPr lang="en-GB" b="0" i="0" dirty="0">
                <a:solidFill>
                  <a:srgbClr val="70757A"/>
                </a:solidFill>
                <a:effectLst/>
                <a:latin typeface="Roboto" panose="02000000000000000000" pitchFamily="2" charset="0"/>
              </a:rPr>
              <a:t>, </a:t>
            </a:r>
            <a:r>
              <a:rPr lang="en-GB" b="0" i="0" u="none" strike="noStrike" dirty="0">
                <a:solidFill>
                  <a:srgbClr val="1A73E8"/>
                </a:solidFill>
                <a:effectLst/>
                <a:latin typeface="Roboto" panose="02000000000000000000" pitchFamily="2" charset="0"/>
                <a:hlinkClick r:id="rId3"/>
              </a:rPr>
              <a:t>Gareth Jones</a:t>
            </a:r>
            <a:r>
              <a:rPr lang="en-GB" b="0" i="0" dirty="0">
                <a:solidFill>
                  <a:srgbClr val="70757A"/>
                </a:solidFill>
                <a:effectLst/>
                <a:latin typeface="Roboto" panose="02000000000000000000" pitchFamily="2" charset="0"/>
              </a:rPr>
              <a:t> · 2015</a:t>
            </a:r>
          </a:p>
          <a:p>
            <a:r>
              <a:rPr lang="en-GB" dirty="0">
                <a:solidFill>
                  <a:srgbClr val="70757A"/>
                </a:solidFill>
                <a:effectLst/>
              </a:rPr>
              <a:t>By </a:t>
            </a:r>
            <a:r>
              <a:rPr lang="en-GB" u="none" strike="noStrike" dirty="0">
                <a:solidFill>
                  <a:srgbClr val="1A73E8"/>
                </a:solidFill>
                <a:effectLst/>
                <a:hlinkClick r:id="rId4"/>
              </a:rPr>
              <a:t>Tessa West</a:t>
            </a:r>
            <a:r>
              <a:rPr lang="en-GB" dirty="0">
                <a:solidFill>
                  <a:srgbClr val="70757A"/>
                </a:solidFill>
                <a:effectLst/>
              </a:rPr>
              <a:t> · 2022</a:t>
            </a:r>
          </a:p>
          <a:p>
            <a:br>
              <a:rPr lang="en-GB" b="0" i="0" dirty="0">
                <a:solidFill>
                  <a:srgbClr val="202124"/>
                </a:solidFill>
                <a:effectLst/>
                <a:latin typeface="Roboto" panose="02000000000000000000" pitchFamily="2" charset="0"/>
              </a:rPr>
            </a:br>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81879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Conclusion:</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a:bodyPr>
          <a:lstStyle/>
          <a:p>
            <a:pPr algn="ctr"/>
            <a:r>
              <a:rPr lang="en-GB" dirty="0">
                <a:solidFill>
                  <a:srgbClr val="00071B"/>
                </a:solidFill>
                <a:latin typeface="EB Garamond" panose="020B0604020202020204" pitchFamily="2" charset="0"/>
              </a:rPr>
              <a:t>Overall,  I am reassured that through the aforementioned use of models such as pestle and fishbone, I have provided a concise and structured presentation regarding a boss’s bad management in the workplace</a:t>
            </a:r>
          </a:p>
          <a:p>
            <a:pPr algn="ctr"/>
            <a:r>
              <a:rPr lang="en-GB" b="0" i="0" u="none" strike="noStrike" dirty="0">
                <a:solidFill>
                  <a:srgbClr val="1A73E8"/>
                </a:solidFill>
                <a:effectLst/>
                <a:latin typeface="Roboto" panose="02000000000000000000" pitchFamily="2" charset="0"/>
                <a:hlinkClick r:id="rId2"/>
              </a:rPr>
              <a:t>William Napier</a:t>
            </a:r>
            <a:endParaRPr lang="en-GB" dirty="0"/>
          </a:p>
          <a:p>
            <a:pPr algn="ctr"/>
            <a:endParaRPr lang="en-GB" dirty="0">
              <a:solidFill>
                <a:srgbClr val="00071B"/>
              </a:solidFill>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1028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antenna">
            <a:extLst>
              <a:ext uri="{FF2B5EF4-FFF2-40B4-BE49-F238E27FC236}">
                <a16:creationId xmlns:a16="http://schemas.microsoft.com/office/drawing/2014/main" id="{5CE252E0-8ED7-5C6F-E51C-1CA29B8F02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689" y="68300"/>
            <a:ext cx="12499523" cy="6260437"/>
          </a:xfrm>
          <a:prstGeom prst="rect">
            <a:avLst/>
          </a:prstGeom>
        </p:spPr>
      </p:pic>
      <p:sp>
        <p:nvSpPr>
          <p:cNvPr id="4" name="TextBox 3">
            <a:extLst>
              <a:ext uri="{FF2B5EF4-FFF2-40B4-BE49-F238E27FC236}">
                <a16:creationId xmlns:a16="http://schemas.microsoft.com/office/drawing/2014/main" id="{0FB84C10-C07C-2061-A5B1-ADC164E2884F}"/>
              </a:ext>
            </a:extLst>
          </p:cNvPr>
          <p:cNvSpPr txBox="1"/>
          <p:nvPr/>
        </p:nvSpPr>
        <p:spPr>
          <a:xfrm>
            <a:off x="694060" y="1883884"/>
            <a:ext cx="2104223" cy="369332"/>
          </a:xfrm>
          <a:prstGeom prst="rect">
            <a:avLst/>
          </a:prstGeom>
          <a:noFill/>
        </p:spPr>
        <p:txBody>
          <a:bodyPr wrap="square" rtlCol="0">
            <a:spAutoFit/>
          </a:bodyPr>
          <a:lstStyle/>
          <a:p>
            <a:r>
              <a:rPr lang="en-GB" dirty="0"/>
              <a:t>Unhappy staff </a:t>
            </a:r>
          </a:p>
        </p:txBody>
      </p:sp>
      <p:sp>
        <p:nvSpPr>
          <p:cNvPr id="5" name="TextBox 4">
            <a:extLst>
              <a:ext uri="{FF2B5EF4-FFF2-40B4-BE49-F238E27FC236}">
                <a16:creationId xmlns:a16="http://schemas.microsoft.com/office/drawing/2014/main" id="{52A61838-F561-DD49-EE5F-77E9F3CBE6ED}"/>
              </a:ext>
            </a:extLst>
          </p:cNvPr>
          <p:cNvSpPr txBox="1"/>
          <p:nvPr/>
        </p:nvSpPr>
        <p:spPr>
          <a:xfrm>
            <a:off x="1134736" y="2588964"/>
            <a:ext cx="1839815" cy="369332"/>
          </a:xfrm>
          <a:prstGeom prst="rect">
            <a:avLst/>
          </a:prstGeom>
          <a:noFill/>
        </p:spPr>
        <p:txBody>
          <a:bodyPr wrap="square" rtlCol="0">
            <a:spAutoFit/>
          </a:bodyPr>
          <a:lstStyle/>
          <a:p>
            <a:r>
              <a:rPr lang="en-GB" dirty="0"/>
              <a:t>Poor leadership</a:t>
            </a:r>
          </a:p>
        </p:txBody>
      </p:sp>
      <p:sp>
        <p:nvSpPr>
          <p:cNvPr id="6" name="TextBox 5">
            <a:extLst>
              <a:ext uri="{FF2B5EF4-FFF2-40B4-BE49-F238E27FC236}">
                <a16:creationId xmlns:a16="http://schemas.microsoft.com/office/drawing/2014/main" id="{6742423E-1286-E86D-FF0A-B2019623963E}"/>
              </a:ext>
            </a:extLst>
          </p:cNvPr>
          <p:cNvSpPr txBox="1"/>
          <p:nvPr/>
        </p:nvSpPr>
        <p:spPr>
          <a:xfrm>
            <a:off x="3283027" y="1745385"/>
            <a:ext cx="1509310" cy="646331"/>
          </a:xfrm>
          <a:prstGeom prst="rect">
            <a:avLst/>
          </a:prstGeom>
          <a:noFill/>
        </p:spPr>
        <p:txBody>
          <a:bodyPr wrap="square" rtlCol="0">
            <a:spAutoFit/>
          </a:bodyPr>
          <a:lstStyle/>
          <a:p>
            <a:r>
              <a:rPr lang="en-GB" dirty="0"/>
              <a:t>Not setting an example</a:t>
            </a:r>
          </a:p>
        </p:txBody>
      </p:sp>
      <p:sp>
        <p:nvSpPr>
          <p:cNvPr id="7" name="TextBox 6">
            <a:extLst>
              <a:ext uri="{FF2B5EF4-FFF2-40B4-BE49-F238E27FC236}">
                <a16:creationId xmlns:a16="http://schemas.microsoft.com/office/drawing/2014/main" id="{2D740BE5-8EEA-C83A-6710-2D4B0B6CF598}"/>
              </a:ext>
            </a:extLst>
          </p:cNvPr>
          <p:cNvSpPr txBox="1"/>
          <p:nvPr/>
        </p:nvSpPr>
        <p:spPr>
          <a:xfrm>
            <a:off x="3179249" y="2253216"/>
            <a:ext cx="2681725" cy="646331"/>
          </a:xfrm>
          <a:prstGeom prst="rect">
            <a:avLst/>
          </a:prstGeom>
          <a:noFill/>
        </p:spPr>
        <p:txBody>
          <a:bodyPr wrap="square" rtlCol="0">
            <a:spAutoFit/>
          </a:bodyPr>
          <a:lstStyle/>
          <a:p>
            <a:pPr algn="l">
              <a:buFont typeface="Arial" panose="020B0604020202020204" pitchFamily="34" charset="0"/>
              <a:buChar char="•"/>
            </a:pPr>
            <a:r>
              <a:rPr lang="en-GB" b="0" i="0" dirty="0">
                <a:solidFill>
                  <a:srgbClr val="202124"/>
                </a:solidFill>
                <a:effectLst/>
                <a:latin typeface="arial" panose="020B0604020202020204" pitchFamily="34" charset="0"/>
              </a:rPr>
              <a:t>Overpromising</a:t>
            </a:r>
            <a:br>
              <a:rPr lang="en-GB" dirty="0"/>
            </a:br>
            <a:r>
              <a:rPr lang="en-GB" dirty="0"/>
              <a:t>and under delivering</a:t>
            </a:r>
          </a:p>
        </p:txBody>
      </p:sp>
      <p:sp>
        <p:nvSpPr>
          <p:cNvPr id="2" name="TextBox 1">
            <a:extLst>
              <a:ext uri="{FF2B5EF4-FFF2-40B4-BE49-F238E27FC236}">
                <a16:creationId xmlns:a16="http://schemas.microsoft.com/office/drawing/2014/main" id="{617CD657-0185-BAAB-1B21-E69F63328B27}"/>
              </a:ext>
            </a:extLst>
          </p:cNvPr>
          <p:cNvSpPr txBox="1"/>
          <p:nvPr/>
        </p:nvSpPr>
        <p:spPr>
          <a:xfrm>
            <a:off x="5695625" y="1745385"/>
            <a:ext cx="1092630" cy="1200329"/>
          </a:xfrm>
          <a:prstGeom prst="rect">
            <a:avLst/>
          </a:prstGeom>
          <a:noFill/>
        </p:spPr>
        <p:txBody>
          <a:bodyPr wrap="square" rtlCol="0">
            <a:spAutoFit/>
          </a:bodyPr>
          <a:lstStyle/>
          <a:p>
            <a:r>
              <a:rPr lang="en-GB" dirty="0"/>
              <a:t>Poor time management</a:t>
            </a:r>
          </a:p>
        </p:txBody>
      </p:sp>
      <p:sp>
        <p:nvSpPr>
          <p:cNvPr id="8" name="TextBox 7">
            <a:extLst>
              <a:ext uri="{FF2B5EF4-FFF2-40B4-BE49-F238E27FC236}">
                <a16:creationId xmlns:a16="http://schemas.microsoft.com/office/drawing/2014/main" id="{532143C4-D28C-DFA8-E278-99E91A8968CE}"/>
              </a:ext>
            </a:extLst>
          </p:cNvPr>
          <p:cNvSpPr txBox="1"/>
          <p:nvPr/>
        </p:nvSpPr>
        <p:spPr>
          <a:xfrm>
            <a:off x="767166" y="3751797"/>
            <a:ext cx="1287477" cy="923330"/>
          </a:xfrm>
          <a:prstGeom prst="rect">
            <a:avLst/>
          </a:prstGeom>
          <a:noFill/>
        </p:spPr>
        <p:txBody>
          <a:bodyPr wrap="square" rtlCol="0">
            <a:spAutoFit/>
          </a:bodyPr>
          <a:lstStyle/>
          <a:p>
            <a:r>
              <a:rPr lang="en-GB" dirty="0"/>
              <a:t>Not updating registry</a:t>
            </a:r>
          </a:p>
        </p:txBody>
      </p:sp>
      <p:sp>
        <p:nvSpPr>
          <p:cNvPr id="9" name="TextBox 8">
            <a:extLst>
              <a:ext uri="{FF2B5EF4-FFF2-40B4-BE49-F238E27FC236}">
                <a16:creationId xmlns:a16="http://schemas.microsoft.com/office/drawing/2014/main" id="{5A5587A8-67F9-332C-3BBB-8ECB38864499}"/>
              </a:ext>
            </a:extLst>
          </p:cNvPr>
          <p:cNvSpPr txBox="1"/>
          <p:nvPr/>
        </p:nvSpPr>
        <p:spPr>
          <a:xfrm>
            <a:off x="3719593" y="3691716"/>
            <a:ext cx="1487838" cy="646331"/>
          </a:xfrm>
          <a:prstGeom prst="rect">
            <a:avLst/>
          </a:prstGeom>
          <a:noFill/>
        </p:spPr>
        <p:txBody>
          <a:bodyPr wrap="square" rtlCol="0">
            <a:spAutoFit/>
          </a:bodyPr>
          <a:lstStyle/>
          <a:p>
            <a:r>
              <a:rPr lang="en-GB" dirty="0"/>
              <a:t>Hostile background</a:t>
            </a:r>
          </a:p>
        </p:txBody>
      </p:sp>
      <p:sp>
        <p:nvSpPr>
          <p:cNvPr id="10" name="TextBox 9">
            <a:extLst>
              <a:ext uri="{FF2B5EF4-FFF2-40B4-BE49-F238E27FC236}">
                <a16:creationId xmlns:a16="http://schemas.microsoft.com/office/drawing/2014/main" id="{DFB898E9-8A74-118C-61E8-CA8BCCEAD612}"/>
              </a:ext>
            </a:extLst>
          </p:cNvPr>
          <p:cNvSpPr txBox="1"/>
          <p:nvPr/>
        </p:nvSpPr>
        <p:spPr>
          <a:xfrm>
            <a:off x="3176035" y="4259629"/>
            <a:ext cx="1287477" cy="1200329"/>
          </a:xfrm>
          <a:prstGeom prst="rect">
            <a:avLst/>
          </a:prstGeom>
          <a:noFill/>
        </p:spPr>
        <p:txBody>
          <a:bodyPr wrap="square" rtlCol="0">
            <a:spAutoFit/>
          </a:bodyPr>
          <a:lstStyle/>
          <a:p>
            <a:r>
              <a:rPr lang="en-GB" dirty="0"/>
              <a:t>Poor childhood, need for </a:t>
            </a:r>
            <a:r>
              <a:rPr lang="en-GB" dirty="0" err="1"/>
              <a:t>powee</a:t>
            </a:r>
            <a:endParaRPr lang="en-GB" dirty="0"/>
          </a:p>
        </p:txBody>
      </p:sp>
      <p:sp>
        <p:nvSpPr>
          <p:cNvPr id="12" name="TextBox 11">
            <a:extLst>
              <a:ext uri="{FF2B5EF4-FFF2-40B4-BE49-F238E27FC236}">
                <a16:creationId xmlns:a16="http://schemas.microsoft.com/office/drawing/2014/main" id="{732442EA-D499-A00E-7777-671F0EEE04E5}"/>
              </a:ext>
            </a:extLst>
          </p:cNvPr>
          <p:cNvSpPr txBox="1"/>
          <p:nvPr/>
        </p:nvSpPr>
        <p:spPr>
          <a:xfrm>
            <a:off x="6788255" y="3530643"/>
            <a:ext cx="1287477" cy="923330"/>
          </a:xfrm>
          <a:prstGeom prst="rect">
            <a:avLst/>
          </a:prstGeom>
          <a:noFill/>
        </p:spPr>
        <p:txBody>
          <a:bodyPr wrap="square" rtlCol="0">
            <a:spAutoFit/>
          </a:bodyPr>
          <a:lstStyle/>
          <a:p>
            <a:r>
              <a:rPr lang="en-GB" dirty="0"/>
              <a:t>Not giving the needed money</a:t>
            </a:r>
          </a:p>
        </p:txBody>
      </p:sp>
      <p:sp>
        <p:nvSpPr>
          <p:cNvPr id="13" name="TextBox 12">
            <a:extLst>
              <a:ext uri="{FF2B5EF4-FFF2-40B4-BE49-F238E27FC236}">
                <a16:creationId xmlns:a16="http://schemas.microsoft.com/office/drawing/2014/main" id="{AEC99720-7B62-2B0F-518D-C693A12ADE0A}"/>
              </a:ext>
            </a:extLst>
          </p:cNvPr>
          <p:cNvSpPr txBox="1"/>
          <p:nvPr/>
        </p:nvSpPr>
        <p:spPr>
          <a:xfrm>
            <a:off x="8269651" y="3952068"/>
            <a:ext cx="719422" cy="1477328"/>
          </a:xfrm>
          <a:prstGeom prst="rect">
            <a:avLst/>
          </a:prstGeom>
          <a:noFill/>
        </p:spPr>
        <p:txBody>
          <a:bodyPr wrap="square" rtlCol="0">
            <a:spAutoFit/>
          </a:bodyPr>
          <a:lstStyle/>
          <a:p>
            <a:r>
              <a:rPr lang="en-GB" dirty="0"/>
              <a:t>Not giving equipment</a:t>
            </a:r>
          </a:p>
        </p:txBody>
      </p:sp>
      <p:sp>
        <p:nvSpPr>
          <p:cNvPr id="14" name="TextBox 13">
            <a:extLst>
              <a:ext uri="{FF2B5EF4-FFF2-40B4-BE49-F238E27FC236}">
                <a16:creationId xmlns:a16="http://schemas.microsoft.com/office/drawing/2014/main" id="{20A20A9D-9CCA-4782-6452-F2D2EBFE7DE0}"/>
              </a:ext>
            </a:extLst>
          </p:cNvPr>
          <p:cNvSpPr txBox="1"/>
          <p:nvPr/>
        </p:nvSpPr>
        <p:spPr>
          <a:xfrm>
            <a:off x="694060" y="4773880"/>
            <a:ext cx="1360583" cy="646331"/>
          </a:xfrm>
          <a:prstGeom prst="rect">
            <a:avLst/>
          </a:prstGeom>
          <a:noFill/>
        </p:spPr>
        <p:txBody>
          <a:bodyPr wrap="square" rtlCol="0">
            <a:spAutoFit/>
          </a:bodyPr>
          <a:lstStyle/>
          <a:p>
            <a:r>
              <a:rPr lang="en-GB" dirty="0"/>
              <a:t>No records, etc</a:t>
            </a:r>
          </a:p>
        </p:txBody>
      </p:sp>
    </p:spTree>
    <p:extLst>
      <p:ext uri="{BB962C8B-B14F-4D97-AF65-F5344CB8AC3E}">
        <p14:creationId xmlns:p14="http://schemas.microsoft.com/office/powerpoint/2010/main" val="7733793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Diagram&#10;&#10;Description automatically generated with medium confidence">
            <a:extLst>
              <a:ext uri="{FF2B5EF4-FFF2-40B4-BE49-F238E27FC236}">
                <a16:creationId xmlns:a16="http://schemas.microsoft.com/office/drawing/2014/main" id="{ECE355DF-3D7E-A5D7-87C1-5E0783F65A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955"/>
            <a:ext cx="12192000" cy="6889955"/>
          </a:xfrm>
          <a:prstGeom prst="rect">
            <a:avLst/>
          </a:prstGeom>
        </p:spPr>
      </p:pic>
      <p:sp>
        <p:nvSpPr>
          <p:cNvPr id="16" name="TextBox 15">
            <a:extLst>
              <a:ext uri="{FF2B5EF4-FFF2-40B4-BE49-F238E27FC236}">
                <a16:creationId xmlns:a16="http://schemas.microsoft.com/office/drawing/2014/main" id="{7FC3D8E6-EC1E-D70E-E91C-6DF06B1C5026}"/>
              </a:ext>
            </a:extLst>
          </p:cNvPr>
          <p:cNvSpPr txBox="1"/>
          <p:nvPr/>
        </p:nvSpPr>
        <p:spPr>
          <a:xfrm>
            <a:off x="707923" y="4355690"/>
            <a:ext cx="1278193" cy="1200329"/>
          </a:xfrm>
          <a:prstGeom prst="rect">
            <a:avLst/>
          </a:prstGeom>
          <a:noFill/>
        </p:spPr>
        <p:txBody>
          <a:bodyPr wrap="square" rtlCol="0">
            <a:spAutoFit/>
          </a:bodyPr>
          <a:lstStyle/>
          <a:p>
            <a:r>
              <a:rPr lang="en-GB" dirty="0"/>
              <a:t>Money climate/money </a:t>
            </a:r>
            <a:r>
              <a:rPr lang="en-GB" dirty="0" err="1"/>
              <a:t>laudering</a:t>
            </a:r>
            <a:endParaRPr lang="en-GB" dirty="0"/>
          </a:p>
        </p:txBody>
      </p:sp>
      <p:sp>
        <p:nvSpPr>
          <p:cNvPr id="17" name="TextBox 16">
            <a:extLst>
              <a:ext uri="{FF2B5EF4-FFF2-40B4-BE49-F238E27FC236}">
                <a16:creationId xmlns:a16="http://schemas.microsoft.com/office/drawing/2014/main" id="{12DE03F5-592B-C3DE-FB2B-BE8971718CB5}"/>
              </a:ext>
            </a:extLst>
          </p:cNvPr>
          <p:cNvSpPr txBox="1"/>
          <p:nvPr/>
        </p:nvSpPr>
        <p:spPr>
          <a:xfrm>
            <a:off x="2517058" y="4876799"/>
            <a:ext cx="1632155" cy="646331"/>
          </a:xfrm>
          <a:prstGeom prst="rect">
            <a:avLst/>
          </a:prstGeom>
          <a:noFill/>
        </p:spPr>
        <p:txBody>
          <a:bodyPr wrap="square" rtlCol="0">
            <a:spAutoFit/>
          </a:bodyPr>
          <a:lstStyle/>
          <a:p>
            <a:r>
              <a:rPr lang="en-GB" b="0" i="0" dirty="0">
                <a:solidFill>
                  <a:srgbClr val="202124"/>
                </a:solidFill>
                <a:effectLst/>
                <a:latin typeface="arial" panose="020B0604020202020204" pitchFamily="34" charset="0"/>
              </a:rPr>
              <a:t>Government Expenditures </a:t>
            </a:r>
            <a:endParaRPr lang="en-GB" dirty="0"/>
          </a:p>
        </p:txBody>
      </p:sp>
      <p:sp>
        <p:nvSpPr>
          <p:cNvPr id="18" name="TextBox 17">
            <a:extLst>
              <a:ext uri="{FF2B5EF4-FFF2-40B4-BE49-F238E27FC236}">
                <a16:creationId xmlns:a16="http://schemas.microsoft.com/office/drawing/2014/main" id="{9FA3BBB8-7DF1-5393-20A4-ACD493C253AE}"/>
              </a:ext>
            </a:extLst>
          </p:cNvPr>
          <p:cNvSpPr txBox="1"/>
          <p:nvPr/>
        </p:nvSpPr>
        <p:spPr>
          <a:xfrm>
            <a:off x="4345858" y="5186687"/>
            <a:ext cx="1573161" cy="369332"/>
          </a:xfrm>
          <a:prstGeom prst="rect">
            <a:avLst/>
          </a:prstGeom>
          <a:noFill/>
        </p:spPr>
        <p:txBody>
          <a:bodyPr wrap="square" rtlCol="0">
            <a:spAutoFit/>
          </a:bodyPr>
          <a:lstStyle/>
          <a:p>
            <a:r>
              <a:rPr lang="en-GB" dirty="0"/>
              <a:t>Racism</a:t>
            </a:r>
          </a:p>
        </p:txBody>
      </p:sp>
      <p:sp>
        <p:nvSpPr>
          <p:cNvPr id="19" name="TextBox 18">
            <a:extLst>
              <a:ext uri="{FF2B5EF4-FFF2-40B4-BE49-F238E27FC236}">
                <a16:creationId xmlns:a16="http://schemas.microsoft.com/office/drawing/2014/main" id="{2FFE7FD3-6D34-DC46-D414-23CCD0D73B8E}"/>
              </a:ext>
            </a:extLst>
          </p:cNvPr>
          <p:cNvSpPr txBox="1"/>
          <p:nvPr/>
        </p:nvSpPr>
        <p:spPr>
          <a:xfrm>
            <a:off x="4965290" y="3429000"/>
            <a:ext cx="184731" cy="369332"/>
          </a:xfrm>
          <a:prstGeom prst="rect">
            <a:avLst/>
          </a:prstGeom>
          <a:noFill/>
        </p:spPr>
        <p:txBody>
          <a:bodyPr wrap="none" rtlCol="0">
            <a:spAutoFit/>
          </a:bodyPr>
          <a:lstStyle/>
          <a:p>
            <a:endParaRPr lang="en-GB" dirty="0"/>
          </a:p>
        </p:txBody>
      </p:sp>
      <p:sp>
        <p:nvSpPr>
          <p:cNvPr id="20" name="TextBox 19">
            <a:extLst>
              <a:ext uri="{FF2B5EF4-FFF2-40B4-BE49-F238E27FC236}">
                <a16:creationId xmlns:a16="http://schemas.microsoft.com/office/drawing/2014/main" id="{4F2FD5F1-816D-95FB-B264-DE7A9DFAC54B}"/>
              </a:ext>
            </a:extLst>
          </p:cNvPr>
          <p:cNvSpPr txBox="1"/>
          <p:nvPr/>
        </p:nvSpPr>
        <p:spPr>
          <a:xfrm>
            <a:off x="6272983" y="4725022"/>
            <a:ext cx="1779638" cy="646331"/>
          </a:xfrm>
          <a:prstGeom prst="rect">
            <a:avLst/>
          </a:prstGeom>
          <a:noFill/>
        </p:spPr>
        <p:txBody>
          <a:bodyPr wrap="square" rtlCol="0">
            <a:spAutoFit/>
          </a:bodyPr>
          <a:lstStyle/>
          <a:p>
            <a:r>
              <a:rPr lang="en-GB" dirty="0"/>
              <a:t>Poor data management</a:t>
            </a:r>
          </a:p>
        </p:txBody>
      </p:sp>
      <p:sp>
        <p:nvSpPr>
          <p:cNvPr id="21" name="TextBox 20">
            <a:extLst>
              <a:ext uri="{FF2B5EF4-FFF2-40B4-BE49-F238E27FC236}">
                <a16:creationId xmlns:a16="http://schemas.microsoft.com/office/drawing/2014/main" id="{DB900978-A1A1-A12A-4DCA-962DC8214692}"/>
              </a:ext>
            </a:extLst>
          </p:cNvPr>
          <p:cNvSpPr txBox="1"/>
          <p:nvPr/>
        </p:nvSpPr>
        <p:spPr>
          <a:xfrm>
            <a:off x="8226767" y="4632688"/>
            <a:ext cx="1895543" cy="646331"/>
          </a:xfrm>
          <a:prstGeom prst="rect">
            <a:avLst/>
          </a:prstGeom>
          <a:noFill/>
        </p:spPr>
        <p:txBody>
          <a:bodyPr wrap="square" rtlCol="0">
            <a:spAutoFit/>
          </a:bodyPr>
          <a:lstStyle/>
          <a:p>
            <a:r>
              <a:rPr lang="en-GB" dirty="0"/>
              <a:t>Hostile </a:t>
            </a:r>
            <a:r>
              <a:rPr lang="en-GB" dirty="0" err="1"/>
              <a:t>enviroment</a:t>
            </a:r>
            <a:endParaRPr lang="en-GB" dirty="0"/>
          </a:p>
        </p:txBody>
      </p:sp>
      <p:sp>
        <p:nvSpPr>
          <p:cNvPr id="22" name="TextBox 21">
            <a:extLst>
              <a:ext uri="{FF2B5EF4-FFF2-40B4-BE49-F238E27FC236}">
                <a16:creationId xmlns:a16="http://schemas.microsoft.com/office/drawing/2014/main" id="{60C823FE-CD66-0898-A532-003148B9055B}"/>
              </a:ext>
            </a:extLst>
          </p:cNvPr>
          <p:cNvSpPr txBox="1"/>
          <p:nvPr/>
        </p:nvSpPr>
        <p:spPr>
          <a:xfrm>
            <a:off x="10038740" y="4932262"/>
            <a:ext cx="2300748" cy="646331"/>
          </a:xfrm>
          <a:prstGeom prst="rect">
            <a:avLst/>
          </a:prstGeom>
          <a:noFill/>
        </p:spPr>
        <p:txBody>
          <a:bodyPr wrap="square" rtlCol="0">
            <a:spAutoFit/>
          </a:bodyPr>
          <a:lstStyle/>
          <a:p>
            <a:r>
              <a:rPr lang="en-GB" dirty="0"/>
              <a:t>Emotive payment than </a:t>
            </a:r>
            <a:r>
              <a:rPr lang="en-GB"/>
              <a:t>factual payment</a:t>
            </a:r>
            <a:endParaRPr lang="en-GB" dirty="0"/>
          </a:p>
        </p:txBody>
      </p:sp>
    </p:spTree>
    <p:extLst>
      <p:ext uri="{BB962C8B-B14F-4D97-AF65-F5344CB8AC3E}">
        <p14:creationId xmlns:p14="http://schemas.microsoft.com/office/powerpoint/2010/main" val="16389631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CF9FB0E6-44F7-DA32-4DD0-917321E8325E}"/>
              </a:ext>
            </a:extLst>
          </p:cNvPr>
          <p:cNvGraphicFramePr>
            <a:graphicFrameLocks noGrp="1"/>
          </p:cNvGraphicFramePr>
          <p:nvPr>
            <p:ph sz="half" idx="1"/>
            <p:extLst>
              <p:ext uri="{D42A27DB-BD31-4B8C-83A1-F6EECF244321}">
                <p14:modId xmlns:p14="http://schemas.microsoft.com/office/powerpoint/2010/main" val="1629177591"/>
              </p:ext>
            </p:extLst>
          </p:nvPr>
        </p:nvGraphicFramePr>
        <p:xfrm>
          <a:off x="2655943" y="1779697"/>
          <a:ext cx="5304417" cy="3844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102CF82-E685-C752-328B-07439F358BDE}"/>
              </a:ext>
            </a:extLst>
          </p:cNvPr>
          <p:cNvSpPr txBox="1"/>
          <p:nvPr/>
        </p:nvSpPr>
        <p:spPr>
          <a:xfrm>
            <a:off x="848299" y="1233889"/>
            <a:ext cx="6753340" cy="369332"/>
          </a:xfrm>
          <a:prstGeom prst="rect">
            <a:avLst/>
          </a:prstGeom>
          <a:noFill/>
        </p:spPr>
        <p:txBody>
          <a:bodyPr wrap="square" rtlCol="0">
            <a:spAutoFit/>
          </a:bodyPr>
          <a:lstStyle/>
          <a:p>
            <a:r>
              <a:rPr lang="en-GB"/>
              <a:t>Reference list:</a:t>
            </a:r>
            <a:endParaRPr lang="en-GB" dirty="0"/>
          </a:p>
        </p:txBody>
      </p:sp>
    </p:spTree>
    <p:extLst>
      <p:ext uri="{BB962C8B-B14F-4D97-AF65-F5344CB8AC3E}">
        <p14:creationId xmlns:p14="http://schemas.microsoft.com/office/powerpoint/2010/main" val="13646055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theme/theme1.xml><?xml version="1.0" encoding="utf-8"?>
<a:theme xmlns:a="http://schemas.openxmlformats.org/drawingml/2006/main" name="ChronicleVTI">
  <a:themeElements>
    <a:clrScheme name="AnalogousFromLightSeedRightStep">
      <a:dk1>
        <a:srgbClr val="000000"/>
      </a:dk1>
      <a:lt1>
        <a:srgbClr val="FFFFFF"/>
      </a:lt1>
      <a:dk2>
        <a:srgbClr val="412624"/>
      </a:dk2>
      <a:lt2>
        <a:srgbClr val="E2E8E6"/>
      </a:lt2>
      <a:accent1>
        <a:srgbClr val="C696A7"/>
      </a:accent1>
      <a:accent2>
        <a:srgbClr val="BA827F"/>
      </a:accent2>
      <a:accent3>
        <a:srgbClr val="BC9E83"/>
      </a:accent3>
      <a:accent4>
        <a:srgbClr val="ABA575"/>
      </a:accent4>
      <a:accent5>
        <a:srgbClr val="9CA87F"/>
      </a:accent5>
      <a:accent6>
        <a:srgbClr val="85AD76"/>
      </a:accent6>
      <a:hlink>
        <a:srgbClr val="568F7B"/>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Facet</Template>
  <TotalTime>298</TotalTime>
  <Words>897</Words>
  <Application>Microsoft Office PowerPoint</Application>
  <PresentationFormat>Widescreen</PresentationFormat>
  <Paragraphs>58</Paragraphs>
  <Slides>11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Arial</vt:lpstr>
      <vt:lpstr>Calisto MT</vt:lpstr>
      <vt:lpstr>EB Garamond</vt:lpstr>
      <vt:lpstr>Google Sans</vt:lpstr>
      <vt:lpstr>Roboto</vt:lpstr>
      <vt:lpstr>RobotoBold</vt:lpstr>
      <vt:lpstr>RobotoRegular</vt:lpstr>
      <vt:lpstr>Univers Condensed</vt:lpstr>
      <vt:lpstr>ChronicleVTI</vt:lpstr>
      <vt:lpstr>Certificate of higher education in health and social care  Module:Problem solving and decision making Module coded:BMSW4004 Lecturer:LAILA SURANI STUDENT NAME:Ayomide Adeshina student number: 2014219 7 </vt:lpstr>
      <vt:lpstr>Introduction: </vt:lpstr>
      <vt:lpstr>BAD MANAGEMENT/UNSUPPOURTIVE BOSS/ MAN/ MACHINE: </vt:lpstr>
      <vt:lpstr>BAD MANAGEMENT/UNSUPPOURTIVE BOSS/ METHOD: </vt:lpstr>
      <vt:lpstr>BAD MANAGEMENT/UNSUPPOURTIVE BOSS/ ENVIROMENT: </vt:lpstr>
      <vt:lpstr>BAD MANAGEMENT/UNSUPPOURTIVE BOSS/ MEASUREMENT: </vt:lpstr>
      <vt:lpstr>BAD MANAGEMENT/UNSUPPORTIVE BOSS/ MATERIALS: </vt:lpstr>
      <vt:lpstr>Conclusion: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health and social care  Module:Problem solving and decision making Module coded:BMSW4004 Lecturer:LAILA SURANI STUDENT NAME:Ayomide Adeshina student number: 2014219 7</dc:title>
  <dc:creator>Ayomide Oluwadamilare</dc:creator>
  <cp:lastModifiedBy>Ayomide Oluwadamilare</cp:lastModifiedBy>
  <cp:revision>19</cp:revision>
  <dcterms:created xsi:type="dcterms:W3CDTF">2022-08-03T10:04:10Z</dcterms:created>
  <dcterms:modified xsi:type="dcterms:W3CDTF">2022-08-17T09:41:11Z</dcterms:modified>
</cp:coreProperties>
</file>