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notesMasterIdLst>
    <p:notesMasterId r:id="rId14"/>
  </p:notesMasterIdLst>
  <p:sldIdLst>
    <p:sldId id="277" r:id="rId2"/>
    <p:sldId id="265" r:id="rId3"/>
    <p:sldId id="258" r:id="rId4"/>
    <p:sldId id="272" r:id="rId5"/>
    <p:sldId id="266" r:id="rId6"/>
    <p:sldId id="261" r:id="rId7"/>
    <p:sldId id="271" r:id="rId8"/>
    <p:sldId id="273" r:id="rId9"/>
    <p:sldId id="259" r:id="rId10"/>
    <p:sldId id="267" r:id="rId11"/>
    <p:sldId id="269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46" autoAdjust="0"/>
    <p:restoredTop sz="93979" autoAdjust="0"/>
  </p:normalViewPr>
  <p:slideViewPr>
    <p:cSldViewPr snapToGrid="0">
      <p:cViewPr varScale="1">
        <p:scale>
          <a:sx n="65" d="100"/>
          <a:sy n="65" d="100"/>
        </p:scale>
        <p:origin x="63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E8AAC1-E12B-401A-81C0-C2155B8DDE4A}" type="doc">
      <dgm:prSet loTypeId="urn:microsoft.com/office/officeart/2008/layout/VerticalCurvedList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BD675F11-E82C-4344-8122-81343F6E9414}">
      <dgm:prSet phldrT="[Text]"/>
      <dgm:spPr/>
      <dgm:t>
        <a:bodyPr/>
        <a:lstStyle/>
        <a:p>
          <a:r>
            <a:rPr lang="en-GB" dirty="0" smtClean="0"/>
            <a:t>We provide </a:t>
          </a:r>
          <a:r>
            <a:rPr lang="en-US" dirty="0" smtClean="0"/>
            <a:t>outstanding value, </a:t>
          </a:r>
          <a:r>
            <a:rPr lang="en-GB" dirty="0" smtClean="0"/>
            <a:t>the </a:t>
          </a:r>
          <a:r>
            <a:rPr lang="en-GB" dirty="0" smtClean="0"/>
            <a:t>highest quality clothing and homeware for </a:t>
          </a:r>
          <a:r>
            <a:rPr lang="en-GB" dirty="0" smtClean="0"/>
            <a:t>modern families.</a:t>
          </a:r>
          <a:endParaRPr lang="en-US" dirty="0"/>
        </a:p>
      </dgm:t>
    </dgm:pt>
    <dgm:pt modelId="{50B79042-F405-4040-B6D7-DCA329BF8023}" type="parTrans" cxnId="{6285E3C5-D111-42D0-B1B7-04FB029B5B22}">
      <dgm:prSet/>
      <dgm:spPr/>
      <dgm:t>
        <a:bodyPr/>
        <a:lstStyle/>
        <a:p>
          <a:endParaRPr lang="en-US"/>
        </a:p>
      </dgm:t>
    </dgm:pt>
    <dgm:pt modelId="{118E5778-3A36-4D14-817F-E53547527E1D}" type="sibTrans" cxnId="{6285E3C5-D111-42D0-B1B7-04FB029B5B22}">
      <dgm:prSet/>
      <dgm:spPr/>
      <dgm:t>
        <a:bodyPr/>
        <a:lstStyle/>
        <a:p>
          <a:endParaRPr lang="en-US"/>
        </a:p>
      </dgm:t>
    </dgm:pt>
    <dgm:pt modelId="{06A0F7A7-CEF7-488D-9DA7-039FA5D289AF}">
      <dgm:prSet/>
      <dgm:spPr/>
      <dgm:t>
        <a:bodyPr/>
        <a:lstStyle/>
        <a:p>
          <a:r>
            <a:rPr lang="en-GB" dirty="0" smtClean="0"/>
            <a:t>We offer great location, late night openings, free convenient parking, 'everything under one roof' set up and free click and collect service.</a:t>
          </a:r>
          <a:endParaRPr lang="en-GB" dirty="0"/>
        </a:p>
      </dgm:t>
    </dgm:pt>
    <dgm:pt modelId="{28755A06-92DD-4B23-81DF-D6E43CB3A773}" type="parTrans" cxnId="{B71A40ED-CB0C-4788-A0CD-F092D83A0493}">
      <dgm:prSet/>
      <dgm:spPr/>
      <dgm:t>
        <a:bodyPr/>
        <a:lstStyle/>
        <a:p>
          <a:endParaRPr lang="en-US"/>
        </a:p>
      </dgm:t>
    </dgm:pt>
    <dgm:pt modelId="{CF30855B-15C6-4EBA-8A71-B2727C7E1055}" type="sibTrans" cxnId="{B71A40ED-CB0C-4788-A0CD-F092D83A0493}">
      <dgm:prSet/>
      <dgm:spPr/>
      <dgm:t>
        <a:bodyPr/>
        <a:lstStyle/>
        <a:p>
          <a:endParaRPr lang="en-US"/>
        </a:p>
      </dgm:t>
    </dgm:pt>
    <dgm:pt modelId="{3FAB7A5F-38CD-4F26-BA6F-9F7A386091D8}">
      <dgm:prSet/>
      <dgm:spPr/>
      <dgm:t>
        <a:bodyPr/>
        <a:lstStyle/>
        <a:p>
          <a:r>
            <a:rPr lang="en-US" baseline="0" dirty="0" smtClean="0"/>
            <a:t>We have 217 stores across the UK and we are expanding overseas through franchising. </a:t>
          </a:r>
          <a:endParaRPr lang="en-GB" dirty="0"/>
        </a:p>
      </dgm:t>
    </dgm:pt>
    <dgm:pt modelId="{73D70F59-1090-4FE1-ADF2-7B2A07A0A29D}" type="parTrans" cxnId="{E7FFD3CD-FCBA-4666-BDE2-FF214A878C2E}">
      <dgm:prSet/>
      <dgm:spPr/>
      <dgm:t>
        <a:bodyPr/>
        <a:lstStyle/>
        <a:p>
          <a:endParaRPr lang="en-US"/>
        </a:p>
      </dgm:t>
    </dgm:pt>
    <dgm:pt modelId="{1099E166-828D-4AFF-AE06-F42024272AF5}" type="sibTrans" cxnId="{E7FFD3CD-FCBA-4666-BDE2-FF214A878C2E}">
      <dgm:prSet/>
      <dgm:spPr/>
      <dgm:t>
        <a:bodyPr/>
        <a:lstStyle/>
        <a:p>
          <a:endParaRPr lang="en-US"/>
        </a:p>
      </dgm:t>
    </dgm:pt>
    <dgm:pt modelId="{5A8A70E1-EACA-4E7D-8724-E748BAAC53C0}">
      <dgm:prSet/>
      <dgm:spPr/>
      <dgm:t>
        <a:bodyPr/>
        <a:lstStyle/>
        <a:p>
          <a:r>
            <a:rPr lang="en-GB" dirty="0" smtClean="0"/>
            <a:t>We have opened stores overseas, in countries including Germany, </a:t>
          </a:r>
          <a:r>
            <a:rPr lang="en-GB" dirty="0" smtClean="0"/>
            <a:t>Jordan, </a:t>
          </a:r>
          <a:r>
            <a:rPr lang="en-GB" dirty="0" smtClean="0"/>
            <a:t>Qatar, Malta and the UAE.</a:t>
          </a:r>
          <a:endParaRPr lang="en-GB" dirty="0"/>
        </a:p>
      </dgm:t>
    </dgm:pt>
    <dgm:pt modelId="{02DD232D-CDD1-4380-9A77-11762AC84854}" type="parTrans" cxnId="{11E60664-7693-4689-B283-877E2048BCA5}">
      <dgm:prSet/>
      <dgm:spPr/>
      <dgm:t>
        <a:bodyPr/>
        <a:lstStyle/>
        <a:p>
          <a:endParaRPr lang="en-US"/>
        </a:p>
      </dgm:t>
    </dgm:pt>
    <dgm:pt modelId="{DF1D34DB-1B7F-4FA6-B62A-D72D9E7673E5}" type="sibTrans" cxnId="{11E60664-7693-4689-B283-877E2048BCA5}">
      <dgm:prSet/>
      <dgm:spPr/>
      <dgm:t>
        <a:bodyPr/>
        <a:lstStyle/>
        <a:p>
          <a:endParaRPr lang="en-US"/>
        </a:p>
      </dgm:t>
    </dgm:pt>
    <dgm:pt modelId="{8978E6FC-512D-4787-A776-F4930DE36983}" type="pres">
      <dgm:prSet presAssocID="{10E8AAC1-E12B-401A-81C0-C2155B8DDE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83D66C28-3196-4CB1-A03E-F201EAD1FD28}" type="pres">
      <dgm:prSet presAssocID="{10E8AAC1-E12B-401A-81C0-C2155B8DDE4A}" presName="Name1" presStyleCnt="0"/>
      <dgm:spPr/>
    </dgm:pt>
    <dgm:pt modelId="{47D58967-99A6-4AC4-AA96-5F9B6C1CCD4A}" type="pres">
      <dgm:prSet presAssocID="{10E8AAC1-E12B-401A-81C0-C2155B8DDE4A}" presName="cycle" presStyleCnt="0"/>
      <dgm:spPr/>
    </dgm:pt>
    <dgm:pt modelId="{BE766FB0-C720-4D5A-A6AE-3C8DC9749E7A}" type="pres">
      <dgm:prSet presAssocID="{10E8AAC1-E12B-401A-81C0-C2155B8DDE4A}" presName="srcNode" presStyleLbl="node1" presStyleIdx="0" presStyleCnt="4"/>
      <dgm:spPr/>
    </dgm:pt>
    <dgm:pt modelId="{838C730B-7977-4732-97AD-C46C67CAFBAB}" type="pres">
      <dgm:prSet presAssocID="{10E8AAC1-E12B-401A-81C0-C2155B8DDE4A}" presName="conn" presStyleLbl="parChTrans1D2" presStyleIdx="0" presStyleCnt="1"/>
      <dgm:spPr/>
      <dgm:t>
        <a:bodyPr/>
        <a:lstStyle/>
        <a:p>
          <a:endParaRPr lang="en-US"/>
        </a:p>
      </dgm:t>
    </dgm:pt>
    <dgm:pt modelId="{C1D4B0E0-681B-45A0-BACA-633D5F34F3AF}" type="pres">
      <dgm:prSet presAssocID="{10E8AAC1-E12B-401A-81C0-C2155B8DDE4A}" presName="extraNode" presStyleLbl="node1" presStyleIdx="0" presStyleCnt="4"/>
      <dgm:spPr/>
    </dgm:pt>
    <dgm:pt modelId="{DF03700B-07FD-4BA8-8288-B9B5F597A463}" type="pres">
      <dgm:prSet presAssocID="{10E8AAC1-E12B-401A-81C0-C2155B8DDE4A}" presName="dstNode" presStyleLbl="node1" presStyleIdx="0" presStyleCnt="4"/>
      <dgm:spPr/>
    </dgm:pt>
    <dgm:pt modelId="{C11CB79F-60F5-467F-8F7B-F05BD936F289}" type="pres">
      <dgm:prSet presAssocID="{BD675F11-E82C-4344-8122-81343F6E9414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1E1828-EF19-45C7-8D0C-D86F7AFA5B46}" type="pres">
      <dgm:prSet presAssocID="{BD675F11-E82C-4344-8122-81343F6E9414}" presName="accent_1" presStyleCnt="0"/>
      <dgm:spPr/>
    </dgm:pt>
    <dgm:pt modelId="{6CCA257F-912A-4541-BC78-59CD1DDB3B21}" type="pres">
      <dgm:prSet presAssocID="{BD675F11-E82C-4344-8122-81343F6E9414}" presName="accentRepeatNode" presStyleLbl="solidFgAcc1" presStyleIdx="0" presStyleCnt="4"/>
      <dgm:spPr/>
    </dgm:pt>
    <dgm:pt modelId="{435384CB-0CD1-44B6-917B-4FBA6CA3954F}" type="pres">
      <dgm:prSet presAssocID="{06A0F7A7-CEF7-488D-9DA7-039FA5D289A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DC51C2-9471-483E-A51D-DD7599D813EE}" type="pres">
      <dgm:prSet presAssocID="{06A0F7A7-CEF7-488D-9DA7-039FA5D289AF}" presName="accent_2" presStyleCnt="0"/>
      <dgm:spPr/>
    </dgm:pt>
    <dgm:pt modelId="{60C5FF79-EC03-4A51-A526-FF316C344957}" type="pres">
      <dgm:prSet presAssocID="{06A0F7A7-CEF7-488D-9DA7-039FA5D289AF}" presName="accentRepeatNode" presStyleLbl="solidFgAcc1" presStyleIdx="1" presStyleCnt="4" custLinFactNeighborX="-1159"/>
      <dgm:spPr/>
    </dgm:pt>
    <dgm:pt modelId="{09961B2D-169E-423F-B41F-1F8BCFBFE7B1}" type="pres">
      <dgm:prSet presAssocID="{3FAB7A5F-38CD-4F26-BA6F-9F7A386091D8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C428B6-0CFB-4E12-9809-E1A4D8FE6A65}" type="pres">
      <dgm:prSet presAssocID="{3FAB7A5F-38CD-4F26-BA6F-9F7A386091D8}" presName="accent_3" presStyleCnt="0"/>
      <dgm:spPr/>
    </dgm:pt>
    <dgm:pt modelId="{105D1235-438F-40F5-A78F-000691166781}" type="pres">
      <dgm:prSet presAssocID="{3FAB7A5F-38CD-4F26-BA6F-9F7A386091D8}" presName="accentRepeatNode" presStyleLbl="solidFgAcc1" presStyleIdx="2" presStyleCnt="4"/>
      <dgm:spPr/>
    </dgm:pt>
    <dgm:pt modelId="{0DF79855-9A3A-483E-897B-D78F6EB39F40}" type="pres">
      <dgm:prSet presAssocID="{5A8A70E1-EACA-4E7D-8724-E748BAAC53C0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8DD83E-A6DC-4AB7-937A-779516CCB9F1}" type="pres">
      <dgm:prSet presAssocID="{5A8A70E1-EACA-4E7D-8724-E748BAAC53C0}" presName="accent_4" presStyleCnt="0"/>
      <dgm:spPr/>
    </dgm:pt>
    <dgm:pt modelId="{AF4C0705-4D34-43DD-9457-F1BCBA7F2A33}" type="pres">
      <dgm:prSet presAssocID="{5A8A70E1-EACA-4E7D-8724-E748BAAC53C0}" presName="accentRepeatNode" presStyleLbl="solidFgAcc1" presStyleIdx="3" presStyleCnt="4"/>
      <dgm:spPr/>
    </dgm:pt>
  </dgm:ptLst>
  <dgm:cxnLst>
    <dgm:cxn modelId="{B71A40ED-CB0C-4788-A0CD-F092D83A0493}" srcId="{10E8AAC1-E12B-401A-81C0-C2155B8DDE4A}" destId="{06A0F7A7-CEF7-488D-9DA7-039FA5D289AF}" srcOrd="1" destOrd="0" parTransId="{28755A06-92DD-4B23-81DF-D6E43CB3A773}" sibTransId="{CF30855B-15C6-4EBA-8A71-B2727C7E1055}"/>
    <dgm:cxn modelId="{69C06BFC-68BE-492D-AAA0-364FFF622874}" type="presOf" srcId="{06A0F7A7-CEF7-488D-9DA7-039FA5D289AF}" destId="{435384CB-0CD1-44B6-917B-4FBA6CA3954F}" srcOrd="0" destOrd="0" presId="urn:microsoft.com/office/officeart/2008/layout/VerticalCurvedList"/>
    <dgm:cxn modelId="{555E126D-5EAC-41B5-AD0D-9012B5674EF5}" type="presOf" srcId="{3FAB7A5F-38CD-4F26-BA6F-9F7A386091D8}" destId="{09961B2D-169E-423F-B41F-1F8BCFBFE7B1}" srcOrd="0" destOrd="0" presId="urn:microsoft.com/office/officeart/2008/layout/VerticalCurvedList"/>
    <dgm:cxn modelId="{F1BD2614-D998-4E09-BD93-F16299B0F55B}" type="presOf" srcId="{118E5778-3A36-4D14-817F-E53547527E1D}" destId="{838C730B-7977-4732-97AD-C46C67CAFBAB}" srcOrd="0" destOrd="0" presId="urn:microsoft.com/office/officeart/2008/layout/VerticalCurvedList"/>
    <dgm:cxn modelId="{6285E3C5-D111-42D0-B1B7-04FB029B5B22}" srcId="{10E8AAC1-E12B-401A-81C0-C2155B8DDE4A}" destId="{BD675F11-E82C-4344-8122-81343F6E9414}" srcOrd="0" destOrd="0" parTransId="{50B79042-F405-4040-B6D7-DCA329BF8023}" sibTransId="{118E5778-3A36-4D14-817F-E53547527E1D}"/>
    <dgm:cxn modelId="{11E60664-7693-4689-B283-877E2048BCA5}" srcId="{10E8AAC1-E12B-401A-81C0-C2155B8DDE4A}" destId="{5A8A70E1-EACA-4E7D-8724-E748BAAC53C0}" srcOrd="3" destOrd="0" parTransId="{02DD232D-CDD1-4380-9A77-11762AC84854}" sibTransId="{DF1D34DB-1B7F-4FA6-B62A-D72D9E7673E5}"/>
    <dgm:cxn modelId="{C3828069-5655-4310-B0EB-F083B6F1350A}" type="presOf" srcId="{10E8AAC1-E12B-401A-81C0-C2155B8DDE4A}" destId="{8978E6FC-512D-4787-A776-F4930DE36983}" srcOrd="0" destOrd="0" presId="urn:microsoft.com/office/officeart/2008/layout/VerticalCurvedList"/>
    <dgm:cxn modelId="{E7FFD3CD-FCBA-4666-BDE2-FF214A878C2E}" srcId="{10E8AAC1-E12B-401A-81C0-C2155B8DDE4A}" destId="{3FAB7A5F-38CD-4F26-BA6F-9F7A386091D8}" srcOrd="2" destOrd="0" parTransId="{73D70F59-1090-4FE1-ADF2-7B2A07A0A29D}" sibTransId="{1099E166-828D-4AFF-AE06-F42024272AF5}"/>
    <dgm:cxn modelId="{27696422-8D2B-4789-B033-015F536E6192}" type="presOf" srcId="{BD675F11-E82C-4344-8122-81343F6E9414}" destId="{C11CB79F-60F5-467F-8F7B-F05BD936F289}" srcOrd="0" destOrd="0" presId="urn:microsoft.com/office/officeart/2008/layout/VerticalCurvedList"/>
    <dgm:cxn modelId="{95AE6ADB-5C7D-4CF3-AEA7-9B3355CC2569}" type="presOf" srcId="{5A8A70E1-EACA-4E7D-8724-E748BAAC53C0}" destId="{0DF79855-9A3A-483E-897B-D78F6EB39F40}" srcOrd="0" destOrd="0" presId="urn:microsoft.com/office/officeart/2008/layout/VerticalCurvedList"/>
    <dgm:cxn modelId="{514B98F5-49BB-4E0B-BDF4-F16655C0765C}" type="presParOf" srcId="{8978E6FC-512D-4787-A776-F4930DE36983}" destId="{83D66C28-3196-4CB1-A03E-F201EAD1FD28}" srcOrd="0" destOrd="0" presId="urn:microsoft.com/office/officeart/2008/layout/VerticalCurvedList"/>
    <dgm:cxn modelId="{E8F961D2-E39B-4157-8B90-28EA00E76144}" type="presParOf" srcId="{83D66C28-3196-4CB1-A03E-F201EAD1FD28}" destId="{47D58967-99A6-4AC4-AA96-5F9B6C1CCD4A}" srcOrd="0" destOrd="0" presId="urn:microsoft.com/office/officeart/2008/layout/VerticalCurvedList"/>
    <dgm:cxn modelId="{659C0FBD-8461-4E11-9E4E-327DB175EBFC}" type="presParOf" srcId="{47D58967-99A6-4AC4-AA96-5F9B6C1CCD4A}" destId="{BE766FB0-C720-4D5A-A6AE-3C8DC9749E7A}" srcOrd="0" destOrd="0" presId="urn:microsoft.com/office/officeart/2008/layout/VerticalCurvedList"/>
    <dgm:cxn modelId="{9973AF97-FBA1-4DCC-981C-21E221BBC564}" type="presParOf" srcId="{47D58967-99A6-4AC4-AA96-5F9B6C1CCD4A}" destId="{838C730B-7977-4732-97AD-C46C67CAFBAB}" srcOrd="1" destOrd="0" presId="urn:microsoft.com/office/officeart/2008/layout/VerticalCurvedList"/>
    <dgm:cxn modelId="{B1784566-1AC9-4EA2-BBB5-DEC1DDDA4024}" type="presParOf" srcId="{47D58967-99A6-4AC4-AA96-5F9B6C1CCD4A}" destId="{C1D4B0E0-681B-45A0-BACA-633D5F34F3AF}" srcOrd="2" destOrd="0" presId="urn:microsoft.com/office/officeart/2008/layout/VerticalCurvedList"/>
    <dgm:cxn modelId="{71C139CD-5C37-4BDA-9E34-6559B19BA0D5}" type="presParOf" srcId="{47D58967-99A6-4AC4-AA96-5F9B6C1CCD4A}" destId="{DF03700B-07FD-4BA8-8288-B9B5F597A463}" srcOrd="3" destOrd="0" presId="urn:microsoft.com/office/officeart/2008/layout/VerticalCurvedList"/>
    <dgm:cxn modelId="{F5782383-5AA3-4123-9E8E-F493A46D015A}" type="presParOf" srcId="{83D66C28-3196-4CB1-A03E-F201EAD1FD28}" destId="{C11CB79F-60F5-467F-8F7B-F05BD936F289}" srcOrd="1" destOrd="0" presId="urn:microsoft.com/office/officeart/2008/layout/VerticalCurvedList"/>
    <dgm:cxn modelId="{EF716EEF-1696-436E-A1FC-E6603EFAB7AB}" type="presParOf" srcId="{83D66C28-3196-4CB1-A03E-F201EAD1FD28}" destId="{9A1E1828-EF19-45C7-8D0C-D86F7AFA5B46}" srcOrd="2" destOrd="0" presId="urn:microsoft.com/office/officeart/2008/layout/VerticalCurvedList"/>
    <dgm:cxn modelId="{31C57C45-A3D5-4429-9F3D-4892C6DE2FAC}" type="presParOf" srcId="{9A1E1828-EF19-45C7-8D0C-D86F7AFA5B46}" destId="{6CCA257F-912A-4541-BC78-59CD1DDB3B21}" srcOrd="0" destOrd="0" presId="urn:microsoft.com/office/officeart/2008/layout/VerticalCurvedList"/>
    <dgm:cxn modelId="{6E2DADF8-4B7D-4C29-917F-10F028367CA3}" type="presParOf" srcId="{83D66C28-3196-4CB1-A03E-F201EAD1FD28}" destId="{435384CB-0CD1-44B6-917B-4FBA6CA3954F}" srcOrd="3" destOrd="0" presId="urn:microsoft.com/office/officeart/2008/layout/VerticalCurvedList"/>
    <dgm:cxn modelId="{FB7FFC23-652E-42E9-ADC2-0F85B1EA610A}" type="presParOf" srcId="{83D66C28-3196-4CB1-A03E-F201EAD1FD28}" destId="{60DC51C2-9471-483E-A51D-DD7599D813EE}" srcOrd="4" destOrd="0" presId="urn:microsoft.com/office/officeart/2008/layout/VerticalCurvedList"/>
    <dgm:cxn modelId="{7DAC2460-6B9A-40B6-B6D6-E648EE6C7B81}" type="presParOf" srcId="{60DC51C2-9471-483E-A51D-DD7599D813EE}" destId="{60C5FF79-EC03-4A51-A526-FF316C344957}" srcOrd="0" destOrd="0" presId="urn:microsoft.com/office/officeart/2008/layout/VerticalCurvedList"/>
    <dgm:cxn modelId="{D0BDBC60-401C-41F3-B6EF-CD70667935B9}" type="presParOf" srcId="{83D66C28-3196-4CB1-A03E-F201EAD1FD28}" destId="{09961B2D-169E-423F-B41F-1F8BCFBFE7B1}" srcOrd="5" destOrd="0" presId="urn:microsoft.com/office/officeart/2008/layout/VerticalCurvedList"/>
    <dgm:cxn modelId="{60FA1841-3830-4DE6-BC6C-4E81E114B7CE}" type="presParOf" srcId="{83D66C28-3196-4CB1-A03E-F201EAD1FD28}" destId="{76C428B6-0CFB-4E12-9809-E1A4D8FE6A65}" srcOrd="6" destOrd="0" presId="urn:microsoft.com/office/officeart/2008/layout/VerticalCurvedList"/>
    <dgm:cxn modelId="{E71BE42A-F5BA-49BB-9D25-AB805B1D8F22}" type="presParOf" srcId="{76C428B6-0CFB-4E12-9809-E1A4D8FE6A65}" destId="{105D1235-438F-40F5-A78F-000691166781}" srcOrd="0" destOrd="0" presId="urn:microsoft.com/office/officeart/2008/layout/VerticalCurvedList"/>
    <dgm:cxn modelId="{1F66A347-5305-4E9B-B94C-FE66C8CFA928}" type="presParOf" srcId="{83D66C28-3196-4CB1-A03E-F201EAD1FD28}" destId="{0DF79855-9A3A-483E-897B-D78F6EB39F40}" srcOrd="7" destOrd="0" presId="urn:microsoft.com/office/officeart/2008/layout/VerticalCurvedList"/>
    <dgm:cxn modelId="{4E19F552-8706-4269-A40B-CF8836FF96C5}" type="presParOf" srcId="{83D66C28-3196-4CB1-A03E-F201EAD1FD28}" destId="{BF8DD83E-A6DC-4AB7-937A-779516CCB9F1}" srcOrd="8" destOrd="0" presId="urn:microsoft.com/office/officeart/2008/layout/VerticalCurvedList"/>
    <dgm:cxn modelId="{291FA3C6-2FC4-454A-B3AC-AB3F3D40E0E4}" type="presParOf" srcId="{BF8DD83E-A6DC-4AB7-937A-779516CCB9F1}" destId="{AF4C0705-4D34-43DD-9457-F1BCBA7F2A3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A187F2-66CA-4C16-AF70-34C2D24A8EEC}" type="doc">
      <dgm:prSet loTypeId="urn:microsoft.com/office/officeart/2005/8/layout/defaul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87B99C6-10A5-4D84-BCE7-D7A6ACA9B7F0}">
      <dgm:prSet phldrT="[Text]"/>
      <dgm:spPr/>
      <dgm:t>
        <a:bodyPr/>
        <a:lstStyle/>
        <a:p>
          <a:r>
            <a:rPr lang="en-US" dirty="0" smtClean="0"/>
            <a:t>Australia is a continent and a country surrounded by the Pacific and the Indian oceans.</a:t>
          </a:r>
          <a:endParaRPr lang="en-US" dirty="0"/>
        </a:p>
      </dgm:t>
    </dgm:pt>
    <dgm:pt modelId="{4E80CD71-0FF4-496D-80C2-6CE01B5262CC}" type="parTrans" cxnId="{370E6071-CAED-44B0-9916-CE1FE8852CDD}">
      <dgm:prSet/>
      <dgm:spPr/>
      <dgm:t>
        <a:bodyPr/>
        <a:lstStyle/>
        <a:p>
          <a:endParaRPr lang="en-US"/>
        </a:p>
      </dgm:t>
    </dgm:pt>
    <dgm:pt modelId="{1F082871-F348-4CFF-B458-6FBB7EF8D603}" type="sibTrans" cxnId="{370E6071-CAED-44B0-9916-CE1FE8852CDD}">
      <dgm:prSet/>
      <dgm:spPr/>
      <dgm:t>
        <a:bodyPr/>
        <a:lstStyle/>
        <a:p>
          <a:endParaRPr lang="en-US"/>
        </a:p>
      </dgm:t>
    </dgm:pt>
    <dgm:pt modelId="{905F5905-14D2-4E21-939C-1D8ACBF8BE0F}">
      <dgm:prSet/>
      <dgm:spPr/>
      <dgm:t>
        <a:bodyPr/>
        <a:lstStyle/>
        <a:p>
          <a:r>
            <a:rPr lang="en-US" dirty="0" smtClean="0"/>
            <a:t>It is the world’s sixth largest country with population of 24 million.</a:t>
          </a:r>
        </a:p>
      </dgm:t>
    </dgm:pt>
    <dgm:pt modelId="{ED5DB5DB-A9B6-490A-83BA-6CF0C7ECBE74}" type="parTrans" cxnId="{4119F8CA-7413-4B2D-B65A-51C552BB584A}">
      <dgm:prSet/>
      <dgm:spPr/>
      <dgm:t>
        <a:bodyPr/>
        <a:lstStyle/>
        <a:p>
          <a:endParaRPr lang="en-US"/>
        </a:p>
      </dgm:t>
    </dgm:pt>
    <dgm:pt modelId="{F07D536C-F7FB-4ED9-9422-A837A92023BD}" type="sibTrans" cxnId="{4119F8CA-7413-4B2D-B65A-51C552BB584A}">
      <dgm:prSet/>
      <dgm:spPr/>
      <dgm:t>
        <a:bodyPr/>
        <a:lstStyle/>
        <a:p>
          <a:endParaRPr lang="en-US"/>
        </a:p>
      </dgm:t>
    </dgm:pt>
    <dgm:pt modelId="{B073F55B-2B58-44B2-8F7A-64459819DFAC}">
      <dgm:prSet/>
      <dgm:spPr/>
      <dgm:t>
        <a:bodyPr/>
        <a:lstStyle/>
        <a:p>
          <a:r>
            <a:rPr lang="en-US" dirty="0" smtClean="0"/>
            <a:t>Largest and most populous cities are Sydney and Melbourne. </a:t>
          </a:r>
        </a:p>
      </dgm:t>
    </dgm:pt>
    <dgm:pt modelId="{2C75E776-FBA2-4156-8884-EA2735A275C9}" type="parTrans" cxnId="{F59D0E98-E64C-4130-8689-AC73F60E9810}">
      <dgm:prSet/>
      <dgm:spPr/>
      <dgm:t>
        <a:bodyPr/>
        <a:lstStyle/>
        <a:p>
          <a:endParaRPr lang="en-US"/>
        </a:p>
      </dgm:t>
    </dgm:pt>
    <dgm:pt modelId="{01DAE364-CA04-40F4-99A3-2C1DA41D8FBC}" type="sibTrans" cxnId="{F59D0E98-E64C-4130-8689-AC73F60E9810}">
      <dgm:prSet/>
      <dgm:spPr/>
      <dgm:t>
        <a:bodyPr/>
        <a:lstStyle/>
        <a:p>
          <a:endParaRPr lang="en-US"/>
        </a:p>
      </dgm:t>
    </dgm:pt>
    <dgm:pt modelId="{4360C795-2007-4058-9FA7-955105DC5E98}">
      <dgm:prSet/>
      <dgm:spPr/>
      <dgm:t>
        <a:bodyPr/>
        <a:lstStyle/>
        <a:p>
          <a:r>
            <a:rPr lang="en-US" dirty="0" smtClean="0"/>
            <a:t>Capital city:  Canberra</a:t>
          </a:r>
        </a:p>
      </dgm:t>
    </dgm:pt>
    <dgm:pt modelId="{EDD7E897-72C4-4524-985C-38C43C7E69D1}" type="parTrans" cxnId="{BCB15E24-73C3-4036-9DFF-7A4F3A985659}">
      <dgm:prSet/>
      <dgm:spPr/>
      <dgm:t>
        <a:bodyPr/>
        <a:lstStyle/>
        <a:p>
          <a:endParaRPr lang="en-US"/>
        </a:p>
      </dgm:t>
    </dgm:pt>
    <dgm:pt modelId="{34FE9383-E554-4715-8544-F80D8ADA94CF}" type="sibTrans" cxnId="{BCB15E24-73C3-4036-9DFF-7A4F3A985659}">
      <dgm:prSet/>
      <dgm:spPr/>
      <dgm:t>
        <a:bodyPr/>
        <a:lstStyle/>
        <a:p>
          <a:endParaRPr lang="en-US"/>
        </a:p>
      </dgm:t>
    </dgm:pt>
    <dgm:pt modelId="{0B382526-E042-4BB4-B74B-B8787D412C3B}">
      <dgm:prSet/>
      <dgm:spPr/>
      <dgm:t>
        <a:bodyPr/>
        <a:lstStyle/>
        <a:p>
          <a:r>
            <a:rPr lang="en-US" dirty="0" smtClean="0"/>
            <a:t>Language:</a:t>
          </a:r>
        </a:p>
        <a:p>
          <a:r>
            <a:rPr lang="en-US" dirty="0" smtClean="0"/>
            <a:t> English</a:t>
          </a:r>
        </a:p>
      </dgm:t>
    </dgm:pt>
    <dgm:pt modelId="{905C7920-5308-4FF0-B52F-648A9B5517DA}" type="parTrans" cxnId="{DBE539D9-4360-4330-9617-C5896013CB67}">
      <dgm:prSet/>
      <dgm:spPr/>
      <dgm:t>
        <a:bodyPr/>
        <a:lstStyle/>
        <a:p>
          <a:endParaRPr lang="en-US"/>
        </a:p>
      </dgm:t>
    </dgm:pt>
    <dgm:pt modelId="{49B03701-8FAF-45FD-85F7-8FEFDBD79C3E}" type="sibTrans" cxnId="{DBE539D9-4360-4330-9617-C5896013CB67}">
      <dgm:prSet/>
      <dgm:spPr/>
      <dgm:t>
        <a:bodyPr/>
        <a:lstStyle/>
        <a:p>
          <a:endParaRPr lang="en-US"/>
        </a:p>
      </dgm:t>
    </dgm:pt>
    <dgm:pt modelId="{3D008A14-A213-4D84-8F73-40D1B5332A87}">
      <dgm:prSet/>
      <dgm:spPr/>
      <dgm:t>
        <a:bodyPr/>
        <a:lstStyle/>
        <a:p>
          <a:r>
            <a:rPr lang="en-US" dirty="0" smtClean="0"/>
            <a:t>Currency:</a:t>
          </a:r>
        </a:p>
        <a:p>
          <a:r>
            <a:rPr lang="en-US" dirty="0" smtClean="0"/>
            <a:t> Australian Doller (AUD)</a:t>
          </a:r>
        </a:p>
      </dgm:t>
    </dgm:pt>
    <dgm:pt modelId="{11DD0996-4F2A-429A-A58F-DCF3ECA0C956}" type="parTrans" cxnId="{50FAF134-C269-4106-9055-7C5E343600AC}">
      <dgm:prSet/>
      <dgm:spPr/>
      <dgm:t>
        <a:bodyPr/>
        <a:lstStyle/>
        <a:p>
          <a:endParaRPr lang="en-US"/>
        </a:p>
      </dgm:t>
    </dgm:pt>
    <dgm:pt modelId="{531973FB-2AE5-44C0-BDCC-BA69851E4817}" type="sibTrans" cxnId="{50FAF134-C269-4106-9055-7C5E343600AC}">
      <dgm:prSet/>
      <dgm:spPr/>
      <dgm:t>
        <a:bodyPr/>
        <a:lstStyle/>
        <a:p>
          <a:endParaRPr lang="en-US"/>
        </a:p>
      </dgm:t>
    </dgm:pt>
    <dgm:pt modelId="{21FABBA7-2072-4FD8-BC41-6D59C28FDD78}">
      <dgm:prSet/>
      <dgm:spPr/>
      <dgm:t>
        <a:bodyPr/>
        <a:lstStyle/>
        <a:p>
          <a:r>
            <a:rPr lang="en-US" dirty="0" smtClean="0"/>
            <a:t>Australia follows a Westminster system of government and law inherited from the </a:t>
          </a:r>
          <a:r>
            <a:rPr lang="en-US" dirty="0" smtClean="0"/>
            <a:t>British.</a:t>
          </a:r>
          <a:endParaRPr lang="en-US" dirty="0" smtClean="0"/>
        </a:p>
      </dgm:t>
    </dgm:pt>
    <dgm:pt modelId="{5E71BFE6-8861-4A5A-B569-3F289B57D77B}" type="parTrans" cxnId="{233ECAB3-6422-4816-8550-2EFFE316BF4D}">
      <dgm:prSet/>
      <dgm:spPr/>
      <dgm:t>
        <a:bodyPr/>
        <a:lstStyle/>
        <a:p>
          <a:endParaRPr lang="en-US"/>
        </a:p>
      </dgm:t>
    </dgm:pt>
    <dgm:pt modelId="{E37D86A0-CDEF-4CE5-A64F-D74CDDC796FD}" type="sibTrans" cxnId="{233ECAB3-6422-4816-8550-2EFFE316BF4D}">
      <dgm:prSet/>
      <dgm:spPr/>
      <dgm:t>
        <a:bodyPr/>
        <a:lstStyle/>
        <a:p>
          <a:endParaRPr lang="en-US"/>
        </a:p>
      </dgm:t>
    </dgm:pt>
    <dgm:pt modelId="{C0C175FC-9264-4538-946E-BD0F77AA025F}" type="pres">
      <dgm:prSet presAssocID="{64A187F2-66CA-4C16-AF70-34C2D24A8EE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AEAAC7C-7AA2-4655-AD80-81336FB43219}" type="pres">
      <dgm:prSet presAssocID="{387B99C6-10A5-4D84-BCE7-D7A6ACA9B7F0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FEBE1F-8C9B-410E-AC04-0BA660465C5A}" type="pres">
      <dgm:prSet presAssocID="{1F082871-F348-4CFF-B458-6FBB7EF8D603}" presName="sibTrans" presStyleCnt="0"/>
      <dgm:spPr/>
    </dgm:pt>
    <dgm:pt modelId="{9F8522BE-5B6E-403E-8158-2FD8F9FA6CB3}" type="pres">
      <dgm:prSet presAssocID="{905F5905-14D2-4E21-939C-1D8ACBF8BE0F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B95624-7878-4A8B-91F2-9EEBD21F2561}" type="pres">
      <dgm:prSet presAssocID="{F07D536C-F7FB-4ED9-9422-A837A92023BD}" presName="sibTrans" presStyleCnt="0"/>
      <dgm:spPr/>
    </dgm:pt>
    <dgm:pt modelId="{78ECCB03-3D80-4BBA-9EC2-9AEF86F4D5D3}" type="pres">
      <dgm:prSet presAssocID="{B073F55B-2B58-44B2-8F7A-64459819DFAC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F565E9-4FAD-45D8-8E7F-057A4FD9477B}" type="pres">
      <dgm:prSet presAssocID="{01DAE364-CA04-40F4-99A3-2C1DA41D8FBC}" presName="sibTrans" presStyleCnt="0"/>
      <dgm:spPr/>
    </dgm:pt>
    <dgm:pt modelId="{FE5A8C09-1368-4C5C-9DAD-A49AF3B1F7D9}" type="pres">
      <dgm:prSet presAssocID="{4360C795-2007-4058-9FA7-955105DC5E98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01EDEE-5022-4C68-A2B3-2E4B2E0112EB}" type="pres">
      <dgm:prSet presAssocID="{34FE9383-E554-4715-8544-F80D8ADA94CF}" presName="sibTrans" presStyleCnt="0"/>
      <dgm:spPr/>
    </dgm:pt>
    <dgm:pt modelId="{5F0F0C49-A08D-4DB9-8063-7C3F51146685}" type="pres">
      <dgm:prSet presAssocID="{0B382526-E042-4BB4-B74B-B8787D412C3B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D43D01-3C2C-4064-A4C5-357B6E28404A}" type="pres">
      <dgm:prSet presAssocID="{49B03701-8FAF-45FD-85F7-8FEFDBD79C3E}" presName="sibTrans" presStyleCnt="0"/>
      <dgm:spPr/>
    </dgm:pt>
    <dgm:pt modelId="{1EE16B6B-E90A-430A-B054-9EDC94B7E5E2}" type="pres">
      <dgm:prSet presAssocID="{3D008A14-A213-4D84-8F73-40D1B5332A87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A06EE9-8C29-4F87-8E41-5C2695B80A62}" type="pres">
      <dgm:prSet presAssocID="{531973FB-2AE5-44C0-BDCC-BA69851E4817}" presName="sibTrans" presStyleCnt="0"/>
      <dgm:spPr/>
    </dgm:pt>
    <dgm:pt modelId="{D60C3F21-6484-422B-B0E9-5FA1E81E8586}" type="pres">
      <dgm:prSet presAssocID="{21FABBA7-2072-4FD8-BC41-6D59C28FDD78}" presName="node" presStyleLbl="node1" presStyleIdx="6" presStyleCnt="7" custScaleX="32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D97B498-F985-461D-972D-84A4E74AA116}" type="presOf" srcId="{21FABBA7-2072-4FD8-BC41-6D59C28FDD78}" destId="{D60C3F21-6484-422B-B0E9-5FA1E81E8586}" srcOrd="0" destOrd="0" presId="urn:microsoft.com/office/officeart/2005/8/layout/default"/>
    <dgm:cxn modelId="{233ECAB3-6422-4816-8550-2EFFE316BF4D}" srcId="{64A187F2-66CA-4C16-AF70-34C2D24A8EEC}" destId="{21FABBA7-2072-4FD8-BC41-6D59C28FDD78}" srcOrd="6" destOrd="0" parTransId="{5E71BFE6-8861-4A5A-B569-3F289B57D77B}" sibTransId="{E37D86A0-CDEF-4CE5-A64F-D74CDDC796FD}"/>
    <dgm:cxn modelId="{D4DF3202-DF9C-469F-83CA-080AF078C46C}" type="presOf" srcId="{905F5905-14D2-4E21-939C-1D8ACBF8BE0F}" destId="{9F8522BE-5B6E-403E-8158-2FD8F9FA6CB3}" srcOrd="0" destOrd="0" presId="urn:microsoft.com/office/officeart/2005/8/layout/default"/>
    <dgm:cxn modelId="{3E987C0A-44C4-4587-AA94-0605B73054E6}" type="presOf" srcId="{3D008A14-A213-4D84-8F73-40D1B5332A87}" destId="{1EE16B6B-E90A-430A-B054-9EDC94B7E5E2}" srcOrd="0" destOrd="0" presId="urn:microsoft.com/office/officeart/2005/8/layout/default"/>
    <dgm:cxn modelId="{E6893318-0737-4044-9A0A-042C814B1B44}" type="presOf" srcId="{64A187F2-66CA-4C16-AF70-34C2D24A8EEC}" destId="{C0C175FC-9264-4538-946E-BD0F77AA025F}" srcOrd="0" destOrd="0" presId="urn:microsoft.com/office/officeart/2005/8/layout/default"/>
    <dgm:cxn modelId="{370E6071-CAED-44B0-9916-CE1FE8852CDD}" srcId="{64A187F2-66CA-4C16-AF70-34C2D24A8EEC}" destId="{387B99C6-10A5-4D84-BCE7-D7A6ACA9B7F0}" srcOrd="0" destOrd="0" parTransId="{4E80CD71-0FF4-496D-80C2-6CE01B5262CC}" sibTransId="{1F082871-F348-4CFF-B458-6FBB7EF8D603}"/>
    <dgm:cxn modelId="{75F2FD8F-0B91-4B0D-A504-AB1FF9DB4F3F}" type="presOf" srcId="{B073F55B-2B58-44B2-8F7A-64459819DFAC}" destId="{78ECCB03-3D80-4BBA-9EC2-9AEF86F4D5D3}" srcOrd="0" destOrd="0" presId="urn:microsoft.com/office/officeart/2005/8/layout/default"/>
    <dgm:cxn modelId="{50FAF134-C269-4106-9055-7C5E343600AC}" srcId="{64A187F2-66CA-4C16-AF70-34C2D24A8EEC}" destId="{3D008A14-A213-4D84-8F73-40D1B5332A87}" srcOrd="5" destOrd="0" parTransId="{11DD0996-4F2A-429A-A58F-DCF3ECA0C956}" sibTransId="{531973FB-2AE5-44C0-BDCC-BA69851E4817}"/>
    <dgm:cxn modelId="{4119F8CA-7413-4B2D-B65A-51C552BB584A}" srcId="{64A187F2-66CA-4C16-AF70-34C2D24A8EEC}" destId="{905F5905-14D2-4E21-939C-1D8ACBF8BE0F}" srcOrd="1" destOrd="0" parTransId="{ED5DB5DB-A9B6-490A-83BA-6CF0C7ECBE74}" sibTransId="{F07D536C-F7FB-4ED9-9422-A837A92023BD}"/>
    <dgm:cxn modelId="{7C15BD95-873C-4E03-88CE-6FFB47BEE920}" type="presOf" srcId="{4360C795-2007-4058-9FA7-955105DC5E98}" destId="{FE5A8C09-1368-4C5C-9DAD-A49AF3B1F7D9}" srcOrd="0" destOrd="0" presId="urn:microsoft.com/office/officeart/2005/8/layout/default"/>
    <dgm:cxn modelId="{5BF3CD6F-33E8-4279-BBB7-D170E6D8664E}" type="presOf" srcId="{387B99C6-10A5-4D84-BCE7-D7A6ACA9B7F0}" destId="{EAEAAC7C-7AA2-4655-AD80-81336FB43219}" srcOrd="0" destOrd="0" presId="urn:microsoft.com/office/officeart/2005/8/layout/default"/>
    <dgm:cxn modelId="{F59D0E98-E64C-4130-8689-AC73F60E9810}" srcId="{64A187F2-66CA-4C16-AF70-34C2D24A8EEC}" destId="{B073F55B-2B58-44B2-8F7A-64459819DFAC}" srcOrd="2" destOrd="0" parTransId="{2C75E776-FBA2-4156-8884-EA2735A275C9}" sibTransId="{01DAE364-CA04-40F4-99A3-2C1DA41D8FBC}"/>
    <dgm:cxn modelId="{C6D43E7E-B1E5-4D53-BD37-83F33785964E}" type="presOf" srcId="{0B382526-E042-4BB4-B74B-B8787D412C3B}" destId="{5F0F0C49-A08D-4DB9-8063-7C3F51146685}" srcOrd="0" destOrd="0" presId="urn:microsoft.com/office/officeart/2005/8/layout/default"/>
    <dgm:cxn modelId="{DBE539D9-4360-4330-9617-C5896013CB67}" srcId="{64A187F2-66CA-4C16-AF70-34C2D24A8EEC}" destId="{0B382526-E042-4BB4-B74B-B8787D412C3B}" srcOrd="4" destOrd="0" parTransId="{905C7920-5308-4FF0-B52F-648A9B5517DA}" sibTransId="{49B03701-8FAF-45FD-85F7-8FEFDBD79C3E}"/>
    <dgm:cxn modelId="{BCB15E24-73C3-4036-9DFF-7A4F3A985659}" srcId="{64A187F2-66CA-4C16-AF70-34C2D24A8EEC}" destId="{4360C795-2007-4058-9FA7-955105DC5E98}" srcOrd="3" destOrd="0" parTransId="{EDD7E897-72C4-4524-985C-38C43C7E69D1}" sibTransId="{34FE9383-E554-4715-8544-F80D8ADA94CF}"/>
    <dgm:cxn modelId="{FC166759-7C00-4D99-9B79-D4CE06977D21}" type="presParOf" srcId="{C0C175FC-9264-4538-946E-BD0F77AA025F}" destId="{EAEAAC7C-7AA2-4655-AD80-81336FB43219}" srcOrd="0" destOrd="0" presId="urn:microsoft.com/office/officeart/2005/8/layout/default"/>
    <dgm:cxn modelId="{DC6B8E7D-088D-42AF-8027-F88A35606298}" type="presParOf" srcId="{C0C175FC-9264-4538-946E-BD0F77AA025F}" destId="{C3FEBE1F-8C9B-410E-AC04-0BA660465C5A}" srcOrd="1" destOrd="0" presId="urn:microsoft.com/office/officeart/2005/8/layout/default"/>
    <dgm:cxn modelId="{EC04515F-AE0C-43DA-B220-8A08A07A85A4}" type="presParOf" srcId="{C0C175FC-9264-4538-946E-BD0F77AA025F}" destId="{9F8522BE-5B6E-403E-8158-2FD8F9FA6CB3}" srcOrd="2" destOrd="0" presId="urn:microsoft.com/office/officeart/2005/8/layout/default"/>
    <dgm:cxn modelId="{473965C3-477A-4CBC-9A23-BE182F4E1EC8}" type="presParOf" srcId="{C0C175FC-9264-4538-946E-BD0F77AA025F}" destId="{64B95624-7878-4A8B-91F2-9EEBD21F2561}" srcOrd="3" destOrd="0" presId="urn:microsoft.com/office/officeart/2005/8/layout/default"/>
    <dgm:cxn modelId="{F31F8C3A-3575-4C42-A2EB-CC8B9B47BC12}" type="presParOf" srcId="{C0C175FC-9264-4538-946E-BD0F77AA025F}" destId="{78ECCB03-3D80-4BBA-9EC2-9AEF86F4D5D3}" srcOrd="4" destOrd="0" presId="urn:microsoft.com/office/officeart/2005/8/layout/default"/>
    <dgm:cxn modelId="{3BEE2C4B-C625-4DF8-AC47-552D5AF4503A}" type="presParOf" srcId="{C0C175FC-9264-4538-946E-BD0F77AA025F}" destId="{E0F565E9-4FAD-45D8-8E7F-057A4FD9477B}" srcOrd="5" destOrd="0" presId="urn:microsoft.com/office/officeart/2005/8/layout/default"/>
    <dgm:cxn modelId="{7019BB50-CF6B-47CB-833E-F79ED2B3EC5E}" type="presParOf" srcId="{C0C175FC-9264-4538-946E-BD0F77AA025F}" destId="{FE5A8C09-1368-4C5C-9DAD-A49AF3B1F7D9}" srcOrd="6" destOrd="0" presId="urn:microsoft.com/office/officeart/2005/8/layout/default"/>
    <dgm:cxn modelId="{027AE474-72C2-431F-B748-8BB7D62C5C92}" type="presParOf" srcId="{C0C175FC-9264-4538-946E-BD0F77AA025F}" destId="{9201EDEE-5022-4C68-A2B3-2E4B2E0112EB}" srcOrd="7" destOrd="0" presId="urn:microsoft.com/office/officeart/2005/8/layout/default"/>
    <dgm:cxn modelId="{04FEDC45-524F-4367-B3AB-EA9621A2EF8C}" type="presParOf" srcId="{C0C175FC-9264-4538-946E-BD0F77AA025F}" destId="{5F0F0C49-A08D-4DB9-8063-7C3F51146685}" srcOrd="8" destOrd="0" presId="urn:microsoft.com/office/officeart/2005/8/layout/default"/>
    <dgm:cxn modelId="{B1A52FC5-95E1-474A-A4DB-701654855C27}" type="presParOf" srcId="{C0C175FC-9264-4538-946E-BD0F77AA025F}" destId="{04D43D01-3C2C-4064-A4C5-357B6E28404A}" srcOrd="9" destOrd="0" presId="urn:microsoft.com/office/officeart/2005/8/layout/default"/>
    <dgm:cxn modelId="{392C047C-D477-4C6D-B7E5-E09730E151D3}" type="presParOf" srcId="{C0C175FC-9264-4538-946E-BD0F77AA025F}" destId="{1EE16B6B-E90A-430A-B054-9EDC94B7E5E2}" srcOrd="10" destOrd="0" presId="urn:microsoft.com/office/officeart/2005/8/layout/default"/>
    <dgm:cxn modelId="{4C1ECDF7-0A79-4270-979F-9D1618D852B7}" type="presParOf" srcId="{C0C175FC-9264-4538-946E-BD0F77AA025F}" destId="{76A06EE9-8C29-4F87-8E41-5C2695B80A62}" srcOrd="11" destOrd="0" presId="urn:microsoft.com/office/officeart/2005/8/layout/default"/>
    <dgm:cxn modelId="{FB7E0531-ABF3-4C1E-922F-AEA20DC551F0}" type="presParOf" srcId="{C0C175FC-9264-4538-946E-BD0F77AA025F}" destId="{D60C3F21-6484-422B-B0E9-5FA1E81E858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685446-65E7-4D51-9019-2D9DCDAE67C2}" type="doc">
      <dgm:prSet loTypeId="urn:microsoft.com/office/officeart/2005/8/layout/architecture" loCatId="officeonline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0A6D1ED-9F17-4763-A5E6-4D13239F3BD7}">
      <dgm:prSet phldrT="[Text]" custT="1"/>
      <dgm:spPr/>
      <dgm:t>
        <a:bodyPr/>
        <a:lstStyle/>
        <a:p>
          <a:r>
            <a:rPr lang="en-GB" sz="1800" dirty="0" smtClean="0"/>
            <a:t>The UK and Australia are politically and economically linked. </a:t>
          </a:r>
          <a:endParaRPr lang="en-US" sz="1800" dirty="0"/>
        </a:p>
      </dgm:t>
    </dgm:pt>
    <dgm:pt modelId="{70585737-D314-4F45-846B-D63563D2230F}" type="parTrans" cxnId="{C3A41BB1-828A-4610-AF7D-4699E84C4AD3}">
      <dgm:prSet/>
      <dgm:spPr/>
      <dgm:t>
        <a:bodyPr/>
        <a:lstStyle/>
        <a:p>
          <a:endParaRPr lang="en-US"/>
        </a:p>
      </dgm:t>
    </dgm:pt>
    <dgm:pt modelId="{AD31942B-7F63-4700-AB4F-F914BE747C0A}" type="sibTrans" cxnId="{C3A41BB1-828A-4610-AF7D-4699E84C4AD3}">
      <dgm:prSet/>
      <dgm:spPr/>
      <dgm:t>
        <a:bodyPr/>
        <a:lstStyle/>
        <a:p>
          <a:endParaRPr lang="en-US"/>
        </a:p>
      </dgm:t>
    </dgm:pt>
    <dgm:pt modelId="{7E46332E-A501-44F1-8AAD-21BD56C733CC}">
      <dgm:prSet phldrT="[Text]" custT="1"/>
      <dgm:spPr/>
      <dgm:t>
        <a:bodyPr/>
        <a:lstStyle/>
        <a:p>
          <a:r>
            <a:rPr lang="en-GB" sz="1800" dirty="0" smtClean="0"/>
            <a:t>There are more than one million British people living in Australia and </a:t>
          </a:r>
          <a:r>
            <a:rPr lang="en-US" sz="1800" dirty="0" smtClean="0"/>
            <a:t>1000 UK companies.</a:t>
          </a:r>
          <a:endParaRPr lang="en-US" sz="1800" dirty="0"/>
        </a:p>
      </dgm:t>
    </dgm:pt>
    <dgm:pt modelId="{B6EBFCA6-D7FD-46B6-9D88-3E6BA97D91B6}" type="parTrans" cxnId="{3BE4811C-BC38-4884-AF0B-79242BD4AED1}">
      <dgm:prSet/>
      <dgm:spPr/>
      <dgm:t>
        <a:bodyPr/>
        <a:lstStyle/>
        <a:p>
          <a:endParaRPr lang="en-US"/>
        </a:p>
      </dgm:t>
    </dgm:pt>
    <dgm:pt modelId="{BEA355A8-0691-4FB1-9AEF-50C161D6D438}" type="sibTrans" cxnId="{3BE4811C-BC38-4884-AF0B-79242BD4AED1}">
      <dgm:prSet/>
      <dgm:spPr/>
      <dgm:t>
        <a:bodyPr/>
        <a:lstStyle/>
        <a:p>
          <a:endParaRPr lang="en-US"/>
        </a:p>
      </dgm:t>
    </dgm:pt>
    <dgm:pt modelId="{ABEC7E83-4EA7-4A0E-AD23-571263575595}">
      <dgm:prSet phldrT="[Text]" custT="1"/>
      <dgm:spPr/>
      <dgm:t>
        <a:bodyPr/>
        <a:lstStyle/>
        <a:p>
          <a:r>
            <a:rPr lang="en-GB" sz="1800" dirty="0" smtClean="0"/>
            <a:t>In </a:t>
          </a:r>
          <a:r>
            <a:rPr lang="en-GB" sz="1800" dirty="0" smtClean="0"/>
            <a:t>2016 </a:t>
          </a:r>
          <a:r>
            <a:rPr lang="en-GB" sz="1800" dirty="0" smtClean="0"/>
            <a:t>the UK and Australia established a bilateral trade working group.</a:t>
          </a:r>
          <a:endParaRPr lang="en-US" sz="1800" dirty="0"/>
        </a:p>
      </dgm:t>
    </dgm:pt>
    <dgm:pt modelId="{71C8683C-70B6-45C8-A6E4-F4399B77C926}" type="parTrans" cxnId="{5BAC6BCF-4513-412E-A8F5-67219A80147F}">
      <dgm:prSet/>
      <dgm:spPr/>
      <dgm:t>
        <a:bodyPr/>
        <a:lstStyle/>
        <a:p>
          <a:endParaRPr lang="en-US"/>
        </a:p>
      </dgm:t>
    </dgm:pt>
    <dgm:pt modelId="{7ED43CA7-A820-4806-B7B7-2D28DEDC4CF5}" type="sibTrans" cxnId="{5BAC6BCF-4513-412E-A8F5-67219A80147F}">
      <dgm:prSet/>
      <dgm:spPr/>
      <dgm:t>
        <a:bodyPr/>
        <a:lstStyle/>
        <a:p>
          <a:endParaRPr lang="en-US"/>
        </a:p>
      </dgm:t>
    </dgm:pt>
    <dgm:pt modelId="{7DDE2937-E659-45D6-B144-0F16A85643CC}">
      <dgm:prSet phldrT="[Text]" custT="1"/>
      <dgm:spPr/>
      <dgm:t>
        <a:bodyPr/>
        <a:lstStyle/>
        <a:p>
          <a:r>
            <a:rPr lang="en-US" sz="1800" dirty="0" smtClean="0"/>
            <a:t>The UK is the second largest source of total foreign investment in </a:t>
          </a:r>
          <a:r>
            <a:rPr lang="en-US" sz="1800" dirty="0" smtClean="0"/>
            <a:t>Australia valued </a:t>
          </a:r>
          <a:r>
            <a:rPr lang="en-US" sz="1800" dirty="0" smtClean="0"/>
            <a:t>at $515.5 billion (ABCC 2018)</a:t>
          </a:r>
          <a:r>
            <a:rPr lang="en-US" sz="1700" dirty="0" smtClean="0"/>
            <a:t>.</a:t>
          </a:r>
          <a:endParaRPr lang="en-US" sz="1700" dirty="0"/>
        </a:p>
      </dgm:t>
    </dgm:pt>
    <dgm:pt modelId="{60942902-97C6-419E-8841-247487DA418E}" type="parTrans" cxnId="{10CBB5B4-017C-4006-A6B2-547AF5ABC69F}">
      <dgm:prSet/>
      <dgm:spPr/>
      <dgm:t>
        <a:bodyPr/>
        <a:lstStyle/>
        <a:p>
          <a:endParaRPr lang="en-US"/>
        </a:p>
      </dgm:t>
    </dgm:pt>
    <dgm:pt modelId="{8D2528A3-1FE3-42EE-9858-9E93AEBC0811}" type="sibTrans" cxnId="{10CBB5B4-017C-4006-A6B2-547AF5ABC69F}">
      <dgm:prSet/>
      <dgm:spPr/>
      <dgm:t>
        <a:bodyPr/>
        <a:lstStyle/>
        <a:p>
          <a:endParaRPr lang="en-US"/>
        </a:p>
      </dgm:t>
    </dgm:pt>
    <dgm:pt modelId="{61591403-4C4F-4FBD-8741-F35E71338CEF}">
      <dgm:prSet phldrT="[Text]" custT="1"/>
      <dgm:spPr/>
      <dgm:t>
        <a:bodyPr/>
        <a:lstStyle/>
        <a:p>
          <a:r>
            <a:rPr lang="en-US" sz="1800" dirty="0" smtClean="0"/>
            <a:t>Relatively strong Australian dollar making UK goods and services more </a:t>
          </a:r>
          <a:r>
            <a:rPr lang="en-US" sz="1800" dirty="0" smtClean="0"/>
            <a:t>affordable. </a:t>
          </a:r>
          <a:endParaRPr lang="en-US" sz="1800" dirty="0"/>
        </a:p>
      </dgm:t>
    </dgm:pt>
    <dgm:pt modelId="{F98B06C4-ACF3-412C-AEB8-421F9B0F38E8}" type="parTrans" cxnId="{294FA29D-E88F-4B5F-B227-7B51FA01C00A}">
      <dgm:prSet/>
      <dgm:spPr/>
      <dgm:t>
        <a:bodyPr/>
        <a:lstStyle/>
        <a:p>
          <a:endParaRPr lang="en-US"/>
        </a:p>
      </dgm:t>
    </dgm:pt>
    <dgm:pt modelId="{9507258C-7FAB-40D3-BFB5-817C37B7B3C1}" type="sibTrans" cxnId="{294FA29D-E88F-4B5F-B227-7B51FA01C00A}">
      <dgm:prSet/>
      <dgm:spPr/>
      <dgm:t>
        <a:bodyPr/>
        <a:lstStyle/>
        <a:p>
          <a:endParaRPr lang="en-US"/>
        </a:p>
      </dgm:t>
    </dgm:pt>
    <dgm:pt modelId="{AD5947F4-AC06-410C-AC7D-75353DE686AB}">
      <dgm:prSet phldrT="[Text]" custT="1"/>
      <dgm:spPr/>
      <dgm:t>
        <a:bodyPr/>
        <a:lstStyle/>
        <a:p>
          <a:r>
            <a:rPr lang="en-GB" sz="1800" dirty="0" smtClean="0"/>
            <a:t>The Australian </a:t>
          </a:r>
          <a:r>
            <a:rPr lang="en-GB" sz="1800" dirty="0" smtClean="0"/>
            <a:t>market, </a:t>
          </a:r>
          <a:r>
            <a:rPr lang="en-US" sz="1800" dirty="0" smtClean="0"/>
            <a:t>legal and regulatory culture</a:t>
          </a:r>
          <a:r>
            <a:rPr lang="en-GB" sz="1800" dirty="0" smtClean="0"/>
            <a:t> is </a:t>
          </a:r>
          <a:r>
            <a:rPr lang="en-GB" sz="1800" dirty="0" smtClean="0"/>
            <a:t>very similar to the </a:t>
          </a:r>
          <a:r>
            <a:rPr lang="en-GB" sz="1800" dirty="0" smtClean="0"/>
            <a:t>UK</a:t>
          </a:r>
          <a:r>
            <a:rPr lang="en-US" sz="1800" dirty="0" smtClean="0"/>
            <a:t>.</a:t>
          </a:r>
          <a:endParaRPr lang="en-US" sz="1800" dirty="0"/>
        </a:p>
      </dgm:t>
    </dgm:pt>
    <dgm:pt modelId="{F220D070-ED47-4EF9-80AD-C71E834F7CA8}" type="sibTrans" cxnId="{1332FB45-BA72-46FE-8E60-3E9C38B0EDFE}">
      <dgm:prSet/>
      <dgm:spPr/>
      <dgm:t>
        <a:bodyPr/>
        <a:lstStyle/>
        <a:p>
          <a:endParaRPr lang="en-US"/>
        </a:p>
      </dgm:t>
    </dgm:pt>
    <dgm:pt modelId="{F14FE687-C112-4F8F-9713-E0E07731C2E3}" type="parTrans" cxnId="{1332FB45-BA72-46FE-8E60-3E9C38B0EDFE}">
      <dgm:prSet/>
      <dgm:spPr/>
      <dgm:t>
        <a:bodyPr/>
        <a:lstStyle/>
        <a:p>
          <a:endParaRPr lang="en-US"/>
        </a:p>
      </dgm:t>
    </dgm:pt>
    <dgm:pt modelId="{163D2C0E-75AC-4FBE-956B-A337F06B10FB}" type="pres">
      <dgm:prSet presAssocID="{AC685446-65E7-4D51-9019-2D9DCDAE67C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49C80E6-44B0-4112-94BC-5F284B5FD179}" type="pres">
      <dgm:prSet presAssocID="{AD5947F4-AC06-410C-AC7D-75353DE686AB}" presName="vertOne" presStyleCnt="0"/>
      <dgm:spPr/>
    </dgm:pt>
    <dgm:pt modelId="{246E0792-407E-40BA-8865-6E6C32673665}" type="pres">
      <dgm:prSet presAssocID="{AD5947F4-AC06-410C-AC7D-75353DE686AB}" presName="txOne" presStyleLbl="node0" presStyleIdx="0" presStyleCnt="1" custScaleY="3390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AFECE2-F21C-4B2D-AE43-A36DE377F87C}" type="pres">
      <dgm:prSet presAssocID="{AD5947F4-AC06-410C-AC7D-75353DE686AB}" presName="parTransOne" presStyleCnt="0"/>
      <dgm:spPr/>
    </dgm:pt>
    <dgm:pt modelId="{6D55F075-89E0-41A6-B330-F563B57F6219}" type="pres">
      <dgm:prSet presAssocID="{AD5947F4-AC06-410C-AC7D-75353DE686AB}" presName="horzOne" presStyleCnt="0"/>
      <dgm:spPr/>
    </dgm:pt>
    <dgm:pt modelId="{A1BC3D4B-78BB-430F-A33A-D9E489C955D0}" type="pres">
      <dgm:prSet presAssocID="{F0A6D1ED-9F17-4763-A5E6-4D13239F3BD7}" presName="vertTwo" presStyleCnt="0"/>
      <dgm:spPr/>
    </dgm:pt>
    <dgm:pt modelId="{1F7DB72E-D77E-4973-B80D-26EC75056A9E}" type="pres">
      <dgm:prSet presAssocID="{F0A6D1ED-9F17-4763-A5E6-4D13239F3BD7}" presName="txTwo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A12B88A-B9C0-4603-AC9A-E83EF99F0873}" type="pres">
      <dgm:prSet presAssocID="{F0A6D1ED-9F17-4763-A5E6-4D13239F3BD7}" presName="horzTwo" presStyleCnt="0"/>
      <dgm:spPr/>
    </dgm:pt>
    <dgm:pt modelId="{66E2F45F-0E46-4C86-9A96-22B5D8A2F3D1}" type="pres">
      <dgm:prSet presAssocID="{AD31942B-7F63-4700-AB4F-F914BE747C0A}" presName="sibSpaceTwo" presStyleCnt="0"/>
      <dgm:spPr/>
    </dgm:pt>
    <dgm:pt modelId="{1D34BAE7-1807-4B6B-BE30-710D08711959}" type="pres">
      <dgm:prSet presAssocID="{7DDE2937-E659-45D6-B144-0F16A85643CC}" presName="vertTwo" presStyleCnt="0"/>
      <dgm:spPr/>
    </dgm:pt>
    <dgm:pt modelId="{5814681C-0DAC-4AFB-9C4F-F6E311D872CA}" type="pres">
      <dgm:prSet presAssocID="{7DDE2937-E659-45D6-B144-0F16A85643CC}" presName="txTwo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8776AB6-C299-4BF8-A2B4-483A375C2893}" type="pres">
      <dgm:prSet presAssocID="{7DDE2937-E659-45D6-B144-0F16A85643CC}" presName="horzTwo" presStyleCnt="0"/>
      <dgm:spPr/>
    </dgm:pt>
    <dgm:pt modelId="{69C2E9FB-52AA-43A3-BBC4-3F2B8C0BBD8C}" type="pres">
      <dgm:prSet presAssocID="{8D2528A3-1FE3-42EE-9858-9E93AEBC0811}" presName="sibSpaceTwo" presStyleCnt="0"/>
      <dgm:spPr/>
    </dgm:pt>
    <dgm:pt modelId="{0161F294-E11B-441A-9A24-2AC0D4D5074C}" type="pres">
      <dgm:prSet presAssocID="{7E46332E-A501-44F1-8AAD-21BD56C733CC}" presName="vertTwo" presStyleCnt="0"/>
      <dgm:spPr/>
    </dgm:pt>
    <dgm:pt modelId="{E6429CD1-FD34-41A5-9D9A-C98D647B8AB0}" type="pres">
      <dgm:prSet presAssocID="{7E46332E-A501-44F1-8AAD-21BD56C733CC}" presName="txTwo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02110D-DA55-4D39-91DA-92FE68FD2F04}" type="pres">
      <dgm:prSet presAssocID="{7E46332E-A501-44F1-8AAD-21BD56C733CC}" presName="horzTwo" presStyleCnt="0"/>
      <dgm:spPr/>
    </dgm:pt>
    <dgm:pt modelId="{F54EA7B6-39A7-486A-BC9F-5768AEBA05E3}" type="pres">
      <dgm:prSet presAssocID="{BEA355A8-0691-4FB1-9AEF-50C161D6D438}" presName="sibSpaceTwo" presStyleCnt="0"/>
      <dgm:spPr/>
    </dgm:pt>
    <dgm:pt modelId="{59DB4056-715E-4FBB-AD77-BF4539E1B370}" type="pres">
      <dgm:prSet presAssocID="{61591403-4C4F-4FBD-8741-F35E71338CEF}" presName="vertTwo" presStyleCnt="0"/>
      <dgm:spPr/>
    </dgm:pt>
    <dgm:pt modelId="{0CBE319B-86C0-4E2A-BE99-7A64B283A38E}" type="pres">
      <dgm:prSet presAssocID="{61591403-4C4F-4FBD-8741-F35E71338CEF}" presName="txTwo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200594F-90ED-4376-960F-26F9C7E82471}" type="pres">
      <dgm:prSet presAssocID="{61591403-4C4F-4FBD-8741-F35E71338CEF}" presName="horzTwo" presStyleCnt="0"/>
      <dgm:spPr/>
    </dgm:pt>
    <dgm:pt modelId="{4A614FB0-3223-416F-93E0-5045A1F6C306}" type="pres">
      <dgm:prSet presAssocID="{9507258C-7FAB-40D3-BFB5-817C37B7B3C1}" presName="sibSpaceTwo" presStyleCnt="0"/>
      <dgm:spPr/>
    </dgm:pt>
    <dgm:pt modelId="{D249A681-ECD7-4BA1-BEF9-8E57EB05BA58}" type="pres">
      <dgm:prSet presAssocID="{ABEC7E83-4EA7-4A0E-AD23-571263575595}" presName="vertTwo" presStyleCnt="0"/>
      <dgm:spPr/>
    </dgm:pt>
    <dgm:pt modelId="{CA7C22F3-88F5-4281-B19F-8DF981D4E4A2}" type="pres">
      <dgm:prSet presAssocID="{ABEC7E83-4EA7-4A0E-AD23-571263575595}" presName="txTwo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C882820-DE9A-4D24-AA0E-0395195A5C6B}" type="pres">
      <dgm:prSet presAssocID="{ABEC7E83-4EA7-4A0E-AD23-571263575595}" presName="horzTwo" presStyleCnt="0"/>
      <dgm:spPr/>
    </dgm:pt>
  </dgm:ptLst>
  <dgm:cxnLst>
    <dgm:cxn modelId="{7EE31D86-5412-4530-852B-3F7CED0EDF1A}" type="presOf" srcId="{F0A6D1ED-9F17-4763-A5E6-4D13239F3BD7}" destId="{1F7DB72E-D77E-4973-B80D-26EC75056A9E}" srcOrd="0" destOrd="0" presId="urn:microsoft.com/office/officeart/2005/8/layout/architecture"/>
    <dgm:cxn modelId="{C3A41BB1-828A-4610-AF7D-4699E84C4AD3}" srcId="{AD5947F4-AC06-410C-AC7D-75353DE686AB}" destId="{F0A6D1ED-9F17-4763-A5E6-4D13239F3BD7}" srcOrd="0" destOrd="0" parTransId="{70585737-D314-4F45-846B-D63563D2230F}" sibTransId="{AD31942B-7F63-4700-AB4F-F914BE747C0A}"/>
    <dgm:cxn modelId="{DDB56092-6AEC-4650-927F-DF60C298E9DA}" type="presOf" srcId="{AD5947F4-AC06-410C-AC7D-75353DE686AB}" destId="{246E0792-407E-40BA-8865-6E6C32673665}" srcOrd="0" destOrd="0" presId="urn:microsoft.com/office/officeart/2005/8/layout/architecture"/>
    <dgm:cxn modelId="{976FEC6F-8927-4907-BF7C-5C2BA1E7E4A5}" type="presOf" srcId="{7E46332E-A501-44F1-8AAD-21BD56C733CC}" destId="{E6429CD1-FD34-41A5-9D9A-C98D647B8AB0}" srcOrd="0" destOrd="0" presId="urn:microsoft.com/office/officeart/2005/8/layout/architecture"/>
    <dgm:cxn modelId="{1332FB45-BA72-46FE-8E60-3E9C38B0EDFE}" srcId="{AC685446-65E7-4D51-9019-2D9DCDAE67C2}" destId="{AD5947F4-AC06-410C-AC7D-75353DE686AB}" srcOrd="0" destOrd="0" parTransId="{F14FE687-C112-4F8F-9713-E0E07731C2E3}" sibTransId="{F220D070-ED47-4EF9-80AD-C71E834F7CA8}"/>
    <dgm:cxn modelId="{5BAC6BCF-4513-412E-A8F5-67219A80147F}" srcId="{AD5947F4-AC06-410C-AC7D-75353DE686AB}" destId="{ABEC7E83-4EA7-4A0E-AD23-571263575595}" srcOrd="4" destOrd="0" parTransId="{71C8683C-70B6-45C8-A6E4-F4399B77C926}" sibTransId="{7ED43CA7-A820-4806-B7B7-2D28DEDC4CF5}"/>
    <dgm:cxn modelId="{00C3859F-8359-4E08-812A-A1906396C789}" type="presOf" srcId="{61591403-4C4F-4FBD-8741-F35E71338CEF}" destId="{0CBE319B-86C0-4E2A-BE99-7A64B283A38E}" srcOrd="0" destOrd="0" presId="urn:microsoft.com/office/officeart/2005/8/layout/architecture"/>
    <dgm:cxn modelId="{3BE4811C-BC38-4884-AF0B-79242BD4AED1}" srcId="{AD5947F4-AC06-410C-AC7D-75353DE686AB}" destId="{7E46332E-A501-44F1-8AAD-21BD56C733CC}" srcOrd="2" destOrd="0" parTransId="{B6EBFCA6-D7FD-46B6-9D88-3E6BA97D91B6}" sibTransId="{BEA355A8-0691-4FB1-9AEF-50C161D6D438}"/>
    <dgm:cxn modelId="{294FA29D-E88F-4B5F-B227-7B51FA01C00A}" srcId="{AD5947F4-AC06-410C-AC7D-75353DE686AB}" destId="{61591403-4C4F-4FBD-8741-F35E71338CEF}" srcOrd="3" destOrd="0" parTransId="{F98B06C4-ACF3-412C-AEB8-421F9B0F38E8}" sibTransId="{9507258C-7FAB-40D3-BFB5-817C37B7B3C1}"/>
    <dgm:cxn modelId="{FC1E9512-F92B-4E21-9BC6-7355C3F3AFA4}" type="presOf" srcId="{AC685446-65E7-4D51-9019-2D9DCDAE67C2}" destId="{163D2C0E-75AC-4FBE-956B-A337F06B10FB}" srcOrd="0" destOrd="0" presId="urn:microsoft.com/office/officeart/2005/8/layout/architecture"/>
    <dgm:cxn modelId="{E5CB80F4-58E7-4F01-837B-BE97667B7F42}" type="presOf" srcId="{7DDE2937-E659-45D6-B144-0F16A85643CC}" destId="{5814681C-0DAC-4AFB-9C4F-F6E311D872CA}" srcOrd="0" destOrd="0" presId="urn:microsoft.com/office/officeart/2005/8/layout/architecture"/>
    <dgm:cxn modelId="{10CBB5B4-017C-4006-A6B2-547AF5ABC69F}" srcId="{AD5947F4-AC06-410C-AC7D-75353DE686AB}" destId="{7DDE2937-E659-45D6-B144-0F16A85643CC}" srcOrd="1" destOrd="0" parTransId="{60942902-97C6-419E-8841-247487DA418E}" sibTransId="{8D2528A3-1FE3-42EE-9858-9E93AEBC0811}"/>
    <dgm:cxn modelId="{2BAD4522-6686-4180-9681-85524518058D}" type="presOf" srcId="{ABEC7E83-4EA7-4A0E-AD23-571263575595}" destId="{CA7C22F3-88F5-4281-B19F-8DF981D4E4A2}" srcOrd="0" destOrd="0" presId="urn:microsoft.com/office/officeart/2005/8/layout/architecture"/>
    <dgm:cxn modelId="{1056FB04-D4DE-4EA4-9EFB-07D7917B1381}" type="presParOf" srcId="{163D2C0E-75AC-4FBE-956B-A337F06B10FB}" destId="{149C80E6-44B0-4112-94BC-5F284B5FD179}" srcOrd="0" destOrd="0" presId="urn:microsoft.com/office/officeart/2005/8/layout/architecture"/>
    <dgm:cxn modelId="{AA438B8B-A19A-4085-97F7-77ADF0A2007D}" type="presParOf" srcId="{149C80E6-44B0-4112-94BC-5F284B5FD179}" destId="{246E0792-407E-40BA-8865-6E6C32673665}" srcOrd="0" destOrd="0" presId="urn:microsoft.com/office/officeart/2005/8/layout/architecture"/>
    <dgm:cxn modelId="{8CAE908F-50B2-4321-9E7D-CE69D02AFE75}" type="presParOf" srcId="{149C80E6-44B0-4112-94BC-5F284B5FD179}" destId="{A3AFECE2-F21C-4B2D-AE43-A36DE377F87C}" srcOrd="1" destOrd="0" presId="urn:microsoft.com/office/officeart/2005/8/layout/architecture"/>
    <dgm:cxn modelId="{FD7698FF-0F6F-40FE-8DA9-D15B912A6856}" type="presParOf" srcId="{149C80E6-44B0-4112-94BC-5F284B5FD179}" destId="{6D55F075-89E0-41A6-B330-F563B57F6219}" srcOrd="2" destOrd="0" presId="urn:microsoft.com/office/officeart/2005/8/layout/architecture"/>
    <dgm:cxn modelId="{6081BD16-7BC1-47A4-B42F-5C775FF051FA}" type="presParOf" srcId="{6D55F075-89E0-41A6-B330-F563B57F6219}" destId="{A1BC3D4B-78BB-430F-A33A-D9E489C955D0}" srcOrd="0" destOrd="0" presId="urn:microsoft.com/office/officeart/2005/8/layout/architecture"/>
    <dgm:cxn modelId="{27ACB1DC-9ED0-491A-8A32-E61D25AD2365}" type="presParOf" srcId="{A1BC3D4B-78BB-430F-A33A-D9E489C955D0}" destId="{1F7DB72E-D77E-4973-B80D-26EC75056A9E}" srcOrd="0" destOrd="0" presId="urn:microsoft.com/office/officeart/2005/8/layout/architecture"/>
    <dgm:cxn modelId="{2B7AA635-0364-47BC-9FEF-9297EBA234D1}" type="presParOf" srcId="{A1BC3D4B-78BB-430F-A33A-D9E489C955D0}" destId="{EA12B88A-B9C0-4603-AC9A-E83EF99F0873}" srcOrd="1" destOrd="0" presId="urn:microsoft.com/office/officeart/2005/8/layout/architecture"/>
    <dgm:cxn modelId="{98D317D7-3048-460F-ABA9-C75596E367D3}" type="presParOf" srcId="{6D55F075-89E0-41A6-B330-F563B57F6219}" destId="{66E2F45F-0E46-4C86-9A96-22B5D8A2F3D1}" srcOrd="1" destOrd="0" presId="urn:microsoft.com/office/officeart/2005/8/layout/architecture"/>
    <dgm:cxn modelId="{971C682F-DD7F-4547-9AE6-D9B1AE4706FC}" type="presParOf" srcId="{6D55F075-89E0-41A6-B330-F563B57F6219}" destId="{1D34BAE7-1807-4B6B-BE30-710D08711959}" srcOrd="2" destOrd="0" presId="urn:microsoft.com/office/officeart/2005/8/layout/architecture"/>
    <dgm:cxn modelId="{C540F25E-03DE-4079-8938-26EA5BB49B61}" type="presParOf" srcId="{1D34BAE7-1807-4B6B-BE30-710D08711959}" destId="{5814681C-0DAC-4AFB-9C4F-F6E311D872CA}" srcOrd="0" destOrd="0" presId="urn:microsoft.com/office/officeart/2005/8/layout/architecture"/>
    <dgm:cxn modelId="{96C7129C-CBCC-4385-8A54-530D73A76451}" type="presParOf" srcId="{1D34BAE7-1807-4B6B-BE30-710D08711959}" destId="{F8776AB6-C299-4BF8-A2B4-483A375C2893}" srcOrd="1" destOrd="0" presId="urn:microsoft.com/office/officeart/2005/8/layout/architecture"/>
    <dgm:cxn modelId="{2E3063A7-E045-4904-9DA9-AC6B8EFAAA07}" type="presParOf" srcId="{6D55F075-89E0-41A6-B330-F563B57F6219}" destId="{69C2E9FB-52AA-43A3-BBC4-3F2B8C0BBD8C}" srcOrd="3" destOrd="0" presId="urn:microsoft.com/office/officeart/2005/8/layout/architecture"/>
    <dgm:cxn modelId="{66501C3F-DC6D-42C7-AC5C-F8FB45CF870E}" type="presParOf" srcId="{6D55F075-89E0-41A6-B330-F563B57F6219}" destId="{0161F294-E11B-441A-9A24-2AC0D4D5074C}" srcOrd="4" destOrd="0" presId="urn:microsoft.com/office/officeart/2005/8/layout/architecture"/>
    <dgm:cxn modelId="{CE5F5744-C42A-4DB6-9AFC-C0744BC9A200}" type="presParOf" srcId="{0161F294-E11B-441A-9A24-2AC0D4D5074C}" destId="{E6429CD1-FD34-41A5-9D9A-C98D647B8AB0}" srcOrd="0" destOrd="0" presId="urn:microsoft.com/office/officeart/2005/8/layout/architecture"/>
    <dgm:cxn modelId="{F7C8E1CD-BF43-45E9-B421-4D9A85957EE7}" type="presParOf" srcId="{0161F294-E11B-441A-9A24-2AC0D4D5074C}" destId="{5E02110D-DA55-4D39-91DA-92FE68FD2F04}" srcOrd="1" destOrd="0" presId="urn:microsoft.com/office/officeart/2005/8/layout/architecture"/>
    <dgm:cxn modelId="{D1619FB6-CFC5-4BD4-AEEF-A15C00A2E34E}" type="presParOf" srcId="{6D55F075-89E0-41A6-B330-F563B57F6219}" destId="{F54EA7B6-39A7-486A-BC9F-5768AEBA05E3}" srcOrd="5" destOrd="0" presId="urn:microsoft.com/office/officeart/2005/8/layout/architecture"/>
    <dgm:cxn modelId="{4EB07F08-5396-46D8-8979-30D0239F7C2F}" type="presParOf" srcId="{6D55F075-89E0-41A6-B330-F563B57F6219}" destId="{59DB4056-715E-4FBB-AD77-BF4539E1B370}" srcOrd="6" destOrd="0" presId="urn:microsoft.com/office/officeart/2005/8/layout/architecture"/>
    <dgm:cxn modelId="{62837B6F-723E-4AA1-BBDA-B2AEA62AFE6A}" type="presParOf" srcId="{59DB4056-715E-4FBB-AD77-BF4539E1B370}" destId="{0CBE319B-86C0-4E2A-BE99-7A64B283A38E}" srcOrd="0" destOrd="0" presId="urn:microsoft.com/office/officeart/2005/8/layout/architecture"/>
    <dgm:cxn modelId="{7BE75198-7260-4AF3-9C4E-7B53E76BA1D0}" type="presParOf" srcId="{59DB4056-715E-4FBB-AD77-BF4539E1B370}" destId="{6200594F-90ED-4376-960F-26F9C7E82471}" srcOrd="1" destOrd="0" presId="urn:microsoft.com/office/officeart/2005/8/layout/architecture"/>
    <dgm:cxn modelId="{0BFD95A2-8C59-4C14-ADF0-4499D61D26C8}" type="presParOf" srcId="{6D55F075-89E0-41A6-B330-F563B57F6219}" destId="{4A614FB0-3223-416F-93E0-5045A1F6C306}" srcOrd="7" destOrd="0" presId="urn:microsoft.com/office/officeart/2005/8/layout/architecture"/>
    <dgm:cxn modelId="{0A93BC11-8E68-490B-B945-91F865C87D6E}" type="presParOf" srcId="{6D55F075-89E0-41A6-B330-F563B57F6219}" destId="{D249A681-ECD7-4BA1-BEF9-8E57EB05BA58}" srcOrd="8" destOrd="0" presId="urn:microsoft.com/office/officeart/2005/8/layout/architecture"/>
    <dgm:cxn modelId="{56F46E79-1EA6-49E4-92E8-A960C6BB4095}" type="presParOf" srcId="{D249A681-ECD7-4BA1-BEF9-8E57EB05BA58}" destId="{CA7C22F3-88F5-4281-B19F-8DF981D4E4A2}" srcOrd="0" destOrd="0" presId="urn:microsoft.com/office/officeart/2005/8/layout/architecture"/>
    <dgm:cxn modelId="{23BEBEEE-A89A-4423-A608-70B62C32D7AB}" type="presParOf" srcId="{D249A681-ECD7-4BA1-BEF9-8E57EB05BA58}" destId="{5C882820-DE9A-4D24-AA0E-0395195A5C6B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089BC3-F367-43D9-BB5B-105CF281F23C}" type="doc">
      <dgm:prSet loTypeId="urn:microsoft.com/office/officeart/2005/8/layout/default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29C7932-C01E-4271-8F1D-6A9454DA065F}">
      <dgm:prSet phldrT="[Text]" custT="1"/>
      <dgm:spPr/>
      <dgm:t>
        <a:bodyPr/>
        <a:lstStyle/>
        <a:p>
          <a:r>
            <a:rPr lang="en-US" sz="2400" b="1" dirty="0" smtClean="0">
              <a:solidFill>
                <a:srgbClr val="FF0000"/>
              </a:solidFill>
            </a:rPr>
            <a:t>Weaknesses</a:t>
          </a:r>
        </a:p>
        <a:p>
          <a:endParaRPr lang="en-US" sz="2400" b="1" dirty="0">
            <a:solidFill>
              <a:srgbClr val="FF0000"/>
            </a:solidFill>
          </a:endParaRPr>
        </a:p>
      </dgm:t>
    </dgm:pt>
    <dgm:pt modelId="{0277DD3B-D779-46F0-BAB2-948C68CE9058}" type="parTrans" cxnId="{6A561E3C-9DDA-4FB6-97D6-63C88997A826}">
      <dgm:prSet/>
      <dgm:spPr/>
      <dgm:t>
        <a:bodyPr/>
        <a:lstStyle/>
        <a:p>
          <a:endParaRPr lang="en-US"/>
        </a:p>
      </dgm:t>
    </dgm:pt>
    <dgm:pt modelId="{A91450D7-4AC0-4B2C-9CF2-4394ED7E79F5}" type="sibTrans" cxnId="{6A561E3C-9DDA-4FB6-97D6-63C88997A826}">
      <dgm:prSet/>
      <dgm:spPr/>
      <dgm:t>
        <a:bodyPr/>
        <a:lstStyle/>
        <a:p>
          <a:endParaRPr lang="en-US"/>
        </a:p>
      </dgm:t>
    </dgm:pt>
    <dgm:pt modelId="{EF20E6E6-CEA9-4368-9AB4-A194B124C4AD}">
      <dgm:prSet phldrT="[Text]" custT="1"/>
      <dgm:spPr/>
      <dgm:t>
        <a:bodyPr/>
        <a:lstStyle/>
        <a:p>
          <a:r>
            <a:rPr lang="en-US" sz="1800" dirty="0" smtClean="0"/>
            <a:t>Lack of experience in expanding to bigger countries with larger economies like Australia (expanded to small countries in the Middle East and East Europe). </a:t>
          </a:r>
          <a:endParaRPr lang="en-US" sz="1800" dirty="0"/>
        </a:p>
      </dgm:t>
    </dgm:pt>
    <dgm:pt modelId="{1E3420FE-1E03-4302-90F0-52BC4551E982}" type="parTrans" cxnId="{409E60E0-09CA-4C5D-A71F-2A657A988C01}">
      <dgm:prSet/>
      <dgm:spPr/>
      <dgm:t>
        <a:bodyPr/>
        <a:lstStyle/>
        <a:p>
          <a:endParaRPr lang="en-US"/>
        </a:p>
      </dgm:t>
    </dgm:pt>
    <dgm:pt modelId="{6CC96DE8-57F7-4143-9A0A-10474E50EA40}" type="sibTrans" cxnId="{409E60E0-09CA-4C5D-A71F-2A657A988C01}">
      <dgm:prSet/>
      <dgm:spPr/>
      <dgm:t>
        <a:bodyPr/>
        <a:lstStyle/>
        <a:p>
          <a:endParaRPr lang="en-US"/>
        </a:p>
      </dgm:t>
    </dgm:pt>
    <dgm:pt modelId="{957896C6-1224-4599-BCE6-ACE627BDA9E0}">
      <dgm:prSet custT="1"/>
      <dgm:spPr/>
      <dgm:t>
        <a:bodyPr/>
        <a:lstStyle/>
        <a:p>
          <a:r>
            <a:rPr lang="en-US" sz="1800" dirty="0" smtClean="0"/>
            <a:t>Weak brand image versus key competitors.</a:t>
          </a:r>
          <a:endParaRPr lang="en-US" sz="1800" dirty="0"/>
        </a:p>
      </dgm:t>
    </dgm:pt>
    <dgm:pt modelId="{5218CD7E-5FF5-4793-A9D2-C28B62D1D842}" type="parTrans" cxnId="{EE1BC8F4-9AB6-480D-BD1C-DA811A26C8B9}">
      <dgm:prSet/>
      <dgm:spPr/>
      <dgm:t>
        <a:bodyPr/>
        <a:lstStyle/>
        <a:p>
          <a:endParaRPr lang="en-US"/>
        </a:p>
      </dgm:t>
    </dgm:pt>
    <dgm:pt modelId="{CA80B78E-7B4C-4314-88D9-CBFABBAA160C}" type="sibTrans" cxnId="{EE1BC8F4-9AB6-480D-BD1C-DA811A26C8B9}">
      <dgm:prSet/>
      <dgm:spPr/>
      <dgm:t>
        <a:bodyPr/>
        <a:lstStyle/>
        <a:p>
          <a:endParaRPr lang="en-US"/>
        </a:p>
      </dgm:t>
    </dgm:pt>
    <dgm:pt modelId="{C10EDD5E-83AE-4FA7-9966-9CF6DEE3FD74}">
      <dgm:prSet/>
      <dgm:spPr/>
      <dgm:t>
        <a:bodyPr/>
        <a:lstStyle/>
        <a:p>
          <a:endParaRPr lang="en-US" sz="2500" dirty="0" smtClean="0"/>
        </a:p>
      </dgm:t>
    </dgm:pt>
    <dgm:pt modelId="{F4B372D0-62C6-4830-AEAC-C50761F81498}" type="parTrans" cxnId="{10AE75E8-A3DF-4026-B6B9-6BB7E8DC27EC}">
      <dgm:prSet/>
      <dgm:spPr/>
      <dgm:t>
        <a:bodyPr/>
        <a:lstStyle/>
        <a:p>
          <a:endParaRPr lang="en-US"/>
        </a:p>
      </dgm:t>
    </dgm:pt>
    <dgm:pt modelId="{9322B88E-CC6C-414C-80FE-9DCF1A94E8ED}" type="sibTrans" cxnId="{10AE75E8-A3DF-4026-B6B9-6BB7E8DC27EC}">
      <dgm:prSet/>
      <dgm:spPr/>
      <dgm:t>
        <a:bodyPr/>
        <a:lstStyle/>
        <a:p>
          <a:endParaRPr lang="en-US"/>
        </a:p>
      </dgm:t>
    </dgm:pt>
    <dgm:pt modelId="{136C9B7D-FBA7-4B50-9262-7A0D0FC7AA68}">
      <dgm:prSet phldrT="[Text]" custT="1"/>
      <dgm:spPr/>
      <dgm:t>
        <a:bodyPr/>
        <a:lstStyle/>
        <a:p>
          <a:endParaRPr lang="en-US" sz="1800" dirty="0"/>
        </a:p>
      </dgm:t>
    </dgm:pt>
    <dgm:pt modelId="{4766BF72-D215-4C76-BE4C-50259549619F}" type="parTrans" cxnId="{EF9018F1-B69C-47B9-8CFB-DBE3A79D99AF}">
      <dgm:prSet/>
      <dgm:spPr/>
      <dgm:t>
        <a:bodyPr/>
        <a:lstStyle/>
        <a:p>
          <a:endParaRPr lang="en-US"/>
        </a:p>
      </dgm:t>
    </dgm:pt>
    <dgm:pt modelId="{B45A4C79-33B8-4BDF-893A-C5C3B3186DEA}" type="sibTrans" cxnId="{EF9018F1-B69C-47B9-8CFB-DBE3A79D99AF}">
      <dgm:prSet/>
      <dgm:spPr/>
      <dgm:t>
        <a:bodyPr/>
        <a:lstStyle/>
        <a:p>
          <a:endParaRPr lang="en-US"/>
        </a:p>
      </dgm:t>
    </dgm:pt>
    <dgm:pt modelId="{F1B7966B-DD84-40A8-A545-33D5A00B6552}">
      <dgm:prSet phldrT="[Text]" custT="1"/>
      <dgm:spPr/>
      <dgm:t>
        <a:bodyPr/>
        <a:lstStyle/>
        <a:p>
          <a:r>
            <a:rPr lang="en-US" sz="2400" b="1" dirty="0" smtClean="0">
              <a:solidFill>
                <a:srgbClr val="FF0000"/>
              </a:solidFill>
            </a:rPr>
            <a:t>Strengths</a:t>
          </a:r>
          <a:r>
            <a:rPr lang="en-US" sz="2400" b="1" dirty="0" smtClean="0"/>
            <a:t> </a:t>
          </a:r>
          <a:r>
            <a:rPr lang="en-US" sz="1900" b="1" dirty="0" smtClean="0"/>
            <a:t>   </a:t>
          </a:r>
          <a:endParaRPr lang="en-US" sz="1900" b="1" dirty="0"/>
        </a:p>
      </dgm:t>
    </dgm:pt>
    <dgm:pt modelId="{A09656F1-59E2-406D-A7A2-E2778802D155}" type="sibTrans" cxnId="{97060DA6-3C05-4248-BEDE-A9AEB0A442C9}">
      <dgm:prSet/>
      <dgm:spPr/>
      <dgm:t>
        <a:bodyPr/>
        <a:lstStyle/>
        <a:p>
          <a:endParaRPr lang="en-US"/>
        </a:p>
      </dgm:t>
    </dgm:pt>
    <dgm:pt modelId="{6FFABF8B-E219-410C-8924-23317E66D0E0}" type="parTrans" cxnId="{97060DA6-3C05-4248-BEDE-A9AEB0A442C9}">
      <dgm:prSet/>
      <dgm:spPr/>
      <dgm:t>
        <a:bodyPr/>
        <a:lstStyle/>
        <a:p>
          <a:endParaRPr lang="en-US"/>
        </a:p>
      </dgm:t>
    </dgm:pt>
    <dgm:pt modelId="{5FC02DBB-2893-4C70-9D20-AB78987B4DB7}">
      <dgm:prSet phldrT="[Text]" custT="1"/>
      <dgm:spPr/>
      <dgm:t>
        <a:bodyPr/>
        <a:lstStyle/>
        <a:p>
          <a:r>
            <a:rPr lang="en-US" sz="1800" dirty="0" smtClean="0"/>
            <a:t>A Clear </a:t>
          </a:r>
          <a:r>
            <a:rPr lang="en-US" sz="1800" dirty="0" smtClean="0"/>
            <a:t>strategy for expanding internationally through </a:t>
          </a:r>
          <a:r>
            <a:rPr lang="en-US" sz="1800" dirty="0" smtClean="0"/>
            <a:t>franchising </a:t>
          </a:r>
          <a:r>
            <a:rPr lang="en-US" sz="1800" dirty="0" smtClean="0"/>
            <a:t>(</a:t>
          </a:r>
          <a:r>
            <a:rPr lang="en-GB" sz="1800" dirty="0" smtClean="0"/>
            <a:t>227 shops in the UK and 25 overseas). </a:t>
          </a:r>
          <a:endParaRPr lang="en-US" sz="1800" dirty="0"/>
        </a:p>
      </dgm:t>
    </dgm:pt>
    <dgm:pt modelId="{BB20417D-8200-49DE-9D2C-07D5AD6F79EA}" type="sibTrans" cxnId="{6EDA351C-7BF0-46DB-A5D5-88A78B8BC82D}">
      <dgm:prSet/>
      <dgm:spPr/>
      <dgm:t>
        <a:bodyPr/>
        <a:lstStyle/>
        <a:p>
          <a:endParaRPr lang="en-US"/>
        </a:p>
      </dgm:t>
    </dgm:pt>
    <dgm:pt modelId="{0BC9A56C-F64D-4C82-9F9B-0FAA7B287785}" type="parTrans" cxnId="{6EDA351C-7BF0-46DB-A5D5-88A78B8BC82D}">
      <dgm:prSet/>
      <dgm:spPr/>
      <dgm:t>
        <a:bodyPr/>
        <a:lstStyle/>
        <a:p>
          <a:endParaRPr lang="en-US"/>
        </a:p>
      </dgm:t>
    </dgm:pt>
    <dgm:pt modelId="{AD5A6346-A33A-440A-86A8-31134926E550}">
      <dgm:prSet phldrT="[Text]" custT="1"/>
      <dgm:spPr/>
      <dgm:t>
        <a:bodyPr/>
        <a:lstStyle/>
        <a:p>
          <a:endParaRPr lang="en-US" sz="1800" dirty="0"/>
        </a:p>
      </dgm:t>
    </dgm:pt>
    <dgm:pt modelId="{391A6470-D611-44B3-ADC0-9C56645125DC}" type="sibTrans" cxnId="{53F8A394-8A46-45C9-9BE1-936B15435F7B}">
      <dgm:prSet/>
      <dgm:spPr/>
      <dgm:t>
        <a:bodyPr/>
        <a:lstStyle/>
        <a:p>
          <a:endParaRPr lang="en-US"/>
        </a:p>
      </dgm:t>
    </dgm:pt>
    <dgm:pt modelId="{43B61A6A-7412-4734-A1B5-2129DC859D48}" type="parTrans" cxnId="{53F8A394-8A46-45C9-9BE1-936B15435F7B}">
      <dgm:prSet/>
      <dgm:spPr/>
      <dgm:t>
        <a:bodyPr/>
        <a:lstStyle/>
        <a:p>
          <a:endParaRPr lang="en-US"/>
        </a:p>
      </dgm:t>
    </dgm:pt>
    <dgm:pt modelId="{8B323671-726D-48C9-A769-E13C5862C0EA}">
      <dgm:prSet phldrT="[Text]" custT="1"/>
      <dgm:spPr/>
      <dgm:t>
        <a:bodyPr/>
        <a:lstStyle/>
        <a:p>
          <a:r>
            <a:rPr lang="en-US" sz="1800" dirty="0" smtClean="0"/>
            <a:t>A reputation </a:t>
          </a:r>
          <a:r>
            <a:rPr lang="en-US" sz="1800" dirty="0" smtClean="0"/>
            <a:t>for value for money, convenience and a wide range of products all in one store.</a:t>
          </a:r>
          <a:endParaRPr lang="en-US" sz="1800" dirty="0"/>
        </a:p>
      </dgm:t>
    </dgm:pt>
    <dgm:pt modelId="{66EC1240-7FEA-4441-BA65-5B6506CAE2D9}" type="sibTrans" cxnId="{7E2B5154-BE26-47FC-A38E-F5C98D414E94}">
      <dgm:prSet/>
      <dgm:spPr/>
      <dgm:t>
        <a:bodyPr/>
        <a:lstStyle/>
        <a:p>
          <a:endParaRPr lang="en-US"/>
        </a:p>
      </dgm:t>
    </dgm:pt>
    <dgm:pt modelId="{94EBD3E6-26DF-466C-863D-FEE9314D5467}" type="parTrans" cxnId="{7E2B5154-BE26-47FC-A38E-F5C98D414E94}">
      <dgm:prSet/>
      <dgm:spPr/>
      <dgm:t>
        <a:bodyPr/>
        <a:lstStyle/>
        <a:p>
          <a:endParaRPr lang="en-US"/>
        </a:p>
      </dgm:t>
    </dgm:pt>
    <dgm:pt modelId="{664F5CB3-1FBF-463E-A16D-28B2DD7428CA}">
      <dgm:prSet phldrT="[Text]" custT="1"/>
      <dgm:spPr/>
      <dgm:t>
        <a:bodyPr/>
        <a:lstStyle/>
        <a:p>
          <a:r>
            <a:rPr lang="en-GB" sz="1800" dirty="0" smtClean="0"/>
            <a:t>We are positioned to offer fantastic design and quality at outstanding value.</a:t>
          </a:r>
          <a:r>
            <a:rPr lang="en-US" sz="1800" dirty="0" smtClean="0"/>
            <a:t>  </a:t>
          </a:r>
          <a:endParaRPr lang="en-US" sz="1800" dirty="0"/>
        </a:p>
      </dgm:t>
    </dgm:pt>
    <dgm:pt modelId="{AB07F959-AFB7-46AB-AC92-8F0C4E3A860D}" type="sibTrans" cxnId="{F28E2436-1395-470A-9295-ABE40F1E4562}">
      <dgm:prSet/>
      <dgm:spPr/>
      <dgm:t>
        <a:bodyPr/>
        <a:lstStyle/>
        <a:p>
          <a:endParaRPr lang="en-US"/>
        </a:p>
      </dgm:t>
    </dgm:pt>
    <dgm:pt modelId="{76DBE233-14F4-4275-B03D-F90434C45C78}" type="parTrans" cxnId="{F28E2436-1395-470A-9295-ABE40F1E4562}">
      <dgm:prSet/>
      <dgm:spPr/>
      <dgm:t>
        <a:bodyPr/>
        <a:lstStyle/>
        <a:p>
          <a:endParaRPr lang="en-US"/>
        </a:p>
      </dgm:t>
    </dgm:pt>
    <dgm:pt modelId="{E8C97913-4846-48E3-9475-7E55E916A300}">
      <dgm:prSet custT="1"/>
      <dgm:spPr/>
      <dgm:t>
        <a:bodyPr/>
        <a:lstStyle/>
        <a:p>
          <a:r>
            <a:rPr lang="en-US" sz="1800" dirty="0" smtClean="0"/>
            <a:t>Customer loyalty. </a:t>
          </a:r>
        </a:p>
      </dgm:t>
    </dgm:pt>
    <dgm:pt modelId="{34E2CA0C-3286-45E5-B8C3-EB7E9A598622}" type="sibTrans" cxnId="{D8913CE0-D392-48AB-8A38-825F8312D0D1}">
      <dgm:prSet/>
      <dgm:spPr/>
      <dgm:t>
        <a:bodyPr/>
        <a:lstStyle/>
        <a:p>
          <a:endParaRPr lang="en-US"/>
        </a:p>
      </dgm:t>
    </dgm:pt>
    <dgm:pt modelId="{987D76E3-E8EE-417E-80CE-269BE55774ED}" type="parTrans" cxnId="{D8913CE0-D392-48AB-8A38-825F8312D0D1}">
      <dgm:prSet/>
      <dgm:spPr/>
      <dgm:t>
        <a:bodyPr/>
        <a:lstStyle/>
        <a:p>
          <a:endParaRPr lang="en-US"/>
        </a:p>
      </dgm:t>
    </dgm:pt>
    <dgm:pt modelId="{17CA6FF9-3762-4FA2-8D80-283957DF402D}">
      <dgm:prSet custT="1"/>
      <dgm:spPr/>
      <dgm:t>
        <a:bodyPr/>
        <a:lstStyle/>
        <a:p>
          <a:r>
            <a:rPr lang="en-US" sz="1800" dirty="0" smtClean="0"/>
            <a:t>Convenient locations.</a:t>
          </a:r>
        </a:p>
      </dgm:t>
    </dgm:pt>
    <dgm:pt modelId="{B7CB7F63-EEF3-4D21-8EC0-F01635DD03E7}" type="sibTrans" cxnId="{CD80BA71-9F77-45CD-8339-8808AD888BD6}">
      <dgm:prSet/>
      <dgm:spPr/>
      <dgm:t>
        <a:bodyPr/>
        <a:lstStyle/>
        <a:p>
          <a:endParaRPr lang="en-US"/>
        </a:p>
      </dgm:t>
    </dgm:pt>
    <dgm:pt modelId="{EC941B0F-AEFB-4168-9A96-75C0F25BA013}" type="parTrans" cxnId="{CD80BA71-9F77-45CD-8339-8808AD888BD6}">
      <dgm:prSet/>
      <dgm:spPr/>
      <dgm:t>
        <a:bodyPr/>
        <a:lstStyle/>
        <a:p>
          <a:endParaRPr lang="en-US"/>
        </a:p>
      </dgm:t>
    </dgm:pt>
    <dgm:pt modelId="{5AD28373-8EF9-40F8-8B38-4B4F3E1FA7E8}">
      <dgm:prSet custT="1"/>
      <dgm:spPr/>
      <dgm:t>
        <a:bodyPr/>
        <a:lstStyle/>
        <a:p>
          <a:r>
            <a:rPr lang="en-US" sz="1800" dirty="0" smtClean="0"/>
            <a:t>Driving e-commerce (Matalan App).</a:t>
          </a:r>
        </a:p>
      </dgm:t>
    </dgm:pt>
    <dgm:pt modelId="{BB1D1EA6-B4DE-4C1D-B0C8-5910ACE6DD99}" type="sibTrans" cxnId="{CCA6B9F9-47A1-447E-9958-33DFC45BEF31}">
      <dgm:prSet/>
      <dgm:spPr/>
      <dgm:t>
        <a:bodyPr/>
        <a:lstStyle/>
        <a:p>
          <a:endParaRPr lang="en-US"/>
        </a:p>
      </dgm:t>
    </dgm:pt>
    <dgm:pt modelId="{85B80E48-0D26-4B9D-8F1B-C34E1F77E8BF}" type="parTrans" cxnId="{CCA6B9F9-47A1-447E-9958-33DFC45BEF31}">
      <dgm:prSet/>
      <dgm:spPr/>
      <dgm:t>
        <a:bodyPr/>
        <a:lstStyle/>
        <a:p>
          <a:endParaRPr lang="en-US"/>
        </a:p>
      </dgm:t>
    </dgm:pt>
    <dgm:pt modelId="{75C7D12E-58FD-496C-9D00-1EE37CDE4040}">
      <dgm:prSet phldrT="[Text]" custT="1"/>
      <dgm:spPr/>
      <dgm:t>
        <a:bodyPr/>
        <a:lstStyle/>
        <a:p>
          <a:endParaRPr lang="en-US" sz="1800" dirty="0"/>
        </a:p>
      </dgm:t>
    </dgm:pt>
    <dgm:pt modelId="{BD88619E-7B47-40FB-B36F-00D15E8C7C88}" type="parTrans" cxnId="{2FA958FE-C2C0-49B8-BE4D-8CB31B8576AB}">
      <dgm:prSet/>
      <dgm:spPr/>
      <dgm:t>
        <a:bodyPr/>
        <a:lstStyle/>
        <a:p>
          <a:endParaRPr lang="en-US"/>
        </a:p>
      </dgm:t>
    </dgm:pt>
    <dgm:pt modelId="{FD71FD6E-B128-4B63-9BD9-739B5D2DAE5F}" type="sibTrans" cxnId="{2FA958FE-C2C0-49B8-BE4D-8CB31B8576AB}">
      <dgm:prSet/>
      <dgm:spPr/>
      <dgm:t>
        <a:bodyPr/>
        <a:lstStyle/>
        <a:p>
          <a:endParaRPr lang="en-US"/>
        </a:p>
      </dgm:t>
    </dgm:pt>
    <dgm:pt modelId="{7FE3F439-E4B0-4829-9F61-240230201EC6}">
      <dgm:prSet phldrT="[Text]" custT="1"/>
      <dgm:spPr/>
      <dgm:t>
        <a:bodyPr/>
        <a:lstStyle/>
        <a:p>
          <a:endParaRPr lang="en-US" sz="1800" dirty="0"/>
        </a:p>
      </dgm:t>
    </dgm:pt>
    <dgm:pt modelId="{3A7E64C0-DB4F-4FFD-871D-FD8E77648253}" type="parTrans" cxnId="{06536473-95DC-4A31-ADC9-793A6B94AC9C}">
      <dgm:prSet/>
      <dgm:spPr/>
      <dgm:t>
        <a:bodyPr/>
        <a:lstStyle/>
        <a:p>
          <a:endParaRPr lang="en-US"/>
        </a:p>
      </dgm:t>
    </dgm:pt>
    <dgm:pt modelId="{8576A328-C59F-47FF-A368-7B497F633551}" type="sibTrans" cxnId="{06536473-95DC-4A31-ADC9-793A6B94AC9C}">
      <dgm:prSet/>
      <dgm:spPr/>
      <dgm:t>
        <a:bodyPr/>
        <a:lstStyle/>
        <a:p>
          <a:endParaRPr lang="en-US"/>
        </a:p>
      </dgm:t>
    </dgm:pt>
    <dgm:pt modelId="{F19C970E-6916-41A0-8786-AFF3BAD51A6D}" type="pres">
      <dgm:prSet presAssocID="{53089BC3-F367-43D9-BB5B-105CF281F2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352FC5B-C45B-456A-B610-5C21DA1577F5}" type="pres">
      <dgm:prSet presAssocID="{F1B7966B-DD84-40A8-A545-33D5A00B6552}" presName="node" presStyleLbl="node1" presStyleIdx="0" presStyleCnt="2" custScaleY="2149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5339AF-8964-4B4E-B162-57235622DB8A}" type="pres">
      <dgm:prSet presAssocID="{A09656F1-59E2-406D-A7A2-E2778802D155}" presName="sibTrans" presStyleCnt="0"/>
      <dgm:spPr/>
    </dgm:pt>
    <dgm:pt modelId="{5664201C-F8E6-41E0-A47F-D9CBC468C718}" type="pres">
      <dgm:prSet presAssocID="{A29C7932-C01E-4271-8F1D-6A9454DA065F}" presName="node" presStyleLbl="node1" presStyleIdx="1" presStyleCnt="2" custScaleY="214917" custLinFactNeighborX="-2433" custLinFactNeighborY="-4498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DA351C-7BF0-46DB-A5D5-88A78B8BC82D}" srcId="{F1B7966B-DD84-40A8-A545-33D5A00B6552}" destId="{5FC02DBB-2893-4C70-9D20-AB78987B4DB7}" srcOrd="0" destOrd="0" parTransId="{0BC9A56C-F64D-4C82-9F9B-0FAA7B287785}" sibTransId="{BB20417D-8200-49DE-9D2C-07D5AD6F79EA}"/>
    <dgm:cxn modelId="{AEBBA779-17B0-40BB-A264-283232159E97}" type="presOf" srcId="{957896C6-1224-4599-BCE6-ACE627BDA9E0}" destId="{5664201C-F8E6-41E0-A47F-D9CBC468C718}" srcOrd="0" destOrd="3" presId="urn:microsoft.com/office/officeart/2005/8/layout/default"/>
    <dgm:cxn modelId="{B9EC7352-AD7E-446C-B18F-BA4362E175A9}" type="presOf" srcId="{17CA6FF9-3762-4FA2-8D80-283957DF402D}" destId="{2352FC5B-C45B-456A-B610-5C21DA1577F5}" srcOrd="0" destOrd="8" presId="urn:microsoft.com/office/officeart/2005/8/layout/default"/>
    <dgm:cxn modelId="{69D32F8B-E0A0-4A21-8676-BB49AC0460E1}" type="presOf" srcId="{AD5A6346-A33A-440A-86A8-31134926E550}" destId="{2352FC5B-C45B-456A-B610-5C21DA1577F5}" srcOrd="0" destOrd="2" presId="urn:microsoft.com/office/officeart/2005/8/layout/default"/>
    <dgm:cxn modelId="{10AE75E8-A3DF-4026-B6B9-6BB7E8DC27EC}" srcId="{A29C7932-C01E-4271-8F1D-6A9454DA065F}" destId="{C10EDD5E-83AE-4FA7-9966-9CF6DEE3FD74}" srcOrd="3" destOrd="0" parTransId="{F4B372D0-62C6-4830-AEAC-C50761F81498}" sibTransId="{9322B88E-CC6C-414C-80FE-9DCF1A94E8ED}"/>
    <dgm:cxn modelId="{EB3D4264-CF20-45E6-BF45-87DAFEF4C751}" type="presOf" srcId="{664F5CB3-1FBF-463E-A16D-28B2DD7428CA}" destId="{2352FC5B-C45B-456A-B610-5C21DA1577F5}" srcOrd="0" destOrd="5" presId="urn:microsoft.com/office/officeart/2005/8/layout/default"/>
    <dgm:cxn modelId="{6A561E3C-9DDA-4FB6-97D6-63C88997A826}" srcId="{53089BC3-F367-43D9-BB5B-105CF281F23C}" destId="{A29C7932-C01E-4271-8F1D-6A9454DA065F}" srcOrd="1" destOrd="0" parTransId="{0277DD3B-D779-46F0-BAB2-948C68CE9058}" sibTransId="{A91450D7-4AC0-4B2C-9CF2-4394ED7E79F5}"/>
    <dgm:cxn modelId="{202063D2-C68E-47FB-B86B-D562939168D5}" type="presOf" srcId="{7FE3F439-E4B0-4829-9F61-240230201EC6}" destId="{2352FC5B-C45B-456A-B610-5C21DA1577F5}" srcOrd="0" destOrd="4" presId="urn:microsoft.com/office/officeart/2005/8/layout/default"/>
    <dgm:cxn modelId="{1DD1D432-1353-4254-889A-AB5A95DE4618}" type="presOf" srcId="{136C9B7D-FBA7-4B50-9262-7A0D0FC7AA68}" destId="{5664201C-F8E6-41E0-A47F-D9CBC468C718}" srcOrd="0" destOrd="2" presId="urn:microsoft.com/office/officeart/2005/8/layout/default"/>
    <dgm:cxn modelId="{010C4822-98A7-4315-9CB4-7BE8C4AD1E6B}" type="presOf" srcId="{A29C7932-C01E-4271-8F1D-6A9454DA065F}" destId="{5664201C-F8E6-41E0-A47F-D9CBC468C718}" srcOrd="0" destOrd="0" presId="urn:microsoft.com/office/officeart/2005/8/layout/default"/>
    <dgm:cxn modelId="{EF9018F1-B69C-47B9-8CFB-DBE3A79D99AF}" srcId="{A29C7932-C01E-4271-8F1D-6A9454DA065F}" destId="{136C9B7D-FBA7-4B50-9262-7A0D0FC7AA68}" srcOrd="1" destOrd="0" parTransId="{4766BF72-D215-4C76-BE4C-50259549619F}" sibTransId="{B45A4C79-33B8-4BDF-893A-C5C3B3186DEA}"/>
    <dgm:cxn modelId="{53F8A394-8A46-45C9-9BE1-936B15435F7B}" srcId="{F1B7966B-DD84-40A8-A545-33D5A00B6552}" destId="{AD5A6346-A33A-440A-86A8-31134926E550}" srcOrd="1" destOrd="0" parTransId="{43B61A6A-7412-4734-A1B5-2129DC859D48}" sibTransId="{391A6470-D611-44B3-ADC0-9C56645125DC}"/>
    <dgm:cxn modelId="{409E60E0-09CA-4C5D-A71F-2A657A988C01}" srcId="{A29C7932-C01E-4271-8F1D-6A9454DA065F}" destId="{EF20E6E6-CEA9-4368-9AB4-A194B124C4AD}" srcOrd="0" destOrd="0" parTransId="{1E3420FE-1E03-4302-90F0-52BC4551E982}" sibTransId="{6CC96DE8-57F7-4143-9A0A-10474E50EA40}"/>
    <dgm:cxn modelId="{EE1BC8F4-9AB6-480D-BD1C-DA811A26C8B9}" srcId="{A29C7932-C01E-4271-8F1D-6A9454DA065F}" destId="{957896C6-1224-4599-BCE6-ACE627BDA9E0}" srcOrd="2" destOrd="0" parTransId="{5218CD7E-5FF5-4793-A9D2-C28B62D1D842}" sibTransId="{CA80B78E-7B4C-4314-88D9-CBFABBAA160C}"/>
    <dgm:cxn modelId="{06536473-95DC-4A31-ADC9-793A6B94AC9C}" srcId="{F1B7966B-DD84-40A8-A545-33D5A00B6552}" destId="{7FE3F439-E4B0-4829-9F61-240230201EC6}" srcOrd="3" destOrd="0" parTransId="{3A7E64C0-DB4F-4FFD-871D-FD8E77648253}" sibTransId="{8576A328-C59F-47FF-A368-7B497F633551}"/>
    <dgm:cxn modelId="{67615245-3CB9-49B1-B1B2-A3FF0D6B2506}" type="presOf" srcId="{53089BC3-F367-43D9-BB5B-105CF281F23C}" destId="{F19C970E-6916-41A0-8786-AFF3BAD51A6D}" srcOrd="0" destOrd="0" presId="urn:microsoft.com/office/officeart/2005/8/layout/default"/>
    <dgm:cxn modelId="{CCA6B9F9-47A1-447E-9958-33DFC45BEF31}" srcId="{F1B7966B-DD84-40A8-A545-33D5A00B6552}" destId="{5AD28373-8EF9-40F8-8B38-4B4F3E1FA7E8}" srcOrd="8" destOrd="0" parTransId="{85B80E48-0D26-4B9D-8F1B-C34E1F77E8BF}" sibTransId="{BB1D1EA6-B4DE-4C1D-B0C8-5910ACE6DD99}"/>
    <dgm:cxn modelId="{B5C7B12F-4D3B-4B48-A228-1730EF84A2A3}" type="presOf" srcId="{EF20E6E6-CEA9-4368-9AB4-A194B124C4AD}" destId="{5664201C-F8E6-41E0-A47F-D9CBC468C718}" srcOrd="0" destOrd="1" presId="urn:microsoft.com/office/officeart/2005/8/layout/default"/>
    <dgm:cxn modelId="{A0E0F685-798C-465D-AC23-C177328CCA2F}" type="presOf" srcId="{C10EDD5E-83AE-4FA7-9966-9CF6DEE3FD74}" destId="{5664201C-F8E6-41E0-A47F-D9CBC468C718}" srcOrd="0" destOrd="4" presId="urn:microsoft.com/office/officeart/2005/8/layout/default"/>
    <dgm:cxn modelId="{D8913CE0-D392-48AB-8A38-825F8312D0D1}" srcId="{F1B7966B-DD84-40A8-A545-33D5A00B6552}" destId="{E8C97913-4846-48E3-9475-7E55E916A300}" srcOrd="6" destOrd="0" parTransId="{987D76E3-E8EE-417E-80CE-269BE55774ED}" sibTransId="{34E2CA0C-3286-45E5-B8C3-EB7E9A598622}"/>
    <dgm:cxn modelId="{97060DA6-3C05-4248-BEDE-A9AEB0A442C9}" srcId="{53089BC3-F367-43D9-BB5B-105CF281F23C}" destId="{F1B7966B-DD84-40A8-A545-33D5A00B6552}" srcOrd="0" destOrd="0" parTransId="{6FFABF8B-E219-410C-8924-23317E66D0E0}" sibTransId="{A09656F1-59E2-406D-A7A2-E2778802D155}"/>
    <dgm:cxn modelId="{CD80BA71-9F77-45CD-8339-8808AD888BD6}" srcId="{F1B7966B-DD84-40A8-A545-33D5A00B6552}" destId="{17CA6FF9-3762-4FA2-8D80-283957DF402D}" srcOrd="7" destOrd="0" parTransId="{EC941B0F-AEFB-4168-9A96-75C0F25BA013}" sibTransId="{B7CB7F63-EEF3-4D21-8EC0-F01635DD03E7}"/>
    <dgm:cxn modelId="{476DE972-1225-4C1D-935B-B1D7906603AA}" type="presOf" srcId="{8B323671-726D-48C9-A769-E13C5862C0EA}" destId="{2352FC5B-C45B-456A-B610-5C21DA1577F5}" srcOrd="0" destOrd="3" presId="urn:microsoft.com/office/officeart/2005/8/layout/default"/>
    <dgm:cxn modelId="{7E2B5154-BE26-47FC-A38E-F5C98D414E94}" srcId="{F1B7966B-DD84-40A8-A545-33D5A00B6552}" destId="{8B323671-726D-48C9-A769-E13C5862C0EA}" srcOrd="2" destOrd="0" parTransId="{94EBD3E6-26DF-466C-863D-FEE9314D5467}" sibTransId="{66EC1240-7FEA-4441-BA65-5B6506CAE2D9}"/>
    <dgm:cxn modelId="{01CEC2A4-2E04-4403-8FAD-8314056C80DA}" type="presOf" srcId="{E8C97913-4846-48E3-9475-7E55E916A300}" destId="{2352FC5B-C45B-456A-B610-5C21DA1577F5}" srcOrd="0" destOrd="7" presId="urn:microsoft.com/office/officeart/2005/8/layout/default"/>
    <dgm:cxn modelId="{F28E2436-1395-470A-9295-ABE40F1E4562}" srcId="{F1B7966B-DD84-40A8-A545-33D5A00B6552}" destId="{664F5CB3-1FBF-463E-A16D-28B2DD7428CA}" srcOrd="4" destOrd="0" parTransId="{76DBE233-14F4-4275-B03D-F90434C45C78}" sibTransId="{AB07F959-AFB7-46AB-AC92-8F0C4E3A860D}"/>
    <dgm:cxn modelId="{2FA958FE-C2C0-49B8-BE4D-8CB31B8576AB}" srcId="{F1B7966B-DD84-40A8-A545-33D5A00B6552}" destId="{75C7D12E-58FD-496C-9D00-1EE37CDE4040}" srcOrd="5" destOrd="0" parTransId="{BD88619E-7B47-40FB-B36F-00D15E8C7C88}" sibTransId="{FD71FD6E-B128-4B63-9BD9-739B5D2DAE5F}"/>
    <dgm:cxn modelId="{7BDF7897-5862-46DA-B51F-49CE84F62FE0}" type="presOf" srcId="{F1B7966B-DD84-40A8-A545-33D5A00B6552}" destId="{2352FC5B-C45B-456A-B610-5C21DA1577F5}" srcOrd="0" destOrd="0" presId="urn:microsoft.com/office/officeart/2005/8/layout/default"/>
    <dgm:cxn modelId="{D7D8A9F3-41B6-4A3B-BF9A-76D9B0D6B340}" type="presOf" srcId="{5AD28373-8EF9-40F8-8B38-4B4F3E1FA7E8}" destId="{2352FC5B-C45B-456A-B610-5C21DA1577F5}" srcOrd="0" destOrd="9" presId="urn:microsoft.com/office/officeart/2005/8/layout/default"/>
    <dgm:cxn modelId="{476112D3-6FD0-462A-BA32-297694530358}" type="presOf" srcId="{5FC02DBB-2893-4C70-9D20-AB78987B4DB7}" destId="{2352FC5B-C45B-456A-B610-5C21DA1577F5}" srcOrd="0" destOrd="1" presId="urn:microsoft.com/office/officeart/2005/8/layout/default"/>
    <dgm:cxn modelId="{A8BD6104-CF16-439D-85C7-D25D9575E810}" type="presOf" srcId="{75C7D12E-58FD-496C-9D00-1EE37CDE4040}" destId="{2352FC5B-C45B-456A-B610-5C21DA1577F5}" srcOrd="0" destOrd="6" presId="urn:microsoft.com/office/officeart/2005/8/layout/default"/>
    <dgm:cxn modelId="{FC68E142-CF81-49DB-9DA4-9C384A15E362}" type="presParOf" srcId="{F19C970E-6916-41A0-8786-AFF3BAD51A6D}" destId="{2352FC5B-C45B-456A-B610-5C21DA1577F5}" srcOrd="0" destOrd="0" presId="urn:microsoft.com/office/officeart/2005/8/layout/default"/>
    <dgm:cxn modelId="{7A9D1874-C157-4DE3-95C8-8C07C9BAC66C}" type="presParOf" srcId="{F19C970E-6916-41A0-8786-AFF3BAD51A6D}" destId="{955339AF-8964-4B4E-B162-57235622DB8A}" srcOrd="1" destOrd="0" presId="urn:microsoft.com/office/officeart/2005/8/layout/default"/>
    <dgm:cxn modelId="{289A81F1-434A-45DA-B8C0-F1A1DF8595B4}" type="presParOf" srcId="{F19C970E-6916-41A0-8786-AFF3BAD51A6D}" destId="{5664201C-F8E6-41E0-A47F-D9CBC468C718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34E9A9-1022-4183-ABCB-2FD3D796DB28}" type="doc">
      <dgm:prSet loTypeId="urn:microsoft.com/office/officeart/2005/8/layout/default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D1CD2D83-3271-4BDD-B19E-FAE1BDB447FB}">
      <dgm:prSet phldrT="[Text]" custT="1"/>
      <dgm:spPr/>
      <dgm:t>
        <a:bodyPr/>
        <a:lstStyle/>
        <a:p>
          <a:r>
            <a:rPr lang="en-US" sz="2400" b="1" dirty="0" smtClean="0">
              <a:solidFill>
                <a:srgbClr val="FF0000"/>
              </a:solidFill>
            </a:rPr>
            <a:t>Opportunities</a:t>
          </a:r>
          <a:endParaRPr lang="en-US" sz="2400" b="1" dirty="0">
            <a:solidFill>
              <a:srgbClr val="FF0000"/>
            </a:solidFill>
          </a:endParaRPr>
        </a:p>
      </dgm:t>
    </dgm:pt>
    <dgm:pt modelId="{4DA6D288-20E6-455C-8E8C-DAC51A075236}" type="parTrans" cxnId="{D616CF05-AE3D-43D9-96B4-47833AFA3461}">
      <dgm:prSet/>
      <dgm:spPr/>
      <dgm:t>
        <a:bodyPr/>
        <a:lstStyle/>
        <a:p>
          <a:endParaRPr lang="en-US"/>
        </a:p>
      </dgm:t>
    </dgm:pt>
    <dgm:pt modelId="{93032CEE-A23D-4045-AD82-883FFDBF6A82}" type="sibTrans" cxnId="{D616CF05-AE3D-43D9-96B4-47833AFA3461}">
      <dgm:prSet/>
      <dgm:spPr/>
      <dgm:t>
        <a:bodyPr/>
        <a:lstStyle/>
        <a:p>
          <a:endParaRPr lang="en-US"/>
        </a:p>
      </dgm:t>
    </dgm:pt>
    <dgm:pt modelId="{E2052301-E73E-421D-9037-23FC338CE1AD}">
      <dgm:prSet custT="1"/>
      <dgm:spPr/>
      <dgm:t>
        <a:bodyPr/>
        <a:lstStyle/>
        <a:p>
          <a:pPr rtl="0"/>
          <a:r>
            <a:rPr lang="en-GB" sz="1800" dirty="0" smtClean="0"/>
            <a:t>The UK has a strong </a:t>
          </a:r>
          <a:r>
            <a:rPr lang="en-GB" sz="1800" dirty="0" smtClean="0"/>
            <a:t>cultural and established ties </a:t>
          </a:r>
          <a:r>
            <a:rPr lang="en-GB" sz="1800" dirty="0" smtClean="0"/>
            <a:t>with Australia.</a:t>
          </a:r>
          <a:endParaRPr lang="en-GB" sz="1800" dirty="0"/>
        </a:p>
      </dgm:t>
    </dgm:pt>
    <dgm:pt modelId="{AA8E4D24-21CE-41AC-8485-0209ED3FD892}" type="parTrans" cxnId="{6D7AE833-8E8E-4772-81DE-7D47556EE49E}">
      <dgm:prSet/>
      <dgm:spPr/>
      <dgm:t>
        <a:bodyPr/>
        <a:lstStyle/>
        <a:p>
          <a:endParaRPr lang="en-US"/>
        </a:p>
      </dgm:t>
    </dgm:pt>
    <dgm:pt modelId="{B42A29C3-9DC6-4538-8A56-12693A62EFC2}" type="sibTrans" cxnId="{6D7AE833-8E8E-4772-81DE-7D47556EE49E}">
      <dgm:prSet/>
      <dgm:spPr/>
      <dgm:t>
        <a:bodyPr/>
        <a:lstStyle/>
        <a:p>
          <a:endParaRPr lang="en-US"/>
        </a:p>
      </dgm:t>
    </dgm:pt>
    <dgm:pt modelId="{AFF66BB1-7F8E-41F3-8F0E-EB2EA28F20EE}">
      <dgm:prSet custT="1"/>
      <dgm:spPr/>
      <dgm:t>
        <a:bodyPr/>
        <a:lstStyle/>
        <a:p>
          <a:r>
            <a:rPr lang="en-US" sz="1800" dirty="0" smtClean="0"/>
            <a:t>UK brands highly </a:t>
          </a:r>
          <a:r>
            <a:rPr lang="en-US" sz="1800" dirty="0" err="1" smtClean="0"/>
            <a:t>recognisable</a:t>
          </a:r>
          <a:r>
            <a:rPr lang="en-US" sz="1800" dirty="0" smtClean="0"/>
            <a:t> and highly regarded in Australia.</a:t>
          </a:r>
          <a:endParaRPr lang="en-GB" sz="1800" dirty="0"/>
        </a:p>
      </dgm:t>
    </dgm:pt>
    <dgm:pt modelId="{860D3BF1-EC3D-42E4-A2E5-BA27B0B8972A}" type="parTrans" cxnId="{77B3FEDD-D6BF-4D0B-B0F3-3A790144DC34}">
      <dgm:prSet/>
      <dgm:spPr/>
      <dgm:t>
        <a:bodyPr/>
        <a:lstStyle/>
        <a:p>
          <a:endParaRPr lang="en-US"/>
        </a:p>
      </dgm:t>
    </dgm:pt>
    <dgm:pt modelId="{0845CC2C-B836-48D7-96B1-A1A38CA8150E}" type="sibTrans" cxnId="{77B3FEDD-D6BF-4D0B-B0F3-3A790144DC34}">
      <dgm:prSet/>
      <dgm:spPr/>
      <dgm:t>
        <a:bodyPr/>
        <a:lstStyle/>
        <a:p>
          <a:endParaRPr lang="en-US"/>
        </a:p>
      </dgm:t>
    </dgm:pt>
    <dgm:pt modelId="{F2BCF2DA-0247-42F8-8D21-18A9D30A437D}">
      <dgm:prSet custT="1"/>
      <dgm:spPr/>
      <dgm:t>
        <a:bodyPr/>
        <a:lstStyle/>
        <a:p>
          <a:r>
            <a:rPr lang="en-US" sz="1800" dirty="0" smtClean="0"/>
            <a:t>Liberal trade policies and low import quotas.</a:t>
          </a:r>
          <a:endParaRPr lang="en-GB" sz="1800" dirty="0"/>
        </a:p>
      </dgm:t>
    </dgm:pt>
    <dgm:pt modelId="{30FC14C0-C4A5-4E7E-8D27-1CBF9E094850}" type="parTrans" cxnId="{9E868D7E-D1A9-47CA-8CEC-6BEBB71ECB4E}">
      <dgm:prSet/>
      <dgm:spPr/>
      <dgm:t>
        <a:bodyPr/>
        <a:lstStyle/>
        <a:p>
          <a:endParaRPr lang="en-US"/>
        </a:p>
      </dgm:t>
    </dgm:pt>
    <dgm:pt modelId="{4E1A4D4C-F8BA-4FE4-9B9E-E1E59B17DB11}" type="sibTrans" cxnId="{9E868D7E-D1A9-47CA-8CEC-6BEBB71ECB4E}">
      <dgm:prSet/>
      <dgm:spPr/>
      <dgm:t>
        <a:bodyPr/>
        <a:lstStyle/>
        <a:p>
          <a:endParaRPr lang="en-US"/>
        </a:p>
      </dgm:t>
    </dgm:pt>
    <dgm:pt modelId="{B07174F6-0ABF-4529-AC3E-E723F2959722}">
      <dgm:prSet custT="1"/>
      <dgm:spPr/>
      <dgm:t>
        <a:bodyPr/>
        <a:lstStyle/>
        <a:p>
          <a:r>
            <a:rPr lang="en-GB" sz="1800" dirty="0" smtClean="0"/>
            <a:t>Opportunity t</a:t>
          </a:r>
          <a:r>
            <a:rPr lang="en-US" sz="1800" dirty="0" smtClean="0"/>
            <a:t>o have distribution warehouses abroad.</a:t>
          </a:r>
          <a:endParaRPr lang="en-GB" sz="1800" dirty="0"/>
        </a:p>
      </dgm:t>
    </dgm:pt>
    <dgm:pt modelId="{7EEC00C3-E5B9-45BC-A07C-1BE0BF37C91F}" type="parTrans" cxnId="{560C4632-2235-4114-A85C-A4B8168DB70B}">
      <dgm:prSet/>
      <dgm:spPr/>
      <dgm:t>
        <a:bodyPr/>
        <a:lstStyle/>
        <a:p>
          <a:endParaRPr lang="en-US"/>
        </a:p>
      </dgm:t>
    </dgm:pt>
    <dgm:pt modelId="{577A74D8-2B76-42C3-9489-E09701C0EA59}" type="sibTrans" cxnId="{560C4632-2235-4114-A85C-A4B8168DB70B}">
      <dgm:prSet/>
      <dgm:spPr/>
      <dgm:t>
        <a:bodyPr/>
        <a:lstStyle/>
        <a:p>
          <a:endParaRPr lang="en-US"/>
        </a:p>
      </dgm:t>
    </dgm:pt>
    <dgm:pt modelId="{1B8E4891-55B4-421F-B15A-FF4C1ACB5E9B}">
      <dgm:prSet/>
      <dgm:spPr/>
      <dgm:t>
        <a:bodyPr/>
        <a:lstStyle/>
        <a:p>
          <a:endParaRPr lang="en-GB" sz="1400" dirty="0"/>
        </a:p>
      </dgm:t>
    </dgm:pt>
    <dgm:pt modelId="{AACEB9D3-AF8E-4AC0-8631-AB7F1854C778}" type="parTrans" cxnId="{21ACE0E6-B789-4331-BEC5-A051B01AE10E}">
      <dgm:prSet/>
      <dgm:spPr/>
      <dgm:t>
        <a:bodyPr/>
        <a:lstStyle/>
        <a:p>
          <a:endParaRPr lang="en-US"/>
        </a:p>
      </dgm:t>
    </dgm:pt>
    <dgm:pt modelId="{65C4D29A-64EC-4D06-9DF7-099C824F7A3B}" type="sibTrans" cxnId="{21ACE0E6-B789-4331-BEC5-A051B01AE10E}">
      <dgm:prSet/>
      <dgm:spPr/>
      <dgm:t>
        <a:bodyPr/>
        <a:lstStyle/>
        <a:p>
          <a:endParaRPr lang="en-US"/>
        </a:p>
      </dgm:t>
    </dgm:pt>
    <dgm:pt modelId="{CBCC2777-5E0E-4564-B8E0-752C63DD0753}">
      <dgm:prSet custT="1"/>
      <dgm:spPr/>
      <dgm:t>
        <a:bodyPr/>
        <a:lstStyle/>
        <a:p>
          <a:r>
            <a:rPr lang="en-GB" sz="1800" dirty="0" smtClean="0"/>
            <a:t>Matalan can benefit from the recent trend in Australia where </a:t>
          </a:r>
          <a:r>
            <a:rPr lang="en-GB" sz="1800" dirty="0" smtClean="0"/>
            <a:t>customers are increasingly shopping at stores that offer products at low prices with </a:t>
          </a:r>
          <a:r>
            <a:rPr lang="en-US" sz="1800" dirty="0" smtClean="0"/>
            <a:t>new ideas and alternative designs</a:t>
          </a:r>
          <a:endParaRPr lang="en-GB" sz="1800" dirty="0"/>
        </a:p>
      </dgm:t>
    </dgm:pt>
    <dgm:pt modelId="{280384BA-D21E-478E-9DF2-AA2B229E66DC}" type="parTrans" cxnId="{B835DE76-AD51-44C7-A0F7-6FF2063BD31C}">
      <dgm:prSet/>
      <dgm:spPr/>
      <dgm:t>
        <a:bodyPr/>
        <a:lstStyle/>
        <a:p>
          <a:endParaRPr lang="en-US"/>
        </a:p>
      </dgm:t>
    </dgm:pt>
    <dgm:pt modelId="{C32CBB06-66DC-4D76-9056-56810629B53E}" type="sibTrans" cxnId="{B835DE76-AD51-44C7-A0F7-6FF2063BD31C}">
      <dgm:prSet/>
      <dgm:spPr/>
      <dgm:t>
        <a:bodyPr/>
        <a:lstStyle/>
        <a:p>
          <a:endParaRPr lang="en-US"/>
        </a:p>
      </dgm:t>
    </dgm:pt>
    <dgm:pt modelId="{A5A9A7E6-576B-4365-B361-469C4C557FA8}">
      <dgm:prSet phldrT="[Text]" custT="1"/>
      <dgm:spPr/>
      <dgm:t>
        <a:bodyPr/>
        <a:lstStyle/>
        <a:p>
          <a:r>
            <a:rPr lang="en-US" sz="2400" b="1" dirty="0" smtClean="0">
              <a:solidFill>
                <a:srgbClr val="FF0000"/>
              </a:solidFill>
            </a:rPr>
            <a:t>Threats</a:t>
          </a:r>
          <a:r>
            <a:rPr lang="en-US" sz="2400" dirty="0" smtClean="0">
              <a:solidFill>
                <a:srgbClr val="C00000"/>
              </a:solidFill>
            </a:rPr>
            <a:t> </a:t>
          </a:r>
        </a:p>
      </dgm:t>
    </dgm:pt>
    <dgm:pt modelId="{6097E4E9-61AA-446A-A567-1EDA233F5391}" type="sibTrans" cxnId="{3F1A9355-2BC9-4A2C-8C00-68871536D8B9}">
      <dgm:prSet/>
      <dgm:spPr/>
      <dgm:t>
        <a:bodyPr/>
        <a:lstStyle/>
        <a:p>
          <a:endParaRPr lang="en-US"/>
        </a:p>
      </dgm:t>
    </dgm:pt>
    <dgm:pt modelId="{3A302DEE-406D-4346-BED6-BECB47F45C87}" type="parTrans" cxnId="{3F1A9355-2BC9-4A2C-8C00-68871536D8B9}">
      <dgm:prSet/>
      <dgm:spPr/>
      <dgm:t>
        <a:bodyPr/>
        <a:lstStyle/>
        <a:p>
          <a:endParaRPr lang="en-US"/>
        </a:p>
      </dgm:t>
    </dgm:pt>
    <dgm:pt modelId="{A354EA69-B5A2-4C86-91D3-CFC305C40DC5}">
      <dgm:prSet phldrT="[Text]" custT="1"/>
      <dgm:spPr/>
      <dgm:t>
        <a:bodyPr/>
        <a:lstStyle/>
        <a:p>
          <a:pPr rtl="0"/>
          <a:r>
            <a:rPr lang="en-US" sz="1800" dirty="0" smtClean="0"/>
            <a:t>Competition from local, UK and international retailers such as </a:t>
          </a:r>
          <a:r>
            <a:rPr lang="en-GB" sz="1800" dirty="0" smtClean="0"/>
            <a:t>Target, Myer, Debenhams, M&amp;S (online), Top shop, John Lewis, </a:t>
          </a:r>
          <a:r>
            <a:rPr lang="en-US" sz="1800" dirty="0" smtClean="0"/>
            <a:t>H&amp;M and Zara.</a:t>
          </a:r>
          <a:endParaRPr lang="en-US" sz="1800" dirty="0"/>
        </a:p>
      </dgm:t>
    </dgm:pt>
    <dgm:pt modelId="{704AE596-6B3C-456B-98A0-361E5D6882B6}" type="sibTrans" cxnId="{CA99C1AA-E56D-4B79-A1E9-996D113B86F2}">
      <dgm:prSet/>
      <dgm:spPr/>
      <dgm:t>
        <a:bodyPr/>
        <a:lstStyle/>
        <a:p>
          <a:endParaRPr lang="en-US"/>
        </a:p>
      </dgm:t>
    </dgm:pt>
    <dgm:pt modelId="{761667AF-948F-411A-95E4-5ABA91B63988}" type="parTrans" cxnId="{CA99C1AA-E56D-4B79-A1E9-996D113B86F2}">
      <dgm:prSet/>
      <dgm:spPr/>
      <dgm:t>
        <a:bodyPr/>
        <a:lstStyle/>
        <a:p>
          <a:endParaRPr lang="en-US"/>
        </a:p>
      </dgm:t>
    </dgm:pt>
    <dgm:pt modelId="{F2CE2C45-0F03-48F9-9C30-170EC7FA7D53}">
      <dgm:prSet phldrT="[Text]" custT="1"/>
      <dgm:spPr/>
      <dgm:t>
        <a:bodyPr/>
        <a:lstStyle/>
        <a:p>
          <a:pPr rtl="0"/>
          <a:endParaRPr lang="en-US" sz="1800" dirty="0"/>
        </a:p>
      </dgm:t>
    </dgm:pt>
    <dgm:pt modelId="{E4C9A993-AA46-4906-9EEB-9C6F5FCDF65D}" type="sibTrans" cxnId="{57474F7F-B99C-47A4-8C89-5A4DB0BFC2C9}">
      <dgm:prSet/>
      <dgm:spPr/>
      <dgm:t>
        <a:bodyPr/>
        <a:lstStyle/>
        <a:p>
          <a:endParaRPr lang="en-US"/>
        </a:p>
      </dgm:t>
    </dgm:pt>
    <dgm:pt modelId="{66E2F59E-2415-458B-97D0-DBDC94C43ABF}" type="parTrans" cxnId="{57474F7F-B99C-47A4-8C89-5A4DB0BFC2C9}">
      <dgm:prSet/>
      <dgm:spPr/>
      <dgm:t>
        <a:bodyPr/>
        <a:lstStyle/>
        <a:p>
          <a:endParaRPr lang="en-US"/>
        </a:p>
      </dgm:t>
    </dgm:pt>
    <dgm:pt modelId="{D013F117-99B9-451E-9C98-EA57CA80666C}">
      <dgm:prSet custT="1"/>
      <dgm:spPr/>
      <dgm:t>
        <a:bodyPr/>
        <a:lstStyle/>
        <a:p>
          <a:r>
            <a:rPr lang="en-GB" sz="1800" dirty="0" smtClean="0"/>
            <a:t>Logistical Challenges: The time difference (Australian east coast being nine hours ahead of the UK in summer and 11 hours in winter). Travel time, around 24 hours by plane.</a:t>
          </a:r>
          <a:endParaRPr lang="en-GB" sz="1800" dirty="0"/>
        </a:p>
      </dgm:t>
    </dgm:pt>
    <dgm:pt modelId="{0846690E-F2F7-4941-8318-008B19AE96DF}" type="sibTrans" cxnId="{BACD4F90-FE5D-451E-9089-CD1A2A1A020D}">
      <dgm:prSet/>
      <dgm:spPr/>
      <dgm:t>
        <a:bodyPr/>
        <a:lstStyle/>
        <a:p>
          <a:endParaRPr lang="en-US"/>
        </a:p>
      </dgm:t>
    </dgm:pt>
    <dgm:pt modelId="{B6D60373-1B82-4428-9956-8FC8FE4544C5}" type="parTrans" cxnId="{BACD4F90-FE5D-451E-9089-CD1A2A1A020D}">
      <dgm:prSet/>
      <dgm:spPr/>
      <dgm:t>
        <a:bodyPr/>
        <a:lstStyle/>
        <a:p>
          <a:endParaRPr lang="en-US"/>
        </a:p>
      </dgm:t>
    </dgm:pt>
    <dgm:pt modelId="{2B1DEE6E-4B01-4FE2-9610-F2FB84FEB5F3}">
      <dgm:prSet custT="1"/>
      <dgm:spPr/>
      <dgm:t>
        <a:bodyPr/>
        <a:lstStyle/>
        <a:p>
          <a:endParaRPr lang="en-GB" sz="1800" dirty="0"/>
        </a:p>
      </dgm:t>
    </dgm:pt>
    <dgm:pt modelId="{59D6ADB3-30B1-4A3F-A1C2-9A2AE407B1BC}" type="sibTrans" cxnId="{063EBF31-C19D-40FC-B580-F23CDE48DA2A}">
      <dgm:prSet/>
      <dgm:spPr/>
      <dgm:t>
        <a:bodyPr/>
        <a:lstStyle/>
        <a:p>
          <a:endParaRPr lang="en-US"/>
        </a:p>
      </dgm:t>
    </dgm:pt>
    <dgm:pt modelId="{A5FC2EAF-A303-473A-9AB5-C4BF22D08DEA}" type="parTrans" cxnId="{063EBF31-C19D-40FC-B580-F23CDE48DA2A}">
      <dgm:prSet/>
      <dgm:spPr/>
      <dgm:t>
        <a:bodyPr/>
        <a:lstStyle/>
        <a:p>
          <a:endParaRPr lang="en-US"/>
        </a:p>
      </dgm:t>
    </dgm:pt>
    <dgm:pt modelId="{32C0A6E4-0D30-418B-9003-8E152FC5A356}">
      <dgm:prSet custT="1"/>
      <dgm:spPr/>
      <dgm:t>
        <a:bodyPr/>
        <a:lstStyle/>
        <a:p>
          <a:r>
            <a:rPr lang="en-GB" sz="1800" dirty="0" smtClean="0"/>
            <a:t>The very large size of Australia itself.</a:t>
          </a:r>
          <a:endParaRPr lang="en-GB" sz="1800" dirty="0"/>
        </a:p>
      </dgm:t>
    </dgm:pt>
    <dgm:pt modelId="{29DF7761-3648-4B25-9721-738011E7CF9A}" type="sibTrans" cxnId="{BBF7EC91-FB6F-40C6-AC3E-5FB236B73B11}">
      <dgm:prSet/>
      <dgm:spPr/>
      <dgm:t>
        <a:bodyPr/>
        <a:lstStyle/>
        <a:p>
          <a:endParaRPr lang="en-US"/>
        </a:p>
      </dgm:t>
    </dgm:pt>
    <dgm:pt modelId="{0A9425DA-7B4A-49DD-816C-E6DAE3EA7F5B}" type="parTrans" cxnId="{BBF7EC91-FB6F-40C6-AC3E-5FB236B73B11}">
      <dgm:prSet/>
      <dgm:spPr/>
      <dgm:t>
        <a:bodyPr/>
        <a:lstStyle/>
        <a:p>
          <a:endParaRPr lang="en-US"/>
        </a:p>
      </dgm:t>
    </dgm:pt>
    <dgm:pt modelId="{4953C5EE-A785-409F-848A-D9E7F171F0D8}">
      <dgm:prSet custT="1"/>
      <dgm:spPr/>
      <dgm:t>
        <a:bodyPr/>
        <a:lstStyle/>
        <a:p>
          <a:endParaRPr lang="en-GB" sz="1800" dirty="0"/>
        </a:p>
      </dgm:t>
    </dgm:pt>
    <dgm:pt modelId="{60B076AE-9A44-43B3-944E-8308B1B1CFF3}" type="sibTrans" cxnId="{1BF4D65C-4E37-4B77-B1E9-D7BFCB620E42}">
      <dgm:prSet/>
      <dgm:spPr/>
      <dgm:t>
        <a:bodyPr/>
        <a:lstStyle/>
        <a:p>
          <a:endParaRPr lang="en-US"/>
        </a:p>
      </dgm:t>
    </dgm:pt>
    <dgm:pt modelId="{A4805F63-90BD-42A8-8159-1DDE03812960}" type="parTrans" cxnId="{1BF4D65C-4E37-4B77-B1E9-D7BFCB620E42}">
      <dgm:prSet/>
      <dgm:spPr/>
      <dgm:t>
        <a:bodyPr/>
        <a:lstStyle/>
        <a:p>
          <a:endParaRPr lang="en-US"/>
        </a:p>
      </dgm:t>
    </dgm:pt>
    <dgm:pt modelId="{67E96601-48FC-4881-A6AA-2D2054D8C4F8}">
      <dgm:prSet custT="1"/>
      <dgm:spPr/>
      <dgm:t>
        <a:bodyPr/>
        <a:lstStyle/>
        <a:p>
          <a:r>
            <a:rPr lang="en-GB" sz="1800" dirty="0" smtClean="0"/>
            <a:t>Opportunity to have </a:t>
          </a:r>
          <a:r>
            <a:rPr lang="en-GB" sz="1800" dirty="0" smtClean="0"/>
            <a:t>a trial </a:t>
          </a:r>
          <a:r>
            <a:rPr lang="en-GB" sz="1800" dirty="0" smtClean="0"/>
            <a:t>dedicated website for </a:t>
          </a:r>
          <a:r>
            <a:rPr lang="en-US" sz="1800" dirty="0" smtClean="0"/>
            <a:t>online expansion. </a:t>
          </a:r>
          <a:endParaRPr lang="en-GB" sz="1800" dirty="0"/>
        </a:p>
      </dgm:t>
    </dgm:pt>
    <dgm:pt modelId="{C7D26141-D0B1-4D12-979E-2876CA9590B7}" type="parTrans" cxnId="{6DB21C71-8F38-4DE1-A648-4EB830FAF948}">
      <dgm:prSet/>
      <dgm:spPr/>
      <dgm:t>
        <a:bodyPr/>
        <a:lstStyle/>
        <a:p>
          <a:endParaRPr lang="en-US"/>
        </a:p>
      </dgm:t>
    </dgm:pt>
    <dgm:pt modelId="{2B1D9E44-4A87-493B-ADF4-9DB648776691}" type="sibTrans" cxnId="{6DB21C71-8F38-4DE1-A648-4EB830FAF948}">
      <dgm:prSet/>
      <dgm:spPr/>
      <dgm:t>
        <a:bodyPr/>
        <a:lstStyle/>
        <a:p>
          <a:endParaRPr lang="en-US"/>
        </a:p>
      </dgm:t>
    </dgm:pt>
    <dgm:pt modelId="{61A5CB83-E02C-41DE-88DA-2C8D4FEB701A}">
      <dgm:prSet custT="1"/>
      <dgm:spPr/>
      <dgm:t>
        <a:bodyPr/>
        <a:lstStyle/>
        <a:p>
          <a:r>
            <a:rPr lang="en-US" sz="1800" dirty="0" smtClean="0"/>
            <a:t>Corporate tax rate of 30% on taxable income. </a:t>
          </a:r>
          <a:endParaRPr lang="en-GB" sz="1800" dirty="0"/>
        </a:p>
      </dgm:t>
    </dgm:pt>
    <dgm:pt modelId="{2DC595B1-CCC1-4689-90A8-ABF3DAB38B2F}" type="parTrans" cxnId="{CA2784AB-551A-494C-9CE1-A7C6567622F1}">
      <dgm:prSet/>
      <dgm:spPr/>
      <dgm:t>
        <a:bodyPr/>
        <a:lstStyle/>
        <a:p>
          <a:endParaRPr lang="en-US"/>
        </a:p>
      </dgm:t>
    </dgm:pt>
    <dgm:pt modelId="{2EB34EBD-7573-4365-8031-2A28B11B0890}" type="sibTrans" cxnId="{CA2784AB-551A-494C-9CE1-A7C6567622F1}">
      <dgm:prSet/>
      <dgm:spPr/>
      <dgm:t>
        <a:bodyPr/>
        <a:lstStyle/>
        <a:p>
          <a:endParaRPr lang="en-US"/>
        </a:p>
      </dgm:t>
    </dgm:pt>
    <dgm:pt modelId="{3BDAF0DD-F856-4366-9AE7-833069897B28}">
      <dgm:prSet custT="1"/>
      <dgm:spPr/>
      <dgm:t>
        <a:bodyPr/>
        <a:lstStyle/>
        <a:p>
          <a:pPr rtl="0"/>
          <a:r>
            <a:rPr lang="en-GB" sz="1800" dirty="0" smtClean="0"/>
            <a:t>Australia is one of the main countries that could potentially have a post-</a:t>
          </a:r>
          <a:r>
            <a:rPr lang="en-GB" sz="1800" dirty="0" err="1" smtClean="0"/>
            <a:t>Brexit</a:t>
          </a:r>
          <a:r>
            <a:rPr lang="en-GB" sz="1800" dirty="0" smtClean="0"/>
            <a:t> free trade agreement with the UK, according to Dreyer (2017).</a:t>
          </a:r>
          <a:endParaRPr lang="en-GB" sz="1800" dirty="0"/>
        </a:p>
      </dgm:t>
    </dgm:pt>
    <dgm:pt modelId="{BE3624FC-BB3F-48D8-8373-E5ACDE226327}" type="parTrans" cxnId="{8E526F2A-B097-4ADF-893C-47DF8C9EFD52}">
      <dgm:prSet/>
      <dgm:spPr/>
      <dgm:t>
        <a:bodyPr/>
        <a:lstStyle/>
        <a:p>
          <a:endParaRPr lang="en-US"/>
        </a:p>
      </dgm:t>
    </dgm:pt>
    <dgm:pt modelId="{4ADD4E23-61D3-40BB-B550-EDF6B0117D32}" type="sibTrans" cxnId="{8E526F2A-B097-4ADF-893C-47DF8C9EFD52}">
      <dgm:prSet/>
      <dgm:spPr/>
      <dgm:t>
        <a:bodyPr/>
        <a:lstStyle/>
        <a:p>
          <a:endParaRPr lang="en-US"/>
        </a:p>
      </dgm:t>
    </dgm:pt>
    <dgm:pt modelId="{377FF1ED-9018-4AC8-A7BD-DABCFFB95164}" type="pres">
      <dgm:prSet presAssocID="{C234E9A9-1022-4183-ABCB-2FD3D796DB2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19634FF-C51D-4523-93DA-44F568231233}" type="pres">
      <dgm:prSet presAssocID="{D1CD2D83-3271-4BDD-B19E-FAE1BDB447FB}" presName="node" presStyleLbl="node1" presStyleIdx="0" presStyleCnt="2" custScaleX="144072" custScaleY="215187" custLinFactNeighborX="2416" custLinFactNeighborY="-26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77A512-5708-423D-92F0-4558C2563F71}" type="pres">
      <dgm:prSet presAssocID="{93032CEE-A23D-4045-AD82-883FFDBF6A82}" presName="sibTrans" presStyleCnt="0"/>
      <dgm:spPr/>
    </dgm:pt>
    <dgm:pt modelId="{EEF72DED-7816-4C5C-B11B-DDAC5A22B105}" type="pres">
      <dgm:prSet presAssocID="{A5A9A7E6-576B-4365-B361-469C4C557FA8}" presName="node" presStyleLbl="node1" presStyleIdx="1" presStyleCnt="2" custAng="0" custScaleX="143156" custScaleY="21539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651D9E6-FA57-45CA-9A21-B3C97D234F0A}" type="presOf" srcId="{F2CE2C45-0F03-48F9-9C30-170EC7FA7D53}" destId="{EEF72DED-7816-4C5C-B11B-DDAC5A22B105}" srcOrd="0" destOrd="2" presId="urn:microsoft.com/office/officeart/2005/8/layout/default"/>
    <dgm:cxn modelId="{8E526F2A-B097-4ADF-893C-47DF8C9EFD52}" srcId="{D1CD2D83-3271-4BDD-B19E-FAE1BDB447FB}" destId="{3BDAF0DD-F856-4366-9AE7-833069897B28}" srcOrd="1" destOrd="0" parTransId="{BE3624FC-BB3F-48D8-8373-E5ACDE226327}" sibTransId="{4ADD4E23-61D3-40BB-B550-EDF6B0117D32}"/>
    <dgm:cxn modelId="{560C4632-2235-4114-A85C-A4B8168DB70B}" srcId="{D1CD2D83-3271-4BDD-B19E-FAE1BDB447FB}" destId="{B07174F6-0ABF-4529-AC3E-E723F2959722}" srcOrd="6" destOrd="0" parTransId="{7EEC00C3-E5B9-45BC-A07C-1BE0BF37C91F}" sibTransId="{577A74D8-2B76-42C3-9489-E09701C0EA59}"/>
    <dgm:cxn modelId="{B835DE76-AD51-44C7-A0F7-6FF2063BD31C}" srcId="{D1CD2D83-3271-4BDD-B19E-FAE1BDB447FB}" destId="{CBCC2777-5E0E-4564-B8E0-752C63DD0753}" srcOrd="4" destOrd="0" parTransId="{280384BA-D21E-478E-9DF2-AA2B229E66DC}" sibTransId="{C32CBB06-66DC-4D76-9056-56810629B53E}"/>
    <dgm:cxn modelId="{BACD4F90-FE5D-451E-9089-CD1A2A1A020D}" srcId="{A5A9A7E6-576B-4365-B361-469C4C557FA8}" destId="{D013F117-99B9-451E-9C98-EA57CA80666C}" srcOrd="2" destOrd="0" parTransId="{B6D60373-1B82-4428-9956-8FC8FE4544C5}" sibTransId="{0846690E-F2F7-4941-8318-008B19AE96DF}"/>
    <dgm:cxn modelId="{AF5D873B-AF38-4750-8C5F-07A5C809A46E}" type="presOf" srcId="{2B1DEE6E-4B01-4FE2-9610-F2FB84FEB5F3}" destId="{EEF72DED-7816-4C5C-B11B-DDAC5A22B105}" srcOrd="0" destOrd="4" presId="urn:microsoft.com/office/officeart/2005/8/layout/default"/>
    <dgm:cxn modelId="{7B536C92-A60B-4A13-A25E-B4A94D5C2E05}" type="presOf" srcId="{F2BCF2DA-0247-42F8-8D21-18A9D30A437D}" destId="{719634FF-C51D-4523-93DA-44F568231233}" srcOrd="0" destOrd="4" presId="urn:microsoft.com/office/officeart/2005/8/layout/default"/>
    <dgm:cxn modelId="{2B5246D3-8FC3-401A-A6C2-93275D174427}" type="presOf" srcId="{B07174F6-0ABF-4529-AC3E-E723F2959722}" destId="{719634FF-C51D-4523-93DA-44F568231233}" srcOrd="0" destOrd="7" presId="urn:microsoft.com/office/officeart/2005/8/layout/default"/>
    <dgm:cxn modelId="{ADB4CD63-0513-4457-B0DC-62E59B758B79}" type="presOf" srcId="{AFF66BB1-7F8E-41F3-8F0E-EB2EA28F20EE}" destId="{719634FF-C51D-4523-93DA-44F568231233}" srcOrd="0" destOrd="3" presId="urn:microsoft.com/office/officeart/2005/8/layout/default"/>
    <dgm:cxn modelId="{DF396CC4-2EA8-4A11-9800-992E66B9940A}" type="presOf" srcId="{61A5CB83-E02C-41DE-88DA-2C8D4FEB701A}" destId="{EEF72DED-7816-4C5C-B11B-DDAC5A22B105}" srcOrd="0" destOrd="7" presId="urn:microsoft.com/office/officeart/2005/8/layout/default"/>
    <dgm:cxn modelId="{9E868D7E-D1A9-47CA-8CEC-6BEBB71ECB4E}" srcId="{D1CD2D83-3271-4BDD-B19E-FAE1BDB447FB}" destId="{F2BCF2DA-0247-42F8-8D21-18A9D30A437D}" srcOrd="3" destOrd="0" parTransId="{30FC14C0-C4A5-4E7E-8D27-1CBF9E094850}" sibTransId="{4E1A4D4C-F8BA-4FE4-9B9E-E1E59B17DB11}"/>
    <dgm:cxn modelId="{6D7AE833-8E8E-4772-81DE-7D47556EE49E}" srcId="{D1CD2D83-3271-4BDD-B19E-FAE1BDB447FB}" destId="{E2052301-E73E-421D-9037-23FC338CE1AD}" srcOrd="0" destOrd="0" parTransId="{AA8E4D24-21CE-41AC-8485-0209ED3FD892}" sibTransId="{B42A29C3-9DC6-4538-8A56-12693A62EFC2}"/>
    <dgm:cxn modelId="{DD1DCB8F-140C-40BD-A1D9-EF8DD1DE9B10}" type="presOf" srcId="{A354EA69-B5A2-4C86-91D3-CFC305C40DC5}" destId="{EEF72DED-7816-4C5C-B11B-DDAC5A22B105}" srcOrd="0" destOrd="1" presId="urn:microsoft.com/office/officeart/2005/8/layout/default"/>
    <dgm:cxn modelId="{D8E4A4B0-6FBE-4B0C-B333-AA34768D6674}" type="presOf" srcId="{D013F117-99B9-451E-9C98-EA57CA80666C}" destId="{EEF72DED-7816-4C5C-B11B-DDAC5A22B105}" srcOrd="0" destOrd="3" presId="urn:microsoft.com/office/officeart/2005/8/layout/default"/>
    <dgm:cxn modelId="{BBF7EC91-FB6F-40C6-AC3E-5FB236B73B11}" srcId="{A5A9A7E6-576B-4365-B361-469C4C557FA8}" destId="{32C0A6E4-0D30-418B-9003-8E152FC5A356}" srcOrd="4" destOrd="0" parTransId="{0A9425DA-7B4A-49DD-816C-E6DAE3EA7F5B}" sibTransId="{29DF7761-3648-4B25-9721-738011E7CF9A}"/>
    <dgm:cxn modelId="{6DB21C71-8F38-4DE1-A648-4EB830FAF948}" srcId="{D1CD2D83-3271-4BDD-B19E-FAE1BDB447FB}" destId="{67E96601-48FC-4881-A6AA-2D2054D8C4F8}" srcOrd="5" destOrd="0" parTransId="{C7D26141-D0B1-4D12-979E-2876CA9590B7}" sibTransId="{2B1D9E44-4A87-493B-ADF4-9DB648776691}"/>
    <dgm:cxn modelId="{EF7FBAA8-B414-4B05-B68F-3172D0164C92}" type="presOf" srcId="{C234E9A9-1022-4183-ABCB-2FD3D796DB28}" destId="{377FF1ED-9018-4AC8-A7BD-DABCFFB95164}" srcOrd="0" destOrd="0" presId="urn:microsoft.com/office/officeart/2005/8/layout/default"/>
    <dgm:cxn modelId="{CA99C1AA-E56D-4B79-A1E9-996D113B86F2}" srcId="{A5A9A7E6-576B-4365-B361-469C4C557FA8}" destId="{A354EA69-B5A2-4C86-91D3-CFC305C40DC5}" srcOrd="0" destOrd="0" parTransId="{761667AF-948F-411A-95E4-5ABA91B63988}" sibTransId="{704AE596-6B3C-456B-98A0-361E5D6882B6}"/>
    <dgm:cxn modelId="{69A9C1EB-2A18-4E8F-ABA9-8FBF5AA9084B}" type="presOf" srcId="{3BDAF0DD-F856-4366-9AE7-833069897B28}" destId="{719634FF-C51D-4523-93DA-44F568231233}" srcOrd="0" destOrd="2" presId="urn:microsoft.com/office/officeart/2005/8/layout/default"/>
    <dgm:cxn modelId="{57474F7F-B99C-47A4-8C89-5A4DB0BFC2C9}" srcId="{A5A9A7E6-576B-4365-B361-469C4C557FA8}" destId="{F2CE2C45-0F03-48F9-9C30-170EC7FA7D53}" srcOrd="1" destOrd="0" parTransId="{66E2F59E-2415-458B-97D0-DBDC94C43ABF}" sibTransId="{E4C9A993-AA46-4906-9EEB-9C6F5FCDF65D}"/>
    <dgm:cxn modelId="{A9267A37-3991-4638-91A0-41C04E0C61D7}" type="presOf" srcId="{D1CD2D83-3271-4BDD-B19E-FAE1BDB447FB}" destId="{719634FF-C51D-4523-93DA-44F568231233}" srcOrd="0" destOrd="0" presId="urn:microsoft.com/office/officeart/2005/8/layout/default"/>
    <dgm:cxn modelId="{D616CF05-AE3D-43D9-96B4-47833AFA3461}" srcId="{C234E9A9-1022-4183-ABCB-2FD3D796DB28}" destId="{D1CD2D83-3271-4BDD-B19E-FAE1BDB447FB}" srcOrd="0" destOrd="0" parTransId="{4DA6D288-20E6-455C-8E8C-DAC51A075236}" sibTransId="{93032CEE-A23D-4045-AD82-883FFDBF6A82}"/>
    <dgm:cxn modelId="{18DD0E63-7870-47D2-BDAA-2DA04BD1CDB7}" type="presOf" srcId="{E2052301-E73E-421D-9037-23FC338CE1AD}" destId="{719634FF-C51D-4523-93DA-44F568231233}" srcOrd="0" destOrd="1" presId="urn:microsoft.com/office/officeart/2005/8/layout/default"/>
    <dgm:cxn modelId="{B3C0FE2C-2A7A-4C3B-99EC-8DF0312D31B5}" type="presOf" srcId="{CBCC2777-5E0E-4564-B8E0-752C63DD0753}" destId="{719634FF-C51D-4523-93DA-44F568231233}" srcOrd="0" destOrd="5" presId="urn:microsoft.com/office/officeart/2005/8/layout/default"/>
    <dgm:cxn modelId="{382E8585-C354-49A5-9CBF-C76C4D20A141}" type="presOf" srcId="{67E96601-48FC-4881-A6AA-2D2054D8C4F8}" destId="{719634FF-C51D-4523-93DA-44F568231233}" srcOrd="0" destOrd="6" presId="urn:microsoft.com/office/officeart/2005/8/layout/default"/>
    <dgm:cxn modelId="{21ACE0E6-B789-4331-BEC5-A051B01AE10E}" srcId="{B07174F6-0ABF-4529-AC3E-E723F2959722}" destId="{1B8E4891-55B4-421F-B15A-FF4C1ACB5E9B}" srcOrd="0" destOrd="0" parTransId="{AACEB9D3-AF8E-4AC0-8631-AB7F1854C778}" sibTransId="{65C4D29A-64EC-4D06-9DF7-099C824F7A3B}"/>
    <dgm:cxn modelId="{BDF4BBAA-6586-4C46-A9CD-12AF7781CE3A}" type="presOf" srcId="{A5A9A7E6-576B-4365-B361-469C4C557FA8}" destId="{EEF72DED-7816-4C5C-B11B-DDAC5A22B105}" srcOrd="0" destOrd="0" presId="urn:microsoft.com/office/officeart/2005/8/layout/default"/>
    <dgm:cxn modelId="{51DD9B42-8718-48E4-841C-F06A98C260C9}" type="presOf" srcId="{32C0A6E4-0D30-418B-9003-8E152FC5A356}" destId="{EEF72DED-7816-4C5C-B11B-DDAC5A22B105}" srcOrd="0" destOrd="5" presId="urn:microsoft.com/office/officeart/2005/8/layout/default"/>
    <dgm:cxn modelId="{77B3FEDD-D6BF-4D0B-B0F3-3A790144DC34}" srcId="{D1CD2D83-3271-4BDD-B19E-FAE1BDB447FB}" destId="{AFF66BB1-7F8E-41F3-8F0E-EB2EA28F20EE}" srcOrd="2" destOrd="0" parTransId="{860D3BF1-EC3D-42E4-A2E5-BA27B0B8972A}" sibTransId="{0845CC2C-B836-48D7-96B1-A1A38CA8150E}"/>
    <dgm:cxn modelId="{3F1A9355-2BC9-4A2C-8C00-68871536D8B9}" srcId="{C234E9A9-1022-4183-ABCB-2FD3D796DB28}" destId="{A5A9A7E6-576B-4365-B361-469C4C557FA8}" srcOrd="1" destOrd="0" parTransId="{3A302DEE-406D-4346-BED6-BECB47F45C87}" sibTransId="{6097E4E9-61AA-446A-A567-1EDA233F5391}"/>
    <dgm:cxn modelId="{1BF4D65C-4E37-4B77-B1E9-D7BFCB620E42}" srcId="{A5A9A7E6-576B-4365-B361-469C4C557FA8}" destId="{4953C5EE-A785-409F-848A-D9E7F171F0D8}" srcOrd="5" destOrd="0" parTransId="{A4805F63-90BD-42A8-8159-1DDE03812960}" sibTransId="{60B076AE-9A44-43B3-944E-8308B1B1CFF3}"/>
    <dgm:cxn modelId="{CA2784AB-551A-494C-9CE1-A7C6567622F1}" srcId="{A5A9A7E6-576B-4365-B361-469C4C557FA8}" destId="{61A5CB83-E02C-41DE-88DA-2C8D4FEB701A}" srcOrd="6" destOrd="0" parTransId="{2DC595B1-CCC1-4689-90A8-ABF3DAB38B2F}" sibTransId="{2EB34EBD-7573-4365-8031-2A28B11B0890}"/>
    <dgm:cxn modelId="{063EBF31-C19D-40FC-B580-F23CDE48DA2A}" srcId="{A5A9A7E6-576B-4365-B361-469C4C557FA8}" destId="{2B1DEE6E-4B01-4FE2-9610-F2FB84FEB5F3}" srcOrd="3" destOrd="0" parTransId="{A5FC2EAF-A303-473A-9AB5-C4BF22D08DEA}" sibTransId="{59D6ADB3-30B1-4A3F-A1C2-9A2AE407B1BC}"/>
    <dgm:cxn modelId="{1BD87C45-B64C-4D2F-AD5E-BDBF93FCB0BC}" type="presOf" srcId="{1B8E4891-55B4-421F-B15A-FF4C1ACB5E9B}" destId="{719634FF-C51D-4523-93DA-44F568231233}" srcOrd="0" destOrd="8" presId="urn:microsoft.com/office/officeart/2005/8/layout/default"/>
    <dgm:cxn modelId="{B04C1111-203D-49DE-BFAD-DB3E82BD6F1B}" type="presOf" srcId="{4953C5EE-A785-409F-848A-D9E7F171F0D8}" destId="{EEF72DED-7816-4C5C-B11B-DDAC5A22B105}" srcOrd="0" destOrd="6" presId="urn:microsoft.com/office/officeart/2005/8/layout/default"/>
    <dgm:cxn modelId="{02948C14-D3D3-4F5C-B681-7F3A49ACCC04}" type="presParOf" srcId="{377FF1ED-9018-4AC8-A7BD-DABCFFB95164}" destId="{719634FF-C51D-4523-93DA-44F568231233}" srcOrd="0" destOrd="0" presId="urn:microsoft.com/office/officeart/2005/8/layout/default"/>
    <dgm:cxn modelId="{17C19A2A-FE0A-4D52-A202-59B06BCAA4D2}" type="presParOf" srcId="{377FF1ED-9018-4AC8-A7BD-DABCFFB95164}" destId="{ED77A512-5708-423D-92F0-4558C2563F71}" srcOrd="1" destOrd="0" presId="urn:microsoft.com/office/officeart/2005/8/layout/default"/>
    <dgm:cxn modelId="{0CA0D261-B90B-49D5-9785-9E0DFA63EAA4}" type="presParOf" srcId="{377FF1ED-9018-4AC8-A7BD-DABCFFB95164}" destId="{EEF72DED-7816-4C5C-B11B-DDAC5A22B105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8C730B-7977-4732-97AD-C46C67CAFBAB}">
      <dsp:nvSpPr>
        <dsp:cNvPr id="0" name=""/>
        <dsp:cNvSpPr/>
      </dsp:nvSpPr>
      <dsp:spPr>
        <a:xfrm>
          <a:off x="-5726627" y="-876546"/>
          <a:ext cx="6817896" cy="6817896"/>
        </a:xfrm>
        <a:prstGeom prst="blockArc">
          <a:avLst>
            <a:gd name="adj1" fmla="val 18900000"/>
            <a:gd name="adj2" fmla="val 2700000"/>
            <a:gd name="adj3" fmla="val 317"/>
          </a:avLst>
        </a:prstGeom>
        <a:noFill/>
        <a:ln w="15875" cap="flat" cmpd="sng" algn="ctr">
          <a:solidFill>
            <a:schemeClr val="accent6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1CB79F-60F5-467F-8F7B-F05BD936F289}">
      <dsp:nvSpPr>
        <dsp:cNvPr id="0" name=""/>
        <dsp:cNvSpPr/>
      </dsp:nvSpPr>
      <dsp:spPr>
        <a:xfrm>
          <a:off x="571223" y="389382"/>
          <a:ext cx="5997237" cy="779169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8466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We provide </a:t>
          </a:r>
          <a:r>
            <a:rPr lang="en-US" sz="1800" kern="1200" dirty="0" smtClean="0"/>
            <a:t>outstanding value, </a:t>
          </a:r>
          <a:r>
            <a:rPr lang="en-GB" sz="1800" kern="1200" dirty="0" smtClean="0"/>
            <a:t>the </a:t>
          </a:r>
          <a:r>
            <a:rPr lang="en-GB" sz="1800" kern="1200" dirty="0" smtClean="0"/>
            <a:t>highest quality clothing and homeware for </a:t>
          </a:r>
          <a:r>
            <a:rPr lang="en-GB" sz="1800" kern="1200" dirty="0" smtClean="0"/>
            <a:t>modern families.</a:t>
          </a:r>
          <a:endParaRPr lang="en-US" sz="1800" kern="1200" dirty="0"/>
        </a:p>
      </dsp:txBody>
      <dsp:txXfrm>
        <a:off x="571223" y="389382"/>
        <a:ext cx="5997237" cy="779169"/>
      </dsp:txXfrm>
    </dsp:sp>
    <dsp:sp modelId="{6CCA257F-912A-4541-BC78-59CD1DDB3B21}">
      <dsp:nvSpPr>
        <dsp:cNvPr id="0" name=""/>
        <dsp:cNvSpPr/>
      </dsp:nvSpPr>
      <dsp:spPr>
        <a:xfrm>
          <a:off x="84243" y="291985"/>
          <a:ext cx="973961" cy="9739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5384CB-0CD1-44B6-917B-4FBA6CA3954F}">
      <dsp:nvSpPr>
        <dsp:cNvPr id="0" name=""/>
        <dsp:cNvSpPr/>
      </dsp:nvSpPr>
      <dsp:spPr>
        <a:xfrm>
          <a:off x="1017939" y="1558338"/>
          <a:ext cx="5550522" cy="779169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8466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We offer great location, late night openings, free convenient parking, 'everything under one roof' set up and free click and collect service.</a:t>
          </a:r>
          <a:endParaRPr lang="en-GB" sz="1800" kern="1200" dirty="0"/>
        </a:p>
      </dsp:txBody>
      <dsp:txXfrm>
        <a:off x="1017939" y="1558338"/>
        <a:ext cx="5550522" cy="779169"/>
      </dsp:txXfrm>
    </dsp:sp>
    <dsp:sp modelId="{60C5FF79-EC03-4A51-A526-FF316C344957}">
      <dsp:nvSpPr>
        <dsp:cNvPr id="0" name=""/>
        <dsp:cNvSpPr/>
      </dsp:nvSpPr>
      <dsp:spPr>
        <a:xfrm>
          <a:off x="519670" y="1460942"/>
          <a:ext cx="973961" cy="9739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9961B2D-169E-423F-B41F-1F8BCFBFE7B1}">
      <dsp:nvSpPr>
        <dsp:cNvPr id="0" name=""/>
        <dsp:cNvSpPr/>
      </dsp:nvSpPr>
      <dsp:spPr>
        <a:xfrm>
          <a:off x="1017939" y="2727295"/>
          <a:ext cx="5550522" cy="779169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8466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baseline="0" dirty="0" smtClean="0"/>
            <a:t>We have 217 stores across the UK and we are expanding overseas through franchising. </a:t>
          </a:r>
          <a:endParaRPr lang="en-GB" sz="1800" kern="1200" dirty="0"/>
        </a:p>
      </dsp:txBody>
      <dsp:txXfrm>
        <a:off x="1017939" y="2727295"/>
        <a:ext cx="5550522" cy="779169"/>
      </dsp:txXfrm>
    </dsp:sp>
    <dsp:sp modelId="{105D1235-438F-40F5-A78F-000691166781}">
      <dsp:nvSpPr>
        <dsp:cNvPr id="0" name=""/>
        <dsp:cNvSpPr/>
      </dsp:nvSpPr>
      <dsp:spPr>
        <a:xfrm>
          <a:off x="530958" y="2629899"/>
          <a:ext cx="973961" cy="9739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DF79855-9A3A-483E-897B-D78F6EB39F40}">
      <dsp:nvSpPr>
        <dsp:cNvPr id="0" name=""/>
        <dsp:cNvSpPr/>
      </dsp:nvSpPr>
      <dsp:spPr>
        <a:xfrm>
          <a:off x="571223" y="3896252"/>
          <a:ext cx="5997237" cy="779169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18466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We have opened stores overseas, in countries including Germany, </a:t>
          </a:r>
          <a:r>
            <a:rPr lang="en-GB" sz="1800" kern="1200" dirty="0" smtClean="0"/>
            <a:t>Jordan, </a:t>
          </a:r>
          <a:r>
            <a:rPr lang="en-GB" sz="1800" kern="1200" dirty="0" smtClean="0"/>
            <a:t>Qatar, Malta and the UAE.</a:t>
          </a:r>
          <a:endParaRPr lang="en-GB" sz="1800" kern="1200" dirty="0"/>
        </a:p>
      </dsp:txBody>
      <dsp:txXfrm>
        <a:off x="571223" y="3896252"/>
        <a:ext cx="5997237" cy="779169"/>
      </dsp:txXfrm>
    </dsp:sp>
    <dsp:sp modelId="{AF4C0705-4D34-43DD-9457-F1BCBA7F2A33}">
      <dsp:nvSpPr>
        <dsp:cNvPr id="0" name=""/>
        <dsp:cNvSpPr/>
      </dsp:nvSpPr>
      <dsp:spPr>
        <a:xfrm>
          <a:off x="84243" y="3798856"/>
          <a:ext cx="973961" cy="97396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AAC7C-7AA2-4655-AD80-81336FB43219}">
      <dsp:nvSpPr>
        <dsp:cNvPr id="0" name=""/>
        <dsp:cNvSpPr/>
      </dsp:nvSpPr>
      <dsp:spPr>
        <a:xfrm>
          <a:off x="0" y="479192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Australia is a continent and a country surrounded by the Pacific and the Indian oceans.</a:t>
          </a:r>
          <a:endParaRPr lang="en-US" sz="1800" kern="1200" dirty="0"/>
        </a:p>
      </dsp:txBody>
      <dsp:txXfrm>
        <a:off x="0" y="479192"/>
        <a:ext cx="2111607" cy="1266964"/>
      </dsp:txXfrm>
    </dsp:sp>
    <dsp:sp modelId="{9F8522BE-5B6E-403E-8158-2FD8F9FA6CB3}">
      <dsp:nvSpPr>
        <dsp:cNvPr id="0" name=""/>
        <dsp:cNvSpPr/>
      </dsp:nvSpPr>
      <dsp:spPr>
        <a:xfrm>
          <a:off x="2322768" y="479192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2157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2157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It is the world’s sixth largest country with population of 24 million.</a:t>
          </a:r>
        </a:p>
      </dsp:txBody>
      <dsp:txXfrm>
        <a:off x="2322768" y="479192"/>
        <a:ext cx="2111607" cy="1266964"/>
      </dsp:txXfrm>
    </dsp:sp>
    <dsp:sp modelId="{78ECCB03-3D80-4BBA-9EC2-9AEF86F4D5D3}">
      <dsp:nvSpPr>
        <dsp:cNvPr id="0" name=""/>
        <dsp:cNvSpPr/>
      </dsp:nvSpPr>
      <dsp:spPr>
        <a:xfrm>
          <a:off x="4645536" y="479192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4313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4313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Largest and most populous cities are Sydney and Melbourne. </a:t>
          </a:r>
        </a:p>
      </dsp:txBody>
      <dsp:txXfrm>
        <a:off x="4645536" y="479192"/>
        <a:ext cx="2111607" cy="1266964"/>
      </dsp:txXfrm>
    </dsp:sp>
    <dsp:sp modelId="{FE5A8C09-1368-4C5C-9DAD-A49AF3B1F7D9}">
      <dsp:nvSpPr>
        <dsp:cNvPr id="0" name=""/>
        <dsp:cNvSpPr/>
      </dsp:nvSpPr>
      <dsp:spPr>
        <a:xfrm>
          <a:off x="0" y="1957317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647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647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Capital city:  Canberra</a:t>
          </a:r>
        </a:p>
      </dsp:txBody>
      <dsp:txXfrm>
        <a:off x="0" y="1957317"/>
        <a:ext cx="2111607" cy="1266964"/>
      </dsp:txXfrm>
    </dsp:sp>
    <dsp:sp modelId="{5F0F0C49-A08D-4DB9-8063-7C3F51146685}">
      <dsp:nvSpPr>
        <dsp:cNvPr id="0" name=""/>
        <dsp:cNvSpPr/>
      </dsp:nvSpPr>
      <dsp:spPr>
        <a:xfrm>
          <a:off x="2322768" y="1957317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8627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8627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Language: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 English</a:t>
          </a:r>
        </a:p>
      </dsp:txBody>
      <dsp:txXfrm>
        <a:off x="2322768" y="1957317"/>
        <a:ext cx="2111607" cy="1266964"/>
      </dsp:txXfrm>
    </dsp:sp>
    <dsp:sp modelId="{1EE16B6B-E90A-430A-B054-9EDC94B7E5E2}">
      <dsp:nvSpPr>
        <dsp:cNvPr id="0" name=""/>
        <dsp:cNvSpPr/>
      </dsp:nvSpPr>
      <dsp:spPr>
        <a:xfrm>
          <a:off x="4645536" y="1957317"/>
          <a:ext cx="2111607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10783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10783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Currency: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 Australian Doller (AUD)</a:t>
          </a:r>
        </a:p>
      </dsp:txBody>
      <dsp:txXfrm>
        <a:off x="4645536" y="1957317"/>
        <a:ext cx="2111607" cy="1266964"/>
      </dsp:txXfrm>
    </dsp:sp>
    <dsp:sp modelId="{D60C3F21-6484-422B-B0E9-5FA1E81E8586}">
      <dsp:nvSpPr>
        <dsp:cNvPr id="0" name=""/>
        <dsp:cNvSpPr/>
      </dsp:nvSpPr>
      <dsp:spPr>
        <a:xfrm>
          <a:off x="0" y="3435443"/>
          <a:ext cx="6757144" cy="126696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-1294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-1294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Australia follows a Westminster system of government and law inherited from the </a:t>
          </a:r>
          <a:r>
            <a:rPr lang="en-US" sz="1800" kern="1200" dirty="0" smtClean="0"/>
            <a:t>British.</a:t>
          </a:r>
          <a:endParaRPr lang="en-US" sz="1800" kern="1200" dirty="0" smtClean="0"/>
        </a:p>
      </dsp:txBody>
      <dsp:txXfrm>
        <a:off x="0" y="3435443"/>
        <a:ext cx="6757144" cy="12669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E0792-407E-40BA-8865-6E6C32673665}">
      <dsp:nvSpPr>
        <dsp:cNvPr id="0" name=""/>
        <dsp:cNvSpPr/>
      </dsp:nvSpPr>
      <dsp:spPr>
        <a:xfrm>
          <a:off x="4214" y="3139856"/>
          <a:ext cx="10492422" cy="9299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3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The Australian </a:t>
          </a:r>
          <a:r>
            <a:rPr lang="en-GB" sz="1800" kern="1200" dirty="0" smtClean="0"/>
            <a:t>market, </a:t>
          </a:r>
          <a:r>
            <a:rPr lang="en-US" sz="1800" kern="1200" dirty="0" smtClean="0"/>
            <a:t>legal and regulatory culture</a:t>
          </a:r>
          <a:r>
            <a:rPr lang="en-GB" sz="1800" kern="1200" dirty="0" smtClean="0"/>
            <a:t> is </a:t>
          </a:r>
          <a:r>
            <a:rPr lang="en-GB" sz="1800" kern="1200" dirty="0" smtClean="0"/>
            <a:t>very similar to the </a:t>
          </a:r>
          <a:r>
            <a:rPr lang="en-GB" sz="1800" kern="1200" dirty="0" smtClean="0"/>
            <a:t>UK</a:t>
          </a:r>
          <a:r>
            <a:rPr lang="en-US" sz="1800" kern="1200" dirty="0" smtClean="0"/>
            <a:t>.</a:t>
          </a:r>
          <a:endParaRPr lang="en-US" sz="1800" kern="1200" dirty="0"/>
        </a:p>
      </dsp:txBody>
      <dsp:txXfrm>
        <a:off x="31451" y="3167093"/>
        <a:ext cx="10437948" cy="875463"/>
      </dsp:txXfrm>
    </dsp:sp>
    <dsp:sp modelId="{1F7DB72E-D77E-4973-B80D-26EC75056A9E}">
      <dsp:nvSpPr>
        <dsp:cNvPr id="0" name=""/>
        <dsp:cNvSpPr/>
      </dsp:nvSpPr>
      <dsp:spPr>
        <a:xfrm>
          <a:off x="4214" y="760"/>
          <a:ext cx="1966346" cy="27428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The UK and Australia are politically and economically linked. </a:t>
          </a:r>
          <a:endParaRPr lang="en-US" sz="1800" kern="1200" dirty="0"/>
        </a:p>
      </dsp:txBody>
      <dsp:txXfrm>
        <a:off x="61806" y="58352"/>
        <a:ext cx="1851162" cy="2627669"/>
      </dsp:txXfrm>
    </dsp:sp>
    <dsp:sp modelId="{5814681C-0DAC-4AFB-9C4F-F6E311D872CA}">
      <dsp:nvSpPr>
        <dsp:cNvPr id="0" name=""/>
        <dsp:cNvSpPr/>
      </dsp:nvSpPr>
      <dsp:spPr>
        <a:xfrm>
          <a:off x="2135733" y="760"/>
          <a:ext cx="1966346" cy="27428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The UK is the second largest source of total foreign investment in </a:t>
          </a:r>
          <a:r>
            <a:rPr lang="en-US" sz="1800" kern="1200" dirty="0" smtClean="0"/>
            <a:t>Australia valued </a:t>
          </a:r>
          <a:r>
            <a:rPr lang="en-US" sz="1800" kern="1200" dirty="0" smtClean="0"/>
            <a:t>at $515.5 billion (ABCC 2018)</a:t>
          </a:r>
          <a:r>
            <a:rPr lang="en-US" sz="1700" kern="1200" dirty="0" smtClean="0"/>
            <a:t>.</a:t>
          </a:r>
          <a:endParaRPr lang="en-US" sz="1700" kern="1200" dirty="0"/>
        </a:p>
      </dsp:txBody>
      <dsp:txXfrm>
        <a:off x="2193325" y="58352"/>
        <a:ext cx="1851162" cy="2627669"/>
      </dsp:txXfrm>
    </dsp:sp>
    <dsp:sp modelId="{E6429CD1-FD34-41A5-9D9A-C98D647B8AB0}">
      <dsp:nvSpPr>
        <dsp:cNvPr id="0" name=""/>
        <dsp:cNvSpPr/>
      </dsp:nvSpPr>
      <dsp:spPr>
        <a:xfrm>
          <a:off x="4267252" y="760"/>
          <a:ext cx="1966346" cy="27428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There are more than one million British people living in Australia and </a:t>
          </a:r>
          <a:r>
            <a:rPr lang="en-US" sz="1800" kern="1200" dirty="0" smtClean="0"/>
            <a:t>1000 UK companies.</a:t>
          </a:r>
          <a:endParaRPr lang="en-US" sz="1800" kern="1200" dirty="0"/>
        </a:p>
      </dsp:txBody>
      <dsp:txXfrm>
        <a:off x="4324844" y="58352"/>
        <a:ext cx="1851162" cy="2627669"/>
      </dsp:txXfrm>
    </dsp:sp>
    <dsp:sp modelId="{0CBE319B-86C0-4E2A-BE99-7A64B283A38E}">
      <dsp:nvSpPr>
        <dsp:cNvPr id="0" name=""/>
        <dsp:cNvSpPr/>
      </dsp:nvSpPr>
      <dsp:spPr>
        <a:xfrm>
          <a:off x="6398772" y="760"/>
          <a:ext cx="1966346" cy="27428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Relatively strong Australian dollar making UK goods and services more </a:t>
          </a:r>
          <a:r>
            <a:rPr lang="en-US" sz="1800" kern="1200" dirty="0" smtClean="0"/>
            <a:t>affordable. </a:t>
          </a:r>
          <a:endParaRPr lang="en-US" sz="1800" kern="1200" dirty="0"/>
        </a:p>
      </dsp:txBody>
      <dsp:txXfrm>
        <a:off x="6456364" y="58352"/>
        <a:ext cx="1851162" cy="2627669"/>
      </dsp:txXfrm>
    </dsp:sp>
    <dsp:sp modelId="{CA7C22F3-88F5-4281-B19F-8DF981D4E4A2}">
      <dsp:nvSpPr>
        <dsp:cNvPr id="0" name=""/>
        <dsp:cNvSpPr/>
      </dsp:nvSpPr>
      <dsp:spPr>
        <a:xfrm>
          <a:off x="8530291" y="760"/>
          <a:ext cx="1966346" cy="27428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5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In </a:t>
          </a:r>
          <a:r>
            <a:rPr lang="en-GB" sz="1800" kern="1200" dirty="0" smtClean="0"/>
            <a:t>2016 </a:t>
          </a:r>
          <a:r>
            <a:rPr lang="en-GB" sz="1800" kern="1200" dirty="0" smtClean="0"/>
            <a:t>the UK and Australia established a bilateral trade working group.</a:t>
          </a:r>
          <a:endParaRPr lang="en-US" sz="1800" kern="1200" dirty="0"/>
        </a:p>
      </dsp:txBody>
      <dsp:txXfrm>
        <a:off x="8587883" y="58352"/>
        <a:ext cx="1851162" cy="2627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2FC5B-C45B-456A-B610-5C21DA1577F5}">
      <dsp:nvSpPr>
        <dsp:cNvPr id="0" name=""/>
        <dsp:cNvSpPr/>
      </dsp:nvSpPr>
      <dsp:spPr>
        <a:xfrm>
          <a:off x="932" y="3"/>
          <a:ext cx="3637047" cy="46899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solidFill>
                <a:srgbClr val="FF0000"/>
              </a:solidFill>
            </a:rPr>
            <a:t>Strengths</a:t>
          </a:r>
          <a:r>
            <a:rPr lang="en-US" sz="2400" b="1" kern="1200" dirty="0" smtClean="0"/>
            <a:t> </a:t>
          </a:r>
          <a:r>
            <a:rPr lang="en-US" sz="1900" b="1" kern="1200" dirty="0" smtClean="0"/>
            <a:t>   </a:t>
          </a:r>
          <a:endParaRPr lang="en-US" sz="1900" b="1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A Clear </a:t>
          </a:r>
          <a:r>
            <a:rPr lang="en-US" sz="1800" kern="1200" dirty="0" smtClean="0"/>
            <a:t>strategy for expanding internationally through </a:t>
          </a:r>
          <a:r>
            <a:rPr lang="en-US" sz="1800" kern="1200" dirty="0" smtClean="0"/>
            <a:t>franchising </a:t>
          </a:r>
          <a:r>
            <a:rPr lang="en-US" sz="1800" kern="1200" dirty="0" smtClean="0"/>
            <a:t>(</a:t>
          </a:r>
          <a:r>
            <a:rPr lang="en-GB" sz="1800" kern="1200" dirty="0" smtClean="0"/>
            <a:t>227 shops in the UK and 25 overseas).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A reputation </a:t>
          </a:r>
          <a:r>
            <a:rPr lang="en-US" sz="1800" kern="1200" dirty="0" smtClean="0"/>
            <a:t>for value for money, convenience and a wide range of products all in one store.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We are positioned to offer fantastic design and quality at outstanding value.</a:t>
          </a:r>
          <a:r>
            <a:rPr lang="en-US" sz="1800" kern="1200" dirty="0" smtClean="0"/>
            <a:t> 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Customer loyalty.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Convenient locations.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Driving e-commerce (Matalan App).</a:t>
          </a:r>
        </a:p>
      </dsp:txBody>
      <dsp:txXfrm>
        <a:off x="932" y="3"/>
        <a:ext cx="3637047" cy="4689979"/>
      </dsp:txXfrm>
    </dsp:sp>
    <dsp:sp modelId="{5664201C-F8E6-41E0-A47F-D9CBC468C718}">
      <dsp:nvSpPr>
        <dsp:cNvPr id="0" name=""/>
        <dsp:cNvSpPr/>
      </dsp:nvSpPr>
      <dsp:spPr>
        <a:xfrm>
          <a:off x="3913194" y="0"/>
          <a:ext cx="3637047" cy="4689979"/>
        </a:xfrm>
        <a:prstGeom prst="rect">
          <a:avLst/>
        </a:prstGeom>
        <a:solidFill>
          <a:schemeClr val="accent4">
            <a:hueOff val="0"/>
            <a:satOff val="0"/>
            <a:lumOff val="-12940"/>
            <a:alphaOff val="0"/>
          </a:schemeClr>
        </a:soli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solidFill>
                <a:srgbClr val="FF0000"/>
              </a:solidFill>
            </a:rPr>
            <a:t>Weaknesses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400" b="1" kern="1200" dirty="0">
            <a:solidFill>
              <a:srgbClr val="FF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Lack of experience in expanding to bigger countries with larger economies like Australia (expanded to small countries in the Middle East and East Europe).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Weak brand image versus key competitors.</a:t>
          </a:r>
          <a:endParaRPr lang="en-US" sz="18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500" kern="1200" dirty="0" smtClean="0"/>
        </a:p>
      </dsp:txBody>
      <dsp:txXfrm>
        <a:off x="3913194" y="0"/>
        <a:ext cx="3637047" cy="46899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9634FF-C51D-4523-93DA-44F568231233}">
      <dsp:nvSpPr>
        <dsp:cNvPr id="0" name=""/>
        <dsp:cNvSpPr/>
      </dsp:nvSpPr>
      <dsp:spPr>
        <a:xfrm>
          <a:off x="86487" y="8188"/>
          <a:ext cx="5142135" cy="46081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solidFill>
                <a:srgbClr val="FF0000"/>
              </a:solidFill>
            </a:rPr>
            <a:t>Opportunities</a:t>
          </a:r>
          <a:endParaRPr lang="en-US" sz="2400" b="1" kern="1200" dirty="0">
            <a:solidFill>
              <a:srgbClr val="FF0000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The UK has a strong </a:t>
          </a:r>
          <a:r>
            <a:rPr lang="en-GB" sz="1800" kern="1200" dirty="0" smtClean="0"/>
            <a:t>cultural and established ties </a:t>
          </a:r>
          <a:r>
            <a:rPr lang="en-GB" sz="1800" kern="1200" dirty="0" smtClean="0"/>
            <a:t>with Australia.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Australia is one of the main countries that could potentially have a post-</a:t>
          </a:r>
          <a:r>
            <a:rPr lang="en-GB" sz="1800" kern="1200" dirty="0" err="1" smtClean="0"/>
            <a:t>Brexit</a:t>
          </a:r>
          <a:r>
            <a:rPr lang="en-GB" sz="1800" kern="1200" dirty="0" smtClean="0"/>
            <a:t> free trade agreement with the UK, according to Dreyer (2017).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UK brands highly </a:t>
          </a:r>
          <a:r>
            <a:rPr lang="en-US" sz="1800" kern="1200" dirty="0" err="1" smtClean="0"/>
            <a:t>recognisable</a:t>
          </a:r>
          <a:r>
            <a:rPr lang="en-US" sz="1800" kern="1200" dirty="0" smtClean="0"/>
            <a:t> and highly regarded in Australia.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Liberal trade policies and low import quotas.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Matalan can benefit from the recent trend in Australia where </a:t>
          </a:r>
          <a:r>
            <a:rPr lang="en-GB" sz="1800" kern="1200" dirty="0" smtClean="0"/>
            <a:t>customers are increasingly shopping at stores that offer products at low prices with </a:t>
          </a:r>
          <a:r>
            <a:rPr lang="en-US" sz="1800" kern="1200" dirty="0" smtClean="0"/>
            <a:t>new ideas and alternative designs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Opportunity to have </a:t>
          </a:r>
          <a:r>
            <a:rPr lang="en-GB" sz="1800" kern="1200" dirty="0" smtClean="0"/>
            <a:t>a trial </a:t>
          </a:r>
          <a:r>
            <a:rPr lang="en-GB" sz="1800" kern="1200" dirty="0" smtClean="0"/>
            <a:t>dedicated website for </a:t>
          </a:r>
          <a:r>
            <a:rPr lang="en-US" sz="1800" kern="1200" dirty="0" smtClean="0"/>
            <a:t>online expansion. 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Opportunity t</a:t>
          </a:r>
          <a:r>
            <a:rPr lang="en-US" sz="1800" kern="1200" dirty="0" smtClean="0"/>
            <a:t>o have distribution warehouses abroad.</a:t>
          </a:r>
          <a:endParaRPr lang="en-GB" sz="1800" kern="1200" dirty="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/>
        </a:p>
      </dsp:txBody>
      <dsp:txXfrm>
        <a:off x="86487" y="8188"/>
        <a:ext cx="5142135" cy="4608199"/>
      </dsp:txXfrm>
    </dsp:sp>
    <dsp:sp modelId="{EEF72DED-7816-4C5C-B11B-DDAC5A22B105}">
      <dsp:nvSpPr>
        <dsp:cNvPr id="0" name=""/>
        <dsp:cNvSpPr/>
      </dsp:nvSpPr>
      <dsp:spPr>
        <a:xfrm>
          <a:off x="5499306" y="11539"/>
          <a:ext cx="5109442" cy="4612632"/>
        </a:xfrm>
        <a:prstGeom prst="rect">
          <a:avLst/>
        </a:prstGeom>
        <a:solidFill>
          <a:schemeClr val="accent4">
            <a:hueOff val="0"/>
            <a:satOff val="0"/>
            <a:lumOff val="-12940"/>
            <a:alphaOff val="0"/>
          </a:schemeClr>
        </a:soli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solidFill>
                <a:srgbClr val="FF0000"/>
              </a:solidFill>
            </a:rPr>
            <a:t>Threats</a:t>
          </a:r>
          <a:r>
            <a:rPr lang="en-US" sz="2400" kern="1200" dirty="0" smtClean="0">
              <a:solidFill>
                <a:srgbClr val="C00000"/>
              </a:solidFill>
            </a:rPr>
            <a:t>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Competition from local, UK and international retailers such as </a:t>
          </a:r>
          <a:r>
            <a:rPr lang="en-GB" sz="1800" kern="1200" dirty="0" smtClean="0"/>
            <a:t>Target, Myer, Debenhams, M&amp;S (online), Top shop, John Lewis, </a:t>
          </a:r>
          <a:r>
            <a:rPr lang="en-US" sz="1800" kern="1200" dirty="0" smtClean="0"/>
            <a:t>H&amp;M and Zara.</a:t>
          </a:r>
          <a:endParaRPr lang="en-US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Logistical Challenges: The time difference (Australian east coast being nine hours ahead of the UK in summer and 11 hours in winter). Travel time, around 24 hours by plane.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The very large size of Australia itself.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Corporate tax rate of 30% on taxable income. </a:t>
          </a:r>
          <a:endParaRPr lang="en-GB" sz="1800" kern="1200" dirty="0"/>
        </a:p>
      </dsp:txBody>
      <dsp:txXfrm>
        <a:off x="5499306" y="11539"/>
        <a:ext cx="5109442" cy="4612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97010-9886-4F37-B254-86CF3DBD7F1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B75DB6-36E0-4A65-924D-810A2CA8C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93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62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758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434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10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708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11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75DB6-36E0-4A65-924D-810A2CA8C46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37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159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40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532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69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3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91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731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29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6283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193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143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39103F4-FDF4-430B-9F7B-FE106EC2274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8CE1B0E-8E49-495E-8E59-575C490C046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5512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6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5.pn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overseas-business-risk-australia/overseas-business-risk-australia" TargetMode="External"/><Relationship Id="rId13" Type="http://schemas.openxmlformats.org/officeDocument/2006/relationships/hyperlink" Target="http://www.doingbusiness.org/rankings" TargetMode="External"/><Relationship Id="rId3" Type="http://schemas.openxmlformats.org/officeDocument/2006/relationships/hyperlink" Target="https://www.britishchamber.com/about-us" TargetMode="External"/><Relationship Id="rId7" Type="http://schemas.openxmlformats.org/officeDocument/2006/relationships/hyperlink" Target="http://borderlex.eu/insight-post-brexit-uk-trade-agreements-face-a-reality-check/" TargetMode="External"/><Relationship Id="rId12" Type="http://schemas.openxmlformats.org/officeDocument/2006/relationships/hyperlink" Target="https://www.penguinaccounts.com.au/doing-business-australia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2.deloitte.com/au/en/pages/media-releases/articles/2017-set-to-be-fascinating-year-for-australian-retail-240117.html" TargetMode="External"/><Relationship Id="rId11" Type="http://schemas.openxmlformats.org/officeDocument/2006/relationships/hyperlink" Target="http://www.oecd-ilibrary.org/economics/oecd-economic-surveys-australia_19990146;jsessionid=7919v2nqqw6.x-oecd-live-03" TargetMode="External"/><Relationship Id="rId5" Type="http://schemas.openxmlformats.org/officeDocument/2006/relationships/hyperlink" Target="https://www.currencyfair.com/blog/business-consider-expanding-into-australia/" TargetMode="External"/><Relationship Id="rId10" Type="http://schemas.openxmlformats.org/officeDocument/2006/relationships/hyperlink" Target="https://www.theguardian.com/small-business-network/2012/jul/30/exporting-to-australia-tips" TargetMode="External"/><Relationship Id="rId4" Type="http://schemas.openxmlformats.org/officeDocument/2006/relationships/hyperlink" Target="https://www.australia.gov.au/about-australia/our-country" TargetMode="External"/><Relationship Id="rId9" Type="http://schemas.openxmlformats.org/officeDocument/2006/relationships/hyperlink" Target="http://matalan-me.com/page/about-us" TargetMode="External"/><Relationship Id="rId14" Type="http://schemas.openxmlformats.org/officeDocument/2006/relationships/hyperlink" Target="https://www.technavio.com/report/australia-general-retail-goods-and-services-retail-market-australia-2016-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393" y="2141644"/>
            <a:ext cx="1827068" cy="13854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404" y="3842183"/>
            <a:ext cx="5985164" cy="16302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4073" y="1219200"/>
            <a:ext cx="5107708" cy="117301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dirty="0" smtClean="0"/>
              <a:t>Foreign Market Research </a:t>
            </a:r>
            <a:br>
              <a:rPr lang="en-US" sz="4400" dirty="0" smtClean="0"/>
            </a:br>
            <a:r>
              <a:rPr lang="en-US" sz="4400" dirty="0" smtClean="0"/>
              <a:t>&amp;</a:t>
            </a:r>
            <a:br>
              <a:rPr lang="en-US" sz="4400" dirty="0" smtClean="0"/>
            </a:br>
            <a:r>
              <a:rPr lang="en-US" sz="4400" dirty="0" smtClean="0"/>
              <a:t>Risk Assessment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9703" y="5472473"/>
            <a:ext cx="5879691" cy="1094581"/>
          </a:xfrm>
        </p:spPr>
        <p:txBody>
          <a:bodyPr>
            <a:normAutofit/>
          </a:bodyPr>
          <a:lstStyle/>
          <a:p>
            <a:r>
              <a:rPr lang="en-US" sz="3200" dirty="0"/>
              <a:t>International Expansion in Australia 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6946" y="548048"/>
            <a:ext cx="3714750" cy="492442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414327" y="5481459"/>
            <a:ext cx="3326825" cy="15436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/>
              <a:t>International Business </a:t>
            </a:r>
            <a:r>
              <a:rPr lang="en-US" sz="1400" b="1" dirty="0" smtClean="0"/>
              <a:t>- SBMA7122D</a:t>
            </a:r>
            <a:r>
              <a:rPr lang="en-US" sz="1400" b="1" dirty="0"/>
              <a:t/>
            </a:r>
            <a:br>
              <a:rPr lang="en-US" sz="1400" b="1" dirty="0"/>
            </a:br>
            <a:r>
              <a:rPr lang="en-US" sz="1400" b="1" dirty="0" smtClean="0"/>
              <a:t>Assessment 1- Presentation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 Tamara </a:t>
            </a:r>
            <a:r>
              <a:rPr lang="en-US" sz="1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Khoury</a:t>
            </a:r>
            <a:endParaRPr lang="en-US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r>
              <a:rPr lang="en-US" sz="1400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</a:t>
            </a: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March 2018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9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1" y="585216"/>
            <a:ext cx="9957619" cy="883366"/>
          </a:xfrm>
        </p:spPr>
        <p:txBody>
          <a:bodyPr/>
          <a:lstStyle/>
          <a:p>
            <a:r>
              <a:rPr lang="en-US" dirty="0" smtClean="0"/>
              <a:t>About Us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48150"/>
              </p:ext>
            </p:extLst>
          </p:nvPr>
        </p:nvGraphicFramePr>
        <p:xfrm>
          <a:off x="786581" y="1317523"/>
          <a:ext cx="6639455" cy="5064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036" y="292881"/>
            <a:ext cx="3722255" cy="12327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90503" y="1525662"/>
            <a:ext cx="3476970" cy="469542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671486" y="6410730"/>
            <a:ext cx="1459438" cy="34406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Matalan (2018)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48291" y="6004330"/>
            <a:ext cx="325582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70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6898" y="2120413"/>
            <a:ext cx="4317618" cy="41160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766" y="683171"/>
            <a:ext cx="7220925" cy="988611"/>
          </a:xfrm>
        </p:spPr>
        <p:txBody>
          <a:bodyPr/>
          <a:lstStyle/>
          <a:p>
            <a:r>
              <a:rPr lang="en-US" dirty="0" smtClean="0"/>
              <a:t>About Australia 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76689914"/>
              </p:ext>
            </p:extLst>
          </p:nvPr>
        </p:nvGraphicFramePr>
        <p:xfrm>
          <a:off x="951346" y="1348509"/>
          <a:ext cx="6757144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Rectangle 6"/>
          <p:cNvSpPr/>
          <p:nvPr/>
        </p:nvSpPr>
        <p:spPr>
          <a:xfrm>
            <a:off x="951346" y="6236470"/>
            <a:ext cx="1432443" cy="3558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smtClean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(GOV.AU 2018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92453" y="585217"/>
            <a:ext cx="3916071" cy="108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2142" y="1419969"/>
            <a:ext cx="5771536" cy="46423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856" y="600365"/>
            <a:ext cx="5546286" cy="864641"/>
          </a:xfrm>
        </p:spPr>
        <p:txBody>
          <a:bodyPr/>
          <a:lstStyle/>
          <a:p>
            <a:r>
              <a:rPr lang="en-US" dirty="0" smtClean="0"/>
              <a:t>Why Australia?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589936" y="1543663"/>
            <a:ext cx="68825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</a:t>
            </a:r>
            <a:r>
              <a:rPr lang="en-GB" dirty="0" smtClean="0"/>
              <a:t>est-performing </a:t>
            </a:r>
            <a:r>
              <a:rPr lang="en-US" dirty="0" smtClean="0"/>
              <a:t>country </a:t>
            </a:r>
            <a:r>
              <a:rPr lang="en-US" dirty="0"/>
              <a:t>economically, with good growth </a:t>
            </a:r>
            <a:r>
              <a:rPr lang="en-US" dirty="0" smtClean="0"/>
              <a:t>prospects</a:t>
            </a:r>
            <a:r>
              <a:rPr lang="en-GB" dirty="0" smtClean="0"/>
              <a:t>, </a:t>
            </a:r>
            <a:r>
              <a:rPr lang="en-GB" dirty="0"/>
              <a:t>avoiding recession for 25 </a:t>
            </a:r>
            <a:r>
              <a:rPr lang="en-GB" dirty="0" smtClean="0"/>
              <a:t>years </a:t>
            </a:r>
            <a:r>
              <a:rPr lang="en-GB" dirty="0" smtClean="0"/>
              <a:t>(</a:t>
            </a:r>
            <a:r>
              <a:rPr lang="en-US" dirty="0" smtClean="0"/>
              <a:t>OECD </a:t>
            </a:r>
            <a:r>
              <a:rPr lang="en-US" dirty="0"/>
              <a:t>2017</a:t>
            </a:r>
            <a:r>
              <a:rPr lang="en-US" dirty="0" smtClean="0"/>
              <a:t>)</a:t>
            </a:r>
            <a:r>
              <a:rPr lang="en-GB" dirty="0" smtClean="0"/>
              <a:t>. 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Australia has been ranked 14th </a:t>
            </a:r>
            <a:r>
              <a:rPr lang="en-US" dirty="0"/>
              <a:t>out of 190 </a:t>
            </a:r>
            <a:r>
              <a:rPr lang="en-US" dirty="0" smtClean="0"/>
              <a:t>countries</a:t>
            </a:r>
            <a:r>
              <a:rPr lang="en-US" dirty="0"/>
              <a:t> for ease of doing </a:t>
            </a:r>
            <a:r>
              <a:rPr lang="en-US" dirty="0" smtClean="0"/>
              <a:t>business in 2016 (World Bank 2016).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Australia’s biggest </a:t>
            </a:r>
            <a:r>
              <a:rPr lang="en-GB" dirty="0" smtClean="0"/>
              <a:t>trading </a:t>
            </a:r>
            <a:r>
              <a:rPr lang="en-GB" dirty="0"/>
              <a:t>partner is China, followed by </a:t>
            </a:r>
            <a:r>
              <a:rPr lang="en-GB" dirty="0" smtClean="0"/>
              <a:t>the US, </a:t>
            </a:r>
            <a:r>
              <a:rPr lang="en-GB" dirty="0"/>
              <a:t>Japan, </a:t>
            </a:r>
            <a:r>
              <a:rPr lang="en-GB" dirty="0" smtClean="0"/>
              <a:t>Korea </a:t>
            </a:r>
            <a:r>
              <a:rPr lang="en-GB" dirty="0"/>
              <a:t>and the UK</a:t>
            </a:r>
            <a:r>
              <a:rPr lang="en-GB" dirty="0" smtClean="0"/>
              <a:t>.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39 </a:t>
            </a:r>
            <a:r>
              <a:rPr lang="en-US" dirty="0"/>
              <a:t>of the world’s top 250 retailers now </a:t>
            </a:r>
            <a:r>
              <a:rPr lang="en-US" dirty="0" smtClean="0"/>
              <a:t>operate in </a:t>
            </a:r>
            <a:r>
              <a:rPr lang="en-US" dirty="0"/>
              <a:t>Australia with others on their </a:t>
            </a:r>
            <a:r>
              <a:rPr lang="en-US" dirty="0" smtClean="0"/>
              <a:t>way, driven </a:t>
            </a:r>
            <a:r>
              <a:rPr lang="en-US" dirty="0"/>
              <a:t>by Australia’s </a:t>
            </a:r>
            <a:r>
              <a:rPr lang="en-US" dirty="0" smtClean="0"/>
              <a:t>strong </a:t>
            </a:r>
            <a:r>
              <a:rPr lang="en-US" dirty="0"/>
              <a:t>economic environments, high consumer demand for international brands, and proximity to Asia</a:t>
            </a:r>
            <a:r>
              <a:rPr lang="en-US" dirty="0" smtClean="0"/>
              <a:t>, </a:t>
            </a:r>
            <a:r>
              <a:rPr lang="en-US" dirty="0"/>
              <a:t>according to the Global Powers of Retailing </a:t>
            </a:r>
            <a:r>
              <a:rPr lang="en-US" dirty="0" smtClean="0"/>
              <a:t>report </a:t>
            </a:r>
            <a:r>
              <a:rPr lang="en-US" dirty="0"/>
              <a:t>from </a:t>
            </a:r>
            <a:r>
              <a:rPr lang="en-US" dirty="0" smtClean="0"/>
              <a:t>Deloitte (2017).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6538" y="600365"/>
            <a:ext cx="3720663" cy="94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35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219" y="136635"/>
            <a:ext cx="3170905" cy="26783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037" y="585216"/>
            <a:ext cx="7585705" cy="1155837"/>
          </a:xfrm>
        </p:spPr>
        <p:txBody>
          <a:bodyPr/>
          <a:lstStyle/>
          <a:p>
            <a:r>
              <a:rPr lang="en-US" dirty="0" smtClean="0"/>
              <a:t>The UK &amp; the Australian Market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0090" y="1641987"/>
            <a:ext cx="4911212" cy="449634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 smtClean="0"/>
          </a:p>
          <a:p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53691331"/>
              </p:ext>
            </p:extLst>
          </p:nvPr>
        </p:nvGraphicFramePr>
        <p:xfrm>
          <a:off x="796413" y="2143432"/>
          <a:ext cx="10500852" cy="4070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1106127" y="6351638"/>
            <a:ext cx="19222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(GOV.UK 2017)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2184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9162" y="3405494"/>
            <a:ext cx="3038475" cy="29622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6580" y="476865"/>
            <a:ext cx="3062578" cy="286610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152" y="585216"/>
            <a:ext cx="7233152" cy="1037107"/>
          </a:xfrm>
        </p:spPr>
        <p:txBody>
          <a:bodyPr/>
          <a:lstStyle/>
          <a:p>
            <a:r>
              <a:rPr lang="en-US" dirty="0"/>
              <a:t>External Analysis </a:t>
            </a:r>
            <a:r>
              <a:rPr lang="en-US" dirty="0" smtClean="0"/>
              <a:t>(PESTEL</a:t>
            </a:r>
            <a:r>
              <a:rPr lang="en-US" dirty="0"/>
              <a:t>):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51" y="1455174"/>
            <a:ext cx="8147551" cy="4975121"/>
          </a:xfrm>
        </p:spPr>
        <p:txBody>
          <a:bodyPr>
            <a:noAutofit/>
          </a:bodyPr>
          <a:lstStyle/>
          <a:p>
            <a:r>
              <a:rPr lang="en-US" sz="1800" b="1" dirty="0"/>
              <a:t>Political: </a:t>
            </a:r>
            <a:r>
              <a:rPr lang="en-US" sz="1800" dirty="0"/>
              <a:t>Stable political and regulatory environment, open and progressive, providing investors with a high degree of confidence and certainty(Gov.uk 2017).</a:t>
            </a:r>
          </a:p>
          <a:p>
            <a:r>
              <a:rPr lang="en-US" sz="1800" b="1" dirty="0"/>
              <a:t>Economic: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Australia has the world's 14th largest economy and is </a:t>
            </a:r>
            <a:r>
              <a:rPr lang="en-US" sz="1800" dirty="0" smtClean="0"/>
              <a:t>thriving. </a:t>
            </a:r>
            <a:r>
              <a:rPr lang="en-US" sz="1800" dirty="0"/>
              <a:t>It has also close </a:t>
            </a:r>
            <a:r>
              <a:rPr lang="en-US" sz="1800" dirty="0" smtClean="0"/>
              <a:t>trade </a:t>
            </a:r>
            <a:r>
              <a:rPr lang="en-US" sz="1800" dirty="0"/>
              <a:t>links to the fast-growing economies of the Asia-Pacific means it's well-placed for future growth.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The British pound is also very competitively-priced against the high </a:t>
            </a:r>
            <a:r>
              <a:rPr lang="en-US" sz="1800" dirty="0" smtClean="0"/>
              <a:t>Australian </a:t>
            </a:r>
            <a:r>
              <a:rPr lang="en-US" sz="1800" dirty="0"/>
              <a:t>dollar meaning it's a great time to be exporting to Australia.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The economic growth rates in Australia are higher than in most OECD countries including the US and UK.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U</a:t>
            </a:r>
            <a:r>
              <a:rPr lang="en-US" sz="1800" dirty="0" smtClean="0"/>
              <a:t>nemployment is </a:t>
            </a:r>
            <a:r>
              <a:rPr lang="en-US" sz="1800" dirty="0"/>
              <a:t>relatively low </a:t>
            </a:r>
            <a:r>
              <a:rPr lang="en-US" sz="1800" dirty="0" smtClean="0"/>
              <a:t>– 5.9%.</a:t>
            </a:r>
            <a:endParaRPr lang="en-US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Australia has a GDP per capita of $88 thousand, meaning people have more purchasing power and disposable income.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/>
              <a:t>There is a low degree of risk in the Australian economy </a:t>
            </a:r>
            <a:r>
              <a:rPr lang="en-US" sz="1800" dirty="0" smtClean="0"/>
              <a:t>as it has strong </a:t>
            </a:r>
            <a:r>
              <a:rPr lang="en-US" sz="1800" dirty="0"/>
              <a:t>GDP growth, stable interest rates, rising exchange rates, relatively high levels of employment and a low rate of inflation.</a:t>
            </a:r>
          </a:p>
          <a:p>
            <a:endParaRPr lang="en-US" sz="1800" dirty="0"/>
          </a:p>
          <a:p>
            <a:endParaRPr lang="en-GB" sz="1800" dirty="0"/>
          </a:p>
        </p:txBody>
      </p:sp>
      <p:sp>
        <p:nvSpPr>
          <p:cNvPr id="7" name="Rectangle 6"/>
          <p:cNvSpPr/>
          <p:nvPr/>
        </p:nvSpPr>
        <p:spPr>
          <a:xfrm>
            <a:off x="9393746" y="6430295"/>
            <a:ext cx="25583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/>
              <a:t>Penguin </a:t>
            </a:r>
            <a:r>
              <a:rPr lang="en-GB" sz="1600" dirty="0" smtClean="0"/>
              <a:t>Management (2017)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1606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9497" y="1051034"/>
            <a:ext cx="4012020" cy="47822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10" y="585216"/>
            <a:ext cx="6823587" cy="1322242"/>
          </a:xfrm>
        </p:spPr>
        <p:txBody>
          <a:bodyPr/>
          <a:lstStyle/>
          <a:p>
            <a:r>
              <a:rPr lang="en-US" dirty="0"/>
              <a:t>External Analysis ( PESTEL):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5911" y="1641987"/>
            <a:ext cx="7207044" cy="4788310"/>
          </a:xfrm>
        </p:spPr>
        <p:txBody>
          <a:bodyPr>
            <a:normAutofit/>
          </a:bodyPr>
          <a:lstStyle/>
          <a:p>
            <a:r>
              <a:rPr lang="en-US" sz="1800" b="1" dirty="0"/>
              <a:t>Social: </a:t>
            </a:r>
            <a:r>
              <a:rPr lang="en-US" sz="1800" dirty="0"/>
              <a:t>Fairly</a:t>
            </a:r>
            <a:r>
              <a:rPr lang="en-US" sz="1800" b="1" dirty="0"/>
              <a:t> </a:t>
            </a:r>
            <a:r>
              <a:rPr lang="en-US" sz="1800" dirty="0"/>
              <a:t>young multicultural society. Australia has a well-educated people and a highly skilled workforce. Australian people prefer highly socially responsible organization, where retailers can create a major impact on its customers.</a:t>
            </a:r>
            <a:endParaRPr lang="en-GB" sz="1800" dirty="0"/>
          </a:p>
          <a:p>
            <a:r>
              <a:rPr lang="en-US" sz="1800" b="1" dirty="0"/>
              <a:t>Technological: </a:t>
            </a:r>
            <a:r>
              <a:rPr lang="en-US" sz="1800" dirty="0"/>
              <a:t>85% of Australian people have internet access and the numbers are increasing at a rate of 1.7%. Therefore, that ensures that e-commerce websites are able to easily reach a large audience. The online retail market in Australia is worth $22.74bn in 2017.  80% of the Australians use smartphones to buy products online (</a:t>
            </a:r>
            <a:r>
              <a:rPr lang="en-US" sz="1800" dirty="0" err="1"/>
              <a:t>Technavio</a:t>
            </a:r>
            <a:r>
              <a:rPr lang="en-US" sz="1800" dirty="0"/>
              <a:t> 2016).</a:t>
            </a:r>
            <a:endParaRPr lang="en-GB" sz="1800" dirty="0"/>
          </a:p>
          <a:p>
            <a:r>
              <a:rPr lang="en-US" sz="1800" b="1" dirty="0"/>
              <a:t>Environmental:</a:t>
            </a:r>
            <a:r>
              <a:rPr lang="en-US" sz="1800" dirty="0"/>
              <a:t> Water shortages resulting from the widespread drought is a major problem is Australia</a:t>
            </a:r>
            <a:r>
              <a:rPr lang="en-US" sz="1800" b="1" dirty="0"/>
              <a:t>.</a:t>
            </a:r>
            <a:r>
              <a:rPr lang="en-US" sz="1800" dirty="0"/>
              <a:t> Australians have become used to </a:t>
            </a:r>
            <a:r>
              <a:rPr lang="en-US" sz="1800" dirty="0" smtClean="0"/>
              <a:t>living </a:t>
            </a:r>
            <a:r>
              <a:rPr lang="en-US" sz="1800" dirty="0"/>
              <a:t>with water restrictions, they are also replacing fossil fuels by renewable powers like solar and wind.</a:t>
            </a:r>
            <a:endParaRPr lang="en-GB" sz="1800" dirty="0"/>
          </a:p>
          <a:p>
            <a:r>
              <a:rPr lang="en-US" sz="1800" b="1" dirty="0"/>
              <a:t>Legal: </a:t>
            </a:r>
            <a:r>
              <a:rPr lang="en-US" sz="1800" dirty="0"/>
              <a:t>Australia has an open, efficient and transparent legal framework. Corruption levels are lower than those in the US, the UK and Canada. Australia’s business law is flexible with a solid legal system. </a:t>
            </a:r>
            <a:endParaRPr lang="en-GB" sz="1800" dirty="0"/>
          </a:p>
          <a:p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7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4065" y="585216"/>
            <a:ext cx="6902246" cy="1076436"/>
          </a:xfrm>
        </p:spPr>
        <p:txBody>
          <a:bodyPr/>
          <a:lstStyle/>
          <a:p>
            <a:r>
              <a:rPr lang="en-US" dirty="0" smtClean="0"/>
              <a:t>Possible Risks: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5974" y="1576139"/>
            <a:ext cx="6819639" cy="4647708"/>
          </a:xfrm>
        </p:spPr>
        <p:txBody>
          <a:bodyPr>
            <a:normAutofit/>
          </a:bodyPr>
          <a:lstStyle/>
          <a:p>
            <a:r>
              <a:rPr lang="en-US" sz="1800" b="1" dirty="0"/>
              <a:t>Economic Risks: </a:t>
            </a:r>
            <a:r>
              <a:rPr lang="en-US" sz="1800" dirty="0" smtClean="0"/>
              <a:t>Australia’s </a:t>
            </a:r>
            <a:r>
              <a:rPr lang="en-US" sz="1800" dirty="0"/>
              <a:t>corporate tax rate of 30% is higher than that of Hong Kong, Singapore and Ireland. However, it is lower than the tax rate in the G7 countries such as Japan, Canada and the US. </a:t>
            </a:r>
            <a:r>
              <a:rPr lang="en-US" sz="1800" dirty="0" smtClean="0"/>
              <a:t>Also, companies need to make sure that they won’t </a:t>
            </a:r>
            <a:r>
              <a:rPr lang="en-US" sz="1800" dirty="0"/>
              <a:t>be subjected to double taxation between Australia and </a:t>
            </a:r>
            <a:r>
              <a:rPr lang="en-US" sz="1800" dirty="0" smtClean="0"/>
              <a:t> their home country.</a:t>
            </a:r>
          </a:p>
          <a:p>
            <a:endParaRPr lang="en-GB" sz="1800" dirty="0"/>
          </a:p>
          <a:p>
            <a:r>
              <a:rPr lang="en-US" sz="1800" b="1" dirty="0"/>
              <a:t>Political Risks</a:t>
            </a:r>
            <a:r>
              <a:rPr lang="en-US" sz="1800" dirty="0"/>
              <a:t>: A new competition policy introduced by the Australian government to protect small retailers which prevents major independent players such as big retailers in eliminating competition (Hoy, 2014</a:t>
            </a:r>
            <a:r>
              <a:rPr lang="en-US" sz="1800" dirty="0" smtClean="0"/>
              <a:t>).</a:t>
            </a:r>
          </a:p>
          <a:p>
            <a:endParaRPr lang="en-GB" sz="1800" dirty="0"/>
          </a:p>
          <a:p>
            <a:r>
              <a:rPr lang="en-US" sz="1800" b="1" dirty="0"/>
              <a:t>Legal Risks: </a:t>
            </a:r>
            <a:r>
              <a:rPr lang="en-US" sz="1800" dirty="0"/>
              <a:t>The introduction of recent laws that affect an </a:t>
            </a:r>
            <a:r>
              <a:rPr lang="en-US" sz="1800" dirty="0" err="1"/>
              <a:t>organisation's</a:t>
            </a:r>
            <a:r>
              <a:rPr lang="en-US" sz="1800" dirty="0"/>
              <a:t> actions, such as the age discrimination and disability discrimination legislation, an increase in the minimum wage and greater requirements for firms to recycle.</a:t>
            </a:r>
            <a:endParaRPr lang="en-GB" sz="1800" dirty="0"/>
          </a:p>
          <a:p>
            <a:pPr marL="0" indent="0">
              <a:buNone/>
            </a:pPr>
            <a:endParaRPr lang="en-US" dirty="0" smtClean="0"/>
          </a:p>
          <a:p>
            <a:endParaRPr lang="en-US" b="1" dirty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6311" y="737419"/>
            <a:ext cx="4001730" cy="268436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6311" y="3421779"/>
            <a:ext cx="4001730" cy="252024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7735613" y="6106139"/>
            <a:ext cx="280669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err="1" smtClean="0"/>
              <a:t>Currencyfair</a:t>
            </a:r>
            <a:r>
              <a:rPr lang="en-US" sz="1600" dirty="0" smtClean="0"/>
              <a:t> (2017)</a:t>
            </a:r>
            <a:endParaRPr lang="en-GB" sz="1600" dirty="0"/>
          </a:p>
        </p:txBody>
      </p:sp>
      <p:sp>
        <p:nvSpPr>
          <p:cNvPr id="15" name="Left Brace 14"/>
          <p:cNvSpPr/>
          <p:nvPr/>
        </p:nvSpPr>
        <p:spPr>
          <a:xfrm>
            <a:off x="5053781" y="6341806"/>
            <a:ext cx="155448" cy="9144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17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916" y="585216"/>
            <a:ext cx="6577781" cy="1273081"/>
          </a:xfrm>
        </p:spPr>
        <p:txBody>
          <a:bodyPr/>
          <a:lstStyle/>
          <a:p>
            <a:r>
              <a:rPr lang="en-US" dirty="0" smtClean="0"/>
              <a:t>Internal analysis (SWOT):  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6580" y="625516"/>
            <a:ext cx="3252446" cy="995174"/>
          </a:xfrm>
          <a:prstGeom prst="rect">
            <a:avLst/>
          </a:prstGeom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468202178"/>
              </p:ext>
            </p:extLst>
          </p:nvPr>
        </p:nvGraphicFramePr>
        <p:xfrm>
          <a:off x="766916" y="1710814"/>
          <a:ext cx="7639664" cy="4689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Rectangle 10"/>
          <p:cNvSpPr/>
          <p:nvPr/>
        </p:nvSpPr>
        <p:spPr>
          <a:xfrm>
            <a:off x="8731045" y="6066502"/>
            <a:ext cx="1878070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Matalan (2018)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93394" y="1986780"/>
            <a:ext cx="2899601" cy="371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21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1703" y="459558"/>
            <a:ext cx="5594555" cy="14406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252" y="585216"/>
            <a:ext cx="5968180" cy="1273081"/>
          </a:xfrm>
        </p:spPr>
        <p:txBody>
          <a:bodyPr/>
          <a:lstStyle/>
          <a:p>
            <a:r>
              <a:rPr lang="en-US" dirty="0"/>
              <a:t>Internal analysis (SWOT</a:t>
            </a:r>
            <a:r>
              <a:rPr lang="en-US" dirty="0" smtClean="0"/>
              <a:t>) 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53488250"/>
              </p:ext>
            </p:extLst>
          </p:nvPr>
        </p:nvGraphicFramePr>
        <p:xfrm>
          <a:off x="747252" y="1942069"/>
          <a:ext cx="10609006" cy="4635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Rectangle 8"/>
          <p:cNvSpPr/>
          <p:nvPr/>
        </p:nvSpPr>
        <p:spPr>
          <a:xfrm>
            <a:off x="9753600" y="6499122"/>
            <a:ext cx="1474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dirty="0"/>
              <a:t>Niven (2012)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747252" y="6499122"/>
            <a:ext cx="160152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600" dirty="0" err="1" smtClean="0"/>
              <a:t>Technavio</a:t>
            </a:r>
            <a:r>
              <a:rPr lang="en-GB" sz="1600" dirty="0" smtClean="0"/>
              <a:t> (2016)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5467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8853" y="5388077"/>
            <a:ext cx="6085246" cy="13449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7186" y="2192594"/>
            <a:ext cx="2792361" cy="30873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084" y="412955"/>
            <a:ext cx="4277032" cy="1548093"/>
          </a:xfrm>
        </p:spPr>
        <p:txBody>
          <a:bodyPr/>
          <a:lstStyle/>
          <a:p>
            <a:r>
              <a:rPr lang="en-US" dirty="0" smtClean="0"/>
              <a:t>Conclusion: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084" y="1524000"/>
            <a:ext cx="8445912" cy="47489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 smtClean="0"/>
              <a:t>Australia </a:t>
            </a:r>
            <a:r>
              <a:rPr lang="en-US" sz="1800" dirty="0"/>
              <a:t>is an attractive location for Matalan to expand to, due to its thriving economy, stable government, trusted legal system and highly skilled workforce.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retail market in Australia is witnessing positive growth and has become one of the top competitive markets across the world. 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Factors </a:t>
            </a:r>
            <a:r>
              <a:rPr lang="en-GB" sz="1800" dirty="0"/>
              <a:t>such as high spending power and quality infrastructure have made Australia one of the major target markets for several multinational retailers especially the UK brands </a:t>
            </a:r>
            <a:r>
              <a:rPr lang="en-GB" sz="1800" dirty="0" smtClean="0"/>
              <a:t>as they are highly </a:t>
            </a:r>
            <a:r>
              <a:rPr lang="en-GB" sz="1800" dirty="0" smtClean="0"/>
              <a:t>recognisable and </a:t>
            </a:r>
            <a:r>
              <a:rPr lang="en-GB" sz="1800" dirty="0" smtClean="0"/>
              <a:t>regarded </a:t>
            </a:r>
            <a:r>
              <a:rPr lang="en-GB" sz="1800" dirty="0"/>
              <a:t>in Australia and with </a:t>
            </a:r>
            <a:r>
              <a:rPr lang="en-GB" sz="1800" dirty="0" smtClean="0"/>
              <a:t>Australia being </a:t>
            </a:r>
            <a:r>
              <a:rPr lang="en-US" sz="1800" dirty="0" smtClean="0"/>
              <a:t>part </a:t>
            </a:r>
            <a:r>
              <a:rPr lang="en-US" sz="1800" dirty="0"/>
              <a:t>of the </a:t>
            </a:r>
            <a:r>
              <a:rPr lang="en-US" sz="1800" dirty="0" smtClean="0"/>
              <a:t>UK’s </a:t>
            </a:r>
            <a:r>
              <a:rPr lang="en-GB" sz="1800" dirty="0"/>
              <a:t>post-</a:t>
            </a:r>
            <a:r>
              <a:rPr lang="en-GB" sz="1800" dirty="0" err="1"/>
              <a:t>Brexit</a:t>
            </a:r>
            <a:r>
              <a:rPr lang="en-GB" sz="1800" dirty="0"/>
              <a:t> </a:t>
            </a:r>
            <a:r>
              <a:rPr lang="en-US" sz="1800" dirty="0" smtClean="0"/>
              <a:t>top </a:t>
            </a:r>
            <a:r>
              <a:rPr lang="en-US" sz="1800" dirty="0"/>
              <a:t>free trade agreement wish </a:t>
            </a:r>
            <a:r>
              <a:rPr lang="en-US" sz="1800" dirty="0" smtClean="0"/>
              <a:t>list</a:t>
            </a:r>
            <a:r>
              <a:rPr lang="en-GB" sz="1800" dirty="0" smtClean="0"/>
              <a:t> (Dreyer 2017). </a:t>
            </a:r>
            <a:r>
              <a:rPr lang="en-GB" sz="1800" dirty="0"/>
              <a:t>This will </a:t>
            </a:r>
            <a:r>
              <a:rPr lang="en-GB" sz="1800" dirty="0" smtClean="0"/>
              <a:t>present a </a:t>
            </a:r>
            <a:r>
              <a:rPr lang="en-US" sz="1800" dirty="0"/>
              <a:t>safe and extremely rewarding </a:t>
            </a:r>
            <a:r>
              <a:rPr lang="en-US" sz="1800" dirty="0" smtClean="0"/>
              <a:t>opportunity </a:t>
            </a:r>
            <a:r>
              <a:rPr lang="en-GB" sz="1800" dirty="0" smtClean="0"/>
              <a:t>for </a:t>
            </a:r>
            <a:r>
              <a:rPr lang="en-GB" sz="1800" dirty="0" smtClean="0"/>
              <a:t>expanding </a:t>
            </a:r>
            <a:r>
              <a:rPr lang="en-US" sz="1800" dirty="0"/>
              <a:t>to fast-growing markets </a:t>
            </a:r>
            <a:r>
              <a:rPr lang="en-US" sz="1800" dirty="0" smtClean="0"/>
              <a:t>such as Australia ( </a:t>
            </a:r>
            <a:r>
              <a:rPr lang="en-US" sz="1800" dirty="0" err="1" smtClean="0"/>
              <a:t>Khoury</a:t>
            </a:r>
            <a:r>
              <a:rPr lang="en-US" sz="1800" dirty="0" smtClean="0"/>
              <a:t> 2018)</a:t>
            </a:r>
            <a:r>
              <a:rPr lang="en-GB" sz="1800" dirty="0" smtClean="0"/>
              <a:t>.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online platform can be a great option to start </a:t>
            </a:r>
            <a:r>
              <a:rPr lang="en-GB" sz="1800" dirty="0" smtClean="0"/>
              <a:t>our expansion. </a:t>
            </a:r>
            <a:r>
              <a:rPr lang="en-US" sz="1800" dirty="0"/>
              <a:t>Waters can be tested with online product ranges designed to appeal to </a:t>
            </a:r>
            <a:r>
              <a:rPr lang="en-US" sz="1800" dirty="0" smtClean="0"/>
              <a:t>the new market (Stone 2018). </a:t>
            </a:r>
            <a:r>
              <a:rPr lang="en-GB" sz="1800" dirty="0" smtClean="0"/>
              <a:t>According to </a:t>
            </a:r>
            <a:r>
              <a:rPr lang="en-US" sz="1800" dirty="0" err="1" smtClean="0"/>
              <a:t>Technavio</a:t>
            </a:r>
            <a:r>
              <a:rPr lang="en-US" sz="1800" dirty="0" smtClean="0"/>
              <a:t> (2016</a:t>
            </a:r>
            <a:r>
              <a:rPr lang="en-GB" sz="1800" dirty="0" smtClean="0"/>
              <a:t>), the online market can </a:t>
            </a:r>
            <a:r>
              <a:rPr lang="en-GB" sz="1800" dirty="0"/>
              <a:t>play a key role in the growth of the Australian retail market with the majority of the vendors opting for this retail </a:t>
            </a:r>
            <a:r>
              <a:rPr lang="en-GB" sz="1800" dirty="0" smtClean="0"/>
              <a:t>channel.</a:t>
            </a:r>
            <a:endParaRPr lang="en-GB" sz="1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8258" y="522158"/>
            <a:ext cx="3214227" cy="1104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594" y="108155"/>
            <a:ext cx="4050890" cy="627569"/>
          </a:xfrm>
        </p:spPr>
        <p:txBody>
          <a:bodyPr>
            <a:noAutofit/>
          </a:bodyPr>
          <a:lstStyle/>
          <a:p>
            <a:r>
              <a:rPr lang="en-US" sz="2000" dirty="0" smtClean="0"/>
              <a:t>References: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6748" y="639098"/>
            <a:ext cx="10628671" cy="607701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ABCC (2018), Australian British Chamber of Commerce, About Us. Available at: </a:t>
            </a:r>
            <a:r>
              <a:rPr lang="en-US" sz="1500" dirty="0">
                <a:hlinkClick r:id="rId3"/>
              </a:rPr>
              <a:t>https://www.britishchamber.com/about-us</a:t>
            </a:r>
            <a:r>
              <a:rPr lang="en-US" sz="1500" dirty="0"/>
              <a:t> (Accessed on 23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Australian Government (2018), About Australia. Available at: </a:t>
            </a:r>
            <a:r>
              <a:rPr lang="en-US" sz="1500" dirty="0">
                <a:hlinkClick r:id="rId4"/>
              </a:rPr>
              <a:t>https://www.australia.gov.au/about-australia/our-country</a:t>
            </a:r>
            <a:r>
              <a:rPr lang="en-US" sz="1500" dirty="0"/>
              <a:t> (Accessed on 23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Currency fair (2017), Why Your Business Should Consider Expanding Into Australia. Available at: </a:t>
            </a:r>
            <a:r>
              <a:rPr lang="en-US" sz="1500" dirty="0">
                <a:hlinkClick r:id="rId5"/>
              </a:rPr>
              <a:t>https://www.currencyfair.com/blog/business-consider-expanding-into-australia/</a:t>
            </a:r>
            <a:r>
              <a:rPr lang="en-US" sz="1500" dirty="0"/>
              <a:t> (Accessed on 23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 smtClean="0"/>
              <a:t>Deloitte Report (2017),</a:t>
            </a:r>
            <a:r>
              <a:rPr lang="en-US" sz="1500" dirty="0"/>
              <a:t> </a:t>
            </a:r>
            <a:r>
              <a:rPr lang="en-US" sz="1500" dirty="0" smtClean="0"/>
              <a:t>Set to be a fascinating year for Australian Retail. Available </a:t>
            </a:r>
            <a:r>
              <a:rPr lang="en-US" sz="1500" dirty="0"/>
              <a:t>at: </a:t>
            </a:r>
            <a:r>
              <a:rPr lang="en-GB" sz="1500" dirty="0" smtClean="0">
                <a:hlinkClick r:id="rId6"/>
              </a:rPr>
              <a:t>https</a:t>
            </a:r>
            <a:r>
              <a:rPr lang="en-GB" sz="1500" dirty="0">
                <a:hlinkClick r:id="rId6"/>
              </a:rPr>
              <a:t>://</a:t>
            </a:r>
            <a:r>
              <a:rPr lang="en-GB" sz="1500" dirty="0" smtClean="0">
                <a:hlinkClick r:id="rId6"/>
              </a:rPr>
              <a:t>www2.deloitte.com/au/en/pages/media-releases/articles/2017-set-to-be-fascinating-year-for-australian-retail-240117.html</a:t>
            </a:r>
            <a:r>
              <a:rPr lang="en-US" sz="1500" dirty="0"/>
              <a:t> (Accessed on </a:t>
            </a:r>
            <a:r>
              <a:rPr lang="en-US" sz="1500" dirty="0" smtClean="0"/>
              <a:t>25</a:t>
            </a:r>
            <a:r>
              <a:rPr lang="en-US" sz="1500" baseline="30000" dirty="0" smtClean="0"/>
              <a:t>th</a:t>
            </a:r>
            <a:r>
              <a:rPr lang="en-US" sz="1500" dirty="0" smtClean="0"/>
              <a:t> Feb </a:t>
            </a:r>
            <a:r>
              <a:rPr lang="en-US" sz="1500" dirty="0"/>
              <a:t>2018). </a:t>
            </a:r>
            <a:endParaRPr lang="en-GB" sz="15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/>
              <a:t>Dreyer I (2017), </a:t>
            </a:r>
            <a:r>
              <a:rPr lang="en-US" sz="1500" dirty="0"/>
              <a:t>Insight: Post </a:t>
            </a:r>
            <a:r>
              <a:rPr lang="en-US" sz="1500" dirty="0" err="1"/>
              <a:t>Brexit</a:t>
            </a:r>
            <a:r>
              <a:rPr lang="en-US" sz="1500" dirty="0"/>
              <a:t> UK trade agreements face a reality check. Available at: </a:t>
            </a:r>
            <a:r>
              <a:rPr lang="en-GB" sz="1500" dirty="0">
                <a:hlinkClick r:id="rId7"/>
              </a:rPr>
              <a:t>http://borderlex.eu/insight-post-brexit-uk-trade-agreements-face-a-reality-check/</a:t>
            </a:r>
            <a:r>
              <a:rPr lang="en-US" sz="1500" dirty="0"/>
              <a:t> (Accessed on 25</a:t>
            </a:r>
            <a:r>
              <a:rPr lang="en-US" sz="1500" baseline="30000" dirty="0"/>
              <a:t>th</a:t>
            </a:r>
            <a:r>
              <a:rPr lang="en-US" sz="1500" dirty="0"/>
              <a:t> March 2018). </a:t>
            </a:r>
            <a:endParaRPr lang="en-GB" sz="1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GOV.UK (2017), Foreign &amp; Commonwealth Office, Overseas Business Risk Australia. Available at: </a:t>
            </a:r>
            <a:r>
              <a:rPr lang="en-US" sz="1500" dirty="0">
                <a:hlinkClick r:id="rId8"/>
              </a:rPr>
              <a:t>https://www.gov.uk/government/publications/overseas-business-risk-australia/overseas-business-risk-australia</a:t>
            </a:r>
            <a:r>
              <a:rPr lang="en-US" sz="1500" dirty="0"/>
              <a:t> (Accessed on 24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 err="1" smtClean="0"/>
              <a:t>Khoury</a:t>
            </a:r>
            <a:r>
              <a:rPr lang="en-US" sz="1500" dirty="0" smtClean="0"/>
              <a:t> </a:t>
            </a:r>
            <a:r>
              <a:rPr lang="en-US" sz="1500" dirty="0"/>
              <a:t>T (2018), Week 2, Step 2.5</a:t>
            </a:r>
            <a:r>
              <a:rPr lang="en-US" sz="1500" dirty="0" smtClean="0"/>
              <a:t>. Benefits of Trade. </a:t>
            </a:r>
            <a:endParaRPr lang="en-US" sz="1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 smtClean="0"/>
              <a:t>Matalan </a:t>
            </a:r>
            <a:r>
              <a:rPr lang="en-US" sz="1500" dirty="0"/>
              <a:t>(2018), </a:t>
            </a:r>
            <a:r>
              <a:rPr lang="en-US" sz="1500" dirty="0" smtClean="0"/>
              <a:t>About us. </a:t>
            </a:r>
            <a:r>
              <a:rPr lang="en-US" sz="1500" dirty="0"/>
              <a:t>Available at: </a:t>
            </a:r>
            <a:r>
              <a:rPr lang="en-US" sz="1500" dirty="0" smtClean="0">
                <a:hlinkClick r:id="rId9"/>
              </a:rPr>
              <a:t>http</a:t>
            </a:r>
            <a:r>
              <a:rPr lang="en-US" sz="1500" dirty="0">
                <a:hlinkClick r:id="rId9"/>
              </a:rPr>
              <a:t>://</a:t>
            </a:r>
            <a:r>
              <a:rPr lang="en-US" sz="1500" dirty="0" smtClean="0">
                <a:hlinkClick r:id="rId9"/>
              </a:rPr>
              <a:t>matalan-me.com/page/about-us</a:t>
            </a:r>
            <a:r>
              <a:rPr lang="en-US" sz="1500" dirty="0"/>
              <a:t> (Accessed on </a:t>
            </a:r>
            <a:r>
              <a:rPr lang="en-US" sz="1500" dirty="0" smtClean="0"/>
              <a:t>24</a:t>
            </a:r>
            <a:r>
              <a:rPr lang="en-US" sz="1500" baseline="30000" dirty="0" smtClean="0"/>
              <a:t>th</a:t>
            </a:r>
            <a:r>
              <a:rPr lang="en-US" sz="1500" dirty="0" smtClean="0"/>
              <a:t> Feb </a:t>
            </a:r>
            <a:r>
              <a:rPr lang="en-US" sz="1500" dirty="0"/>
              <a:t>2018). </a:t>
            </a:r>
            <a:endParaRPr lang="en-US" sz="15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Niven R (2012), The </a:t>
            </a:r>
            <a:r>
              <a:rPr lang="en-US" sz="1500" dirty="0" err="1"/>
              <a:t>Gardian</a:t>
            </a:r>
            <a:r>
              <a:rPr lang="en-US" sz="1500" dirty="0"/>
              <a:t>, What you need to know about exporting to Australia. Available at: </a:t>
            </a:r>
            <a:r>
              <a:rPr lang="en-US" sz="1500" dirty="0">
                <a:hlinkClick r:id="rId10"/>
              </a:rPr>
              <a:t>https://www.theguardian.com/small-business-network/2012/jul/30/exporting-to-australia-tips</a:t>
            </a:r>
            <a:r>
              <a:rPr lang="en-US" sz="1500" dirty="0"/>
              <a:t> (Accessed on 23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  <a:endParaRPr lang="en-US" sz="1500" dirty="0" smtClean="0"/>
          </a:p>
          <a:p>
            <a:r>
              <a:rPr lang="en-US" sz="1500" dirty="0" smtClean="0"/>
              <a:t>OECD (2017), OECD </a:t>
            </a:r>
            <a:r>
              <a:rPr lang="en-US" sz="1500" dirty="0"/>
              <a:t>Economic Surveys: Australia </a:t>
            </a:r>
            <a:r>
              <a:rPr lang="en-US" sz="1500" dirty="0" smtClean="0"/>
              <a:t>2017. </a:t>
            </a:r>
            <a:r>
              <a:rPr lang="en-US" sz="1500" dirty="0"/>
              <a:t>Available online: </a:t>
            </a:r>
            <a:r>
              <a:rPr lang="en-US" sz="1500" dirty="0">
                <a:hlinkClick r:id="rId11"/>
              </a:rPr>
              <a:t>http://</a:t>
            </a:r>
            <a:r>
              <a:rPr lang="en-US" sz="1500" dirty="0" smtClean="0">
                <a:hlinkClick r:id="rId11"/>
              </a:rPr>
              <a:t>www.oecd-ilibrary.org/economics/oecd-economic-surveys-australia_19990146;jsessionid=7919v2nqqw6.x-oecd-live-03</a:t>
            </a:r>
            <a:r>
              <a:rPr lang="en-US" sz="1500" dirty="0" smtClean="0"/>
              <a:t> (</a:t>
            </a:r>
            <a:r>
              <a:rPr lang="en-US" sz="1500" dirty="0"/>
              <a:t>Accessed on </a:t>
            </a:r>
            <a:r>
              <a:rPr lang="en-US" sz="1500" dirty="0" smtClean="0"/>
              <a:t>25</a:t>
            </a:r>
            <a:r>
              <a:rPr lang="en-US" sz="1500" baseline="30000" dirty="0" smtClean="0"/>
              <a:t>th</a:t>
            </a:r>
            <a:r>
              <a:rPr lang="en-US" sz="1500" dirty="0" smtClean="0"/>
              <a:t> </a:t>
            </a:r>
            <a:r>
              <a:rPr lang="en-US" sz="1500" dirty="0"/>
              <a:t>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 smtClean="0"/>
              <a:t>Penguin </a:t>
            </a:r>
            <a:r>
              <a:rPr lang="en-GB" sz="1500" dirty="0"/>
              <a:t>Management (2017), Doing Business in Australia. </a:t>
            </a:r>
            <a:r>
              <a:rPr lang="en-US" sz="1500" dirty="0"/>
              <a:t>Available at: </a:t>
            </a:r>
            <a:r>
              <a:rPr lang="en-GB" sz="1500" dirty="0">
                <a:hlinkClick r:id="rId12"/>
              </a:rPr>
              <a:t>https://www.penguinaccounts.com.au/doing-business-australia/</a:t>
            </a:r>
            <a:r>
              <a:rPr lang="en-US" sz="1500" dirty="0"/>
              <a:t> (Accessed on 24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  <a:endParaRPr lang="en-US" sz="15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 smtClean="0"/>
              <a:t>Stone M (2018), Week 2, Step </a:t>
            </a:r>
            <a:r>
              <a:rPr lang="en-US" sz="1500" dirty="0"/>
              <a:t>2.3. Price Waterhouse Cooper - the Complexity Mapping International </a:t>
            </a:r>
            <a:r>
              <a:rPr lang="en-US" sz="1500" dirty="0" smtClean="0"/>
              <a:t>Business. </a:t>
            </a:r>
            <a:endParaRPr lang="en-GB" sz="1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500" dirty="0"/>
              <a:t>The World Bank (2017), Doing Business. Available at: </a:t>
            </a:r>
            <a:r>
              <a:rPr lang="en-US" sz="1500" dirty="0">
                <a:hlinkClick r:id="rId13"/>
              </a:rPr>
              <a:t>http://www.doingbusiness.org/rankings</a:t>
            </a:r>
            <a:r>
              <a:rPr lang="en-US" sz="1500" dirty="0"/>
              <a:t> (Accessed on 20</a:t>
            </a:r>
            <a:r>
              <a:rPr lang="en-US" sz="1500" baseline="30000" dirty="0"/>
              <a:t>th</a:t>
            </a:r>
            <a:r>
              <a:rPr lang="en-US" sz="1500" dirty="0"/>
              <a:t> Feb 2018).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 err="1" smtClean="0"/>
              <a:t>Technavio</a:t>
            </a:r>
            <a:r>
              <a:rPr lang="en-GB" sz="1500" dirty="0" smtClean="0"/>
              <a:t> (2016), Australia General Retail Goods &amp;Services, Retail Market </a:t>
            </a:r>
            <a:r>
              <a:rPr lang="en-GB" sz="1500" dirty="0"/>
              <a:t>in Australia </a:t>
            </a:r>
            <a:r>
              <a:rPr lang="en-GB" sz="1500" dirty="0" smtClean="0"/>
              <a:t>2016-2020. </a:t>
            </a:r>
            <a:r>
              <a:rPr lang="en-US" sz="1500" dirty="0"/>
              <a:t>Available at:</a:t>
            </a:r>
            <a:r>
              <a:rPr lang="en-GB" sz="1500" dirty="0" smtClean="0"/>
              <a:t> </a:t>
            </a:r>
            <a:r>
              <a:rPr lang="en-US" sz="1500" dirty="0" smtClean="0">
                <a:hlinkClick r:id="rId14"/>
              </a:rPr>
              <a:t>https</a:t>
            </a:r>
            <a:r>
              <a:rPr lang="en-US" sz="1500" dirty="0">
                <a:hlinkClick r:id="rId14"/>
              </a:rPr>
              <a:t>://</a:t>
            </a:r>
            <a:r>
              <a:rPr lang="en-US" sz="1500" dirty="0" smtClean="0">
                <a:hlinkClick r:id="rId14"/>
              </a:rPr>
              <a:t>www.technavio.com/report/australia-general-retail-goods-and-services-retail-market-australia-2016-2020</a:t>
            </a:r>
            <a:r>
              <a:rPr lang="en-US" sz="1500" dirty="0"/>
              <a:t> (Accessed on </a:t>
            </a:r>
            <a:r>
              <a:rPr lang="en-US" sz="1500" dirty="0" smtClean="0"/>
              <a:t>18</a:t>
            </a:r>
            <a:r>
              <a:rPr lang="en-US" sz="1500" baseline="30000" dirty="0" smtClean="0"/>
              <a:t>th</a:t>
            </a:r>
            <a:r>
              <a:rPr lang="en-US" sz="1500" dirty="0" smtClean="0"/>
              <a:t> Feb </a:t>
            </a:r>
            <a:r>
              <a:rPr lang="en-US" sz="1500" dirty="0"/>
              <a:t>2018). </a:t>
            </a:r>
            <a:endParaRPr lang="en-US" sz="15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16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27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8844</TotalTime>
  <Words>1740</Words>
  <Application>Microsoft Office PowerPoint</Application>
  <PresentationFormat>Widescreen</PresentationFormat>
  <Paragraphs>122</Paragraphs>
  <Slides>12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Foreign Market Research  &amp; Risk Assessment  </vt:lpstr>
      <vt:lpstr>About Us</vt:lpstr>
      <vt:lpstr>About Australia </vt:lpstr>
      <vt:lpstr>Why Australia?</vt:lpstr>
      <vt:lpstr>The UK &amp; the Australian Market </vt:lpstr>
      <vt:lpstr>External Analysis (PESTEL):</vt:lpstr>
      <vt:lpstr>External Analysis ( PESTEL):</vt:lpstr>
      <vt:lpstr>Possible Risks:</vt:lpstr>
      <vt:lpstr>Internal analysis (SWOT):   </vt:lpstr>
      <vt:lpstr>Internal analysis (SWOT) </vt:lpstr>
      <vt:lpstr>Conclusion: </vt:lpstr>
      <vt:lpstr>References:</vt:lpstr>
    </vt:vector>
  </TitlesOfParts>
  <Company>World Food Programme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Tamara KHOURY</dc:creator>
  <cp:lastModifiedBy>Tamara KHOURY</cp:lastModifiedBy>
  <cp:revision>328</cp:revision>
  <dcterms:created xsi:type="dcterms:W3CDTF">2018-02-24T09:14:19Z</dcterms:created>
  <dcterms:modified xsi:type="dcterms:W3CDTF">2018-03-02T12:59:31Z</dcterms:modified>
</cp:coreProperties>
</file>