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0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5143500" cx="9144000"/>
  <p:notesSz cx="6858000" cy="9144000"/>
  <p:embeddedFontLst>
    <p:embeddedFont>
      <p:font typeface="Raleway"/>
      <p:regular r:id="rId16"/>
      <p:bold r:id="rId17"/>
      <p:italic r:id="rId18"/>
      <p:boldItalic r:id="rId19"/>
    </p:embeddedFont>
    <p:embeddedFont>
      <p:font typeface="IBM Plex Sans Light"/>
      <p:regular r:id="rId20"/>
      <p:bold r:id="rId21"/>
      <p:italic r:id="rId22"/>
      <p:boldItalic r:id="rId23"/>
    </p:embeddedFont>
    <p:embeddedFont>
      <p:font typeface="Fahkwang"/>
      <p:regular r:id="rId24"/>
      <p:bold r:id="rId25"/>
      <p:italic r:id="rId26"/>
      <p:boldItalic r:id="rId27"/>
    </p:embeddedFont>
    <p:embeddedFont>
      <p:font typeface="Poppins"/>
      <p:regular r:id="rId28"/>
      <p:bold r:id="rId29"/>
      <p:italic r:id="rId30"/>
      <p:boldItalic r:id="rId31"/>
    </p:embeddedFont>
    <p:embeddedFont>
      <p:font typeface="VT323"/>
      <p:regular r:id="rId32"/>
    </p:embeddedFont>
    <p:embeddedFont>
      <p:font typeface="Fahkwang Light"/>
      <p:regular r:id="rId33"/>
      <p:bold r:id="rId34"/>
      <p:italic r:id="rId35"/>
      <p:boldItalic r:id="rId36"/>
    </p:embeddedFont>
    <p:embeddedFont>
      <p:font typeface="Atkinson Hyperlegible Next Light"/>
      <p:regular r:id="rId37"/>
      <p:bold r:id="rId38"/>
      <p:italic r:id="rId39"/>
      <p:boldItalic r:id="rId40"/>
    </p:embeddedFont>
    <p:embeddedFont>
      <p:font typeface="Atkinson Hyperlegible Next"/>
      <p:regular r:id="rId41"/>
      <p:bold r:id="rId42"/>
      <p:italic r:id="rId43"/>
      <p:boldItalic r:id="rId4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AtkinsonHyperlegibleNextLight-boldItalic.fntdata"/><Relationship Id="rId20" Type="http://schemas.openxmlformats.org/officeDocument/2006/relationships/font" Target="fonts/IBMPlexSansLight-regular.fntdata"/><Relationship Id="rId42" Type="http://schemas.openxmlformats.org/officeDocument/2006/relationships/font" Target="fonts/AtkinsonHyperlegibleNext-bold.fntdata"/><Relationship Id="rId41" Type="http://schemas.openxmlformats.org/officeDocument/2006/relationships/font" Target="fonts/AtkinsonHyperlegibleNext-regular.fntdata"/><Relationship Id="rId22" Type="http://schemas.openxmlformats.org/officeDocument/2006/relationships/font" Target="fonts/IBMPlexSansLight-italic.fntdata"/><Relationship Id="rId44" Type="http://schemas.openxmlformats.org/officeDocument/2006/relationships/font" Target="fonts/AtkinsonHyperlegibleNext-boldItalic.fntdata"/><Relationship Id="rId21" Type="http://schemas.openxmlformats.org/officeDocument/2006/relationships/font" Target="fonts/IBMPlexSansLight-bold.fntdata"/><Relationship Id="rId43" Type="http://schemas.openxmlformats.org/officeDocument/2006/relationships/font" Target="fonts/AtkinsonHyperlegibleNext-italic.fntdata"/><Relationship Id="rId24" Type="http://schemas.openxmlformats.org/officeDocument/2006/relationships/font" Target="fonts/Fahkwang-regular.fntdata"/><Relationship Id="rId23" Type="http://schemas.openxmlformats.org/officeDocument/2006/relationships/font" Target="fonts/IBMPlexSansLight-bold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Fahkwang-italic.fntdata"/><Relationship Id="rId25" Type="http://schemas.openxmlformats.org/officeDocument/2006/relationships/font" Target="fonts/Fahkwang-bold.fntdata"/><Relationship Id="rId28" Type="http://schemas.openxmlformats.org/officeDocument/2006/relationships/font" Target="fonts/Poppins-regular.fntdata"/><Relationship Id="rId27" Type="http://schemas.openxmlformats.org/officeDocument/2006/relationships/font" Target="fonts/Fahkwang-bold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font" Target="fonts/Poppins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font" Target="fonts/Poppins-boldItalic.fntdata"/><Relationship Id="rId30" Type="http://schemas.openxmlformats.org/officeDocument/2006/relationships/font" Target="fonts/Poppins-italic.fntdata"/><Relationship Id="rId11" Type="http://schemas.openxmlformats.org/officeDocument/2006/relationships/slide" Target="slides/slide7.xml"/><Relationship Id="rId33" Type="http://schemas.openxmlformats.org/officeDocument/2006/relationships/font" Target="fonts/FahkwangLight-regular.fntdata"/><Relationship Id="rId10" Type="http://schemas.openxmlformats.org/officeDocument/2006/relationships/slide" Target="slides/slide6.xml"/><Relationship Id="rId32" Type="http://schemas.openxmlformats.org/officeDocument/2006/relationships/font" Target="fonts/VT323-regular.fntdata"/><Relationship Id="rId13" Type="http://schemas.openxmlformats.org/officeDocument/2006/relationships/slide" Target="slides/slide9.xml"/><Relationship Id="rId35" Type="http://schemas.openxmlformats.org/officeDocument/2006/relationships/font" Target="fonts/FahkwangLight-italic.fntdata"/><Relationship Id="rId12" Type="http://schemas.openxmlformats.org/officeDocument/2006/relationships/slide" Target="slides/slide8.xml"/><Relationship Id="rId34" Type="http://schemas.openxmlformats.org/officeDocument/2006/relationships/font" Target="fonts/FahkwangLight-bold.fntdata"/><Relationship Id="rId15" Type="http://schemas.openxmlformats.org/officeDocument/2006/relationships/slide" Target="slides/slide11.xml"/><Relationship Id="rId37" Type="http://schemas.openxmlformats.org/officeDocument/2006/relationships/font" Target="fonts/AtkinsonHyperlegibleNextLight-regular.fntdata"/><Relationship Id="rId14" Type="http://schemas.openxmlformats.org/officeDocument/2006/relationships/slide" Target="slides/slide10.xml"/><Relationship Id="rId36" Type="http://schemas.openxmlformats.org/officeDocument/2006/relationships/font" Target="fonts/FahkwangLight-boldItalic.fntdata"/><Relationship Id="rId17" Type="http://schemas.openxmlformats.org/officeDocument/2006/relationships/font" Target="fonts/Raleway-bold.fntdata"/><Relationship Id="rId39" Type="http://schemas.openxmlformats.org/officeDocument/2006/relationships/font" Target="fonts/AtkinsonHyperlegibleNextLight-italic.fntdata"/><Relationship Id="rId16" Type="http://schemas.openxmlformats.org/officeDocument/2006/relationships/font" Target="fonts/Raleway-regular.fntdata"/><Relationship Id="rId38" Type="http://schemas.openxmlformats.org/officeDocument/2006/relationships/font" Target="fonts/AtkinsonHyperlegibleNextLight-bold.fntdata"/><Relationship Id="rId19" Type="http://schemas.openxmlformats.org/officeDocument/2006/relationships/font" Target="fonts/Raleway-boldItalic.fntdata"/><Relationship Id="rId18" Type="http://schemas.openxmlformats.org/officeDocument/2006/relationships/font" Target="fonts/Raleway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ed3401ed36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ed3401ed36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e1d838b627_0_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e1d838b627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e1d838b627_4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e1d838b627_4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5dcbf5a6413219f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5dcbf5a6413219f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e1d838b627_4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e1d838b627_4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e1d838b627_4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e1d838b627_4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e1d838b627_4_1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e1d838b627_4_1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e1d838b627_4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e1d838b627_4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e1d838b627_4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e1d838b627_4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231fef4325dac40c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231fef4325dac40c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e1d838b627_4_2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e1d838b627_4_2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bit.ly/3A1uf1Q" TargetMode="External"/><Relationship Id="rId3" Type="http://schemas.openxmlformats.org/officeDocument/2006/relationships/hyperlink" Target="http://bit.ly/2TtBDfr" TargetMode="Externa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/>
          <p:nvPr>
            <p:ph type="ctrTitle"/>
          </p:nvPr>
        </p:nvSpPr>
        <p:spPr>
          <a:xfrm>
            <a:off x="4712750" y="569600"/>
            <a:ext cx="3939300" cy="236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b="0" sz="5000">
                <a:latin typeface="Fahkwang Light"/>
                <a:ea typeface="Fahkwang Light"/>
                <a:cs typeface="Fahkwang Light"/>
                <a:sym typeface="Fahkwang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/>
        </p:txBody>
      </p:sp>
      <p:sp>
        <p:nvSpPr>
          <p:cNvPr id="10" name="Google Shape;10;p2"/>
          <p:cNvSpPr txBox="1"/>
          <p:nvPr>
            <p:ph idx="1" type="subTitle"/>
          </p:nvPr>
        </p:nvSpPr>
        <p:spPr>
          <a:xfrm>
            <a:off x="4776500" y="3285025"/>
            <a:ext cx="2696100" cy="102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1" name="Google Shape;11;p2"/>
          <p:cNvSpPr/>
          <p:nvPr>
            <p:ph idx="2" type="pic"/>
          </p:nvPr>
        </p:nvSpPr>
        <p:spPr>
          <a:xfrm>
            <a:off x="0" y="0"/>
            <a:ext cx="4379700" cy="4664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/>
          <p:nvPr>
            <p:ph type="title"/>
          </p:nvPr>
        </p:nvSpPr>
        <p:spPr>
          <a:xfrm>
            <a:off x="2104100" y="3326325"/>
            <a:ext cx="6561900" cy="10602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9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4" name="Google Shape;14;p3"/>
          <p:cNvSpPr txBox="1"/>
          <p:nvPr>
            <p:ph hasCustomPrompt="1" idx="2" type="title"/>
          </p:nvPr>
        </p:nvSpPr>
        <p:spPr>
          <a:xfrm>
            <a:off x="377375" y="3221613"/>
            <a:ext cx="1268400" cy="1269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5" name="Google Shape;15;p3"/>
          <p:cNvSpPr txBox="1"/>
          <p:nvPr>
            <p:ph idx="1" type="subTitle"/>
          </p:nvPr>
        </p:nvSpPr>
        <p:spPr>
          <a:xfrm>
            <a:off x="2458675" y="4491225"/>
            <a:ext cx="5911200" cy="42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"/>
          <p:cNvSpPr/>
          <p:nvPr>
            <p:ph idx="3" type="pic"/>
          </p:nvPr>
        </p:nvSpPr>
        <p:spPr>
          <a:xfrm>
            <a:off x="75" y="0"/>
            <a:ext cx="9144000" cy="3080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Darker Grotesque SemiBold"/>
              <a:buChar char="●"/>
              <a:defRPr sz="1200"/>
            </a:lvl1pPr>
            <a:lvl2pPr indent="-31750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2pPr>
            <a:lvl3pPr indent="-31750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3pPr>
            <a:lvl4pPr indent="-31750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●"/>
              <a:defRPr/>
            </a:lvl4pPr>
            <a:lvl5pPr indent="-31750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5pPr>
            <a:lvl6pPr indent="-31750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6pPr>
            <a:lvl7pPr indent="-31750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●"/>
              <a:defRPr/>
            </a:lvl7pPr>
            <a:lvl8pPr indent="-31750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○"/>
              <a:defRPr/>
            </a:lvl8pPr>
            <a:lvl9pPr indent="-31750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Darker Grotesque SemiBold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idx="1" type="subTitle"/>
          </p:nvPr>
        </p:nvSpPr>
        <p:spPr>
          <a:xfrm>
            <a:off x="228600" y="1240125"/>
            <a:ext cx="41103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2" name="Google Shape;22;p5"/>
          <p:cNvSpPr txBox="1"/>
          <p:nvPr>
            <p:ph idx="2" type="subTitle"/>
          </p:nvPr>
        </p:nvSpPr>
        <p:spPr>
          <a:xfrm>
            <a:off x="228600" y="3050702"/>
            <a:ext cx="4110300" cy="57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23" name="Google Shape;23;p5"/>
          <p:cNvSpPr txBox="1"/>
          <p:nvPr>
            <p:ph idx="3" type="subTitle"/>
          </p:nvPr>
        </p:nvSpPr>
        <p:spPr>
          <a:xfrm>
            <a:off x="228600" y="1812823"/>
            <a:ext cx="4110300" cy="116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4" type="subTitle"/>
          </p:nvPr>
        </p:nvSpPr>
        <p:spPr>
          <a:xfrm>
            <a:off x="228600" y="3623400"/>
            <a:ext cx="4110300" cy="116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type="title"/>
          </p:nvPr>
        </p:nvSpPr>
        <p:spPr>
          <a:xfrm>
            <a:off x="228600" y="228600"/>
            <a:ext cx="4110300" cy="572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26" name="Google Shape;26;p5"/>
          <p:cNvSpPr/>
          <p:nvPr>
            <p:ph idx="5" type="pic"/>
          </p:nvPr>
        </p:nvSpPr>
        <p:spPr>
          <a:xfrm>
            <a:off x="5279524" y="0"/>
            <a:ext cx="38646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/>
          <p:nvPr>
            <p:ph type="title"/>
          </p:nvPr>
        </p:nvSpPr>
        <p:spPr>
          <a:xfrm>
            <a:off x="228600" y="228600"/>
            <a:ext cx="7704000" cy="572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228600" y="228600"/>
            <a:ext cx="3998400" cy="144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31" name="Google Shape;31;p7"/>
          <p:cNvSpPr txBox="1"/>
          <p:nvPr>
            <p:ph idx="1" type="body"/>
          </p:nvPr>
        </p:nvSpPr>
        <p:spPr>
          <a:xfrm>
            <a:off x="1609625" y="2066125"/>
            <a:ext cx="3824100" cy="25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1750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2" name="Google Shape;32;p7"/>
          <p:cNvSpPr/>
          <p:nvPr>
            <p:ph idx="2" type="pic"/>
          </p:nvPr>
        </p:nvSpPr>
        <p:spPr>
          <a:xfrm>
            <a:off x="5715849" y="0"/>
            <a:ext cx="34281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 txBox="1"/>
          <p:nvPr>
            <p:ph idx="1" type="subTitle"/>
          </p:nvPr>
        </p:nvSpPr>
        <p:spPr>
          <a:xfrm>
            <a:off x="720064" y="1580125"/>
            <a:ext cx="3597000" cy="238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38" name="Google Shape;38;p9"/>
          <p:cNvSpPr txBox="1"/>
          <p:nvPr>
            <p:ph idx="2" type="subTitle"/>
          </p:nvPr>
        </p:nvSpPr>
        <p:spPr>
          <a:xfrm>
            <a:off x="4826936" y="1580125"/>
            <a:ext cx="3597000" cy="238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0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41" name="Google Shape;41;p10"/>
          <p:cNvSpPr txBox="1"/>
          <p:nvPr>
            <p:ph type="title"/>
          </p:nvPr>
        </p:nvSpPr>
        <p:spPr>
          <a:xfrm>
            <a:off x="5023200" y="4160150"/>
            <a:ext cx="3658500" cy="754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1"/>
          <p:cNvSpPr txBox="1"/>
          <p:nvPr>
            <p:ph hasCustomPrompt="1" type="title"/>
          </p:nvPr>
        </p:nvSpPr>
        <p:spPr>
          <a:xfrm>
            <a:off x="1284000" y="1952850"/>
            <a:ext cx="6576000" cy="799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" name="Google Shape;44;p11"/>
          <p:cNvSpPr txBox="1"/>
          <p:nvPr>
            <p:ph idx="1" type="subTitle"/>
          </p:nvPr>
        </p:nvSpPr>
        <p:spPr>
          <a:xfrm>
            <a:off x="1284000" y="2816250"/>
            <a:ext cx="6576000" cy="37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_1_1_1_2_1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3"/>
          <p:cNvSpPr txBox="1"/>
          <p:nvPr>
            <p:ph type="title"/>
          </p:nvPr>
        </p:nvSpPr>
        <p:spPr>
          <a:xfrm>
            <a:off x="713250" y="3431825"/>
            <a:ext cx="3241500" cy="1009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48" name="Google Shape;48;p13"/>
          <p:cNvSpPr txBox="1"/>
          <p:nvPr>
            <p:ph idx="1" type="subTitle"/>
          </p:nvPr>
        </p:nvSpPr>
        <p:spPr>
          <a:xfrm>
            <a:off x="5529500" y="1139518"/>
            <a:ext cx="31182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9pPr>
          </a:lstStyle>
          <a:p/>
        </p:txBody>
      </p:sp>
      <p:sp>
        <p:nvSpPr>
          <p:cNvPr id="49" name="Google Shape;49;p13"/>
          <p:cNvSpPr txBox="1"/>
          <p:nvPr>
            <p:ph idx="2" type="subTitle"/>
          </p:nvPr>
        </p:nvSpPr>
        <p:spPr>
          <a:xfrm>
            <a:off x="5529500" y="1623236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13"/>
          <p:cNvSpPr txBox="1"/>
          <p:nvPr>
            <p:ph idx="3" type="subTitle"/>
          </p:nvPr>
        </p:nvSpPr>
        <p:spPr>
          <a:xfrm>
            <a:off x="5529500" y="2590671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3"/>
          <p:cNvSpPr txBox="1"/>
          <p:nvPr>
            <p:ph idx="4" type="subTitle"/>
          </p:nvPr>
        </p:nvSpPr>
        <p:spPr>
          <a:xfrm>
            <a:off x="5529500" y="4041825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3"/>
          <p:cNvSpPr txBox="1"/>
          <p:nvPr>
            <p:ph idx="5" type="subTitle"/>
          </p:nvPr>
        </p:nvSpPr>
        <p:spPr>
          <a:xfrm>
            <a:off x="5529500" y="3558107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3"/>
          <p:cNvSpPr txBox="1"/>
          <p:nvPr>
            <p:ph idx="6" type="subTitle"/>
          </p:nvPr>
        </p:nvSpPr>
        <p:spPr>
          <a:xfrm>
            <a:off x="5529500" y="2106954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3"/>
          <p:cNvSpPr txBox="1"/>
          <p:nvPr>
            <p:ph idx="7" type="subTitle"/>
          </p:nvPr>
        </p:nvSpPr>
        <p:spPr>
          <a:xfrm>
            <a:off x="5529500" y="3074389"/>
            <a:ext cx="31131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13"/>
          <p:cNvSpPr txBox="1"/>
          <p:nvPr>
            <p:ph hasCustomPrompt="1" idx="8" type="title"/>
          </p:nvPr>
        </p:nvSpPr>
        <p:spPr>
          <a:xfrm>
            <a:off x="4309225" y="2590415"/>
            <a:ext cx="8658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/>
          <p:nvPr>
            <p:ph hasCustomPrompt="1" idx="9" type="title"/>
          </p:nvPr>
        </p:nvSpPr>
        <p:spPr>
          <a:xfrm>
            <a:off x="4309225" y="1622808"/>
            <a:ext cx="8658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/>
          <p:nvPr>
            <p:ph hasCustomPrompt="1" idx="13" type="title"/>
          </p:nvPr>
        </p:nvSpPr>
        <p:spPr>
          <a:xfrm>
            <a:off x="4309225" y="3074219"/>
            <a:ext cx="8658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/>
          <p:nvPr>
            <p:ph hasCustomPrompt="1" idx="14" type="title"/>
          </p:nvPr>
        </p:nvSpPr>
        <p:spPr>
          <a:xfrm>
            <a:off x="4309225" y="3558023"/>
            <a:ext cx="8658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" name="Google Shape;59;p13"/>
          <p:cNvSpPr txBox="1"/>
          <p:nvPr>
            <p:ph hasCustomPrompt="1" idx="15" type="title"/>
          </p:nvPr>
        </p:nvSpPr>
        <p:spPr>
          <a:xfrm>
            <a:off x="4309225" y="1139304"/>
            <a:ext cx="865800" cy="31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/>
          <p:nvPr>
            <p:ph hasCustomPrompt="1" idx="16" type="title"/>
          </p:nvPr>
        </p:nvSpPr>
        <p:spPr>
          <a:xfrm>
            <a:off x="4309225" y="2106611"/>
            <a:ext cx="8658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61" name="Google Shape;61;p13"/>
          <p:cNvSpPr txBox="1"/>
          <p:nvPr>
            <p:ph hasCustomPrompt="1" idx="17" type="title"/>
          </p:nvPr>
        </p:nvSpPr>
        <p:spPr>
          <a:xfrm>
            <a:off x="4309225" y="4041826"/>
            <a:ext cx="8658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2" name="Google Shape;62;p13"/>
          <p:cNvSpPr txBox="1"/>
          <p:nvPr>
            <p:ph idx="18" type="subTitle"/>
          </p:nvPr>
        </p:nvSpPr>
        <p:spPr>
          <a:xfrm>
            <a:off x="5529500" y="655800"/>
            <a:ext cx="31182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SzPts val="2000"/>
              <a:buFont typeface="IBM Plex Sans Light"/>
              <a:buNone/>
              <a:defRPr sz="2000">
                <a:latin typeface="IBM Plex Sans Light"/>
                <a:ea typeface="IBM Plex Sans Light"/>
                <a:cs typeface="IBM Plex Sans Light"/>
                <a:sym typeface="IBM Plex Sans Light"/>
              </a:defRPr>
            </a:lvl9pPr>
          </a:lstStyle>
          <a:p/>
        </p:txBody>
      </p:sp>
      <p:sp>
        <p:nvSpPr>
          <p:cNvPr id="63" name="Google Shape;63;p13"/>
          <p:cNvSpPr txBox="1"/>
          <p:nvPr>
            <p:ph hasCustomPrompt="1" idx="19" type="title"/>
          </p:nvPr>
        </p:nvSpPr>
        <p:spPr>
          <a:xfrm>
            <a:off x="4309225" y="655800"/>
            <a:ext cx="865800" cy="31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64" name="Google Shape;64;p13"/>
          <p:cNvSpPr/>
          <p:nvPr>
            <p:ph idx="20" type="pic"/>
          </p:nvPr>
        </p:nvSpPr>
        <p:spPr>
          <a:xfrm>
            <a:off x="433575" y="0"/>
            <a:ext cx="2806500" cy="31818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HEADER_1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 txBox="1"/>
          <p:nvPr>
            <p:ph type="title"/>
          </p:nvPr>
        </p:nvSpPr>
        <p:spPr>
          <a:xfrm>
            <a:off x="1813625" y="917525"/>
            <a:ext cx="6134700" cy="10602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67" name="Google Shape;67;p14"/>
          <p:cNvSpPr txBox="1"/>
          <p:nvPr>
            <p:ph hasCustomPrompt="1" idx="2" type="title"/>
          </p:nvPr>
        </p:nvSpPr>
        <p:spPr>
          <a:xfrm>
            <a:off x="228600" y="812813"/>
            <a:ext cx="1268400" cy="1269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68" name="Google Shape;68;p14"/>
          <p:cNvSpPr txBox="1"/>
          <p:nvPr>
            <p:ph idx="1" type="subTitle"/>
          </p:nvPr>
        </p:nvSpPr>
        <p:spPr>
          <a:xfrm>
            <a:off x="3004200" y="3964250"/>
            <a:ext cx="5911200" cy="42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>
            <p:ph type="title"/>
          </p:nvPr>
        </p:nvSpPr>
        <p:spPr>
          <a:xfrm>
            <a:off x="3189850" y="882250"/>
            <a:ext cx="5562600" cy="698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2600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71" name="Google Shape;71;p15"/>
          <p:cNvSpPr txBox="1"/>
          <p:nvPr>
            <p:ph idx="1" type="subTitle"/>
          </p:nvPr>
        </p:nvSpPr>
        <p:spPr>
          <a:xfrm>
            <a:off x="3189850" y="1580650"/>
            <a:ext cx="5562600" cy="253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ONE_COLUMN_TEXT_1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228600" y="228600"/>
            <a:ext cx="5022600" cy="1445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1609625" y="2066125"/>
            <a:ext cx="3824100" cy="25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75" name="Google Shape;75;p16"/>
          <p:cNvSpPr/>
          <p:nvPr>
            <p:ph idx="2" type="pic"/>
          </p:nvPr>
        </p:nvSpPr>
        <p:spPr>
          <a:xfrm flipH="1">
            <a:off x="5715850" y="0"/>
            <a:ext cx="3428100" cy="4664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TITLE_ONLY_1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7"/>
          <p:cNvSpPr txBox="1"/>
          <p:nvPr>
            <p:ph type="title"/>
          </p:nvPr>
        </p:nvSpPr>
        <p:spPr>
          <a:xfrm>
            <a:off x="228600" y="228600"/>
            <a:ext cx="7704000" cy="572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/>
          <p:nvPr>
            <p:ph type="title"/>
          </p:nvPr>
        </p:nvSpPr>
        <p:spPr>
          <a:xfrm>
            <a:off x="228600" y="2050275"/>
            <a:ext cx="3180600" cy="64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80" name="Google Shape;80;p18"/>
          <p:cNvSpPr txBox="1"/>
          <p:nvPr>
            <p:ph idx="1" type="subTitle"/>
          </p:nvPr>
        </p:nvSpPr>
        <p:spPr>
          <a:xfrm>
            <a:off x="3586275" y="2259195"/>
            <a:ext cx="5171700" cy="81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8"/>
          <p:cNvSpPr txBox="1"/>
          <p:nvPr>
            <p:ph idx="2" type="subTitle"/>
          </p:nvPr>
        </p:nvSpPr>
        <p:spPr>
          <a:xfrm>
            <a:off x="3586275" y="1846152"/>
            <a:ext cx="5171700" cy="47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82" name="Google Shape;82;p18"/>
          <p:cNvSpPr txBox="1"/>
          <p:nvPr>
            <p:ph idx="3" type="subTitle"/>
          </p:nvPr>
        </p:nvSpPr>
        <p:spPr>
          <a:xfrm>
            <a:off x="3586275" y="3675800"/>
            <a:ext cx="5171700" cy="81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4" type="subTitle"/>
          </p:nvPr>
        </p:nvSpPr>
        <p:spPr>
          <a:xfrm>
            <a:off x="3586275" y="3262771"/>
            <a:ext cx="5171700" cy="47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84" name="Google Shape;84;p18"/>
          <p:cNvSpPr txBox="1"/>
          <p:nvPr>
            <p:ph idx="5" type="subTitle"/>
          </p:nvPr>
        </p:nvSpPr>
        <p:spPr>
          <a:xfrm>
            <a:off x="3586275" y="842573"/>
            <a:ext cx="5171700" cy="81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8"/>
          <p:cNvSpPr txBox="1"/>
          <p:nvPr>
            <p:ph idx="6" type="subTitle"/>
          </p:nvPr>
        </p:nvSpPr>
        <p:spPr>
          <a:xfrm>
            <a:off x="3586275" y="429550"/>
            <a:ext cx="5171700" cy="47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>
                <a:solidFill>
                  <a:schemeClr val="dk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b="1" sz="24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9"/>
          <p:cNvSpPr txBox="1"/>
          <p:nvPr>
            <p:ph type="title"/>
          </p:nvPr>
        </p:nvSpPr>
        <p:spPr>
          <a:xfrm>
            <a:off x="228600" y="228600"/>
            <a:ext cx="7721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/>
        </p:txBody>
      </p:sp>
      <p:sp>
        <p:nvSpPr>
          <p:cNvPr id="88" name="Google Shape;88;p19"/>
          <p:cNvSpPr txBox="1"/>
          <p:nvPr>
            <p:ph idx="1" type="subTitle"/>
          </p:nvPr>
        </p:nvSpPr>
        <p:spPr>
          <a:xfrm>
            <a:off x="883700" y="130287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9"/>
          <p:cNvSpPr txBox="1"/>
          <p:nvPr>
            <p:ph idx="2" type="subTitle"/>
          </p:nvPr>
        </p:nvSpPr>
        <p:spPr>
          <a:xfrm>
            <a:off x="883700" y="238502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9"/>
          <p:cNvSpPr txBox="1"/>
          <p:nvPr>
            <p:ph idx="3" type="subTitle"/>
          </p:nvPr>
        </p:nvSpPr>
        <p:spPr>
          <a:xfrm>
            <a:off x="5041900" y="130287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9"/>
          <p:cNvSpPr txBox="1"/>
          <p:nvPr>
            <p:ph idx="4" type="subTitle"/>
          </p:nvPr>
        </p:nvSpPr>
        <p:spPr>
          <a:xfrm>
            <a:off x="883700" y="346717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9"/>
          <p:cNvSpPr txBox="1"/>
          <p:nvPr>
            <p:ph idx="5" type="subTitle"/>
          </p:nvPr>
        </p:nvSpPr>
        <p:spPr>
          <a:xfrm>
            <a:off x="5041900" y="238502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9"/>
          <p:cNvSpPr txBox="1"/>
          <p:nvPr>
            <p:ph idx="6" type="subTitle"/>
          </p:nvPr>
        </p:nvSpPr>
        <p:spPr>
          <a:xfrm>
            <a:off x="5041900" y="3467175"/>
            <a:ext cx="2788500" cy="96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9"/>
          <p:cNvSpPr txBox="1"/>
          <p:nvPr>
            <p:ph hasCustomPrompt="1" idx="7" type="title"/>
          </p:nvPr>
        </p:nvSpPr>
        <p:spPr>
          <a:xfrm>
            <a:off x="4387300" y="3526066"/>
            <a:ext cx="5784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5" name="Google Shape;95;p19"/>
          <p:cNvSpPr txBox="1"/>
          <p:nvPr>
            <p:ph hasCustomPrompt="1" idx="8" type="title"/>
          </p:nvPr>
        </p:nvSpPr>
        <p:spPr>
          <a:xfrm>
            <a:off x="4387300" y="1355766"/>
            <a:ext cx="5784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6" name="Google Shape;96;p19"/>
          <p:cNvSpPr txBox="1"/>
          <p:nvPr>
            <p:ph hasCustomPrompt="1" idx="9" type="title"/>
          </p:nvPr>
        </p:nvSpPr>
        <p:spPr>
          <a:xfrm>
            <a:off x="229100" y="1355766"/>
            <a:ext cx="577500" cy="31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97" name="Google Shape;97;p19"/>
          <p:cNvSpPr txBox="1"/>
          <p:nvPr>
            <p:ph hasCustomPrompt="1" idx="13" type="title"/>
          </p:nvPr>
        </p:nvSpPr>
        <p:spPr>
          <a:xfrm>
            <a:off x="229100" y="3526066"/>
            <a:ext cx="5784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98" name="Google Shape;98;p19"/>
          <p:cNvSpPr txBox="1"/>
          <p:nvPr>
            <p:ph hasCustomPrompt="1" idx="14" type="title"/>
          </p:nvPr>
        </p:nvSpPr>
        <p:spPr>
          <a:xfrm>
            <a:off x="4387300" y="2440916"/>
            <a:ext cx="578400" cy="3108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9" name="Google Shape;99;p19"/>
          <p:cNvSpPr txBox="1"/>
          <p:nvPr>
            <p:ph hasCustomPrompt="1" idx="15" type="title"/>
          </p:nvPr>
        </p:nvSpPr>
        <p:spPr>
          <a:xfrm>
            <a:off x="228599" y="2440766"/>
            <a:ext cx="578400" cy="31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0" sz="2000"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BLANK_1_1_1_1_1_1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 txBox="1"/>
          <p:nvPr>
            <p:ph hasCustomPrompt="1" type="title"/>
          </p:nvPr>
        </p:nvSpPr>
        <p:spPr>
          <a:xfrm>
            <a:off x="4893000" y="1112150"/>
            <a:ext cx="4022400" cy="75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02" name="Google Shape;102;p20"/>
          <p:cNvSpPr txBox="1"/>
          <p:nvPr>
            <p:ph idx="1" type="subTitle"/>
          </p:nvPr>
        </p:nvSpPr>
        <p:spPr>
          <a:xfrm>
            <a:off x="4893000" y="1810309"/>
            <a:ext cx="4022400" cy="44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20"/>
          <p:cNvSpPr txBox="1"/>
          <p:nvPr>
            <p:ph hasCustomPrompt="1" idx="2" type="title"/>
          </p:nvPr>
        </p:nvSpPr>
        <p:spPr>
          <a:xfrm>
            <a:off x="4893000" y="2885034"/>
            <a:ext cx="4022400" cy="75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04" name="Google Shape;104;p20"/>
          <p:cNvSpPr txBox="1"/>
          <p:nvPr>
            <p:ph idx="3" type="subTitle"/>
          </p:nvPr>
        </p:nvSpPr>
        <p:spPr>
          <a:xfrm>
            <a:off x="4893000" y="3583150"/>
            <a:ext cx="4022400" cy="4482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0"/>
          <p:cNvSpPr/>
          <p:nvPr>
            <p:ph idx="4" type="pic"/>
          </p:nvPr>
        </p:nvSpPr>
        <p:spPr>
          <a:xfrm>
            <a:off x="-12125" y="-9425"/>
            <a:ext cx="4079700" cy="51528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3_1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/>
          <p:nvPr>
            <p:ph type="title"/>
          </p:nvPr>
        </p:nvSpPr>
        <p:spPr>
          <a:xfrm>
            <a:off x="440000" y="470425"/>
            <a:ext cx="5090100" cy="824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/>
        </p:txBody>
      </p:sp>
      <p:sp>
        <p:nvSpPr>
          <p:cNvPr id="108" name="Google Shape;108;p21"/>
          <p:cNvSpPr txBox="1"/>
          <p:nvPr>
            <p:ph idx="1" type="subTitle"/>
          </p:nvPr>
        </p:nvSpPr>
        <p:spPr>
          <a:xfrm>
            <a:off x="541300" y="1225475"/>
            <a:ext cx="4448100" cy="123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21"/>
          <p:cNvSpPr txBox="1"/>
          <p:nvPr/>
        </p:nvSpPr>
        <p:spPr>
          <a:xfrm>
            <a:off x="5846300" y="3679800"/>
            <a:ext cx="2736000" cy="6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chemeClr val="dk1"/>
                </a:solidFill>
                <a:latin typeface="Atkinson Hyperlegible Next"/>
                <a:ea typeface="Atkinson Hyperlegible Next"/>
                <a:cs typeface="Atkinson Hyperlegible Next"/>
                <a:sym typeface="Atkinson Hyperlegible Next"/>
              </a:rPr>
              <a:t>CREDITS:</a:t>
            </a:r>
            <a:r>
              <a:rPr lang="en" sz="1000">
                <a:solidFill>
                  <a:schemeClr val="dk1"/>
                </a:solidFill>
                <a:latin typeface="Atkinson Hyperlegible Next"/>
                <a:ea typeface="Atkinson Hyperlegible Next"/>
                <a:cs typeface="Atkinson Hyperlegible Next"/>
                <a:sym typeface="Atkinson Hyperlegible Next"/>
              </a:rPr>
              <a:t> This presentation template was created by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Atkinson Hyperlegible Next"/>
                <a:ea typeface="Atkinson Hyperlegible Next"/>
                <a:cs typeface="Atkinson Hyperlegible Next"/>
                <a:sym typeface="Atkinson Hyperlegible Next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dk1"/>
                </a:solidFill>
                <a:latin typeface="Atkinson Hyperlegible Next"/>
                <a:ea typeface="Atkinson Hyperlegible Next"/>
                <a:cs typeface="Atkinson Hyperlegible Next"/>
                <a:sym typeface="Atkinson Hyperlegible Next"/>
              </a:rPr>
              <a:t>, and includes icons, infographics &amp; images by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Atkinson Hyperlegible Next"/>
                <a:ea typeface="Atkinson Hyperlegible Next"/>
                <a:cs typeface="Atkinson Hyperlegible Next"/>
                <a:sym typeface="Atkinson Hyperlegible Next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r>
              <a:rPr lang="en" sz="1000">
                <a:solidFill>
                  <a:schemeClr val="dk1"/>
                </a:solidFill>
                <a:latin typeface="Atkinson Hyperlegible Next"/>
                <a:ea typeface="Atkinson Hyperlegible Next"/>
                <a:cs typeface="Atkinson Hyperlegible Next"/>
                <a:sym typeface="Atkinson Hyperlegible Next"/>
              </a:rPr>
              <a:t> </a:t>
            </a:r>
            <a:endParaRPr b="1" sz="1000" u="sng">
              <a:solidFill>
                <a:schemeClr val="dk1"/>
              </a:solidFill>
              <a:latin typeface="Atkinson Hyperlegible Next"/>
              <a:ea typeface="Atkinson Hyperlegible Next"/>
              <a:cs typeface="Atkinson Hyperlegible Next"/>
              <a:sym typeface="Atkinson Hyperlegible Next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1" name="Google Shape;111;p22"/>
          <p:cNvCxnSpPr/>
          <p:nvPr/>
        </p:nvCxnSpPr>
        <p:spPr>
          <a:xfrm>
            <a:off x="-5375" y="4709950"/>
            <a:ext cx="91494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1_1"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11.xml"/><Relationship Id="rId22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23" Type="http://schemas.openxmlformats.org/officeDocument/2006/relationships/theme" Target="../theme/theme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6" Type="http://schemas.openxmlformats.org/officeDocument/2006/relationships/slideLayout" Target="../slideLayouts/slideLayout6.xml"/><Relationship Id="rId1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Fahkwang Light"/>
              <a:buNone/>
              <a:defRPr sz="2600">
                <a:solidFill>
                  <a:schemeClr val="dk1"/>
                </a:solidFill>
                <a:latin typeface="Fahkwang Light"/>
                <a:ea typeface="Fahkwang Light"/>
                <a:cs typeface="Fahkwang Light"/>
                <a:sym typeface="Fahkwang Ligh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●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1pPr>
            <a:lvl2pPr indent="-3175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○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2pPr>
            <a:lvl3pPr indent="-3175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■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3pPr>
            <a:lvl4pPr indent="-3175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●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4pPr>
            <a:lvl5pPr indent="-3175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○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5pPr>
            <a:lvl6pPr indent="-3175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■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6pPr>
            <a:lvl7pPr indent="-3175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●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7pPr>
            <a:lvl8pPr indent="-3175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○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8pPr>
            <a:lvl9pPr indent="-3175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tkinson Hyperlegible Next Light"/>
              <a:buChar char="■"/>
              <a:defRPr>
                <a:solidFill>
                  <a:schemeClr val="dk1"/>
                </a:solidFill>
                <a:latin typeface="Atkinson Hyperlegible Next Light"/>
                <a:ea typeface="Atkinson Hyperlegible Next Light"/>
                <a:cs typeface="Atkinson Hyperlegible Next Light"/>
                <a:sym typeface="Atkinson Hyperlegible Next Light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jpg"/><Relationship Id="rId4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jpg"/><Relationship Id="rId4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jpg"/><Relationship Id="rId4" Type="http://schemas.openxmlformats.org/officeDocument/2006/relationships/image" Target="../media/image5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2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jpg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4" title="abstract-floral-composition.jpg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10065" l="0" r="0" t="10057"/>
          <a:stretch/>
        </p:blipFill>
        <p:spPr>
          <a:xfrm>
            <a:off x="0" y="0"/>
            <a:ext cx="4379700" cy="4664699"/>
          </a:xfrm>
          <a:prstGeom prst="rect">
            <a:avLst/>
          </a:prstGeom>
        </p:spPr>
      </p:pic>
      <p:sp>
        <p:nvSpPr>
          <p:cNvPr id="118" name="Google Shape;118;p24"/>
          <p:cNvSpPr txBox="1"/>
          <p:nvPr>
            <p:ph type="ctrTitle"/>
          </p:nvPr>
        </p:nvSpPr>
        <p:spPr>
          <a:xfrm>
            <a:off x="4442350" y="317300"/>
            <a:ext cx="4701600" cy="57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40755"/>
                </a:solidFill>
                <a:latin typeface="Poppins"/>
                <a:ea typeface="Poppins"/>
                <a:cs typeface="Poppins"/>
                <a:sym typeface="Poppins"/>
              </a:rPr>
              <a:t>Name: DOREAN CARTER</a:t>
            </a:r>
            <a:endParaRPr sz="2300">
              <a:solidFill>
                <a:srgbClr val="1407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40755"/>
                </a:solidFill>
                <a:latin typeface="Poppins"/>
                <a:ea typeface="Poppins"/>
                <a:cs typeface="Poppins"/>
                <a:sym typeface="Poppins"/>
              </a:rPr>
              <a:t>Student ID: 2431178</a:t>
            </a:r>
            <a:endParaRPr sz="2300">
              <a:solidFill>
                <a:srgbClr val="1407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40755"/>
                </a:solidFill>
                <a:latin typeface="Poppins"/>
                <a:ea typeface="Poppins"/>
                <a:cs typeface="Poppins"/>
                <a:sym typeface="Poppins"/>
              </a:rPr>
              <a:t>Module Code: Professional Development within Health and Social Care LCHS4009</a:t>
            </a:r>
            <a:endParaRPr sz="2300">
              <a:solidFill>
                <a:srgbClr val="1407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40755"/>
                </a:solidFill>
                <a:latin typeface="Poppins"/>
                <a:ea typeface="Poppins"/>
                <a:cs typeface="Poppins"/>
                <a:sym typeface="Poppins"/>
              </a:rPr>
              <a:t>Lecturer: Dr. WALTER RODNEY                                         NAGUMO</a:t>
            </a:r>
            <a:endParaRPr sz="2300">
              <a:solidFill>
                <a:srgbClr val="1407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40755"/>
                </a:solidFill>
                <a:latin typeface="Poppins"/>
                <a:ea typeface="Poppins"/>
                <a:cs typeface="Poppins"/>
                <a:sym typeface="Poppins"/>
              </a:rPr>
              <a:t>Submitted on: June 22, 2026</a:t>
            </a:r>
            <a:endParaRPr sz="2300">
              <a:solidFill>
                <a:srgbClr val="1407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>
              <a:solidFill>
                <a:srgbClr val="191919"/>
              </a:solidFill>
              <a:latin typeface="VT323"/>
              <a:ea typeface="VT323"/>
              <a:cs typeface="VT323"/>
              <a:sym typeface="VT323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/>
          </a:p>
        </p:txBody>
      </p:sp>
      <p:cxnSp>
        <p:nvCxnSpPr>
          <p:cNvPr id="119" name="Google Shape;119;p24"/>
          <p:cNvCxnSpPr/>
          <p:nvPr/>
        </p:nvCxnSpPr>
        <p:spPr>
          <a:xfrm>
            <a:off x="-5675" y="4664575"/>
            <a:ext cx="9153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20" name="Google Shape;120;p24"/>
          <p:cNvSpPr/>
          <p:nvPr/>
        </p:nvSpPr>
        <p:spPr>
          <a:xfrm>
            <a:off x="-5675" y="2825"/>
            <a:ext cx="2217600" cy="46647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pic>
        <p:nvPicPr>
          <p:cNvPr id="121" name="Google Shape;121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1738" y="186025"/>
            <a:ext cx="3816225" cy="4292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5"/>
          <p:cNvSpPr txBox="1"/>
          <p:nvPr>
            <p:ph idx="1" type="subTitle"/>
          </p:nvPr>
        </p:nvSpPr>
        <p:spPr>
          <a:xfrm>
            <a:off x="3424475" y="642994"/>
            <a:ext cx="5414700" cy="469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191919"/>
                </a:solidFill>
              </a:rPr>
              <a:t>Critical thinking is the intellectually disciplined process of actively and skillfully conceptualizing, applying, analyzing, synthesizing, and/or evaluating information gathered from, or generated by, observation, experience, reflection, reasoning, or communication, as a guide to belief and action.</a:t>
            </a:r>
            <a:endParaRPr sz="2300">
              <a:solidFill>
                <a:srgbClr val="191919"/>
              </a:solidFill>
            </a:endParaRPr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300"/>
          </a:p>
        </p:txBody>
      </p:sp>
      <p:pic>
        <p:nvPicPr>
          <p:cNvPr id="127" name="Google Shape;127;p25" title="soft-white-flowers-dreamy-light.jpg"/>
          <p:cNvPicPr preferRelativeResize="0"/>
          <p:nvPr>
            <p:ph idx="20" type="pic"/>
          </p:nvPr>
        </p:nvPicPr>
        <p:blipFill rotWithShape="1">
          <a:blip r:embed="rId3">
            <a:alphaModFix/>
          </a:blip>
          <a:srcRect b="7491" l="0" r="0" t="7482"/>
          <a:stretch/>
        </p:blipFill>
        <p:spPr>
          <a:xfrm>
            <a:off x="433575" y="0"/>
            <a:ext cx="2806499" cy="3181798"/>
          </a:xfrm>
          <a:prstGeom prst="rect">
            <a:avLst/>
          </a:prstGeom>
        </p:spPr>
      </p:pic>
      <p:sp>
        <p:nvSpPr>
          <p:cNvPr id="128" name="Google Shape;128;p25"/>
          <p:cNvSpPr/>
          <p:nvPr/>
        </p:nvSpPr>
        <p:spPr>
          <a:xfrm>
            <a:off x="1843450" y="2825"/>
            <a:ext cx="1396500" cy="31818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sp>
        <p:nvSpPr>
          <p:cNvPr id="129" name="Google Shape;129;p25"/>
          <p:cNvSpPr txBox="1"/>
          <p:nvPr>
            <p:ph idx="1" type="subTitle"/>
          </p:nvPr>
        </p:nvSpPr>
        <p:spPr>
          <a:xfrm>
            <a:off x="3729285" y="155218"/>
            <a:ext cx="4805100" cy="10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800"/>
              <a:t>Critical Thinking</a:t>
            </a:r>
            <a:endParaRPr b="1" sz="3800"/>
          </a:p>
        </p:txBody>
      </p:sp>
      <p:pic>
        <p:nvPicPr>
          <p:cNvPr id="130" name="Google Shape;130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3577" y="-80325"/>
            <a:ext cx="2806500" cy="33480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6" title="soft-focus-floral-composition.jpg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9305" l="1286" r="1286" t="0"/>
          <a:stretch/>
        </p:blipFill>
        <p:spPr>
          <a:xfrm flipH="1">
            <a:off x="5715850" y="0"/>
            <a:ext cx="3428100" cy="4664699"/>
          </a:xfrm>
          <a:prstGeom prst="rect">
            <a:avLst/>
          </a:prstGeom>
        </p:spPr>
      </p:pic>
      <p:sp>
        <p:nvSpPr>
          <p:cNvPr id="136" name="Google Shape;136;p26"/>
          <p:cNvSpPr txBox="1"/>
          <p:nvPr>
            <p:ph type="title"/>
          </p:nvPr>
        </p:nvSpPr>
        <p:spPr>
          <a:xfrm>
            <a:off x="226225" y="407200"/>
            <a:ext cx="5489700" cy="401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Critical thinking helps professionals assess situations carefully and make decisions based on evidence rather than assumptions.</a:t>
            </a:r>
            <a:endParaRPr/>
          </a:p>
        </p:txBody>
      </p:sp>
      <p:sp>
        <p:nvSpPr>
          <p:cNvPr id="137" name="Google Shape;137;p26"/>
          <p:cNvSpPr/>
          <p:nvPr/>
        </p:nvSpPr>
        <p:spPr>
          <a:xfrm>
            <a:off x="5715850" y="0"/>
            <a:ext cx="1816500" cy="46647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cxnSp>
        <p:nvCxnSpPr>
          <p:cNvPr id="138" name="Google Shape;138;p26"/>
          <p:cNvCxnSpPr/>
          <p:nvPr/>
        </p:nvCxnSpPr>
        <p:spPr>
          <a:xfrm>
            <a:off x="-5675" y="4664575"/>
            <a:ext cx="9153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9" name="Google Shape;139;p26">
            <a:hlinkClick action="ppaction://hlinkshowjump?jump=nextslide"/>
          </p:cNvPr>
          <p:cNvCxnSpPr/>
          <p:nvPr/>
        </p:nvCxnSpPr>
        <p:spPr>
          <a:xfrm>
            <a:off x="8141750" y="4921985"/>
            <a:ext cx="708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pic>
        <p:nvPicPr>
          <p:cNvPr id="140" name="Google Shape;140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15925" y="0"/>
            <a:ext cx="3428100" cy="466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7"/>
          <p:cNvSpPr txBox="1"/>
          <p:nvPr>
            <p:ph type="title"/>
          </p:nvPr>
        </p:nvSpPr>
        <p:spPr>
          <a:xfrm>
            <a:off x="-66849" y="-392900"/>
            <a:ext cx="9401400" cy="1429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According to Bloom’s Taxonomy, critical thinking involves:</a:t>
            </a:r>
            <a:endParaRPr sz="3000"/>
          </a:p>
        </p:txBody>
      </p:sp>
      <p:sp>
        <p:nvSpPr>
          <p:cNvPr id="146" name="Google Shape;146;p27"/>
          <p:cNvSpPr txBox="1"/>
          <p:nvPr>
            <p:ph idx="1" type="subTitle"/>
          </p:nvPr>
        </p:nvSpPr>
        <p:spPr>
          <a:xfrm>
            <a:off x="-6" y="1036600"/>
            <a:ext cx="7942500" cy="384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Remembering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Understanding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Applying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Analysing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Evaluating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* Creating</a:t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These skills help health and social care professionals make evidence-based decisions rather than relying on assumptions.</a:t>
            </a:r>
            <a:endParaRPr sz="2600"/>
          </a:p>
        </p:txBody>
      </p:sp>
      <p:pic>
        <p:nvPicPr>
          <p:cNvPr id="147" name="Google Shape;147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01037" y="762000"/>
            <a:ext cx="4073224" cy="228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8"/>
          <p:cNvSpPr txBox="1"/>
          <p:nvPr>
            <p:ph type="title"/>
          </p:nvPr>
        </p:nvSpPr>
        <p:spPr>
          <a:xfrm>
            <a:off x="377375" y="183009"/>
            <a:ext cx="7759200" cy="1269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900"/>
              <a:t>Why critical </a:t>
            </a:r>
            <a:r>
              <a:rPr lang="en" sz="4900"/>
              <a:t>thinking is important?</a:t>
            </a:r>
            <a:endParaRPr sz="4900"/>
          </a:p>
        </p:txBody>
      </p:sp>
      <p:cxnSp>
        <p:nvCxnSpPr>
          <p:cNvPr id="153" name="Google Shape;153;p28">
            <a:hlinkClick action="ppaction://hlinkshowjump?jump=nextslide"/>
          </p:cNvPr>
          <p:cNvCxnSpPr/>
          <p:nvPr/>
        </p:nvCxnSpPr>
        <p:spPr>
          <a:xfrm>
            <a:off x="610700" y="4705585"/>
            <a:ext cx="708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cxnSp>
        <p:nvCxnSpPr>
          <p:cNvPr id="154" name="Google Shape;154;p28"/>
          <p:cNvCxnSpPr/>
          <p:nvPr/>
        </p:nvCxnSpPr>
        <p:spPr>
          <a:xfrm>
            <a:off x="-4800" y="4503175"/>
            <a:ext cx="9153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5" name="Google Shape;155;p28"/>
          <p:cNvSpPr txBox="1"/>
          <p:nvPr>
            <p:ph type="title"/>
          </p:nvPr>
        </p:nvSpPr>
        <p:spPr>
          <a:xfrm>
            <a:off x="377375" y="1452600"/>
            <a:ext cx="8732700" cy="321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/>
              <a:t>-It is vital for anticipating patient needs, preventing medical errors, navigating complex ethical dilemmas, and adapting to rapidly evolving medical research and technology.</a:t>
            </a:r>
            <a:endParaRPr sz="32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9"/>
          <p:cNvSpPr txBox="1"/>
          <p:nvPr>
            <p:ph type="title"/>
          </p:nvPr>
        </p:nvSpPr>
        <p:spPr>
          <a:xfrm>
            <a:off x="0" y="0"/>
            <a:ext cx="5236500" cy="101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Fahkwang"/>
                <a:ea typeface="Fahkwang"/>
                <a:cs typeface="Fahkwang"/>
                <a:sym typeface="Fahkwang"/>
              </a:rPr>
              <a:t>Practical Example:</a:t>
            </a:r>
            <a:endParaRPr b="1" sz="3500">
              <a:latin typeface="Fahkwang"/>
              <a:ea typeface="Fahkwang"/>
              <a:cs typeface="Fahkwang"/>
              <a:sym typeface="Fahkwang"/>
            </a:endParaRPr>
          </a:p>
        </p:txBody>
      </p:sp>
      <p:sp>
        <p:nvSpPr>
          <p:cNvPr id="161" name="Google Shape;161;p29"/>
          <p:cNvSpPr txBox="1"/>
          <p:nvPr>
            <p:ph idx="1" type="subTitle"/>
          </p:nvPr>
        </p:nvSpPr>
        <p:spPr>
          <a:xfrm>
            <a:off x="276225" y="835388"/>
            <a:ext cx="6760500" cy="2784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/>
              <a:t>Scenario</a:t>
            </a:r>
            <a:r>
              <a:rPr lang="en" sz="3500"/>
              <a:t>:</a:t>
            </a:r>
            <a:endParaRPr sz="3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A patient suddenly becomes shortness of breath and complains of chest pain.</a:t>
            </a:r>
            <a:endParaRPr sz="3500"/>
          </a:p>
        </p:txBody>
      </p:sp>
      <p:sp>
        <p:nvSpPr>
          <p:cNvPr id="162" name="Google Shape;162;p29"/>
          <p:cNvSpPr/>
          <p:nvPr/>
        </p:nvSpPr>
        <p:spPr>
          <a:xfrm>
            <a:off x="7223988" y="0"/>
            <a:ext cx="1920000" cy="51435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pic>
        <p:nvPicPr>
          <p:cNvPr id="163" name="Google Shape;163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24000" y="0"/>
            <a:ext cx="22524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30"/>
          <p:cNvSpPr txBox="1"/>
          <p:nvPr>
            <p:ph type="title"/>
          </p:nvPr>
        </p:nvSpPr>
        <p:spPr>
          <a:xfrm>
            <a:off x="366150" y="0"/>
            <a:ext cx="8411700" cy="114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500">
                <a:latin typeface="Fahkwang"/>
                <a:ea typeface="Fahkwang"/>
                <a:cs typeface="Fahkwang"/>
                <a:sym typeface="Fahkwang"/>
              </a:rPr>
              <a:t>Application of critical thinking</a:t>
            </a:r>
            <a:endParaRPr b="1" sz="3500">
              <a:latin typeface="Fahkwang"/>
              <a:ea typeface="Fahkwang"/>
              <a:cs typeface="Fahkwang"/>
              <a:sym typeface="Fahkwang"/>
            </a:endParaRPr>
          </a:p>
        </p:txBody>
      </p:sp>
      <p:sp>
        <p:nvSpPr>
          <p:cNvPr id="169" name="Google Shape;169;p30"/>
          <p:cNvSpPr txBox="1"/>
          <p:nvPr>
            <p:ph idx="1" type="subTitle"/>
          </p:nvPr>
        </p:nvSpPr>
        <p:spPr>
          <a:xfrm>
            <a:off x="477600" y="266047"/>
            <a:ext cx="8188800" cy="352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/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" sz="2600"/>
              <a:t>Recognize sudden chest pain and shortness of breath as an emergency.</a:t>
            </a:r>
            <a:endParaRPr sz="2600"/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" sz="2600"/>
              <a:t>Assess vital signs and symptoms.</a:t>
            </a:r>
            <a:endParaRPr sz="2600"/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" sz="2600"/>
              <a:t>Analyze possible causes and prioritize patient safety.</a:t>
            </a:r>
            <a:endParaRPr sz="2600"/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" sz="2600"/>
              <a:t> Call for help and provide immediate care.</a:t>
            </a:r>
            <a:endParaRPr sz="2600"/>
          </a:p>
          <a:p>
            <a:pPr indent="-393700" lvl="0" marL="457200" rtl="0" algn="l"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lang="en" sz="2600"/>
              <a:t>Monitor and evaluate the patient’s response.</a:t>
            </a:r>
            <a:endParaRPr sz="2600"/>
          </a:p>
        </p:txBody>
      </p:sp>
      <p:cxnSp>
        <p:nvCxnSpPr>
          <p:cNvPr id="170" name="Google Shape;170;p30"/>
          <p:cNvCxnSpPr/>
          <p:nvPr/>
        </p:nvCxnSpPr>
        <p:spPr>
          <a:xfrm>
            <a:off x="-5675" y="4664575"/>
            <a:ext cx="9153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1" name="Google Shape;171;p30">
            <a:hlinkClick action="ppaction://hlinkshowjump?jump=nextslide"/>
          </p:cNvPr>
          <p:cNvCxnSpPr/>
          <p:nvPr/>
        </p:nvCxnSpPr>
        <p:spPr>
          <a:xfrm>
            <a:off x="8141750" y="4921985"/>
            <a:ext cx="708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31"/>
          <p:cNvSpPr txBox="1"/>
          <p:nvPr>
            <p:ph type="title"/>
          </p:nvPr>
        </p:nvSpPr>
        <p:spPr>
          <a:xfrm>
            <a:off x="228600" y="228600"/>
            <a:ext cx="7721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400">
                <a:latin typeface="Fahkwang"/>
                <a:ea typeface="Fahkwang"/>
                <a:cs typeface="Fahkwang"/>
                <a:sym typeface="Fahkwang"/>
              </a:rPr>
              <a:t>OUTCOME</a:t>
            </a:r>
            <a:endParaRPr b="1" sz="3400">
              <a:latin typeface="Fahkwang"/>
              <a:ea typeface="Fahkwang"/>
              <a:cs typeface="Fahkwang"/>
              <a:sym typeface="Fahkwang"/>
            </a:endParaRPr>
          </a:p>
        </p:txBody>
      </p:sp>
      <p:sp>
        <p:nvSpPr>
          <p:cNvPr id="177" name="Google Shape;177;p31"/>
          <p:cNvSpPr txBox="1"/>
          <p:nvPr>
            <p:ph idx="6" type="subTitle"/>
          </p:nvPr>
        </p:nvSpPr>
        <p:spPr>
          <a:xfrm>
            <a:off x="420047" y="964400"/>
            <a:ext cx="7721700" cy="285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The patient receives timely treatment, reducing the risk of serious complications and you are effective health professionals for giving efficient health services.</a:t>
            </a:r>
            <a:endParaRPr sz="3900"/>
          </a:p>
        </p:txBody>
      </p:sp>
      <p:cxnSp>
        <p:nvCxnSpPr>
          <p:cNvPr id="178" name="Google Shape;178;p31"/>
          <p:cNvCxnSpPr/>
          <p:nvPr/>
        </p:nvCxnSpPr>
        <p:spPr>
          <a:xfrm>
            <a:off x="-5675" y="4664575"/>
            <a:ext cx="9153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9" name="Google Shape;179;p31">
            <a:hlinkClick action="ppaction://hlinkshowjump?jump=nextslide"/>
          </p:cNvPr>
          <p:cNvCxnSpPr/>
          <p:nvPr/>
        </p:nvCxnSpPr>
        <p:spPr>
          <a:xfrm>
            <a:off x="8141750" y="4921985"/>
            <a:ext cx="7086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stealth"/>
          </a:ln>
        </p:spPr>
      </p:cxnSp>
      <p:pic>
        <p:nvPicPr>
          <p:cNvPr id="180" name="Google Shape;180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50425" y="-1"/>
            <a:ext cx="2497501" cy="1669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Google Shape;185;p32" title="abstract-fluid-art-with-soft-colors-dreamy-waves (1).jpg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8881" l="0" r="0" t="8889"/>
          <a:stretch/>
        </p:blipFill>
        <p:spPr>
          <a:xfrm>
            <a:off x="0" y="0"/>
            <a:ext cx="9144003" cy="5143502"/>
          </a:xfrm>
          <a:prstGeom prst="rect">
            <a:avLst/>
          </a:prstGeom>
        </p:spPr>
      </p:pic>
      <p:sp>
        <p:nvSpPr>
          <p:cNvPr id="186" name="Google Shape;186;p32"/>
          <p:cNvSpPr/>
          <p:nvPr/>
        </p:nvSpPr>
        <p:spPr>
          <a:xfrm>
            <a:off x="4560900" y="-9425"/>
            <a:ext cx="4583100" cy="51528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sp>
        <p:nvSpPr>
          <p:cNvPr id="187" name="Google Shape;187;p32"/>
          <p:cNvSpPr txBox="1"/>
          <p:nvPr>
            <p:ph type="title"/>
          </p:nvPr>
        </p:nvSpPr>
        <p:spPr>
          <a:xfrm>
            <a:off x="409499" y="0"/>
            <a:ext cx="8325000" cy="150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latin typeface="Fahkwang"/>
                <a:ea typeface="Fahkwang"/>
                <a:cs typeface="Fahkwang"/>
                <a:sym typeface="Fahkwang"/>
              </a:rPr>
              <a:t>Relevance </a:t>
            </a:r>
            <a:r>
              <a:rPr b="1" lang="en" sz="3100">
                <a:latin typeface="Fahkwang"/>
                <a:ea typeface="Fahkwang"/>
                <a:cs typeface="Fahkwang"/>
                <a:sym typeface="Fahkwang"/>
              </a:rPr>
              <a:t>to Professional Practice in Health</a:t>
            </a:r>
            <a:endParaRPr b="1" sz="3100">
              <a:latin typeface="Fahkwang"/>
              <a:ea typeface="Fahkwang"/>
              <a:cs typeface="Fahkwang"/>
              <a:sym typeface="Fahkwang"/>
            </a:endParaRPr>
          </a:p>
        </p:txBody>
      </p:sp>
      <p:sp>
        <p:nvSpPr>
          <p:cNvPr id="188" name="Google Shape;188;p32"/>
          <p:cNvSpPr txBox="1"/>
          <p:nvPr>
            <p:ph type="title"/>
          </p:nvPr>
        </p:nvSpPr>
        <p:spPr>
          <a:xfrm>
            <a:off x="364200" y="1912013"/>
            <a:ext cx="8415600" cy="297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It</a:t>
            </a:r>
            <a:r>
              <a:rPr lang="en" sz="2800"/>
              <a:t> </a:t>
            </a:r>
            <a:r>
              <a:rPr lang="en" sz="2800"/>
              <a:t>empowers workers to solve complex problem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make informed decisions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 avoid costly cognitive biases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adapt to rapidly changing work environments.</a:t>
            </a:r>
            <a:endParaRPr sz="2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33" title="abstract-fluid-art-with-soft-colors-dreamy-waves (1).jpg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8881" l="0" r="0" t="8889"/>
          <a:stretch/>
        </p:blipFill>
        <p:spPr>
          <a:xfrm>
            <a:off x="0" y="0"/>
            <a:ext cx="9144003" cy="5143502"/>
          </a:xfrm>
          <a:prstGeom prst="rect">
            <a:avLst/>
          </a:prstGeom>
        </p:spPr>
      </p:pic>
      <p:sp>
        <p:nvSpPr>
          <p:cNvPr id="194" name="Google Shape;194;p33"/>
          <p:cNvSpPr/>
          <p:nvPr/>
        </p:nvSpPr>
        <p:spPr>
          <a:xfrm>
            <a:off x="4560900" y="-9425"/>
            <a:ext cx="4583100" cy="51528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sp>
        <p:nvSpPr>
          <p:cNvPr id="195" name="Google Shape;195;p33"/>
          <p:cNvSpPr txBox="1"/>
          <p:nvPr>
            <p:ph type="title"/>
          </p:nvPr>
        </p:nvSpPr>
        <p:spPr>
          <a:xfrm>
            <a:off x="409500" y="244075"/>
            <a:ext cx="8325000" cy="9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latin typeface="Fahkwang"/>
                <a:ea typeface="Fahkwang"/>
                <a:cs typeface="Fahkwang"/>
                <a:sym typeface="Fahkwang"/>
              </a:rPr>
              <a:t>References:</a:t>
            </a:r>
            <a:endParaRPr b="1" sz="3100">
              <a:latin typeface="Fahkwang"/>
              <a:ea typeface="Fahkwang"/>
              <a:cs typeface="Fahkwang"/>
              <a:sym typeface="Fahkwang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100">
              <a:latin typeface="Fahkwang"/>
              <a:ea typeface="Fahkwang"/>
              <a:cs typeface="Fahkwang"/>
              <a:sym typeface="Fahkwang"/>
            </a:endParaRPr>
          </a:p>
        </p:txBody>
      </p:sp>
      <p:sp>
        <p:nvSpPr>
          <p:cNvPr id="196" name="Google Shape;196;p33"/>
          <p:cNvSpPr txBox="1"/>
          <p:nvPr>
            <p:ph type="title"/>
          </p:nvPr>
        </p:nvSpPr>
        <p:spPr>
          <a:xfrm>
            <a:off x="409500" y="895338"/>
            <a:ext cx="8325000" cy="398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000000"/>
                </a:solidFill>
              </a:rPr>
              <a:t>Nguyen, T.V. and Liu, H.-E. (2021) ‘Factors associated with the critical thinking ability of professional nurses: A cross-sectional study’, Nursing Open, 8(4), pp. 1970–1980. Available at: https://pmc.ncbi.nlm.nih.gov/articles/PMC8186709/ </a:t>
            </a:r>
            <a:endParaRPr sz="2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rgbClr val="000000"/>
                </a:solidFill>
              </a:rPr>
              <a:t>Scribbr (n.d.) Critical thinking at work: Importance, examples, and improvement. Available at: https://www.scribbr.com/career/critical-thinking-at-work/</a:t>
            </a:r>
            <a:endParaRPr sz="2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100">
              <a:latin typeface="Fahkwang"/>
              <a:ea typeface="Fahkwang"/>
              <a:cs typeface="Fahkwang"/>
              <a:sym typeface="Fahkwang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4"/>
          <p:cNvSpPr txBox="1"/>
          <p:nvPr>
            <p:ph type="title"/>
          </p:nvPr>
        </p:nvSpPr>
        <p:spPr>
          <a:xfrm>
            <a:off x="4446713" y="2"/>
            <a:ext cx="5915100" cy="187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6300"/>
              <a:t>Thankyou!</a:t>
            </a:r>
            <a:endParaRPr sz="6300"/>
          </a:p>
        </p:txBody>
      </p:sp>
      <p:sp>
        <p:nvSpPr>
          <p:cNvPr id="202" name="Google Shape;202;p34"/>
          <p:cNvSpPr txBox="1"/>
          <p:nvPr>
            <p:ph idx="2" type="title"/>
          </p:nvPr>
        </p:nvSpPr>
        <p:spPr>
          <a:xfrm>
            <a:off x="4446725" y="2240813"/>
            <a:ext cx="4697400" cy="2166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“</a:t>
            </a:r>
            <a:r>
              <a:rPr lang="en" sz="3400"/>
              <a:t>The important thing is not to stop questioning.” </a:t>
            </a:r>
            <a:endParaRPr sz="3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- Albert Einstein</a:t>
            </a:r>
            <a:endParaRPr sz="3400"/>
          </a:p>
        </p:txBody>
      </p:sp>
      <p:pic>
        <p:nvPicPr>
          <p:cNvPr id="203" name="Google Shape;203;p34" title="translucent-floral-composition.jpg"/>
          <p:cNvPicPr preferRelativeResize="0"/>
          <p:nvPr>
            <p:ph idx="4" type="pic"/>
          </p:nvPr>
        </p:nvPicPr>
        <p:blipFill rotWithShape="1">
          <a:blip r:embed="rId3">
            <a:alphaModFix/>
          </a:blip>
          <a:srcRect b="2643" l="0" r="0" t="2633"/>
          <a:stretch/>
        </p:blipFill>
        <p:spPr>
          <a:xfrm>
            <a:off x="-12125" y="-9425"/>
            <a:ext cx="4079700" cy="5152799"/>
          </a:xfrm>
          <a:prstGeom prst="rect">
            <a:avLst/>
          </a:prstGeom>
        </p:spPr>
      </p:pic>
      <p:sp>
        <p:nvSpPr>
          <p:cNvPr id="204" name="Google Shape;204;p34"/>
          <p:cNvSpPr/>
          <p:nvPr/>
        </p:nvSpPr>
        <p:spPr>
          <a:xfrm>
            <a:off x="2013775" y="-9425"/>
            <a:ext cx="2053800" cy="5152800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tkinson Hyperlegible Next Light"/>
              <a:ea typeface="Atkinson Hyperlegible Next Light"/>
              <a:cs typeface="Atkinson Hyperlegible Next Light"/>
              <a:sym typeface="Atkinson Hyperlegible Next Light"/>
            </a:endParaRPr>
          </a:p>
        </p:txBody>
      </p:sp>
      <p:pic>
        <p:nvPicPr>
          <p:cNvPr id="205" name="Google Shape;205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-9425"/>
            <a:ext cx="4079700" cy="5152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reative Watercolor by Slidesgo">
  <a:themeElements>
    <a:clrScheme name="Simple Light">
      <a:dk1>
        <a:srgbClr val="2C1414"/>
      </a:dk1>
      <a:lt1>
        <a:srgbClr val="F0D9CC"/>
      </a:lt1>
      <a:dk2>
        <a:srgbClr val="2C1414"/>
      </a:dk2>
      <a:lt2>
        <a:srgbClr val="E9C3AE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C141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