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8"/>
  </p:notesMasterIdLst>
  <p:sldIdLst>
    <p:sldId id="256" r:id="rId2"/>
    <p:sldId id="257" r:id="rId3"/>
    <p:sldId id="258" r:id="rId4"/>
    <p:sldId id="259" r:id="rId5"/>
    <p:sldId id="260" r:id="rId6"/>
    <p:sldId id="261" r:id="rId7"/>
    <p:sldId id="266" r:id="rId8"/>
    <p:sldId id="267" r:id="rId9"/>
    <p:sldId id="268" r:id="rId10"/>
    <p:sldId id="270" r:id="rId11"/>
    <p:sldId id="265" r:id="rId12"/>
    <p:sldId id="262" r:id="rId13"/>
    <p:sldId id="263" r:id="rId14"/>
    <p:sldId id="264" r:id="rId15"/>
    <p:sldId id="269"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FD5C6A-C008-395F-D165-D04856BFADF9}" v="1576" dt="2026-01-09T13:19:55.2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Lloyd (2404571)" userId="S::2404571@student.uwtsd.ac.uk::b520863b-16c9-430e-903a-1e21ec5cf41f" providerId="AD" clId="Web-{3AFD5C6A-C008-395F-D165-D04856BFADF9}"/>
    <pc:docChg chg="addSld modSld sldOrd addMainMaster delMainMaster">
      <pc:chgData name="Nathan Lloyd (2404571)" userId="S::2404571@student.uwtsd.ac.uk::b520863b-16c9-430e-903a-1e21ec5cf41f" providerId="AD" clId="Web-{3AFD5C6A-C008-395F-D165-D04856BFADF9}" dt="2026-01-09T13:19:55.214" v="1543" actId="20577"/>
      <pc:docMkLst>
        <pc:docMk/>
      </pc:docMkLst>
      <pc:sldChg chg="addSp delSp modSp mod setBg modClrScheme setClrOvrMap chgLayout">
        <pc:chgData name="Nathan Lloyd (2404571)" userId="S::2404571@student.uwtsd.ac.uk::b520863b-16c9-430e-903a-1e21ec5cf41f" providerId="AD" clId="Web-{3AFD5C6A-C008-395F-D165-D04856BFADF9}" dt="2026-01-07T20:31:56.148" v="1138" actId="20577"/>
        <pc:sldMkLst>
          <pc:docMk/>
          <pc:sldMk cId="109857222" sldId="256"/>
        </pc:sldMkLst>
        <pc:spChg chg="mod">
          <ac:chgData name="Nathan Lloyd (2404571)" userId="S::2404571@student.uwtsd.ac.uk::b520863b-16c9-430e-903a-1e21ec5cf41f" providerId="AD" clId="Web-{3AFD5C6A-C008-395F-D165-D04856BFADF9}" dt="2026-01-06T01:16:38.866" v="14"/>
          <ac:spMkLst>
            <pc:docMk/>
            <pc:sldMk cId="109857222" sldId="256"/>
            <ac:spMk id="2" creationId="{00000000-0000-0000-0000-000000000000}"/>
          </ac:spMkLst>
        </pc:spChg>
        <pc:spChg chg="mod">
          <ac:chgData name="Nathan Lloyd (2404571)" userId="S::2404571@student.uwtsd.ac.uk::b520863b-16c9-430e-903a-1e21ec5cf41f" providerId="AD" clId="Web-{3AFD5C6A-C008-395F-D165-D04856BFADF9}" dt="2026-01-07T20:31:56.148" v="1138" actId="20577"/>
          <ac:spMkLst>
            <pc:docMk/>
            <pc:sldMk cId="109857222" sldId="256"/>
            <ac:spMk id="3" creationId="{00000000-0000-0000-0000-000000000000}"/>
          </ac:spMkLst>
        </pc:spChg>
        <pc:spChg chg="add">
          <ac:chgData name="Nathan Lloyd (2404571)" userId="S::2404571@student.uwtsd.ac.uk::b520863b-16c9-430e-903a-1e21ec5cf41f" providerId="AD" clId="Web-{3AFD5C6A-C008-395F-D165-D04856BFADF9}" dt="2026-01-06T01:16:38.866" v="14"/>
          <ac:spMkLst>
            <pc:docMk/>
            <pc:sldMk cId="109857222" sldId="256"/>
            <ac:spMk id="13" creationId="{CFD1D2CD-954D-4C4D-B505-05EAD159B230}"/>
          </ac:spMkLst>
        </pc:spChg>
        <pc:picChg chg="add">
          <ac:chgData name="Nathan Lloyd (2404571)" userId="S::2404571@student.uwtsd.ac.uk::b520863b-16c9-430e-903a-1e21ec5cf41f" providerId="AD" clId="Web-{3AFD5C6A-C008-395F-D165-D04856BFADF9}" dt="2026-01-06T01:16:38.866" v="14"/>
          <ac:picMkLst>
            <pc:docMk/>
            <pc:sldMk cId="109857222" sldId="256"/>
            <ac:picMk id="15" creationId="{E10DAF9C-760A-49BF-067C-E4CBE0D3CD6E}"/>
          </ac:picMkLst>
        </pc:picChg>
        <pc:cxnChg chg="add">
          <ac:chgData name="Nathan Lloyd (2404571)" userId="S::2404571@student.uwtsd.ac.uk::b520863b-16c9-430e-903a-1e21ec5cf41f" providerId="AD" clId="Web-{3AFD5C6A-C008-395F-D165-D04856BFADF9}" dt="2026-01-06T01:16:38.866" v="14"/>
          <ac:cxnSpMkLst>
            <pc:docMk/>
            <pc:sldMk cId="109857222" sldId="256"/>
            <ac:cxnSpMk id="14" creationId="{A2D508B3-A66C-833E-D929-8DC211635676}"/>
          </ac:cxnSpMkLst>
        </pc:cxnChg>
      </pc:sldChg>
      <pc:sldChg chg="addSp modSp new mod setBg modNotes">
        <pc:chgData name="Nathan Lloyd (2404571)" userId="S::2404571@student.uwtsd.ac.uk::b520863b-16c9-430e-903a-1e21ec5cf41f" providerId="AD" clId="Web-{3AFD5C6A-C008-395F-D165-D04856BFADF9}" dt="2026-01-06T01:25:26.312" v="112"/>
        <pc:sldMkLst>
          <pc:docMk/>
          <pc:sldMk cId="311283467" sldId="257"/>
        </pc:sldMkLst>
        <pc:spChg chg="mod">
          <ac:chgData name="Nathan Lloyd (2404571)" userId="S::2404571@student.uwtsd.ac.uk::b520863b-16c9-430e-903a-1e21ec5cf41f" providerId="AD" clId="Web-{3AFD5C6A-C008-395F-D165-D04856BFADF9}" dt="2026-01-06T01:24:18.558" v="111"/>
          <ac:spMkLst>
            <pc:docMk/>
            <pc:sldMk cId="311283467" sldId="257"/>
            <ac:spMk id="2" creationId="{59B0C25A-182C-87CF-1853-C0293856A0D2}"/>
          </ac:spMkLst>
        </pc:spChg>
        <pc:spChg chg="mod">
          <ac:chgData name="Nathan Lloyd (2404571)" userId="S::2404571@student.uwtsd.ac.uk::b520863b-16c9-430e-903a-1e21ec5cf41f" providerId="AD" clId="Web-{3AFD5C6A-C008-395F-D165-D04856BFADF9}" dt="2026-01-06T01:24:18.558" v="111"/>
          <ac:spMkLst>
            <pc:docMk/>
            <pc:sldMk cId="311283467" sldId="257"/>
            <ac:spMk id="3" creationId="{1B2E230F-B8BC-C571-FFA5-113548ADFF7C}"/>
          </ac:spMkLst>
        </pc:spChg>
        <pc:spChg chg="add">
          <ac:chgData name="Nathan Lloyd (2404571)" userId="S::2404571@student.uwtsd.ac.uk::b520863b-16c9-430e-903a-1e21ec5cf41f" providerId="AD" clId="Web-{3AFD5C6A-C008-395F-D165-D04856BFADF9}" dt="2026-01-06T01:24:18.558" v="111"/>
          <ac:spMkLst>
            <pc:docMk/>
            <pc:sldMk cId="311283467" sldId="257"/>
            <ac:spMk id="10" creationId="{744CAA32-F237-419C-A2DD-43C28D920D3C}"/>
          </ac:spMkLst>
        </pc:spChg>
        <pc:picChg chg="add">
          <ac:chgData name="Nathan Lloyd (2404571)" userId="S::2404571@student.uwtsd.ac.uk::b520863b-16c9-430e-903a-1e21ec5cf41f" providerId="AD" clId="Web-{3AFD5C6A-C008-395F-D165-D04856BFADF9}" dt="2026-01-06T01:24:18.558" v="111"/>
          <ac:picMkLst>
            <pc:docMk/>
            <pc:sldMk cId="311283467" sldId="257"/>
            <ac:picMk id="7" creationId="{297B6605-78F5-52AE-0EE3-1EB5C72188FD}"/>
          </ac:picMkLst>
        </pc:picChg>
        <pc:cxnChg chg="add">
          <ac:chgData name="Nathan Lloyd (2404571)" userId="S::2404571@student.uwtsd.ac.uk::b520863b-16c9-430e-903a-1e21ec5cf41f" providerId="AD" clId="Web-{3AFD5C6A-C008-395F-D165-D04856BFADF9}" dt="2026-01-06T01:24:18.558" v="111"/>
          <ac:cxnSpMkLst>
            <pc:docMk/>
            <pc:sldMk cId="311283467" sldId="257"/>
            <ac:cxnSpMk id="12" creationId="{753FE100-D0AB-4AE2-824B-60CFA31EC6A2}"/>
          </ac:cxnSpMkLst>
        </pc:cxnChg>
      </pc:sldChg>
      <pc:sldChg chg="addSp modSp new mod setBg modNotes">
        <pc:chgData name="Nathan Lloyd (2404571)" userId="S::2404571@student.uwtsd.ac.uk::b520863b-16c9-430e-903a-1e21ec5cf41f" providerId="AD" clId="Web-{3AFD5C6A-C008-395F-D165-D04856BFADF9}" dt="2026-01-06T02:07:27.397" v="686"/>
        <pc:sldMkLst>
          <pc:docMk/>
          <pc:sldMk cId="3809275882" sldId="258"/>
        </pc:sldMkLst>
        <pc:spChg chg="mod">
          <ac:chgData name="Nathan Lloyd (2404571)" userId="S::2404571@student.uwtsd.ac.uk::b520863b-16c9-430e-903a-1e21ec5cf41f" providerId="AD" clId="Web-{3AFD5C6A-C008-395F-D165-D04856BFADF9}" dt="2026-01-06T01:31:17.231" v="191" actId="20577"/>
          <ac:spMkLst>
            <pc:docMk/>
            <pc:sldMk cId="3809275882" sldId="258"/>
            <ac:spMk id="2" creationId="{A142F5C5-E68A-A0E1-1B65-DBE83742FF78}"/>
          </ac:spMkLst>
        </pc:spChg>
        <pc:spChg chg="mod">
          <ac:chgData name="Nathan Lloyd (2404571)" userId="S::2404571@student.uwtsd.ac.uk::b520863b-16c9-430e-903a-1e21ec5cf41f" providerId="AD" clId="Web-{3AFD5C6A-C008-395F-D165-D04856BFADF9}" dt="2026-01-06T02:07:21.319" v="685" actId="20577"/>
          <ac:spMkLst>
            <pc:docMk/>
            <pc:sldMk cId="3809275882" sldId="258"/>
            <ac:spMk id="3" creationId="{918BD30A-1686-7D45-56E5-DB6F3EC6CC0D}"/>
          </ac:spMkLst>
        </pc:spChg>
        <pc:spChg chg="add">
          <ac:chgData name="Nathan Lloyd (2404571)" userId="S::2404571@student.uwtsd.ac.uk::b520863b-16c9-430e-903a-1e21ec5cf41f" providerId="AD" clId="Web-{3AFD5C6A-C008-395F-D165-D04856BFADF9}" dt="2026-01-06T01:30:37.949" v="186"/>
          <ac:spMkLst>
            <pc:docMk/>
            <pc:sldMk cId="3809275882" sldId="258"/>
            <ac:spMk id="8" creationId="{DBDA151C-5770-45E4-AAFF-59E7F403866D}"/>
          </ac:spMkLst>
        </pc:spChg>
        <pc:cxnChg chg="add">
          <ac:chgData name="Nathan Lloyd (2404571)" userId="S::2404571@student.uwtsd.ac.uk::b520863b-16c9-430e-903a-1e21ec5cf41f" providerId="AD" clId="Web-{3AFD5C6A-C008-395F-D165-D04856BFADF9}" dt="2026-01-06T01:30:37.949" v="186"/>
          <ac:cxnSpMkLst>
            <pc:docMk/>
            <pc:sldMk cId="3809275882" sldId="258"/>
            <ac:cxnSpMk id="10" creationId="{B209265E-E0D7-493B-97CE-2263D50C3F0A}"/>
          </ac:cxnSpMkLst>
        </pc:cxnChg>
      </pc:sldChg>
      <pc:sldChg chg="addSp delSp modSp new mod setBg modNotes">
        <pc:chgData name="Nathan Lloyd (2404571)" userId="S::2404571@student.uwtsd.ac.uk::b520863b-16c9-430e-903a-1e21ec5cf41f" providerId="AD" clId="Web-{3AFD5C6A-C008-395F-D165-D04856BFADF9}" dt="2026-01-06T02:20:52.339" v="875" actId="20577"/>
        <pc:sldMkLst>
          <pc:docMk/>
          <pc:sldMk cId="1298185278" sldId="259"/>
        </pc:sldMkLst>
        <pc:spChg chg="mod">
          <ac:chgData name="Nathan Lloyd (2404571)" userId="S::2404571@student.uwtsd.ac.uk::b520863b-16c9-430e-903a-1e21ec5cf41f" providerId="AD" clId="Web-{3AFD5C6A-C008-395F-D165-D04856BFADF9}" dt="2026-01-06T01:36:35.767" v="315"/>
          <ac:spMkLst>
            <pc:docMk/>
            <pc:sldMk cId="1298185278" sldId="259"/>
            <ac:spMk id="2" creationId="{C7E7180A-DA36-4F27-64C3-C8AD303DC4A6}"/>
          </ac:spMkLst>
        </pc:spChg>
        <pc:spChg chg="add mod">
          <ac:chgData name="Nathan Lloyd (2404571)" userId="S::2404571@student.uwtsd.ac.uk::b520863b-16c9-430e-903a-1e21ec5cf41f" providerId="AD" clId="Web-{3AFD5C6A-C008-395F-D165-D04856BFADF9}" dt="2026-01-06T02:20:52.339" v="875" actId="20577"/>
          <ac:spMkLst>
            <pc:docMk/>
            <pc:sldMk cId="1298185278" sldId="259"/>
            <ac:spMk id="5" creationId="{612C184F-F2DA-7716-F508-C69C6A9EDC99}"/>
          </ac:spMkLst>
        </pc:spChg>
        <pc:spChg chg="add">
          <ac:chgData name="Nathan Lloyd (2404571)" userId="S::2404571@student.uwtsd.ac.uk::b520863b-16c9-430e-903a-1e21ec5cf41f" providerId="AD" clId="Web-{3AFD5C6A-C008-395F-D165-D04856BFADF9}" dt="2026-01-06T01:36:35.767" v="315"/>
          <ac:spMkLst>
            <pc:docMk/>
            <pc:sldMk cId="1298185278" sldId="259"/>
            <ac:spMk id="19" creationId="{744CAA32-F237-419C-A2DD-43C28D920D3C}"/>
          </ac:spMkLst>
        </pc:spChg>
        <pc:picChg chg="add mod">
          <ac:chgData name="Nathan Lloyd (2404571)" userId="S::2404571@student.uwtsd.ac.uk::b520863b-16c9-430e-903a-1e21ec5cf41f" providerId="AD" clId="Web-{3AFD5C6A-C008-395F-D165-D04856BFADF9}" dt="2026-01-06T01:36:35.767" v="315"/>
          <ac:picMkLst>
            <pc:docMk/>
            <pc:sldMk cId="1298185278" sldId="259"/>
            <ac:picMk id="7" creationId="{AD9F3529-96D1-C518-0E8E-81613C8354F0}"/>
          </ac:picMkLst>
        </pc:picChg>
        <pc:cxnChg chg="add">
          <ac:chgData name="Nathan Lloyd (2404571)" userId="S::2404571@student.uwtsd.ac.uk::b520863b-16c9-430e-903a-1e21ec5cf41f" providerId="AD" clId="Web-{3AFD5C6A-C008-395F-D165-D04856BFADF9}" dt="2026-01-06T01:36:35.767" v="315"/>
          <ac:cxnSpMkLst>
            <pc:docMk/>
            <pc:sldMk cId="1298185278" sldId="259"/>
            <ac:cxnSpMk id="21" creationId="{753FE100-D0AB-4AE2-824B-60CFA31EC6A2}"/>
          </ac:cxnSpMkLst>
        </pc:cxnChg>
      </pc:sldChg>
      <pc:sldChg chg="addSp modSp new mod setBg modNotes">
        <pc:chgData name="Nathan Lloyd (2404571)" userId="S::2404571@student.uwtsd.ac.uk::b520863b-16c9-430e-903a-1e21ec5cf41f" providerId="AD" clId="Web-{3AFD5C6A-C008-395F-D165-D04856BFADF9}" dt="2026-01-06T02:27:13.533" v="1001"/>
        <pc:sldMkLst>
          <pc:docMk/>
          <pc:sldMk cId="2515331132" sldId="260"/>
        </pc:sldMkLst>
        <pc:spChg chg="mod">
          <ac:chgData name="Nathan Lloyd (2404571)" userId="S::2404571@student.uwtsd.ac.uk::b520863b-16c9-430e-903a-1e21ec5cf41f" providerId="AD" clId="Web-{3AFD5C6A-C008-395F-D165-D04856BFADF9}" dt="2026-01-06T01:41:33.254" v="405"/>
          <ac:spMkLst>
            <pc:docMk/>
            <pc:sldMk cId="2515331132" sldId="260"/>
            <ac:spMk id="2" creationId="{932C68E7-B982-EB02-EF26-9EB8C323DF6F}"/>
          </ac:spMkLst>
        </pc:spChg>
        <pc:spChg chg="mod">
          <ac:chgData name="Nathan Lloyd (2404571)" userId="S::2404571@student.uwtsd.ac.uk::b520863b-16c9-430e-903a-1e21ec5cf41f" providerId="AD" clId="Web-{3AFD5C6A-C008-395F-D165-D04856BFADF9}" dt="2026-01-06T02:27:03.298" v="1000" actId="20577"/>
          <ac:spMkLst>
            <pc:docMk/>
            <pc:sldMk cId="2515331132" sldId="260"/>
            <ac:spMk id="3" creationId="{FFF58452-5F4E-BDDD-9AB5-18A762F08DDB}"/>
          </ac:spMkLst>
        </pc:spChg>
        <pc:spChg chg="add">
          <ac:chgData name="Nathan Lloyd (2404571)" userId="S::2404571@student.uwtsd.ac.uk::b520863b-16c9-430e-903a-1e21ec5cf41f" providerId="AD" clId="Web-{3AFD5C6A-C008-395F-D165-D04856BFADF9}" dt="2026-01-06T01:41:33.254" v="405"/>
          <ac:spMkLst>
            <pc:docMk/>
            <pc:sldMk cId="2515331132" sldId="260"/>
            <ac:spMk id="10" creationId="{744CAA32-F237-419C-A2DD-43C28D920D3C}"/>
          </ac:spMkLst>
        </pc:spChg>
        <pc:picChg chg="add">
          <ac:chgData name="Nathan Lloyd (2404571)" userId="S::2404571@student.uwtsd.ac.uk::b520863b-16c9-430e-903a-1e21ec5cf41f" providerId="AD" clId="Web-{3AFD5C6A-C008-395F-D165-D04856BFADF9}" dt="2026-01-06T01:41:33.254" v="405"/>
          <ac:picMkLst>
            <pc:docMk/>
            <pc:sldMk cId="2515331132" sldId="260"/>
            <ac:picMk id="7" creationId="{772B5548-DCAD-C9D9-03B1-51A1A3BA8034}"/>
          </ac:picMkLst>
        </pc:picChg>
        <pc:cxnChg chg="add">
          <ac:chgData name="Nathan Lloyd (2404571)" userId="S::2404571@student.uwtsd.ac.uk::b520863b-16c9-430e-903a-1e21ec5cf41f" providerId="AD" clId="Web-{3AFD5C6A-C008-395F-D165-D04856BFADF9}" dt="2026-01-06T01:41:33.254" v="405"/>
          <ac:cxnSpMkLst>
            <pc:docMk/>
            <pc:sldMk cId="2515331132" sldId="260"/>
            <ac:cxnSpMk id="12" creationId="{753FE100-D0AB-4AE2-824B-60CFA31EC6A2}"/>
          </ac:cxnSpMkLst>
        </pc:cxnChg>
      </pc:sldChg>
      <pc:sldChg chg="addSp modSp new mod setBg modNotes">
        <pc:chgData name="Nathan Lloyd (2404571)" userId="S::2404571@student.uwtsd.ac.uk::b520863b-16c9-430e-903a-1e21ec5cf41f" providerId="AD" clId="Web-{3AFD5C6A-C008-395F-D165-D04856BFADF9}" dt="2026-01-06T01:48:41.491" v="451"/>
        <pc:sldMkLst>
          <pc:docMk/>
          <pc:sldMk cId="1375826663" sldId="261"/>
        </pc:sldMkLst>
        <pc:spChg chg="mod">
          <ac:chgData name="Nathan Lloyd (2404571)" userId="S::2404571@student.uwtsd.ac.uk::b520863b-16c9-430e-903a-1e21ec5cf41f" providerId="AD" clId="Web-{3AFD5C6A-C008-395F-D165-D04856BFADF9}" dt="2026-01-06T01:48:41.491" v="451"/>
          <ac:spMkLst>
            <pc:docMk/>
            <pc:sldMk cId="1375826663" sldId="261"/>
            <ac:spMk id="2" creationId="{74513B06-16C4-1359-DDAA-B9DEE4ED8C71}"/>
          </ac:spMkLst>
        </pc:spChg>
        <pc:spChg chg="mod">
          <ac:chgData name="Nathan Lloyd (2404571)" userId="S::2404571@student.uwtsd.ac.uk::b520863b-16c9-430e-903a-1e21ec5cf41f" providerId="AD" clId="Web-{3AFD5C6A-C008-395F-D165-D04856BFADF9}" dt="2026-01-06T01:48:41.491" v="451"/>
          <ac:spMkLst>
            <pc:docMk/>
            <pc:sldMk cId="1375826663" sldId="261"/>
            <ac:spMk id="3" creationId="{2E5F9FF2-2812-E20C-B72D-9AEE7F7A2AF7}"/>
          </ac:spMkLst>
        </pc:spChg>
        <pc:spChg chg="add">
          <ac:chgData name="Nathan Lloyd (2404571)" userId="S::2404571@student.uwtsd.ac.uk::b520863b-16c9-430e-903a-1e21ec5cf41f" providerId="AD" clId="Web-{3AFD5C6A-C008-395F-D165-D04856BFADF9}" dt="2026-01-06T01:48:41.491" v="451"/>
          <ac:spMkLst>
            <pc:docMk/>
            <pc:sldMk cId="1375826663" sldId="261"/>
            <ac:spMk id="9" creationId="{744CAA32-F237-419C-A2DD-43C28D920D3C}"/>
          </ac:spMkLst>
        </pc:spChg>
        <pc:picChg chg="add mod">
          <ac:chgData name="Nathan Lloyd (2404571)" userId="S::2404571@student.uwtsd.ac.uk::b520863b-16c9-430e-903a-1e21ec5cf41f" providerId="AD" clId="Web-{3AFD5C6A-C008-395F-D165-D04856BFADF9}" dt="2026-01-06T01:48:41.491" v="451"/>
          <ac:picMkLst>
            <pc:docMk/>
            <pc:sldMk cId="1375826663" sldId="261"/>
            <ac:picMk id="4" creationId="{19C32052-CD1F-C4CF-1C2D-D56A3EE91D0A}"/>
          </ac:picMkLst>
        </pc:picChg>
        <pc:cxnChg chg="add">
          <ac:chgData name="Nathan Lloyd (2404571)" userId="S::2404571@student.uwtsd.ac.uk::b520863b-16c9-430e-903a-1e21ec5cf41f" providerId="AD" clId="Web-{3AFD5C6A-C008-395F-D165-D04856BFADF9}" dt="2026-01-06T01:48:41.491" v="451"/>
          <ac:cxnSpMkLst>
            <pc:docMk/>
            <pc:sldMk cId="1375826663" sldId="261"/>
            <ac:cxnSpMk id="11" creationId="{92025DBA-8780-9CA0-2826-FF6E3BD1A0C9}"/>
          </ac:cxnSpMkLst>
        </pc:cxnChg>
      </pc:sldChg>
      <pc:sldChg chg="modSp new">
        <pc:chgData name="Nathan Lloyd (2404571)" userId="S::2404571@student.uwtsd.ac.uk::b520863b-16c9-430e-903a-1e21ec5cf41f" providerId="AD" clId="Web-{3AFD5C6A-C008-395F-D165-D04856BFADF9}" dt="2026-01-06T02:29:58.425" v="1076" actId="20577"/>
        <pc:sldMkLst>
          <pc:docMk/>
          <pc:sldMk cId="3997446349" sldId="262"/>
        </pc:sldMkLst>
        <pc:spChg chg="mod">
          <ac:chgData name="Nathan Lloyd (2404571)" userId="S::2404571@student.uwtsd.ac.uk::b520863b-16c9-430e-903a-1e21ec5cf41f" providerId="AD" clId="Web-{3AFD5C6A-C008-395F-D165-D04856BFADF9}" dt="2026-01-06T01:50:06.039" v="490" actId="20577"/>
          <ac:spMkLst>
            <pc:docMk/>
            <pc:sldMk cId="3997446349" sldId="262"/>
            <ac:spMk id="2" creationId="{837C8D7A-9117-2FE8-0E02-63EBC32B6A76}"/>
          </ac:spMkLst>
        </pc:spChg>
        <pc:spChg chg="mod">
          <ac:chgData name="Nathan Lloyd (2404571)" userId="S::2404571@student.uwtsd.ac.uk::b520863b-16c9-430e-903a-1e21ec5cf41f" providerId="AD" clId="Web-{3AFD5C6A-C008-395F-D165-D04856BFADF9}" dt="2026-01-06T02:29:58.425" v="1076" actId="20577"/>
          <ac:spMkLst>
            <pc:docMk/>
            <pc:sldMk cId="3997446349" sldId="262"/>
            <ac:spMk id="3" creationId="{49097389-DC0C-FC7D-D201-AC4416D4F5C8}"/>
          </ac:spMkLst>
        </pc:spChg>
      </pc:sldChg>
      <pc:sldChg chg="modSp new">
        <pc:chgData name="Nathan Lloyd (2404571)" userId="S::2404571@student.uwtsd.ac.uk::b520863b-16c9-430e-903a-1e21ec5cf41f" providerId="AD" clId="Web-{3AFD5C6A-C008-395F-D165-D04856BFADF9}" dt="2026-01-06T02:27:51.393" v="1005" actId="20577"/>
        <pc:sldMkLst>
          <pc:docMk/>
          <pc:sldMk cId="2371789677" sldId="263"/>
        </pc:sldMkLst>
        <pc:spChg chg="mod">
          <ac:chgData name="Nathan Lloyd (2404571)" userId="S::2404571@student.uwtsd.ac.uk::b520863b-16c9-430e-903a-1e21ec5cf41f" providerId="AD" clId="Web-{3AFD5C6A-C008-395F-D165-D04856BFADF9}" dt="2026-01-06T02:08:15.679" v="722" actId="20577"/>
          <ac:spMkLst>
            <pc:docMk/>
            <pc:sldMk cId="2371789677" sldId="263"/>
            <ac:spMk id="2" creationId="{3E411D6B-695F-5D54-5317-03E0A750142B}"/>
          </ac:spMkLst>
        </pc:spChg>
        <pc:spChg chg="mod">
          <ac:chgData name="Nathan Lloyd (2404571)" userId="S::2404571@student.uwtsd.ac.uk::b520863b-16c9-430e-903a-1e21ec5cf41f" providerId="AD" clId="Web-{3AFD5C6A-C008-395F-D165-D04856BFADF9}" dt="2026-01-06T02:27:51.393" v="1005" actId="20577"/>
          <ac:spMkLst>
            <pc:docMk/>
            <pc:sldMk cId="2371789677" sldId="263"/>
            <ac:spMk id="3" creationId="{1EA332F3-CF24-557A-4DF2-0F38F1004297}"/>
          </ac:spMkLst>
        </pc:spChg>
      </pc:sldChg>
      <pc:sldChg chg="modSp new">
        <pc:chgData name="Nathan Lloyd (2404571)" userId="S::2404571@student.uwtsd.ac.uk::b520863b-16c9-430e-903a-1e21ec5cf41f" providerId="AD" clId="Web-{3AFD5C6A-C008-395F-D165-D04856BFADF9}" dt="2026-01-06T02:32:41.395" v="1131" actId="20577"/>
        <pc:sldMkLst>
          <pc:docMk/>
          <pc:sldMk cId="4205512604" sldId="264"/>
        </pc:sldMkLst>
        <pc:spChg chg="mod">
          <ac:chgData name="Nathan Lloyd (2404571)" userId="S::2404571@student.uwtsd.ac.uk::b520863b-16c9-430e-903a-1e21ec5cf41f" providerId="AD" clId="Web-{3AFD5C6A-C008-395F-D165-D04856BFADF9}" dt="2026-01-06T02:30:15.769" v="1089" actId="20577"/>
          <ac:spMkLst>
            <pc:docMk/>
            <pc:sldMk cId="4205512604" sldId="264"/>
            <ac:spMk id="2" creationId="{8CB415EF-4137-8A09-1A5B-4E48524FEC55}"/>
          </ac:spMkLst>
        </pc:spChg>
        <pc:spChg chg="mod">
          <ac:chgData name="Nathan Lloyd (2404571)" userId="S::2404571@student.uwtsd.ac.uk::b520863b-16c9-430e-903a-1e21ec5cf41f" providerId="AD" clId="Web-{3AFD5C6A-C008-395F-D165-D04856BFADF9}" dt="2026-01-06T02:32:41.395" v="1131" actId="20577"/>
          <ac:spMkLst>
            <pc:docMk/>
            <pc:sldMk cId="4205512604" sldId="264"/>
            <ac:spMk id="3" creationId="{B1B51917-E5C0-6D21-B830-3A137858E078}"/>
          </ac:spMkLst>
        </pc:spChg>
      </pc:sldChg>
      <pc:sldChg chg="modSp new ord">
        <pc:chgData name="Nathan Lloyd (2404571)" userId="S::2404571@student.uwtsd.ac.uk::b520863b-16c9-430e-903a-1e21ec5cf41f" providerId="AD" clId="Web-{3AFD5C6A-C008-395F-D165-D04856BFADF9}" dt="2026-01-09T12:49:39.974" v="1150" actId="20577"/>
        <pc:sldMkLst>
          <pc:docMk/>
          <pc:sldMk cId="3502730040" sldId="265"/>
        </pc:sldMkLst>
        <pc:spChg chg="mod">
          <ac:chgData name="Nathan Lloyd (2404571)" userId="S::2404571@student.uwtsd.ac.uk::b520863b-16c9-430e-903a-1e21ec5cf41f" providerId="AD" clId="Web-{3AFD5C6A-C008-395F-D165-D04856BFADF9}" dt="2026-01-09T12:49:37.364" v="1148" actId="20577"/>
          <ac:spMkLst>
            <pc:docMk/>
            <pc:sldMk cId="3502730040" sldId="265"/>
            <ac:spMk id="2" creationId="{4DD95BB8-D684-FAF9-1528-0D15D7877BF9}"/>
          </ac:spMkLst>
        </pc:spChg>
        <pc:spChg chg="mod">
          <ac:chgData name="Nathan Lloyd (2404571)" userId="S::2404571@student.uwtsd.ac.uk::b520863b-16c9-430e-903a-1e21ec5cf41f" providerId="AD" clId="Web-{3AFD5C6A-C008-395F-D165-D04856BFADF9}" dt="2026-01-09T12:49:39.974" v="1150" actId="20577"/>
          <ac:spMkLst>
            <pc:docMk/>
            <pc:sldMk cId="3502730040" sldId="265"/>
            <ac:spMk id="3" creationId="{F6548861-99B9-48BC-0358-B4DAC9002FC6}"/>
          </ac:spMkLst>
        </pc:spChg>
      </pc:sldChg>
      <pc:sldChg chg="modSp new modNotes">
        <pc:chgData name="Nathan Lloyd (2404571)" userId="S::2404571@student.uwtsd.ac.uk::b520863b-16c9-430e-903a-1e21ec5cf41f" providerId="AD" clId="Web-{3AFD5C6A-C008-395F-D165-D04856BFADF9}" dt="2026-01-09T12:59:54.297" v="1227" actId="20577"/>
        <pc:sldMkLst>
          <pc:docMk/>
          <pc:sldMk cId="2936955019" sldId="266"/>
        </pc:sldMkLst>
        <pc:spChg chg="mod">
          <ac:chgData name="Nathan Lloyd (2404571)" userId="S::2404571@student.uwtsd.ac.uk::b520863b-16c9-430e-903a-1e21ec5cf41f" providerId="AD" clId="Web-{3AFD5C6A-C008-395F-D165-D04856BFADF9}" dt="2026-01-09T12:58:39.858" v="1205" actId="20577"/>
          <ac:spMkLst>
            <pc:docMk/>
            <pc:sldMk cId="2936955019" sldId="266"/>
            <ac:spMk id="2" creationId="{A34BAC06-5086-1236-BF20-B99CC7E8491E}"/>
          </ac:spMkLst>
        </pc:spChg>
        <pc:spChg chg="mod">
          <ac:chgData name="Nathan Lloyd (2404571)" userId="S::2404571@student.uwtsd.ac.uk::b520863b-16c9-430e-903a-1e21ec5cf41f" providerId="AD" clId="Web-{3AFD5C6A-C008-395F-D165-D04856BFADF9}" dt="2026-01-09T12:59:54.297" v="1227" actId="20577"/>
          <ac:spMkLst>
            <pc:docMk/>
            <pc:sldMk cId="2936955019" sldId="266"/>
            <ac:spMk id="3" creationId="{000E9EEA-7CB4-1BDA-FB49-7AF2BB386C86}"/>
          </ac:spMkLst>
        </pc:spChg>
      </pc:sldChg>
      <pc:sldChg chg="modSp new modNotes">
        <pc:chgData name="Nathan Lloyd (2404571)" userId="S::2404571@student.uwtsd.ac.uk::b520863b-16c9-430e-903a-1e21ec5cf41f" providerId="AD" clId="Web-{3AFD5C6A-C008-395F-D165-D04856BFADF9}" dt="2026-01-09T13:04:08.269" v="1346" actId="20577"/>
        <pc:sldMkLst>
          <pc:docMk/>
          <pc:sldMk cId="1504530647" sldId="267"/>
        </pc:sldMkLst>
        <pc:spChg chg="mod">
          <ac:chgData name="Nathan Lloyd (2404571)" userId="S::2404571@student.uwtsd.ac.uk::b520863b-16c9-430e-903a-1e21ec5cf41f" providerId="AD" clId="Web-{3AFD5C6A-C008-395F-D165-D04856BFADF9}" dt="2026-01-09T13:00:14.407" v="1233" actId="20577"/>
          <ac:spMkLst>
            <pc:docMk/>
            <pc:sldMk cId="1504530647" sldId="267"/>
            <ac:spMk id="2" creationId="{5141C061-0EF3-9FDB-A142-45600C2FD18B}"/>
          </ac:spMkLst>
        </pc:spChg>
        <pc:spChg chg="mod">
          <ac:chgData name="Nathan Lloyd (2404571)" userId="S::2404571@student.uwtsd.ac.uk::b520863b-16c9-430e-903a-1e21ec5cf41f" providerId="AD" clId="Web-{3AFD5C6A-C008-395F-D165-D04856BFADF9}" dt="2026-01-09T13:04:08.269" v="1346" actId="20577"/>
          <ac:spMkLst>
            <pc:docMk/>
            <pc:sldMk cId="1504530647" sldId="267"/>
            <ac:spMk id="3" creationId="{52B91339-C085-E1CD-E01A-6B72388BB271}"/>
          </ac:spMkLst>
        </pc:spChg>
      </pc:sldChg>
      <pc:sldChg chg="modSp new modNotes">
        <pc:chgData name="Nathan Lloyd (2404571)" userId="S::2404571@student.uwtsd.ac.uk::b520863b-16c9-430e-903a-1e21ec5cf41f" providerId="AD" clId="Web-{3AFD5C6A-C008-395F-D165-D04856BFADF9}" dt="2026-01-09T13:16:18.210" v="1468"/>
        <pc:sldMkLst>
          <pc:docMk/>
          <pc:sldMk cId="2511370750" sldId="268"/>
        </pc:sldMkLst>
        <pc:spChg chg="mod">
          <ac:chgData name="Nathan Lloyd (2404571)" userId="S::2404571@student.uwtsd.ac.uk::b520863b-16c9-430e-903a-1e21ec5cf41f" providerId="AD" clId="Web-{3AFD5C6A-C008-395F-D165-D04856BFADF9}" dt="2026-01-09T13:04:27.535" v="1349" actId="20577"/>
          <ac:spMkLst>
            <pc:docMk/>
            <pc:sldMk cId="2511370750" sldId="268"/>
            <ac:spMk id="2" creationId="{B56465B7-5D88-83E8-8E46-0985DC22A617}"/>
          </ac:spMkLst>
        </pc:spChg>
        <pc:spChg chg="mod">
          <ac:chgData name="Nathan Lloyd (2404571)" userId="S::2404571@student.uwtsd.ac.uk::b520863b-16c9-430e-903a-1e21ec5cf41f" providerId="AD" clId="Web-{3AFD5C6A-C008-395F-D165-D04856BFADF9}" dt="2026-01-09T13:14:35.568" v="1457" actId="20577"/>
          <ac:spMkLst>
            <pc:docMk/>
            <pc:sldMk cId="2511370750" sldId="268"/>
            <ac:spMk id="3" creationId="{E8240BE4-6DAF-BABF-18A6-6D37563EDD5E}"/>
          </ac:spMkLst>
        </pc:spChg>
      </pc:sldChg>
      <pc:sldChg chg="modSp new">
        <pc:chgData name="Nathan Lloyd (2404571)" userId="S::2404571@student.uwtsd.ac.uk::b520863b-16c9-430e-903a-1e21ec5cf41f" providerId="AD" clId="Web-{3AFD5C6A-C008-395F-D165-D04856BFADF9}" dt="2026-01-09T13:19:34.151" v="1532" actId="20577"/>
        <pc:sldMkLst>
          <pc:docMk/>
          <pc:sldMk cId="1010001111" sldId="269"/>
        </pc:sldMkLst>
        <pc:spChg chg="mod">
          <ac:chgData name="Nathan Lloyd (2404571)" userId="S::2404571@student.uwtsd.ac.uk::b520863b-16c9-430e-903a-1e21ec5cf41f" providerId="AD" clId="Web-{3AFD5C6A-C008-395F-D165-D04856BFADF9}" dt="2026-01-09T13:05:34.100" v="1360" actId="1076"/>
          <ac:spMkLst>
            <pc:docMk/>
            <pc:sldMk cId="1010001111" sldId="269"/>
            <ac:spMk id="2" creationId="{30AC38E9-D4CF-86D6-8D7F-74524C3B66E6}"/>
          </ac:spMkLst>
        </pc:spChg>
        <pc:spChg chg="mod">
          <ac:chgData name="Nathan Lloyd (2404571)" userId="S::2404571@student.uwtsd.ac.uk::b520863b-16c9-430e-903a-1e21ec5cf41f" providerId="AD" clId="Web-{3AFD5C6A-C008-395F-D165-D04856BFADF9}" dt="2026-01-09T13:19:34.151" v="1532" actId="20577"/>
          <ac:spMkLst>
            <pc:docMk/>
            <pc:sldMk cId="1010001111" sldId="269"/>
            <ac:spMk id="3" creationId="{17B9E133-9EF1-8399-85BF-9A5BEFB8D80D}"/>
          </ac:spMkLst>
        </pc:spChg>
      </pc:sldChg>
      <pc:sldChg chg="modSp new">
        <pc:chgData name="Nathan Lloyd (2404571)" userId="S::2404571@student.uwtsd.ac.uk::b520863b-16c9-430e-903a-1e21ec5cf41f" providerId="AD" clId="Web-{3AFD5C6A-C008-395F-D165-D04856BFADF9}" dt="2026-01-09T13:16:53.352" v="1481" actId="20577"/>
        <pc:sldMkLst>
          <pc:docMk/>
          <pc:sldMk cId="2387670364" sldId="270"/>
        </pc:sldMkLst>
        <pc:spChg chg="mod">
          <ac:chgData name="Nathan Lloyd (2404571)" userId="S::2404571@student.uwtsd.ac.uk::b520863b-16c9-430e-903a-1e21ec5cf41f" providerId="AD" clId="Web-{3AFD5C6A-C008-395F-D165-D04856BFADF9}" dt="2026-01-09T13:15:36.663" v="1464" actId="20577"/>
          <ac:spMkLst>
            <pc:docMk/>
            <pc:sldMk cId="2387670364" sldId="270"/>
            <ac:spMk id="2" creationId="{B0166509-22B0-AD4E-78D5-B5773673CE79}"/>
          </ac:spMkLst>
        </pc:spChg>
        <pc:spChg chg="mod">
          <ac:chgData name="Nathan Lloyd (2404571)" userId="S::2404571@student.uwtsd.ac.uk::b520863b-16c9-430e-903a-1e21ec5cf41f" providerId="AD" clId="Web-{3AFD5C6A-C008-395F-D165-D04856BFADF9}" dt="2026-01-09T13:16:53.352" v="1481" actId="20577"/>
          <ac:spMkLst>
            <pc:docMk/>
            <pc:sldMk cId="2387670364" sldId="270"/>
            <ac:spMk id="3" creationId="{8466D0D9-F118-A5A2-E954-1EA430817DB8}"/>
          </ac:spMkLst>
        </pc:spChg>
      </pc:sldChg>
      <pc:sldChg chg="modSp new">
        <pc:chgData name="Nathan Lloyd (2404571)" userId="S::2404571@student.uwtsd.ac.uk::b520863b-16c9-430e-903a-1e21ec5cf41f" providerId="AD" clId="Web-{3AFD5C6A-C008-395F-D165-D04856BFADF9}" dt="2026-01-09T13:19:55.214" v="1543" actId="20577"/>
        <pc:sldMkLst>
          <pc:docMk/>
          <pc:sldMk cId="3895231592" sldId="271"/>
        </pc:sldMkLst>
        <pc:spChg chg="mod">
          <ac:chgData name="Nathan Lloyd (2404571)" userId="S::2404571@student.uwtsd.ac.uk::b520863b-16c9-430e-903a-1e21ec5cf41f" providerId="AD" clId="Web-{3AFD5C6A-C008-395F-D165-D04856BFADF9}" dt="2026-01-09T13:18:11.650" v="1501" actId="20577"/>
          <ac:spMkLst>
            <pc:docMk/>
            <pc:sldMk cId="3895231592" sldId="271"/>
            <ac:spMk id="2" creationId="{27C1C82D-3491-5146-B4A5-67D2B8B8417E}"/>
          </ac:spMkLst>
        </pc:spChg>
        <pc:spChg chg="mod">
          <ac:chgData name="Nathan Lloyd (2404571)" userId="S::2404571@student.uwtsd.ac.uk::b520863b-16c9-430e-903a-1e21ec5cf41f" providerId="AD" clId="Web-{3AFD5C6A-C008-395F-D165-D04856BFADF9}" dt="2026-01-09T13:19:55.214" v="1543" actId="20577"/>
          <ac:spMkLst>
            <pc:docMk/>
            <pc:sldMk cId="3895231592" sldId="271"/>
            <ac:spMk id="3" creationId="{F14F9DB7-7419-281E-5587-25532D1D8D46}"/>
          </ac:spMkLst>
        </pc:spChg>
      </pc:sldChg>
      <pc:sldMasterChg chg="add addSldLayout">
        <pc:chgData name="Nathan Lloyd (2404571)" userId="S::2404571@student.uwtsd.ac.uk::b520863b-16c9-430e-903a-1e21ec5cf41f" providerId="AD" clId="Web-{3AFD5C6A-C008-395F-D165-D04856BFADF9}" dt="2026-01-06T01:16:38.866" v="14"/>
        <pc:sldMasterMkLst>
          <pc:docMk/>
          <pc:sldMasterMk cId="3821991151" sldId="2147483708"/>
        </pc:sldMasterMkLst>
        <pc:sldLayoutChg chg="add">
          <pc:chgData name="Nathan Lloyd (2404571)" userId="S::2404571@student.uwtsd.ac.uk::b520863b-16c9-430e-903a-1e21ec5cf41f" providerId="AD" clId="Web-{3AFD5C6A-C008-395F-D165-D04856BFADF9}" dt="2026-01-06T01:16:38.866" v="14"/>
          <pc:sldLayoutMkLst>
            <pc:docMk/>
            <pc:sldMasterMk cId="3821991151" sldId="2147483708"/>
            <pc:sldLayoutMk cId="4104549625" sldId="2147483697"/>
          </pc:sldLayoutMkLst>
        </pc:sldLayoutChg>
        <pc:sldLayoutChg chg="add">
          <pc:chgData name="Nathan Lloyd (2404571)" userId="S::2404571@student.uwtsd.ac.uk::b520863b-16c9-430e-903a-1e21ec5cf41f" providerId="AD" clId="Web-{3AFD5C6A-C008-395F-D165-D04856BFADF9}" dt="2026-01-06T01:16:38.866" v="14"/>
          <pc:sldLayoutMkLst>
            <pc:docMk/>
            <pc:sldMasterMk cId="3821991151" sldId="2147483708"/>
            <pc:sldLayoutMk cId="2260480583" sldId="2147483698"/>
          </pc:sldLayoutMkLst>
        </pc:sldLayoutChg>
        <pc:sldLayoutChg chg="add">
          <pc:chgData name="Nathan Lloyd (2404571)" userId="S::2404571@student.uwtsd.ac.uk::b520863b-16c9-430e-903a-1e21ec5cf41f" providerId="AD" clId="Web-{3AFD5C6A-C008-395F-D165-D04856BFADF9}" dt="2026-01-06T01:16:38.866" v="14"/>
          <pc:sldLayoutMkLst>
            <pc:docMk/>
            <pc:sldMasterMk cId="3821991151" sldId="2147483708"/>
            <pc:sldLayoutMk cId="1544560385" sldId="2147483699"/>
          </pc:sldLayoutMkLst>
        </pc:sldLayoutChg>
        <pc:sldLayoutChg chg="add">
          <pc:chgData name="Nathan Lloyd (2404571)" userId="S::2404571@student.uwtsd.ac.uk::b520863b-16c9-430e-903a-1e21ec5cf41f" providerId="AD" clId="Web-{3AFD5C6A-C008-395F-D165-D04856BFADF9}" dt="2026-01-06T01:16:38.866" v="14"/>
          <pc:sldLayoutMkLst>
            <pc:docMk/>
            <pc:sldMasterMk cId="3821991151" sldId="2147483708"/>
            <pc:sldLayoutMk cId="3469406571" sldId="2147483700"/>
          </pc:sldLayoutMkLst>
        </pc:sldLayoutChg>
        <pc:sldLayoutChg chg="add">
          <pc:chgData name="Nathan Lloyd (2404571)" userId="S::2404571@student.uwtsd.ac.uk::b520863b-16c9-430e-903a-1e21ec5cf41f" providerId="AD" clId="Web-{3AFD5C6A-C008-395F-D165-D04856BFADF9}" dt="2026-01-06T01:16:38.866" v="14"/>
          <pc:sldLayoutMkLst>
            <pc:docMk/>
            <pc:sldMasterMk cId="3821991151" sldId="2147483708"/>
            <pc:sldLayoutMk cId="2025017845" sldId="2147483701"/>
          </pc:sldLayoutMkLst>
        </pc:sldLayoutChg>
        <pc:sldLayoutChg chg="add">
          <pc:chgData name="Nathan Lloyd (2404571)" userId="S::2404571@student.uwtsd.ac.uk::b520863b-16c9-430e-903a-1e21ec5cf41f" providerId="AD" clId="Web-{3AFD5C6A-C008-395F-D165-D04856BFADF9}" dt="2026-01-06T01:16:38.866" v="14"/>
          <pc:sldLayoutMkLst>
            <pc:docMk/>
            <pc:sldMasterMk cId="3821991151" sldId="2147483708"/>
            <pc:sldLayoutMk cId="936290380" sldId="2147483702"/>
          </pc:sldLayoutMkLst>
        </pc:sldLayoutChg>
        <pc:sldLayoutChg chg="add">
          <pc:chgData name="Nathan Lloyd (2404571)" userId="S::2404571@student.uwtsd.ac.uk::b520863b-16c9-430e-903a-1e21ec5cf41f" providerId="AD" clId="Web-{3AFD5C6A-C008-395F-D165-D04856BFADF9}" dt="2026-01-06T01:16:38.866" v="14"/>
          <pc:sldLayoutMkLst>
            <pc:docMk/>
            <pc:sldMasterMk cId="3821991151" sldId="2147483708"/>
            <pc:sldLayoutMk cId="3822129406" sldId="2147483703"/>
          </pc:sldLayoutMkLst>
        </pc:sldLayoutChg>
        <pc:sldLayoutChg chg="add">
          <pc:chgData name="Nathan Lloyd (2404571)" userId="S::2404571@student.uwtsd.ac.uk::b520863b-16c9-430e-903a-1e21ec5cf41f" providerId="AD" clId="Web-{3AFD5C6A-C008-395F-D165-D04856BFADF9}" dt="2026-01-06T01:16:38.866" v="14"/>
          <pc:sldLayoutMkLst>
            <pc:docMk/>
            <pc:sldMasterMk cId="3821991151" sldId="2147483708"/>
            <pc:sldLayoutMk cId="4153852834" sldId="2147483704"/>
          </pc:sldLayoutMkLst>
        </pc:sldLayoutChg>
        <pc:sldLayoutChg chg="add">
          <pc:chgData name="Nathan Lloyd (2404571)" userId="S::2404571@student.uwtsd.ac.uk::b520863b-16c9-430e-903a-1e21ec5cf41f" providerId="AD" clId="Web-{3AFD5C6A-C008-395F-D165-D04856BFADF9}" dt="2026-01-06T01:16:38.866" v="14"/>
          <pc:sldLayoutMkLst>
            <pc:docMk/>
            <pc:sldMasterMk cId="3821991151" sldId="2147483708"/>
            <pc:sldLayoutMk cId="308092206" sldId="2147483705"/>
          </pc:sldLayoutMkLst>
        </pc:sldLayoutChg>
        <pc:sldLayoutChg chg="add">
          <pc:chgData name="Nathan Lloyd (2404571)" userId="S::2404571@student.uwtsd.ac.uk::b520863b-16c9-430e-903a-1e21ec5cf41f" providerId="AD" clId="Web-{3AFD5C6A-C008-395F-D165-D04856BFADF9}" dt="2026-01-06T01:16:38.866" v="14"/>
          <pc:sldLayoutMkLst>
            <pc:docMk/>
            <pc:sldMasterMk cId="3821991151" sldId="2147483708"/>
            <pc:sldLayoutMk cId="2982603212" sldId="2147483706"/>
          </pc:sldLayoutMkLst>
        </pc:sldLayoutChg>
        <pc:sldLayoutChg chg="add">
          <pc:chgData name="Nathan Lloyd (2404571)" userId="S::2404571@student.uwtsd.ac.uk::b520863b-16c9-430e-903a-1e21ec5cf41f" providerId="AD" clId="Web-{3AFD5C6A-C008-395F-D165-D04856BFADF9}" dt="2026-01-06T01:16:38.866" v="14"/>
          <pc:sldLayoutMkLst>
            <pc:docMk/>
            <pc:sldMasterMk cId="3821991151" sldId="2147483708"/>
            <pc:sldLayoutMk cId="2043825182" sldId="214748370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9B2FF0-F242-4747-BDEB-6E1D5B6E8805}" type="datetimeFigureOut">
              <a:t>1/9/2026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C7EFF2-7365-4576-BFDC-85A079FE6B12}" type="slidenum">
              <a:t>‹#›</a:t>
            </a:fld>
            <a:endParaRPr lang="en-GB"/>
          </a:p>
        </p:txBody>
      </p:sp>
    </p:spTree>
    <p:extLst>
      <p:ext uri="{BB962C8B-B14F-4D97-AF65-F5344CB8AC3E}">
        <p14:creationId xmlns:p14="http://schemas.microsoft.com/office/powerpoint/2010/main" val="3080224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Abuse has severe and enduring impacts on victims, regardless of whether it is physical, sexual, emotional, psychological, or neglectful. Research and safeguarding frameworks in the UK consistently acknowledge that abuse affects victims in social, emotional, and psychological domains. These effects, which have an influence on victims' relationships, well-being, and interactions with support agencies and the criminal justice system, frequently overlap, worsen one another, and can last long after the abuse has stopped.</a:t>
            </a:r>
          </a:p>
        </p:txBody>
      </p:sp>
      <p:sp>
        <p:nvSpPr>
          <p:cNvPr id="4" name="Slide Number Placeholder 3"/>
          <p:cNvSpPr>
            <a:spLocks noGrp="1"/>
          </p:cNvSpPr>
          <p:nvPr>
            <p:ph type="sldNum" sz="quarter" idx="5"/>
          </p:nvPr>
        </p:nvSpPr>
        <p:spPr/>
        <p:txBody>
          <a:bodyPr/>
          <a:lstStyle/>
          <a:p>
            <a:fld id="{39C7EFF2-7365-4576-BFDC-85A079FE6B12}" type="slidenum">
              <a:t>2</a:t>
            </a:fld>
            <a:endParaRPr lang="en-GB"/>
          </a:p>
        </p:txBody>
      </p:sp>
    </p:spTree>
    <p:extLst>
      <p:ext uri="{BB962C8B-B14F-4D97-AF65-F5344CB8AC3E}">
        <p14:creationId xmlns:p14="http://schemas.microsoft.com/office/powerpoint/2010/main" val="276854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effects of abuse on a victim's emotional state and cognitive abilities are referred to as psychological repercussions. As immediate and long-term effects of abuse, anxiety and depression are common among victims, especially in cases where dread and a lack of control persisted. Post-traumatic stress disorder (PTSD), which manifests as flashbacks, nightmares, hypervigilance, and avoidance </a:t>
            </a:r>
            <a:r>
              <a:rPr lang="en-US" dirty="0" err="1"/>
              <a:t>behaviours</a:t>
            </a:r>
            <a:r>
              <a:rPr lang="en-US" dirty="0"/>
              <a:t>, is strongly linked to abuse, according to UK research (NHS England, 2024; Victim Support, 2024). Additionally, survivors may suffer from low self-esteem, self-blame, and distorted thinking, particularly if the abuse includes emotional manipulation or coercive control (Women’s Aid, 2023). These psychological impacts may have a detrimental influence on schooling, work, and day-to-day functioning by impairing focus, memory, and decision-making (College of Policing, 2023).</a:t>
            </a:r>
          </a:p>
        </p:txBody>
      </p:sp>
      <p:sp>
        <p:nvSpPr>
          <p:cNvPr id="4" name="Slide Number Placeholder 3"/>
          <p:cNvSpPr>
            <a:spLocks noGrp="1"/>
          </p:cNvSpPr>
          <p:nvPr>
            <p:ph type="sldNum" sz="quarter" idx="5"/>
          </p:nvPr>
        </p:nvSpPr>
        <p:spPr/>
        <p:txBody>
          <a:bodyPr/>
          <a:lstStyle/>
          <a:p>
            <a:fld id="{39C7EFF2-7365-4576-BFDC-85A079FE6B12}" type="slidenum">
              <a:t>4</a:t>
            </a:fld>
            <a:endParaRPr lang="en-GB"/>
          </a:p>
        </p:txBody>
      </p:sp>
    </p:spTree>
    <p:extLst>
      <p:ext uri="{BB962C8B-B14F-4D97-AF65-F5344CB8AC3E}">
        <p14:creationId xmlns:p14="http://schemas.microsoft.com/office/powerpoint/2010/main" val="2032127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effects of abuse on a victim's emotions, emotional control, and sense of self are referred to as emotional repercussions. Particularly after experiencing sexual or emotional abuse, victims frequently express feelings of fear, shame, remorse, humiliation, and worthlessness (Rape Crisis England &amp; Wales, 2023). According to UK safety guidelines, emotional numbness or detachment is a common coping strategy associated with trauma (Derbyshire Safeguarding Adults Board). Abuse can gradually weaken a victim's self-esteem and sense of self, making them feel helpless or reliant. It is also typical for people to have trouble trusting others, particularly professionals like social workers or police officers. This can lead to a decrease in the use of protective services (HMICFRS, 2023).</a:t>
            </a:r>
          </a:p>
        </p:txBody>
      </p:sp>
      <p:sp>
        <p:nvSpPr>
          <p:cNvPr id="4" name="Slide Number Placeholder 3"/>
          <p:cNvSpPr>
            <a:spLocks noGrp="1"/>
          </p:cNvSpPr>
          <p:nvPr>
            <p:ph type="sldNum" sz="quarter" idx="5"/>
          </p:nvPr>
        </p:nvSpPr>
        <p:spPr/>
        <p:txBody>
          <a:bodyPr/>
          <a:lstStyle/>
          <a:p>
            <a:fld id="{39C7EFF2-7365-4576-BFDC-85A079FE6B12}" type="slidenum">
              <a:t>5</a:t>
            </a:fld>
            <a:endParaRPr lang="en-GB"/>
          </a:p>
        </p:txBody>
      </p:sp>
    </p:spTree>
    <p:extLst>
      <p:ext uri="{BB962C8B-B14F-4D97-AF65-F5344CB8AC3E}">
        <p14:creationId xmlns:p14="http://schemas.microsoft.com/office/powerpoint/2010/main" val="3322177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effects of abuse on victims' relationships and social involvement are referred to as the social impacts. As a means of control, perpetrators frequently cut off victims from friends, family, and support systems, which causes social disengagement and loneliness (Women’s Aid, 2023). Due to fear, mistrust, or attachment issues, abuse can harm current relationships and make it challenging for victims to establish healthy ones in the future (IICSA, 2022). In addition, many victims experience job interruption, unstable housing, or financial difficulties, especially if they are compelled to leave their home for protection (Refuge, 2023). Victims may be further deterred from seeking assistance or reporting abuse to the authorities by social stigma and the fear of not being believed (</a:t>
            </a:r>
            <a:r>
              <a:rPr lang="en-US" dirty="0" err="1"/>
              <a:t>Thenestsouthwark</a:t>
            </a:r>
            <a:r>
              <a:rPr lang="en-US" dirty="0"/>
              <a:t>).</a:t>
            </a:r>
          </a:p>
        </p:txBody>
      </p:sp>
      <p:sp>
        <p:nvSpPr>
          <p:cNvPr id="4" name="Slide Number Placeholder 3"/>
          <p:cNvSpPr>
            <a:spLocks noGrp="1"/>
          </p:cNvSpPr>
          <p:nvPr>
            <p:ph type="sldNum" sz="quarter" idx="5"/>
          </p:nvPr>
        </p:nvSpPr>
        <p:spPr/>
        <p:txBody>
          <a:bodyPr/>
          <a:lstStyle/>
          <a:p>
            <a:fld id="{39C7EFF2-7365-4576-BFDC-85A079FE6B12}" type="slidenum">
              <a:t>6</a:t>
            </a:fld>
            <a:endParaRPr lang="en-GB"/>
          </a:p>
        </p:txBody>
      </p:sp>
    </p:spTree>
    <p:extLst>
      <p:ext uri="{BB962C8B-B14F-4D97-AF65-F5344CB8AC3E}">
        <p14:creationId xmlns:p14="http://schemas.microsoft.com/office/powerpoint/2010/main" val="741087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Children and young adults who witness or suffer abuse are especially susceptible to long-term social, psychological, and emotional harm. According to UK research, childhood maltreatment exposure is linked to emotional regulation problems, </a:t>
            </a:r>
            <a:r>
              <a:rPr lang="en-US" dirty="0" err="1"/>
              <a:t>behavioural</a:t>
            </a:r>
            <a:r>
              <a:rPr lang="en-US" dirty="0"/>
              <a:t> issues, subpar academic performance, and delayed social development (NSPCC, 2024). These effects may persist until adulthood, raising the possibility of future </a:t>
            </a:r>
            <a:r>
              <a:rPr lang="en-US" dirty="0" err="1"/>
              <a:t>victimisation</a:t>
            </a:r>
            <a:r>
              <a:rPr lang="en-US" dirty="0"/>
              <a:t> and mental health issues (IICSA, 2022).</a:t>
            </a:r>
          </a:p>
        </p:txBody>
      </p:sp>
      <p:sp>
        <p:nvSpPr>
          <p:cNvPr id="4" name="Slide Number Placeholder 3"/>
          <p:cNvSpPr>
            <a:spLocks noGrp="1"/>
          </p:cNvSpPr>
          <p:nvPr>
            <p:ph type="sldNum" sz="quarter" idx="5"/>
          </p:nvPr>
        </p:nvSpPr>
        <p:spPr/>
        <p:txBody>
          <a:bodyPr/>
          <a:lstStyle/>
          <a:p>
            <a:fld id="{39C7EFF2-7365-4576-BFDC-85A079FE6B12}" type="slidenum">
              <a:t>7</a:t>
            </a:fld>
            <a:endParaRPr lang="en-GB"/>
          </a:p>
        </p:txBody>
      </p:sp>
    </p:spTree>
    <p:extLst>
      <p:ext uri="{BB962C8B-B14F-4D97-AF65-F5344CB8AC3E}">
        <p14:creationId xmlns:p14="http://schemas.microsoft.com/office/powerpoint/2010/main" val="4028729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coordinated, victim-centered response from the police in collaboration with specialised support agencies is necessary for the effective protection of abuse victims. Safeguarding guidelines in the UK acknowledge that abuse is a complicated public protection issue that calls for trauma-informed approach, multi-agency cooperation, and continuous risk management rather than only a criminal justice problem (Home Office, 2022).</a:t>
            </a:r>
          </a:p>
          <a:p>
            <a:endParaRPr lang="en-US"/>
          </a:p>
          <a:p>
            <a:r>
              <a:rPr lang="en-US"/>
              <a:t>The application of trauma-informed policing is essential to effective protection. Abuse victims may exhibit behaviours including emotional detachment, disengagement, inconsistent reporting, or a reluctance to interact with law enforcement. Instead than being signs of unreliability, these behaviours are acknowledged as typical trauma reactions (College of Policing, 2023). In order to lower the risk of re-traumatization, officers should speak politely, refrain from using judgemental language, and, if feasible, let victims make their own judgements.</a:t>
            </a:r>
            <a:endParaRPr lang="en-GB"/>
          </a:p>
        </p:txBody>
      </p:sp>
      <p:sp>
        <p:nvSpPr>
          <p:cNvPr id="4" name="Slide Number Placeholder 3"/>
          <p:cNvSpPr>
            <a:spLocks noGrp="1"/>
          </p:cNvSpPr>
          <p:nvPr>
            <p:ph type="sldNum" sz="quarter" idx="5"/>
          </p:nvPr>
        </p:nvSpPr>
        <p:spPr/>
        <p:txBody>
          <a:bodyPr/>
          <a:lstStyle/>
          <a:p>
            <a:fld id="{39C7EFF2-7365-4576-BFDC-85A079FE6B12}" type="slidenum">
              <a:rPr lang="en-GB"/>
              <a:t>7</a:t>
            </a:fld>
            <a:endParaRPr lang="en-GB"/>
          </a:p>
        </p:txBody>
      </p:sp>
    </p:spTree>
    <p:extLst>
      <p:ext uri="{BB962C8B-B14F-4D97-AF65-F5344CB8AC3E}">
        <p14:creationId xmlns:p14="http://schemas.microsoft.com/office/powerpoint/2010/main" val="1103489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Safeguarding relies heavily on fast and accurate risk assessment. In situations involving domestic abuse, coercive control, or recurrent victimisation, police must utilise professional judgement and established assessment frameworks to detect both immediate and long-term hazards. To guarantee information exchange and coordinated safety planning across agencies, cases that are deemed high risk should be sent to Multi-Agency Risk Assessment Conferences (MARACs) (SafeLives, 2023). This multi-agency strategy guarantees that risks are handled jointly as opposed to separately.</a:t>
            </a:r>
          </a:p>
          <a:p>
            <a:endParaRPr lang="en-US" dirty="0"/>
          </a:p>
          <a:p>
            <a:r>
              <a:rPr lang="en-US"/>
              <a:t>Additionally, police should guarantee early referrals to organisations like Women's Aid, Refuge, and Rape Crisis as well as specialised support services like Independent Sexual Violence Advisers (ISVAs) and Independent Domestic Violence Advocates (IDVAs). These programs offer practical help, safety planning, emotional support, and advocacy—all of which are critical for victim rehabilitation and continued safety (Victim Support, 2024). According to research, victims who receive specialised services are more likely to stick with the criminal court system (Women's Aid, 2023).</a:t>
            </a:r>
          </a:p>
        </p:txBody>
      </p:sp>
      <p:sp>
        <p:nvSpPr>
          <p:cNvPr id="4" name="Slide Number Placeholder 3"/>
          <p:cNvSpPr>
            <a:spLocks noGrp="1"/>
          </p:cNvSpPr>
          <p:nvPr>
            <p:ph type="sldNum" sz="quarter" idx="5"/>
          </p:nvPr>
        </p:nvSpPr>
        <p:spPr/>
        <p:txBody>
          <a:bodyPr/>
          <a:lstStyle/>
          <a:p>
            <a:fld id="{39C7EFF2-7365-4576-BFDC-85A079FE6B12}" type="slidenum">
              <a:rPr lang="en-GB"/>
              <a:t>8</a:t>
            </a:fld>
            <a:endParaRPr lang="en-GB"/>
          </a:p>
        </p:txBody>
      </p:sp>
    </p:spTree>
    <p:extLst>
      <p:ext uri="{BB962C8B-B14F-4D97-AF65-F5344CB8AC3E}">
        <p14:creationId xmlns:p14="http://schemas.microsoft.com/office/powerpoint/2010/main" val="2060937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Information exchange between police and partner agencies is also necessary for effective safeguarding. In order to prevent significant harm and homicide, the Domestic Abuse Act 2021 legislative guidance underlines the importance of exchanging information in a proportionate and legal manner (UK Government, 2021). Information sharing shortcomings are frequently identified as a major safeguarding vulnerability in UK domestic homicide reviews (HMICFRS, 2023).</a:t>
            </a:r>
          </a:p>
          <a:p>
            <a:endParaRPr lang="en-US"/>
          </a:p>
          <a:p>
            <a:r>
              <a:rPr lang="en-US"/>
              <a:t>Responses to safeguarding must be inclusive and customised to meet each person's requirements. Police should acknowledge that there may be extra obstacles to disclosure and assistance for male victims, LGBTQ+ victims, people with disabilities, and victims from minority ethnic origins. The Crown Prosecution Service (2023) emphasises the significance of avoiding stereotypes and guaranteeing fair access to services and protection, including the employment of interpreters and culturally competent assistance where needed.</a:t>
            </a:r>
            <a:endParaRPr lang="en-GB">
              <a:ea typeface="Calibri" panose="020F0502020204030204"/>
              <a:cs typeface="Calibri" panose="020F0502020204030204"/>
            </a:endParaRPr>
          </a:p>
          <a:p>
            <a:r>
              <a:rPr lang="en-US"/>
              <a:t>Rather than being a one-time event, safeguarding is a continuous duty. When protection orders are broken or risks increase, police should keep an eye on the situation, make the proper contact, and take enforcement action. Maintaining cooperation with support services increases victim confidence in safeguarding procedures and helps reduce recurrent victimisation (College of Policing, 2023).</a:t>
            </a:r>
          </a:p>
          <a:p>
            <a:endParaRPr lang="en-US"/>
          </a:p>
        </p:txBody>
      </p:sp>
      <p:sp>
        <p:nvSpPr>
          <p:cNvPr id="4" name="Slide Number Placeholder 3"/>
          <p:cNvSpPr>
            <a:spLocks noGrp="1"/>
          </p:cNvSpPr>
          <p:nvPr>
            <p:ph type="sldNum" sz="quarter" idx="5"/>
          </p:nvPr>
        </p:nvSpPr>
        <p:spPr/>
        <p:txBody>
          <a:bodyPr/>
          <a:lstStyle/>
          <a:p>
            <a:fld id="{39C7EFF2-7365-4576-BFDC-85A079FE6B12}" type="slidenum">
              <a:rPr lang="en-GB"/>
              <a:t>9</a:t>
            </a:fld>
            <a:endParaRPr lang="en-GB"/>
          </a:p>
        </p:txBody>
      </p:sp>
    </p:spTree>
    <p:extLst>
      <p:ext uri="{BB962C8B-B14F-4D97-AF65-F5344CB8AC3E}">
        <p14:creationId xmlns:p14="http://schemas.microsoft.com/office/powerpoint/2010/main" val="24704534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1/9/2026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22129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1/9/2026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53852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1/9/2026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092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1/9/2026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2603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1/9/2026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43825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1/9/2026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25017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1/9/2026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04549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1/9/2026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60480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1/9/2026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44560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1/9/2026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69406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1/9/2026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6290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1/9/2026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1991151"/>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erbyshiresab.org.uk/safeguarding-topics/trauma-informed-practice-in-safeguarding.aspx" TargetMode="External"/><Relationship Id="rId7" Type="http://schemas.openxmlformats.org/officeDocument/2006/relationships/hyperlink" Target="https://thenestsouthwark.org.uk/2024/09/24/understanding-the-impact-of-crime-victimisation/" TargetMode="External"/><Relationship Id="rId2" Type="http://schemas.openxmlformats.org/officeDocument/2006/relationships/hyperlink" Target="https://www.college.police.uk/app/major-investigation-and-public-protection/domestic-abuse/context-and-dynamics-domestic-abuse" TargetMode="External"/><Relationship Id="rId1" Type="http://schemas.openxmlformats.org/officeDocument/2006/relationships/slideLayout" Target="../slideLayouts/slideLayout2.xml"/><Relationship Id="rId6" Type="http://schemas.openxmlformats.org/officeDocument/2006/relationships/hyperlink" Target="https://www.iicsa.org.uk/reports-recommendations/publications/research/impacts-csa.html" TargetMode="External"/><Relationship Id="rId5" Type="http://schemas.openxmlformats.org/officeDocument/2006/relationships/hyperlink" Target="https://www.gov.uk/government/publications/tackling-violence-against-women-and-girls-strategy" TargetMode="External"/><Relationship Id="rId4" Type="http://schemas.openxmlformats.org/officeDocument/2006/relationships/hyperlink" Target="https://hmicfrs.justiceinspectorates.gov.uk/publications/the-police-response-to-domestic-abuse-an-update-report/"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nspcc.org.uk/keeping-children-safe/types-of-abuse/emotional-abuse/" TargetMode="External"/><Relationship Id="rId7" Type="http://schemas.openxmlformats.org/officeDocument/2006/relationships/hyperlink" Target="https://www.gov.uk/government/publications/domestic-abuse-act-2021/domestic-abuse-statutory-guidance-accessible-version" TargetMode="External"/><Relationship Id="rId2" Type="http://schemas.openxmlformats.org/officeDocument/2006/relationships/hyperlink" Target="https://digital.nhs.uk/data-and-information/publications/statistical/mental-health-bulletin/2023-24-annual-report/main-findings" TargetMode="External"/><Relationship Id="rId1" Type="http://schemas.openxmlformats.org/officeDocument/2006/relationships/slideLayout" Target="../slideLayouts/slideLayout2.xml"/><Relationship Id="rId6" Type="http://schemas.openxmlformats.org/officeDocument/2006/relationships/hyperlink" Target="https://rapecrisis.org.uk/get-informed/about-sexual-violence/impacts-of-sexual-violence-and-abuse/" TargetMode="External"/><Relationship Id="rId5" Type="http://schemas.openxmlformats.org/officeDocument/2006/relationships/hyperlink" Target="https://refuge.org.uk/wp-content/uploads/2025/10/Refuge-Annual-Report-2023-24.pdf" TargetMode="External"/><Relationship Id="rId4" Type="http://schemas.openxmlformats.org/officeDocument/2006/relationships/hyperlink" Target="https://www.nspcc.org.uk/about-us/news-opinion/2024/Were-calling-for-national-strategy-england-child-neglec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cdn.websitebuilder.service.justice.gov.uk/uploads/sites/24/2025/03/DA-Follow-up-report.pdf" TargetMode="External"/><Relationship Id="rId2" Type="http://schemas.openxmlformats.org/officeDocument/2006/relationships/hyperlink" Target="https://www.womensaid.org.uk/wp-content/uploads/2023/01/The-Domestic-Abuse-Report-2023-The-Annual-Audit-FINAL.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ps.gov.uk/" TargetMode="External"/><Relationship Id="rId2" Type="http://schemas.openxmlformats.org/officeDocument/2006/relationships/hyperlink" Target="https://www.college.police.uk/" TargetMode="External"/><Relationship Id="rId1" Type="http://schemas.openxmlformats.org/officeDocument/2006/relationships/slideLayout" Target="../slideLayouts/slideLayout2.xml"/><Relationship Id="rId5" Type="http://schemas.openxmlformats.org/officeDocument/2006/relationships/hyperlink" Target="https://safelives.org.uk/" TargetMode="External"/><Relationship Id="rId4" Type="http://schemas.openxmlformats.org/officeDocument/2006/relationships/hyperlink" Target="https://www.justiceinspectorates.gov.uk"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omensaid.org.uk/" TargetMode="External"/><Relationship Id="rId2" Type="http://schemas.openxmlformats.org/officeDocument/2006/relationships/hyperlink" Target="https://www.victimsupport.org.uk/" TargetMode="External"/><Relationship Id="rId1" Type="http://schemas.openxmlformats.org/officeDocument/2006/relationships/slideLayout" Target="../slideLayouts/slideLayout2.xml"/><Relationship Id="rId5" Type="http://schemas.openxmlformats.org/officeDocument/2006/relationships/hyperlink" Target="https://rapecrisis.org.uk/" TargetMode="External"/><Relationship Id="rId4" Type="http://schemas.openxmlformats.org/officeDocument/2006/relationships/hyperlink" Target="https://www.refug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p:cNvSpPr>
            <a:spLocks noGrp="1"/>
          </p:cNvSpPr>
          <p:nvPr>
            <p:ph type="ctrTitle"/>
          </p:nvPr>
        </p:nvSpPr>
        <p:spPr>
          <a:xfrm>
            <a:off x="514117" y="952500"/>
            <a:ext cx="4124557" cy="3524250"/>
          </a:xfrm>
        </p:spPr>
        <p:txBody>
          <a:bodyPr>
            <a:normAutofit/>
          </a:bodyPr>
          <a:lstStyle/>
          <a:p>
            <a:pPr>
              <a:lnSpc>
                <a:spcPct val="90000"/>
              </a:lnSpc>
            </a:pPr>
            <a:r>
              <a:rPr lang="en-GB" sz="2300">
                <a:ea typeface="+mj-lt"/>
                <a:cs typeface="+mj-lt"/>
              </a:rPr>
              <a:t> Examine the short-term and long-term psychological, emotional, and social impacts of abuse on victims. How should police working with support services respond to ensure effective safeguarding?</a:t>
            </a:r>
            <a:endParaRPr lang="en-US" sz="2300"/>
          </a:p>
          <a:p>
            <a:pPr>
              <a:lnSpc>
                <a:spcPct val="90000"/>
              </a:lnSpc>
            </a:pPr>
            <a:endParaRPr lang="en-GB" sz="2300"/>
          </a:p>
        </p:txBody>
      </p:sp>
      <p:sp>
        <p:nvSpPr>
          <p:cNvPr id="3" name="Subtitle 2"/>
          <p:cNvSpPr>
            <a:spLocks noGrp="1"/>
          </p:cNvSpPr>
          <p:nvPr>
            <p:ph type="subTitle" idx="1"/>
          </p:nvPr>
        </p:nvSpPr>
        <p:spPr>
          <a:xfrm>
            <a:off x="514118" y="5374291"/>
            <a:ext cx="4057882" cy="972532"/>
          </a:xfrm>
        </p:spPr>
        <p:txBody>
          <a:bodyPr vert="horz" lIns="91440" tIns="45720" rIns="91440" bIns="45720" rtlCol="0" anchor="t">
            <a:normAutofit/>
          </a:bodyPr>
          <a:lstStyle/>
          <a:p>
            <a:r>
              <a:rPr lang="en-GB" dirty="0"/>
              <a:t>By Nathan Lloyd (2404571)</a:t>
            </a:r>
          </a:p>
        </p:txBody>
      </p:sp>
      <p:cxnSp>
        <p:nvCxnSpPr>
          <p:cNvPr id="14" name="Straight Connector 13">
            <a:extLst>
              <a:ext uri="{FF2B5EF4-FFF2-40B4-BE49-F238E27FC236}">
                <a16:creationId xmlns:a16="http://schemas.microsoft.com/office/drawing/2014/main" id="{A2D508B3-A66C-833E-D929-8DC211635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088" y="488272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E10DAF9C-760A-49BF-067C-E4CBE0D3CD6E}"/>
              </a:ext>
            </a:extLst>
          </p:cNvPr>
          <p:cNvPicPr>
            <a:picLocks noChangeAspect="1"/>
          </p:cNvPicPr>
          <p:nvPr/>
        </p:nvPicPr>
        <p:blipFill>
          <a:blip r:embed="rId2"/>
          <a:srcRect t="1040" r="6" b="6"/>
          <a:stretch>
            <a:fillRect/>
          </a:stretch>
        </p:blipFill>
        <p:spPr>
          <a:xfrm>
            <a:off x="5261956" y="10"/>
            <a:ext cx="6930043"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0C25A-182C-87CF-1853-C0293856A0D2}"/>
              </a:ext>
            </a:extLst>
          </p:cNvPr>
          <p:cNvSpPr>
            <a:spLocks noGrp="1"/>
          </p:cNvSpPr>
          <p:nvPr>
            <p:ph type="title"/>
          </p:nvPr>
        </p:nvSpPr>
        <p:spPr>
          <a:xfrm>
            <a:off x="640080" y="1371600"/>
            <a:ext cx="5737859" cy="1097280"/>
          </a:xfrm>
        </p:spPr>
        <p:txBody>
          <a:bodyPr>
            <a:normAutofit/>
          </a:bodyPr>
          <a:lstStyle/>
          <a:p>
            <a:r>
              <a:rPr lang="en-GB" dirty="0"/>
              <a:t>Introduction</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2E230F-B8BC-C571-FFA5-113548ADFF7C}"/>
              </a:ext>
            </a:extLst>
          </p:cNvPr>
          <p:cNvSpPr>
            <a:spLocks noGrp="1"/>
          </p:cNvSpPr>
          <p:nvPr>
            <p:ph idx="1"/>
          </p:nvPr>
        </p:nvSpPr>
        <p:spPr>
          <a:xfrm>
            <a:off x="640080" y="2633236"/>
            <a:ext cx="5737860" cy="3666980"/>
          </a:xfrm>
        </p:spPr>
        <p:txBody>
          <a:bodyPr vert="horz" lIns="91440" tIns="45720" rIns="91440" bIns="45720" rtlCol="0">
            <a:normAutofit/>
          </a:bodyPr>
          <a:lstStyle/>
          <a:p>
            <a:r>
              <a:rPr lang="en-GB" dirty="0"/>
              <a:t>In this PowerPoint I am going to examine the short term and long term psychological, emotional and social impacts of abuse on victims. I will also discuss how police working with support services should respond to ensure effective safeguarding.</a:t>
            </a:r>
          </a:p>
          <a:p>
            <a:endParaRPr lang="en-GB" dirty="0"/>
          </a:p>
          <a:p>
            <a:endParaRPr lang="en-GB" dirty="0"/>
          </a:p>
          <a:p>
            <a:pPr marL="0" indent="0">
              <a:buNone/>
            </a:pPr>
            <a:endParaRPr lang="en-GB" b="1"/>
          </a:p>
        </p:txBody>
      </p:sp>
      <p:pic>
        <p:nvPicPr>
          <p:cNvPr id="7" name="Graphic 6" descr="Brain in head">
            <a:extLst>
              <a:ext uri="{FF2B5EF4-FFF2-40B4-BE49-F238E27FC236}">
                <a16:creationId xmlns:a16="http://schemas.microsoft.com/office/drawing/2014/main" id="{297B6605-78F5-52AE-0EE3-1EB5C72188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311283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42F5C5-E68A-A0E1-1B65-DBE83742FF78}"/>
              </a:ext>
            </a:extLst>
          </p:cNvPr>
          <p:cNvSpPr>
            <a:spLocks noGrp="1"/>
          </p:cNvSpPr>
          <p:nvPr>
            <p:ph type="title"/>
          </p:nvPr>
        </p:nvSpPr>
        <p:spPr>
          <a:xfrm>
            <a:off x="640080" y="914399"/>
            <a:ext cx="4425406" cy="5021967"/>
          </a:xfrm>
        </p:spPr>
        <p:txBody>
          <a:bodyPr anchor="t">
            <a:normAutofit/>
          </a:bodyPr>
          <a:lstStyle/>
          <a:p>
            <a:r>
              <a:rPr lang="en-GB" sz="4800" dirty="0"/>
              <a:t>Psychological</a:t>
            </a:r>
            <a:br>
              <a:rPr lang="en-GB" sz="4800" dirty="0"/>
            </a:br>
            <a:r>
              <a:rPr lang="en-GB" sz="4800" dirty="0"/>
              <a:t>Impacts </a:t>
            </a:r>
          </a:p>
        </p:txBody>
      </p:sp>
      <p:sp>
        <p:nvSpPr>
          <p:cNvPr id="3" name="Content Placeholder 2">
            <a:extLst>
              <a:ext uri="{FF2B5EF4-FFF2-40B4-BE49-F238E27FC236}">
                <a16:creationId xmlns:a16="http://schemas.microsoft.com/office/drawing/2014/main" id="{918BD30A-1686-7D45-56E5-DB6F3EC6CC0D}"/>
              </a:ext>
            </a:extLst>
          </p:cNvPr>
          <p:cNvSpPr>
            <a:spLocks noGrp="1"/>
          </p:cNvSpPr>
          <p:nvPr>
            <p:ph idx="1"/>
          </p:nvPr>
        </p:nvSpPr>
        <p:spPr>
          <a:xfrm>
            <a:off x="5878286" y="1052945"/>
            <a:ext cx="5652723" cy="5247269"/>
          </a:xfrm>
        </p:spPr>
        <p:txBody>
          <a:bodyPr vert="horz" lIns="91440" tIns="45720" rIns="91440" bIns="45720" rtlCol="0" anchor="t">
            <a:normAutofit/>
          </a:bodyPr>
          <a:lstStyle/>
          <a:p>
            <a:r>
              <a:rPr lang="en-GB" dirty="0"/>
              <a:t>The effects of abuse on a victim's emotional state and cognitive abilities</a:t>
            </a:r>
            <a:endParaRPr lang="en-US" dirty="0"/>
          </a:p>
          <a:p>
            <a:r>
              <a:rPr lang="en-GB" dirty="0"/>
              <a:t>PTSD</a:t>
            </a:r>
          </a:p>
          <a:p>
            <a:r>
              <a:rPr lang="en-GB" dirty="0"/>
              <a:t>Survivors may suffer from low self-esteem, self-blame and distorted thinking</a:t>
            </a:r>
          </a:p>
          <a:p>
            <a:endParaRPr lang="en-GB" dirty="0"/>
          </a:p>
          <a:p>
            <a:endParaRPr lang="en-GB" dirty="0"/>
          </a:p>
          <a:p>
            <a:endParaRPr lang="en-GB" dirty="0"/>
          </a:p>
          <a:p>
            <a:endParaRPr lang="en-GB" dirty="0">
              <a:latin typeface="Grandview Display"/>
              <a:ea typeface="Calibri"/>
              <a:cs typeface="Calibri"/>
            </a:endParaRPr>
          </a:p>
          <a:p>
            <a:r>
              <a:rPr lang="en-US" dirty="0">
                <a:latin typeface="Calibri"/>
                <a:ea typeface="Calibri"/>
                <a:cs typeface="Calibri"/>
              </a:rPr>
              <a:t>(NHS England, 2024; Victim Support, 2024; College of Policing, 2023)</a:t>
            </a:r>
          </a:p>
        </p:txBody>
      </p:sp>
      <p:cxnSp>
        <p:nvCxnSpPr>
          <p:cNvPr id="10" name="Straight Connector 9">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460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9275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E7180A-DA36-4F27-64C3-C8AD303DC4A6}"/>
              </a:ext>
            </a:extLst>
          </p:cNvPr>
          <p:cNvSpPr>
            <a:spLocks noGrp="1"/>
          </p:cNvSpPr>
          <p:nvPr>
            <p:ph type="title"/>
          </p:nvPr>
        </p:nvSpPr>
        <p:spPr>
          <a:xfrm>
            <a:off x="5793149" y="1371600"/>
            <a:ext cx="5737859" cy="1097280"/>
          </a:xfrm>
        </p:spPr>
        <p:txBody>
          <a:bodyPr vert="horz" lIns="91440" tIns="45720" rIns="91440" bIns="45720" rtlCol="0" anchor="t">
            <a:normAutofit/>
          </a:bodyPr>
          <a:lstStyle/>
          <a:p>
            <a:r>
              <a:rPr lang="en-US"/>
              <a:t>Emotional Impacts </a:t>
            </a:r>
          </a:p>
        </p:txBody>
      </p:sp>
      <p:pic>
        <p:nvPicPr>
          <p:cNvPr id="7" name="Graphic 6" descr="Drama">
            <a:extLst>
              <a:ext uri="{FF2B5EF4-FFF2-40B4-BE49-F238E27FC236}">
                <a16:creationId xmlns:a16="http://schemas.microsoft.com/office/drawing/2014/main" id="{AD9F3529-96D1-C518-0E8E-81613C8354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3232" y="1956816"/>
            <a:ext cx="4343400" cy="4343400"/>
          </a:xfrm>
          <a:prstGeom prst="rect">
            <a:avLst/>
          </a:prstGeom>
        </p:spPr>
      </p:pic>
      <p:cxnSp>
        <p:nvCxnSpPr>
          <p:cNvPr id="21" name="Straight Connector 2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12C184F-F2DA-7716-F508-C69C6A9EDC99}"/>
              </a:ext>
            </a:extLst>
          </p:cNvPr>
          <p:cNvSpPr txBox="1"/>
          <p:nvPr/>
        </p:nvSpPr>
        <p:spPr>
          <a:xfrm>
            <a:off x="5793149" y="2633236"/>
            <a:ext cx="5737860" cy="366698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10000"/>
              </a:lnSpc>
              <a:spcAft>
                <a:spcPts val="600"/>
              </a:spcAft>
              <a:buSzPct val="87000"/>
              <a:buFont typeface="Arial" panose="020B0604020202020204" pitchFamily="34" charset="0"/>
              <a:buChar char="•"/>
            </a:pPr>
            <a:r>
              <a:rPr lang="en-US" sz="1500" dirty="0"/>
              <a:t>The effects of abuse on a victim's emotions</a:t>
            </a:r>
          </a:p>
          <a:p>
            <a:pPr marL="228600" indent="-228600">
              <a:lnSpc>
                <a:spcPct val="110000"/>
              </a:lnSpc>
              <a:spcAft>
                <a:spcPts val="600"/>
              </a:spcAft>
              <a:buSzPct val="87000"/>
              <a:buFont typeface="Arial" panose="020B0604020202020204" pitchFamily="34" charset="0"/>
              <a:buChar char="•"/>
            </a:pPr>
            <a:r>
              <a:rPr lang="en-US" sz="1500" dirty="0"/>
              <a:t>Express feelings of fear, shame, remorse, humiliation and worthlessness</a:t>
            </a:r>
          </a:p>
          <a:p>
            <a:pPr marL="228600" indent="-228600">
              <a:lnSpc>
                <a:spcPct val="110000"/>
              </a:lnSpc>
              <a:spcAft>
                <a:spcPts val="600"/>
              </a:spcAft>
              <a:buSzPct val="87000"/>
              <a:buFont typeface="Arial" panose="020B0604020202020204" pitchFamily="34" charset="0"/>
              <a:buChar char="•"/>
            </a:pPr>
            <a:r>
              <a:rPr lang="en-US" sz="1500" dirty="0"/>
              <a:t>Decrease in the use of protective services</a:t>
            </a:r>
          </a:p>
          <a:p>
            <a:pPr marL="228600" indent="-228600">
              <a:lnSpc>
                <a:spcPct val="110000"/>
              </a:lnSpc>
              <a:spcAft>
                <a:spcPts val="600"/>
              </a:spcAft>
              <a:buSzPct val="87000"/>
              <a:buFont typeface="Arial" panose="020B0604020202020204" pitchFamily="34" charset="0"/>
              <a:buChar char="•"/>
            </a:pPr>
            <a:endParaRPr lang="en-US" sz="1500"/>
          </a:p>
          <a:p>
            <a:pPr marL="228600" indent="-228600">
              <a:lnSpc>
                <a:spcPct val="110000"/>
              </a:lnSpc>
              <a:spcAft>
                <a:spcPts val="600"/>
              </a:spcAft>
              <a:buSzPct val="87000"/>
              <a:buFont typeface="Arial" panose="020B0604020202020204" pitchFamily="34" charset="0"/>
              <a:buChar char="•"/>
            </a:pPr>
            <a:endParaRPr lang="en-US" sz="1500"/>
          </a:p>
          <a:p>
            <a:pPr marL="228600" indent="-228600">
              <a:lnSpc>
                <a:spcPct val="110000"/>
              </a:lnSpc>
              <a:spcAft>
                <a:spcPts val="600"/>
              </a:spcAft>
              <a:buSzPct val="87000"/>
              <a:buFont typeface="Arial" panose="020B0604020202020204" pitchFamily="34" charset="0"/>
              <a:buChar char="•"/>
            </a:pPr>
            <a:endParaRPr lang="en-US" sz="1500"/>
          </a:p>
          <a:p>
            <a:pPr marL="228600" indent="-228600">
              <a:lnSpc>
                <a:spcPct val="110000"/>
              </a:lnSpc>
              <a:spcAft>
                <a:spcPts val="600"/>
              </a:spcAft>
              <a:buSzPct val="87000"/>
              <a:buFont typeface="Arial" panose="020B0604020202020204" pitchFamily="34" charset="0"/>
              <a:buChar char="•"/>
            </a:pPr>
            <a:endParaRPr lang="en-US" sz="1500"/>
          </a:p>
          <a:p>
            <a:pPr marL="228600" indent="-228600">
              <a:lnSpc>
                <a:spcPct val="110000"/>
              </a:lnSpc>
              <a:spcAft>
                <a:spcPts val="600"/>
              </a:spcAft>
              <a:buSzPct val="87000"/>
              <a:buFont typeface="Arial" panose="020B0604020202020204" pitchFamily="34" charset="0"/>
              <a:buChar char="•"/>
            </a:pPr>
            <a:endParaRPr lang="en-US" sz="1500"/>
          </a:p>
          <a:p>
            <a:pPr marL="228600" indent="-228600">
              <a:lnSpc>
                <a:spcPct val="110000"/>
              </a:lnSpc>
              <a:spcAft>
                <a:spcPts val="600"/>
              </a:spcAft>
              <a:buSzPct val="87000"/>
              <a:buFont typeface="Arial" panose="020B0604020202020204" pitchFamily="34" charset="0"/>
              <a:buChar char="•"/>
            </a:pPr>
            <a:r>
              <a:rPr lang="en-US" sz="1500" dirty="0"/>
              <a:t>(Rape Crisis England &amp; Wales, 2023; (Derbyshire Safeguarding Adults Board; HMICFRS, 2023)</a:t>
            </a:r>
          </a:p>
          <a:p>
            <a:pPr>
              <a:lnSpc>
                <a:spcPct val="110000"/>
              </a:lnSpc>
              <a:spcAft>
                <a:spcPts val="600"/>
              </a:spcAft>
              <a:buSzPct val="87000"/>
              <a:buFont typeface="Arial" panose="020B0604020202020204" pitchFamily="34" charset="0"/>
              <a:buChar char="•"/>
            </a:pPr>
            <a:endParaRPr lang="en-US" sz="1500"/>
          </a:p>
          <a:p>
            <a:pPr>
              <a:lnSpc>
                <a:spcPct val="110000"/>
              </a:lnSpc>
              <a:spcAft>
                <a:spcPts val="600"/>
              </a:spcAft>
              <a:buSzPct val="87000"/>
              <a:buFont typeface="Arial" panose="020B0604020202020204" pitchFamily="34" charset="0"/>
              <a:buChar char="•"/>
            </a:pPr>
            <a:endParaRPr lang="en-US" sz="1500"/>
          </a:p>
        </p:txBody>
      </p:sp>
    </p:spTree>
    <p:extLst>
      <p:ext uri="{BB962C8B-B14F-4D97-AF65-F5344CB8AC3E}">
        <p14:creationId xmlns:p14="http://schemas.microsoft.com/office/powerpoint/2010/main" val="1298185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2C68E7-B982-EB02-EF26-9EB8C323DF6F}"/>
              </a:ext>
            </a:extLst>
          </p:cNvPr>
          <p:cNvSpPr>
            <a:spLocks noGrp="1"/>
          </p:cNvSpPr>
          <p:nvPr>
            <p:ph type="title"/>
          </p:nvPr>
        </p:nvSpPr>
        <p:spPr>
          <a:xfrm>
            <a:off x="640080" y="1371600"/>
            <a:ext cx="5737859" cy="1097280"/>
          </a:xfrm>
        </p:spPr>
        <p:txBody>
          <a:bodyPr>
            <a:normAutofit/>
          </a:bodyPr>
          <a:lstStyle/>
          <a:p>
            <a:r>
              <a:rPr lang="en-GB" dirty="0"/>
              <a:t>Social Impacts</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F58452-5F4E-BDDD-9AB5-18A762F08DDB}"/>
              </a:ext>
            </a:extLst>
          </p:cNvPr>
          <p:cNvSpPr>
            <a:spLocks noGrp="1"/>
          </p:cNvSpPr>
          <p:nvPr>
            <p:ph idx="1"/>
          </p:nvPr>
        </p:nvSpPr>
        <p:spPr>
          <a:xfrm>
            <a:off x="640080" y="2633236"/>
            <a:ext cx="5737860" cy="3666980"/>
          </a:xfrm>
        </p:spPr>
        <p:txBody>
          <a:bodyPr vert="horz" lIns="91440" tIns="45720" rIns="91440" bIns="45720" rtlCol="0" anchor="t">
            <a:normAutofit/>
          </a:bodyPr>
          <a:lstStyle/>
          <a:p>
            <a:pPr>
              <a:lnSpc>
                <a:spcPct val="110000"/>
              </a:lnSpc>
            </a:pPr>
            <a:r>
              <a:rPr lang="en-GB" sz="1700" dirty="0"/>
              <a:t>The effects of abuse on victims'</a:t>
            </a:r>
          </a:p>
          <a:p>
            <a:pPr>
              <a:lnSpc>
                <a:spcPct val="110000"/>
              </a:lnSpc>
            </a:pPr>
            <a:r>
              <a:rPr lang="en-GB" sz="1700" dirty="0"/>
              <a:t>Control from perpetrators</a:t>
            </a:r>
          </a:p>
          <a:p>
            <a:pPr>
              <a:lnSpc>
                <a:spcPct val="110000"/>
              </a:lnSpc>
            </a:pPr>
            <a:r>
              <a:rPr lang="en-GB" sz="1700" dirty="0"/>
              <a:t>Fear, mistrust, or attachment issues</a:t>
            </a:r>
          </a:p>
          <a:p>
            <a:pPr>
              <a:lnSpc>
                <a:spcPct val="110000"/>
              </a:lnSpc>
            </a:pPr>
            <a:r>
              <a:rPr lang="en-GB" sz="1700"/>
              <a:t>Deterred from telling services for fear of not being believed</a:t>
            </a:r>
          </a:p>
          <a:p>
            <a:pPr>
              <a:lnSpc>
                <a:spcPct val="110000"/>
              </a:lnSpc>
            </a:pPr>
            <a:endParaRPr lang="en-GB" sz="1700"/>
          </a:p>
          <a:p>
            <a:pPr>
              <a:lnSpc>
                <a:spcPct val="110000"/>
              </a:lnSpc>
            </a:pPr>
            <a:endParaRPr lang="en-GB" sz="1700"/>
          </a:p>
          <a:p>
            <a:pPr marL="0" indent="0">
              <a:lnSpc>
                <a:spcPct val="110000"/>
              </a:lnSpc>
              <a:buNone/>
            </a:pPr>
            <a:r>
              <a:rPr lang="en-US" sz="1700" dirty="0">
                <a:latin typeface="Calibri"/>
                <a:ea typeface="Calibri"/>
                <a:cs typeface="Calibri"/>
              </a:rPr>
              <a:t>(Women’s Aid, 2023; IICSA, 2022; Refuge, 2023; </a:t>
            </a:r>
            <a:r>
              <a:rPr lang="en-US" sz="1700" dirty="0" err="1">
                <a:latin typeface="Calibri"/>
                <a:ea typeface="Calibri"/>
                <a:cs typeface="Calibri"/>
              </a:rPr>
              <a:t>Thenestsouthwark</a:t>
            </a:r>
            <a:r>
              <a:rPr lang="en-US" sz="1700" dirty="0">
                <a:latin typeface="Calibri"/>
                <a:ea typeface="Calibri"/>
                <a:cs typeface="Calibri"/>
              </a:rPr>
              <a:t>)</a:t>
            </a:r>
            <a:endParaRPr lang="en-GB" sz="1700" dirty="0"/>
          </a:p>
        </p:txBody>
      </p:sp>
      <p:pic>
        <p:nvPicPr>
          <p:cNvPr id="7" name="Graphic 6" descr="Robber">
            <a:extLst>
              <a:ext uri="{FF2B5EF4-FFF2-40B4-BE49-F238E27FC236}">
                <a16:creationId xmlns:a16="http://schemas.microsoft.com/office/drawing/2014/main" id="{772B5548-DCAD-C9D9-03B1-51A1A3BA803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2515331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13B06-16C4-1359-DDAA-B9DEE4ED8C71}"/>
              </a:ext>
            </a:extLst>
          </p:cNvPr>
          <p:cNvSpPr>
            <a:spLocks noGrp="1"/>
          </p:cNvSpPr>
          <p:nvPr>
            <p:ph type="title"/>
          </p:nvPr>
        </p:nvSpPr>
        <p:spPr>
          <a:xfrm>
            <a:off x="640080" y="914400"/>
            <a:ext cx="6291472" cy="1097280"/>
          </a:xfrm>
        </p:spPr>
        <p:txBody>
          <a:bodyPr anchor="t">
            <a:normAutofit/>
          </a:bodyPr>
          <a:lstStyle/>
          <a:p>
            <a:r>
              <a:rPr lang="en-GB" dirty="0"/>
              <a:t>Children and Young Adults</a:t>
            </a:r>
          </a:p>
        </p:txBody>
      </p:sp>
      <p:sp>
        <p:nvSpPr>
          <p:cNvPr id="3" name="Content Placeholder 2">
            <a:extLst>
              <a:ext uri="{FF2B5EF4-FFF2-40B4-BE49-F238E27FC236}">
                <a16:creationId xmlns:a16="http://schemas.microsoft.com/office/drawing/2014/main" id="{2E5F9FF2-2812-E20C-B72D-9AEE7F7A2AF7}"/>
              </a:ext>
            </a:extLst>
          </p:cNvPr>
          <p:cNvSpPr>
            <a:spLocks noGrp="1"/>
          </p:cNvSpPr>
          <p:nvPr>
            <p:ph idx="1"/>
          </p:nvPr>
        </p:nvSpPr>
        <p:spPr>
          <a:xfrm>
            <a:off x="640080" y="2176036"/>
            <a:ext cx="6291472" cy="4123944"/>
          </a:xfrm>
        </p:spPr>
        <p:txBody>
          <a:bodyPr vert="horz" lIns="91440" tIns="45720" rIns="91440" bIns="45720" rtlCol="0">
            <a:normAutofit/>
          </a:bodyPr>
          <a:lstStyle/>
          <a:p>
            <a:r>
              <a:rPr lang="en-GB" dirty="0"/>
              <a:t>Witness or suffer abuse</a:t>
            </a:r>
          </a:p>
          <a:p>
            <a:r>
              <a:rPr lang="en-GB" dirty="0"/>
              <a:t>Research</a:t>
            </a:r>
          </a:p>
          <a:p>
            <a:r>
              <a:rPr lang="en-GB" dirty="0"/>
              <a:t>Persist into adulthood</a:t>
            </a:r>
          </a:p>
          <a:p>
            <a:endParaRPr lang="en-GB" dirty="0"/>
          </a:p>
          <a:p>
            <a:endParaRPr lang="en-GB" dirty="0"/>
          </a:p>
          <a:p>
            <a:endParaRPr lang="en-GB" dirty="0"/>
          </a:p>
          <a:p>
            <a:pPr marL="0" indent="0">
              <a:buNone/>
            </a:pPr>
            <a:r>
              <a:rPr lang="en-US">
                <a:latin typeface="Calibri"/>
                <a:ea typeface="Calibri"/>
                <a:cs typeface="Calibri"/>
              </a:rPr>
              <a:t>(NSPCC, 2024; IICSA, 2022)</a:t>
            </a:r>
            <a:endParaRPr lang="en-GB" dirty="0"/>
          </a:p>
        </p:txBody>
      </p:sp>
      <p:pic>
        <p:nvPicPr>
          <p:cNvPr id="4" name="Picture 3" descr="A child looking at the camera&#10;&#10;AI-generated content may be incorrect.">
            <a:extLst>
              <a:ext uri="{FF2B5EF4-FFF2-40B4-BE49-F238E27FC236}">
                <a16:creationId xmlns:a16="http://schemas.microsoft.com/office/drawing/2014/main" id="{19C32052-CD1F-C4CF-1C2D-D56A3EE91D0A}"/>
              </a:ext>
            </a:extLst>
          </p:cNvPr>
          <p:cNvPicPr>
            <a:picLocks noChangeAspect="1"/>
          </p:cNvPicPr>
          <p:nvPr/>
        </p:nvPicPr>
        <p:blipFill>
          <a:blip r:embed="rId3"/>
          <a:srcRect l="37025" r="3023" b="-2"/>
          <a:stretch>
            <a:fillRect/>
          </a:stretch>
        </p:blipFill>
        <p:spPr>
          <a:xfrm>
            <a:off x="7776429" y="914400"/>
            <a:ext cx="4414591" cy="5357106"/>
          </a:xfrm>
          <a:prstGeom prst="rect">
            <a:avLst/>
          </a:prstGeom>
        </p:spPr>
      </p:pic>
      <p:cxnSp>
        <p:nvCxnSpPr>
          <p:cNvPr id="11" name="Straight Connector 10">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5826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BAC06-5086-1236-BF20-B99CC7E8491E}"/>
              </a:ext>
            </a:extLst>
          </p:cNvPr>
          <p:cNvSpPr>
            <a:spLocks noGrp="1"/>
          </p:cNvSpPr>
          <p:nvPr>
            <p:ph type="title"/>
          </p:nvPr>
        </p:nvSpPr>
        <p:spPr/>
        <p:txBody>
          <a:bodyPr>
            <a:normAutofit fontScale="90000"/>
          </a:bodyPr>
          <a:lstStyle/>
          <a:p>
            <a:r>
              <a:rPr lang="en-GB" b="0">
                <a:ea typeface="+mj-lt"/>
                <a:cs typeface="+mj-lt"/>
              </a:rPr>
              <a:t>How Police Working with Support Services Should Respond to Ensure Effective Safeguarding</a:t>
            </a:r>
            <a:endParaRPr lang="en-US"/>
          </a:p>
        </p:txBody>
      </p:sp>
      <p:sp>
        <p:nvSpPr>
          <p:cNvPr id="3" name="Content Placeholder 2">
            <a:extLst>
              <a:ext uri="{FF2B5EF4-FFF2-40B4-BE49-F238E27FC236}">
                <a16:creationId xmlns:a16="http://schemas.microsoft.com/office/drawing/2014/main" id="{000E9EEA-7CB4-1BDA-FB49-7AF2BB386C86}"/>
              </a:ext>
            </a:extLst>
          </p:cNvPr>
          <p:cNvSpPr>
            <a:spLocks noGrp="1"/>
          </p:cNvSpPr>
          <p:nvPr>
            <p:ph idx="1"/>
          </p:nvPr>
        </p:nvSpPr>
        <p:spPr/>
        <p:txBody>
          <a:bodyPr vert="horz" lIns="91440" tIns="45720" rIns="91440" bIns="45720" rtlCol="0" anchor="t">
            <a:normAutofit/>
          </a:bodyPr>
          <a:lstStyle/>
          <a:p>
            <a:r>
              <a:rPr lang="en-GB"/>
              <a:t>Victim-Centred response from police</a:t>
            </a:r>
          </a:p>
          <a:p>
            <a:r>
              <a:rPr lang="en-GB"/>
              <a:t>Collaboration with specialised support agencies</a:t>
            </a:r>
          </a:p>
          <a:p>
            <a:r>
              <a:rPr lang="en-GB"/>
              <a:t>Trauma-informed approach</a:t>
            </a:r>
          </a:p>
          <a:p>
            <a:r>
              <a:rPr lang="en-GB"/>
              <a:t>Emotional detachment, disengagement, inconsistent reporting </a:t>
            </a:r>
            <a:endParaRPr lang="en-GB" dirty="0"/>
          </a:p>
          <a:p>
            <a:r>
              <a:rPr lang="en-GB"/>
              <a:t>Refrain from judegement </a:t>
            </a:r>
            <a:endParaRPr lang="en-GB" dirty="0"/>
          </a:p>
          <a:p>
            <a:endParaRPr lang="en-GB" dirty="0"/>
          </a:p>
          <a:p>
            <a:r>
              <a:rPr lang="en-GB"/>
              <a:t>(Home Office, 2022; College of Policing, 2023)</a:t>
            </a:r>
            <a:endParaRPr lang="en-GB" dirty="0"/>
          </a:p>
        </p:txBody>
      </p:sp>
    </p:spTree>
    <p:extLst>
      <p:ext uri="{BB962C8B-B14F-4D97-AF65-F5344CB8AC3E}">
        <p14:creationId xmlns:p14="http://schemas.microsoft.com/office/powerpoint/2010/main" val="2936955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1C061-0EF3-9FDB-A142-45600C2FD18B}"/>
              </a:ext>
            </a:extLst>
          </p:cNvPr>
          <p:cNvSpPr>
            <a:spLocks noGrp="1"/>
          </p:cNvSpPr>
          <p:nvPr>
            <p:ph type="title"/>
          </p:nvPr>
        </p:nvSpPr>
        <p:spPr/>
        <p:txBody>
          <a:bodyPr/>
          <a:lstStyle/>
          <a:p>
            <a:r>
              <a:rPr lang="en-GB"/>
              <a:t>Continued</a:t>
            </a:r>
          </a:p>
        </p:txBody>
      </p:sp>
      <p:sp>
        <p:nvSpPr>
          <p:cNvPr id="3" name="Content Placeholder 2">
            <a:extLst>
              <a:ext uri="{FF2B5EF4-FFF2-40B4-BE49-F238E27FC236}">
                <a16:creationId xmlns:a16="http://schemas.microsoft.com/office/drawing/2014/main" id="{52B91339-C085-E1CD-E01A-6B72388BB271}"/>
              </a:ext>
            </a:extLst>
          </p:cNvPr>
          <p:cNvSpPr>
            <a:spLocks noGrp="1"/>
          </p:cNvSpPr>
          <p:nvPr>
            <p:ph idx="1"/>
          </p:nvPr>
        </p:nvSpPr>
        <p:spPr/>
        <p:txBody>
          <a:bodyPr vert="horz" lIns="91440" tIns="45720" rIns="91440" bIns="45720" rtlCol="0" anchor="t">
            <a:normAutofit fontScale="92500" lnSpcReduction="10000"/>
          </a:bodyPr>
          <a:lstStyle/>
          <a:p>
            <a:r>
              <a:rPr lang="en-GB"/>
              <a:t>Accurate risk assessment </a:t>
            </a:r>
          </a:p>
          <a:p>
            <a:r>
              <a:rPr lang="en-GB"/>
              <a:t>Utlilise professional judgement </a:t>
            </a:r>
          </a:p>
          <a:p>
            <a:r>
              <a:rPr lang="en-GB"/>
              <a:t>High risk – Multi Agency Risk assessment </a:t>
            </a:r>
          </a:p>
          <a:p>
            <a:r>
              <a:rPr lang="en-GB"/>
              <a:t>Referrals to organisations </a:t>
            </a:r>
          </a:p>
          <a:p>
            <a:r>
              <a:rPr lang="en-GB"/>
              <a:t>Programs offer </a:t>
            </a:r>
          </a:p>
          <a:p>
            <a:r>
              <a:rPr lang="en-GB"/>
              <a:t>Victim rehabilitation </a:t>
            </a:r>
          </a:p>
          <a:p>
            <a:endParaRPr lang="en-GB" dirty="0"/>
          </a:p>
          <a:p>
            <a:r>
              <a:rPr lang="en-GB"/>
              <a:t>(SAfeLives, 2023; Victim Support, 2024; Women's Aid, 2023)</a:t>
            </a:r>
            <a:endParaRPr lang="en-GB" dirty="0"/>
          </a:p>
        </p:txBody>
      </p:sp>
    </p:spTree>
    <p:extLst>
      <p:ext uri="{BB962C8B-B14F-4D97-AF65-F5344CB8AC3E}">
        <p14:creationId xmlns:p14="http://schemas.microsoft.com/office/powerpoint/2010/main" val="1504530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465B7-5D88-83E8-8E46-0985DC22A617}"/>
              </a:ext>
            </a:extLst>
          </p:cNvPr>
          <p:cNvSpPr>
            <a:spLocks noGrp="1"/>
          </p:cNvSpPr>
          <p:nvPr>
            <p:ph type="title"/>
          </p:nvPr>
        </p:nvSpPr>
        <p:spPr/>
        <p:txBody>
          <a:bodyPr/>
          <a:lstStyle/>
          <a:p>
            <a:r>
              <a:rPr lang="en-GB"/>
              <a:t>Continued</a:t>
            </a:r>
          </a:p>
        </p:txBody>
      </p:sp>
      <p:sp>
        <p:nvSpPr>
          <p:cNvPr id="3" name="Content Placeholder 2">
            <a:extLst>
              <a:ext uri="{FF2B5EF4-FFF2-40B4-BE49-F238E27FC236}">
                <a16:creationId xmlns:a16="http://schemas.microsoft.com/office/drawing/2014/main" id="{E8240BE4-6DAF-BABF-18A6-6D37563EDD5E}"/>
              </a:ext>
            </a:extLst>
          </p:cNvPr>
          <p:cNvSpPr>
            <a:spLocks noGrp="1"/>
          </p:cNvSpPr>
          <p:nvPr>
            <p:ph idx="1"/>
          </p:nvPr>
        </p:nvSpPr>
        <p:spPr/>
        <p:txBody>
          <a:bodyPr vert="horz" lIns="91440" tIns="45720" rIns="91440" bIns="45720" rtlCol="0" anchor="t">
            <a:normAutofit fontScale="92500" lnSpcReduction="10000"/>
          </a:bodyPr>
          <a:lstStyle/>
          <a:p>
            <a:r>
              <a:rPr lang="en-GB"/>
              <a:t>Legislation </a:t>
            </a:r>
            <a:endParaRPr lang="en-US"/>
          </a:p>
          <a:p>
            <a:r>
              <a:rPr lang="en-GB"/>
              <a:t>Respsonses to safeguarding must be inclusive </a:t>
            </a:r>
          </a:p>
          <a:p>
            <a:r>
              <a:rPr lang="en-GB"/>
              <a:t>Police must acknowledge the extra obstacles</a:t>
            </a:r>
          </a:p>
          <a:p>
            <a:r>
              <a:rPr lang="en-GB"/>
              <a:t>Significance in avoiding stereotypes </a:t>
            </a:r>
            <a:endParaRPr lang="en-GB" dirty="0"/>
          </a:p>
          <a:p>
            <a:endParaRPr lang="en-GB" dirty="0"/>
          </a:p>
          <a:p>
            <a:endParaRPr lang="en-GB" dirty="0"/>
          </a:p>
          <a:p>
            <a:endParaRPr lang="en-GB" dirty="0"/>
          </a:p>
          <a:p>
            <a:pPr marL="0" indent="0">
              <a:buNone/>
            </a:pPr>
            <a:r>
              <a:rPr lang="en-GB"/>
              <a:t>(UK Government, 2021; HMICFRS, 2023; CPS, 2023; College of Policing, 2023) </a:t>
            </a:r>
            <a:endParaRPr lang="en-GB" dirty="0"/>
          </a:p>
        </p:txBody>
      </p:sp>
    </p:spTree>
    <p:extLst>
      <p:ext uri="{BB962C8B-B14F-4D97-AF65-F5344CB8AC3E}">
        <p14:creationId xmlns:p14="http://schemas.microsoft.com/office/powerpoint/2010/main" val="2511370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66509-22B0-AD4E-78D5-B5773673CE79}"/>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8466D0D9-F118-A5A2-E954-1EA430817DB8}"/>
              </a:ext>
            </a:extLst>
          </p:cNvPr>
          <p:cNvSpPr>
            <a:spLocks noGrp="1"/>
          </p:cNvSpPr>
          <p:nvPr>
            <p:ph idx="1"/>
          </p:nvPr>
        </p:nvSpPr>
        <p:spPr/>
        <p:txBody>
          <a:bodyPr vert="horz" lIns="91440" tIns="45720" rIns="91440" bIns="45720" rtlCol="0" anchor="t">
            <a:noAutofit/>
          </a:bodyPr>
          <a:lstStyle/>
          <a:p>
            <a:pPr>
              <a:lnSpc>
                <a:spcPct val="100000"/>
              </a:lnSpc>
              <a:spcBef>
                <a:spcPts val="0"/>
              </a:spcBef>
            </a:pPr>
            <a:r>
              <a:rPr lang="en-GB">
                <a:ea typeface="+mn-lt"/>
                <a:cs typeface="+mn-lt"/>
              </a:rPr>
              <a:t>In general, there is a close connection between the psychological, emotional, and social effects of abuse. While social isolation can exacerbate anxiety and despair, emotional trauma can lead to long-term psychological illnesses. These impacts may last throughout a victim's life if proper protection and trauma-informed support are not provided. Therefore, it is crucial to acknowledge these effects and respond in a way that puts victim safety, recovery, and long-term welfare first, according to UK policy and safeguarding guidelines (Home Office, 2022; Domestic Abuse Act Statutory Guidance, 2021). </a:t>
            </a:r>
            <a:endParaRPr lang="en-US"/>
          </a:p>
          <a:p>
            <a:pPr>
              <a:lnSpc>
                <a:spcPct val="100000"/>
              </a:lnSpc>
              <a:spcBef>
                <a:spcPts val="0"/>
              </a:spcBef>
            </a:pPr>
            <a:r>
              <a:rPr lang="en-US" dirty="0">
                <a:latin typeface="Grandview Display"/>
                <a:ea typeface="Calibri"/>
                <a:cs typeface="Calibri"/>
              </a:rPr>
              <a:t>In conclusion, police must collaborate closely with support providers in order to provide effective safeguarding, utilising a victim-centered, risk-focused, and trauma-informed strategy. In accordance with UK safeguarding standards, police can better protect victims and lessen long-term harm through early risk assessment, professional referrals, information exchange, and ongoing support.</a:t>
            </a:r>
            <a:endParaRPr lang="en-GB" dirty="0">
              <a:latin typeface="Grandview Display"/>
            </a:endParaRPr>
          </a:p>
          <a:p>
            <a:pPr>
              <a:lnSpc>
                <a:spcPct val="100000"/>
              </a:lnSpc>
              <a:spcBef>
                <a:spcPts val="0"/>
              </a:spcBef>
            </a:pPr>
            <a:endParaRPr lang="en-US" sz="1200" dirty="0">
              <a:latin typeface="Calibri"/>
              <a:ea typeface="Calibri"/>
              <a:cs typeface="Calibri"/>
            </a:endParaRPr>
          </a:p>
        </p:txBody>
      </p:sp>
    </p:spTree>
    <p:extLst>
      <p:ext uri="{BB962C8B-B14F-4D97-AF65-F5344CB8AC3E}">
        <p14:creationId xmlns:p14="http://schemas.microsoft.com/office/powerpoint/2010/main" val="2387670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95BB8-D684-FAF9-1528-0D15D7877BF9}"/>
              </a:ext>
            </a:extLst>
          </p:cNvPr>
          <p:cNvSpPr>
            <a:spLocks noGrp="1"/>
          </p:cNvSpPr>
          <p:nvPr>
            <p:ph type="title"/>
          </p:nvPr>
        </p:nvSpPr>
        <p:spPr/>
        <p:txBody>
          <a:bodyPr/>
          <a:lstStyle/>
          <a:p>
            <a:r>
              <a:rPr lang="en-GB" dirty="0"/>
              <a:t>AI Acknowledgement </a:t>
            </a:r>
          </a:p>
        </p:txBody>
      </p:sp>
      <p:sp>
        <p:nvSpPr>
          <p:cNvPr id="3" name="Content Placeholder 2">
            <a:extLst>
              <a:ext uri="{FF2B5EF4-FFF2-40B4-BE49-F238E27FC236}">
                <a16:creationId xmlns:a16="http://schemas.microsoft.com/office/drawing/2014/main" id="{F6548861-99B9-48BC-0358-B4DAC9002FC6}"/>
              </a:ext>
            </a:extLst>
          </p:cNvPr>
          <p:cNvSpPr>
            <a:spLocks noGrp="1"/>
          </p:cNvSpPr>
          <p:nvPr>
            <p:ph idx="1"/>
          </p:nvPr>
        </p:nvSpPr>
        <p:spPr/>
        <p:txBody>
          <a:bodyPr vert="horz" lIns="91440" tIns="45720" rIns="91440" bIns="45720" rtlCol="0" anchor="t">
            <a:normAutofit/>
          </a:bodyPr>
          <a:lstStyle/>
          <a:p>
            <a:r>
              <a:rPr lang="en-GB">
                <a:solidFill>
                  <a:srgbClr val="16191C"/>
                </a:solidFill>
                <a:highlight>
                  <a:srgbClr val="F8F8F8"/>
                </a:highlight>
                <a:ea typeface="+mn-lt"/>
                <a:cs typeface="+mn-lt"/>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a:ea typeface="+mn-lt"/>
              <a:cs typeface="+mn-lt"/>
            </a:endParaRPr>
          </a:p>
        </p:txBody>
      </p:sp>
    </p:spTree>
    <p:extLst>
      <p:ext uri="{BB962C8B-B14F-4D97-AF65-F5344CB8AC3E}">
        <p14:creationId xmlns:p14="http://schemas.microsoft.com/office/powerpoint/2010/main" val="3502730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C8D7A-9117-2FE8-0E02-63EBC32B6A76}"/>
              </a:ext>
            </a:extLst>
          </p:cNvPr>
          <p:cNvSpPr>
            <a:spLocks noGrp="1"/>
          </p:cNvSpPr>
          <p:nvPr>
            <p:ph type="title"/>
          </p:nvPr>
        </p:nvSpPr>
        <p:spPr/>
        <p:txBody>
          <a:bodyPr>
            <a:normAutofit fontScale="90000"/>
          </a:bodyPr>
          <a:lstStyle/>
          <a:p>
            <a:r>
              <a:rPr lang="en-GB" dirty="0"/>
              <a:t>References for Psychological, emotional and Social impacts including children and young adults </a:t>
            </a:r>
          </a:p>
        </p:txBody>
      </p:sp>
      <p:sp>
        <p:nvSpPr>
          <p:cNvPr id="3" name="Content Placeholder 2">
            <a:extLst>
              <a:ext uri="{FF2B5EF4-FFF2-40B4-BE49-F238E27FC236}">
                <a16:creationId xmlns:a16="http://schemas.microsoft.com/office/drawing/2014/main" id="{49097389-DC0C-FC7D-D201-AC4416D4F5C8}"/>
              </a:ext>
            </a:extLst>
          </p:cNvPr>
          <p:cNvSpPr>
            <a:spLocks noGrp="1"/>
          </p:cNvSpPr>
          <p:nvPr>
            <p:ph idx="1"/>
          </p:nvPr>
        </p:nvSpPr>
        <p:spPr/>
        <p:txBody>
          <a:bodyPr vert="horz" lIns="91440" tIns="45720" rIns="91440" bIns="45720" rtlCol="0" anchor="t">
            <a:normAutofit fontScale="92500" lnSpcReduction="10000"/>
          </a:bodyPr>
          <a:lstStyle/>
          <a:p>
            <a:r>
              <a:rPr lang="en-GB" sz="1600" dirty="0"/>
              <a:t>College of Policing, 2023 – Available at: </a:t>
            </a:r>
            <a:r>
              <a:rPr lang="en-GB" sz="1600" dirty="0">
                <a:ea typeface="+mn-lt"/>
                <a:cs typeface="+mn-lt"/>
                <a:hlinkClick r:id="rId2"/>
              </a:rPr>
              <a:t>Context and dynamics of domestic abuse | College of Policing</a:t>
            </a:r>
            <a:r>
              <a:rPr lang="en-GB" sz="1600" dirty="0">
                <a:ea typeface="+mn-lt"/>
                <a:cs typeface="+mn-lt"/>
              </a:rPr>
              <a:t> (Accessed on: 06/01/2026)</a:t>
            </a:r>
          </a:p>
          <a:p>
            <a:r>
              <a:rPr lang="en-GB" sz="1600" dirty="0">
                <a:ea typeface="+mn-lt"/>
                <a:cs typeface="+mn-lt"/>
              </a:rPr>
              <a:t>Derbyshire Safeguarding Adults Board, Trauma-informed practice in safeguarding – Available at: </a:t>
            </a:r>
            <a:r>
              <a:rPr lang="en-GB" sz="1600" dirty="0">
                <a:ea typeface="+mn-lt"/>
                <a:cs typeface="+mn-lt"/>
                <a:hlinkClick r:id="rId3"/>
              </a:rPr>
              <a:t>Trauma-informed practice in safeguarding - Derbyshire Safeguarding Adults Board</a:t>
            </a:r>
            <a:r>
              <a:rPr lang="en-GB" sz="1600" dirty="0">
                <a:ea typeface="+mn-lt"/>
                <a:cs typeface="+mn-lt"/>
              </a:rPr>
              <a:t> (Accessed on: 06/01/2026)</a:t>
            </a:r>
          </a:p>
          <a:p>
            <a:r>
              <a:rPr lang="en-GB" sz="1600" dirty="0">
                <a:ea typeface="+mn-lt"/>
                <a:cs typeface="+mn-lt"/>
              </a:rPr>
              <a:t>HMICFRS, 2023 – Available at: </a:t>
            </a:r>
            <a:r>
              <a:rPr lang="en-GB" sz="1600" dirty="0">
                <a:ea typeface="+mn-lt"/>
                <a:cs typeface="+mn-lt"/>
                <a:hlinkClick r:id="rId4"/>
              </a:rPr>
              <a:t>The police response to domestic abuse: An update report - His Majesty’s Inspectorate of Constabulary and Fire &amp; Rescue Services</a:t>
            </a:r>
            <a:r>
              <a:rPr lang="en-GB" sz="1600" dirty="0">
                <a:ea typeface="+mn-lt"/>
                <a:cs typeface="+mn-lt"/>
              </a:rPr>
              <a:t> (Accessed on: 06/01/2026)</a:t>
            </a:r>
          </a:p>
          <a:p>
            <a:r>
              <a:rPr lang="en-GB" sz="1600" dirty="0"/>
              <a:t>Home Office, 2022 – Available at: </a:t>
            </a:r>
            <a:r>
              <a:rPr lang="en-GB" sz="1600" dirty="0">
                <a:ea typeface="+mn-lt"/>
                <a:cs typeface="+mn-lt"/>
                <a:hlinkClick r:id="rId5"/>
              </a:rPr>
              <a:t>Tackling violence against women and girls strategy - GOV.UK</a:t>
            </a:r>
            <a:r>
              <a:rPr lang="en-GB" sz="1600" dirty="0">
                <a:ea typeface="+mn-lt"/>
                <a:cs typeface="+mn-lt"/>
              </a:rPr>
              <a:t> (Accessed on: 06/01/2026)</a:t>
            </a:r>
          </a:p>
          <a:p>
            <a:r>
              <a:rPr lang="en-GB" sz="1600" dirty="0">
                <a:ea typeface="+mn-lt"/>
                <a:cs typeface="+mn-lt"/>
              </a:rPr>
              <a:t>The Independent Inquiry into Child Sexual Abuse (IICSA) Available at: </a:t>
            </a:r>
            <a:r>
              <a:rPr lang="en-GB" sz="1600" dirty="0">
                <a:ea typeface="+mn-lt"/>
                <a:cs typeface="+mn-lt"/>
                <a:hlinkClick r:id="rId6"/>
              </a:rPr>
              <a:t>The impacts of child sexual abuse: A rapid evidence assessment | IICSA Independent Inquiry into Child Sexual Abuse</a:t>
            </a:r>
            <a:r>
              <a:rPr lang="en-GB" sz="1600" dirty="0">
                <a:ea typeface="+mn-lt"/>
                <a:cs typeface="+mn-lt"/>
              </a:rPr>
              <a:t> (Accessed on: 06/01/2026)</a:t>
            </a:r>
          </a:p>
          <a:p>
            <a:r>
              <a:rPr lang="en-GB" sz="1600" dirty="0">
                <a:ea typeface="+mn-lt"/>
                <a:cs typeface="+mn-lt"/>
              </a:rPr>
              <a:t>The Nest South Wark, Understanding the Impact of Crime Victimisation. Available at: </a:t>
            </a:r>
            <a:r>
              <a:rPr lang="en-GB" sz="1600" dirty="0">
                <a:ea typeface="+mn-lt"/>
                <a:cs typeface="+mn-lt"/>
                <a:hlinkClick r:id="rId7"/>
              </a:rPr>
              <a:t>Understanding the Impact of Crime Victimisation | The Nest</a:t>
            </a:r>
            <a:r>
              <a:rPr lang="en-GB" sz="1600" dirty="0">
                <a:ea typeface="+mn-lt"/>
                <a:cs typeface="+mn-lt"/>
              </a:rPr>
              <a:t> (Accessed on: 06/01/2026)</a:t>
            </a:r>
          </a:p>
          <a:p>
            <a:endParaRPr lang="en-GB" sz="1600" dirty="0">
              <a:ea typeface="+mn-lt"/>
              <a:cs typeface="+mn-lt"/>
            </a:endParaRPr>
          </a:p>
          <a:p>
            <a:endParaRPr lang="en-GB" sz="1600"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3997446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1D6B-695F-5D54-5317-03E0A750142B}"/>
              </a:ext>
            </a:extLst>
          </p:cNvPr>
          <p:cNvSpPr>
            <a:spLocks noGrp="1"/>
          </p:cNvSpPr>
          <p:nvPr>
            <p:ph type="title"/>
          </p:nvPr>
        </p:nvSpPr>
        <p:spPr/>
        <p:txBody>
          <a:bodyPr/>
          <a:lstStyle/>
          <a:p>
            <a:r>
              <a:rPr lang="en-GB" dirty="0"/>
              <a:t>Reference list continued</a:t>
            </a:r>
          </a:p>
        </p:txBody>
      </p:sp>
      <p:sp>
        <p:nvSpPr>
          <p:cNvPr id="3" name="Content Placeholder 2">
            <a:extLst>
              <a:ext uri="{FF2B5EF4-FFF2-40B4-BE49-F238E27FC236}">
                <a16:creationId xmlns:a16="http://schemas.microsoft.com/office/drawing/2014/main" id="{1EA332F3-CF24-557A-4DF2-0F38F1004297}"/>
              </a:ext>
            </a:extLst>
          </p:cNvPr>
          <p:cNvSpPr>
            <a:spLocks noGrp="1"/>
          </p:cNvSpPr>
          <p:nvPr>
            <p:ph idx="1"/>
          </p:nvPr>
        </p:nvSpPr>
        <p:spPr/>
        <p:txBody>
          <a:bodyPr vert="horz" lIns="91440" tIns="45720" rIns="91440" bIns="45720" rtlCol="0" anchor="t">
            <a:normAutofit lnSpcReduction="10000"/>
          </a:bodyPr>
          <a:lstStyle/>
          <a:p>
            <a:r>
              <a:rPr lang="en-GB" sz="1500" dirty="0"/>
              <a:t>NHS England, 2024 – Available at: </a:t>
            </a:r>
            <a:r>
              <a:rPr lang="en-GB" sz="1500" dirty="0">
                <a:hlinkClick r:id="rId2"/>
              </a:rPr>
              <a:t>Main Findings - NHS England Digital</a:t>
            </a:r>
            <a:r>
              <a:rPr lang="en-GB" sz="1500" dirty="0"/>
              <a:t> (Accessed on: 06/01/2026)</a:t>
            </a:r>
            <a:endParaRPr lang="en-GB" sz="1600" dirty="0"/>
          </a:p>
          <a:p>
            <a:r>
              <a:rPr lang="en-GB" sz="1600" dirty="0"/>
              <a:t>NSPCC, 2023 What is Emotional Abuse? - Available at: </a:t>
            </a:r>
            <a:r>
              <a:rPr lang="en-GB" sz="1600" dirty="0">
                <a:ea typeface="+mn-lt"/>
                <a:cs typeface="+mn-lt"/>
                <a:hlinkClick r:id="rId3"/>
              </a:rPr>
              <a:t>What Is Emotional Abuse &amp; Things You Should Know | NSPCC</a:t>
            </a:r>
            <a:r>
              <a:rPr lang="en-GB" sz="1600" dirty="0">
                <a:ea typeface="+mn-lt"/>
                <a:cs typeface="+mn-lt"/>
              </a:rPr>
              <a:t> (Accessed on: 06/01/2026)</a:t>
            </a:r>
            <a:endParaRPr lang="en-GB"/>
          </a:p>
          <a:p>
            <a:r>
              <a:rPr lang="en-GB" sz="1600" dirty="0"/>
              <a:t>NSPCC, 2024 </a:t>
            </a:r>
            <a:r>
              <a:rPr lang="en-GB" sz="1600" dirty="0">
                <a:highlight>
                  <a:srgbClr val="FAFAFA"/>
                </a:highlight>
              </a:rPr>
              <a:t>We're calling for a national strategy for England on child neglect – Available at: </a:t>
            </a:r>
            <a:r>
              <a:rPr lang="en-GB" sz="1600" dirty="0">
                <a:highlight>
                  <a:srgbClr val="FAFAFA"/>
                </a:highlight>
                <a:ea typeface="+mn-lt"/>
                <a:cs typeface="+mn-lt"/>
                <a:hlinkClick r:id="rId4"/>
              </a:rPr>
              <a:t>We're calling for a national strategy for England on child neglect | NSPCC</a:t>
            </a:r>
            <a:r>
              <a:rPr lang="en-GB" sz="1600" dirty="0">
                <a:highlight>
                  <a:srgbClr val="FAFAFA"/>
                </a:highlight>
                <a:ea typeface="+mn-lt"/>
                <a:cs typeface="+mn-lt"/>
              </a:rPr>
              <a:t> (Accessed on: 06/01/2026)</a:t>
            </a:r>
            <a:endParaRPr lang="en-GB" sz="1600" dirty="0"/>
          </a:p>
          <a:p>
            <a:r>
              <a:rPr lang="en-GB" sz="1600" dirty="0">
                <a:highlight>
                  <a:srgbClr val="FAFAFA"/>
                </a:highlight>
              </a:rPr>
              <a:t>Refuge, 2023 Available at: </a:t>
            </a:r>
            <a:r>
              <a:rPr lang="en-GB" sz="1600" dirty="0">
                <a:highlight>
                  <a:srgbClr val="FAFAFA"/>
                </a:highlight>
                <a:ea typeface="+mn-lt"/>
                <a:cs typeface="+mn-lt"/>
                <a:hlinkClick r:id="rId5"/>
              </a:rPr>
              <a:t>Refuge-Annual-Report-2023-24.pdf</a:t>
            </a:r>
            <a:r>
              <a:rPr lang="en-GB" sz="1600" dirty="0">
                <a:highlight>
                  <a:srgbClr val="FAFAFA"/>
                </a:highlight>
                <a:ea typeface="+mn-lt"/>
                <a:cs typeface="+mn-lt"/>
              </a:rPr>
              <a:t> (Accessed on: 06/01/2026)</a:t>
            </a:r>
          </a:p>
          <a:p>
            <a:r>
              <a:rPr lang="en-GB" sz="1600" dirty="0">
                <a:highlight>
                  <a:srgbClr val="FAFAFA"/>
                </a:highlight>
                <a:ea typeface="+mn-lt"/>
                <a:cs typeface="+mn-lt"/>
              </a:rPr>
              <a:t>Rape Crisis England &amp; Wales (2023) The Impact of Sexual Violence - </a:t>
            </a:r>
            <a:r>
              <a:rPr lang="en-GB" sz="1600" dirty="0">
                <a:highlight>
                  <a:srgbClr val="FAFAFA"/>
                </a:highlight>
                <a:ea typeface="+mn-lt"/>
                <a:cs typeface="+mn-lt"/>
                <a:hlinkClick r:id="rId6"/>
              </a:rPr>
              <a:t>Impacts of sexual violence and abuse | Rape Crisis England &amp; Wales</a:t>
            </a:r>
            <a:r>
              <a:rPr lang="en-GB" sz="1600" dirty="0">
                <a:highlight>
                  <a:srgbClr val="FAFAFA"/>
                </a:highlight>
                <a:ea typeface="+mn-lt"/>
                <a:cs typeface="+mn-lt"/>
              </a:rPr>
              <a:t> (Accessed on: 06/01/2026)</a:t>
            </a:r>
          </a:p>
          <a:p>
            <a:r>
              <a:rPr lang="en-GB" sz="1600" dirty="0">
                <a:highlight>
                  <a:srgbClr val="FAFAFA"/>
                </a:highlight>
                <a:ea typeface="+mn-lt"/>
                <a:cs typeface="+mn-lt"/>
              </a:rPr>
              <a:t>UK Government, 2021. Domestic Abuse Act 2021: Statutory Guidance – Available at: </a:t>
            </a:r>
            <a:r>
              <a:rPr lang="en-GB" sz="1600" dirty="0">
                <a:highlight>
                  <a:srgbClr val="FAFAFA"/>
                </a:highlight>
                <a:ea typeface="+mn-lt"/>
                <a:cs typeface="+mn-lt"/>
                <a:hlinkClick r:id="rId7"/>
              </a:rPr>
              <a:t>Domestic Abuse: statutory guidance (accessible version) - GOV.UK</a:t>
            </a:r>
            <a:r>
              <a:rPr lang="en-GB" sz="1600" dirty="0">
                <a:highlight>
                  <a:srgbClr val="FAFAFA"/>
                </a:highlight>
                <a:ea typeface="+mn-lt"/>
                <a:cs typeface="+mn-lt"/>
              </a:rPr>
              <a:t> (Accessed on: 06/01/2026)</a:t>
            </a:r>
          </a:p>
          <a:p>
            <a:endParaRPr lang="en-GB" sz="1600" dirty="0">
              <a:highlight>
                <a:srgbClr val="FAFAFA"/>
              </a:highlight>
            </a:endParaRPr>
          </a:p>
          <a:p>
            <a:endParaRPr lang="en-GB" sz="1600" dirty="0">
              <a:highlight>
                <a:srgbClr val="FAFAFA"/>
              </a:highlight>
            </a:endParaRPr>
          </a:p>
          <a:p>
            <a:endParaRPr lang="en-GB" sz="1600" dirty="0">
              <a:highlight>
                <a:srgbClr val="FAFAFA"/>
              </a:highlight>
            </a:endParaRPr>
          </a:p>
          <a:p>
            <a:endParaRPr lang="en-GB" sz="1600" dirty="0"/>
          </a:p>
        </p:txBody>
      </p:sp>
    </p:spTree>
    <p:extLst>
      <p:ext uri="{BB962C8B-B14F-4D97-AF65-F5344CB8AC3E}">
        <p14:creationId xmlns:p14="http://schemas.microsoft.com/office/powerpoint/2010/main" val="2371789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415EF-4137-8A09-1A5B-4E48524FEC55}"/>
              </a:ext>
            </a:extLst>
          </p:cNvPr>
          <p:cNvSpPr>
            <a:spLocks noGrp="1"/>
          </p:cNvSpPr>
          <p:nvPr>
            <p:ph type="title"/>
          </p:nvPr>
        </p:nvSpPr>
        <p:spPr/>
        <p:txBody>
          <a:bodyPr/>
          <a:lstStyle/>
          <a:p>
            <a:r>
              <a:rPr lang="en-GB" dirty="0"/>
              <a:t>Reference List Continued </a:t>
            </a:r>
          </a:p>
        </p:txBody>
      </p:sp>
      <p:sp>
        <p:nvSpPr>
          <p:cNvPr id="3" name="Content Placeholder 2">
            <a:extLst>
              <a:ext uri="{FF2B5EF4-FFF2-40B4-BE49-F238E27FC236}">
                <a16:creationId xmlns:a16="http://schemas.microsoft.com/office/drawing/2014/main" id="{B1B51917-E5C0-6D21-B830-3A137858E078}"/>
              </a:ext>
            </a:extLst>
          </p:cNvPr>
          <p:cNvSpPr>
            <a:spLocks noGrp="1"/>
          </p:cNvSpPr>
          <p:nvPr>
            <p:ph idx="1"/>
          </p:nvPr>
        </p:nvSpPr>
        <p:spPr/>
        <p:txBody>
          <a:bodyPr vert="horz" lIns="91440" tIns="45720" rIns="91440" bIns="45720" rtlCol="0" anchor="t">
            <a:normAutofit/>
          </a:bodyPr>
          <a:lstStyle/>
          <a:p>
            <a:r>
              <a:rPr lang="en-GB" sz="1600" dirty="0"/>
              <a:t>Women's Aid, 2023. The Annual Audit. Available at: </a:t>
            </a:r>
            <a:r>
              <a:rPr lang="en-GB" sz="1600" dirty="0">
                <a:ea typeface="+mn-lt"/>
                <a:cs typeface="+mn-lt"/>
                <a:hlinkClick r:id="rId2"/>
              </a:rPr>
              <a:t>The-Domestic-Abuse-Report-2023-The-Annual-Audit-FINAL.pdf</a:t>
            </a:r>
            <a:r>
              <a:rPr lang="en-US" sz="1600" dirty="0">
                <a:ea typeface="+mn-lt"/>
                <a:cs typeface="+mn-lt"/>
              </a:rPr>
              <a:t> </a:t>
            </a:r>
            <a:r>
              <a:rPr lang="en-GB" sz="1600" dirty="0">
                <a:highlight>
                  <a:srgbClr val="FAFAFA"/>
                </a:highlight>
                <a:ea typeface="+mn-lt"/>
                <a:cs typeface="+mn-lt"/>
              </a:rPr>
              <a:t>(Accessed on: 06/01/2026)</a:t>
            </a:r>
          </a:p>
          <a:p>
            <a:r>
              <a:rPr lang="en-GB" sz="1600">
                <a:highlight>
                  <a:srgbClr val="FAFAFA"/>
                </a:highlight>
                <a:ea typeface="+mn-lt"/>
                <a:cs typeface="+mn-lt"/>
              </a:rPr>
              <a:t>Crown Prosecution Service (2023) </a:t>
            </a:r>
            <a:r>
              <a:rPr lang="en-GB" sz="1600" i="1">
                <a:highlight>
                  <a:srgbClr val="FAFAFA"/>
                </a:highlight>
                <a:ea typeface="+mn-lt"/>
                <a:cs typeface="+mn-lt"/>
              </a:rPr>
              <a:t>Domestic Abuse and Victim Impact</a:t>
            </a:r>
            <a:r>
              <a:rPr lang="en-GB" sz="1600">
                <a:highlight>
                  <a:srgbClr val="FAFAFA"/>
                </a:highlight>
                <a:ea typeface="+mn-lt"/>
                <a:cs typeface="+mn-lt"/>
              </a:rPr>
              <a:t>. Available at: </a:t>
            </a:r>
            <a:r>
              <a:rPr lang="en-GB" sz="1600" dirty="0">
                <a:highlight>
                  <a:srgbClr val="FAFAFA"/>
                </a:highlight>
                <a:ea typeface="+mn-lt"/>
                <a:cs typeface="+mn-lt"/>
                <a:hlinkClick r:id="rId3"/>
              </a:rPr>
              <a:t>DA-Follow-up-report.pdf</a:t>
            </a:r>
            <a:r>
              <a:rPr lang="en-GB" sz="1600" dirty="0">
                <a:highlight>
                  <a:srgbClr val="FAFAFA"/>
                </a:highlight>
                <a:ea typeface="+mn-lt"/>
                <a:cs typeface="+mn-lt"/>
              </a:rPr>
              <a:t> </a:t>
            </a:r>
            <a:r>
              <a:rPr lang="en-GB" sz="1600">
                <a:highlight>
                  <a:srgbClr val="FAFAFA"/>
                </a:highlight>
                <a:ea typeface="+mn-lt"/>
                <a:cs typeface="+mn-lt"/>
              </a:rPr>
              <a:t>(Accessed on: 06/01/2026)</a:t>
            </a:r>
          </a:p>
          <a:p>
            <a:endParaRPr lang="en-GB" sz="1600" dirty="0">
              <a:highlight>
                <a:srgbClr val="FAFAFA"/>
              </a:highlight>
              <a:ea typeface="+mn-lt"/>
              <a:cs typeface="+mn-lt"/>
            </a:endParaRPr>
          </a:p>
        </p:txBody>
      </p:sp>
    </p:spTree>
    <p:extLst>
      <p:ext uri="{BB962C8B-B14F-4D97-AF65-F5344CB8AC3E}">
        <p14:creationId xmlns:p14="http://schemas.microsoft.com/office/powerpoint/2010/main" val="4205512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C38E9-D4CF-86D6-8D7F-74524C3B66E6}"/>
              </a:ext>
            </a:extLst>
          </p:cNvPr>
          <p:cNvSpPr>
            <a:spLocks noGrp="1"/>
          </p:cNvSpPr>
          <p:nvPr>
            <p:ph type="title"/>
          </p:nvPr>
        </p:nvSpPr>
        <p:spPr>
          <a:xfrm>
            <a:off x="640079" y="996463"/>
            <a:ext cx="10890929" cy="1097280"/>
          </a:xfrm>
        </p:spPr>
        <p:txBody>
          <a:bodyPr vert="horz" lIns="91440" tIns="45720" rIns="91440" bIns="45720" rtlCol="0" anchor="t">
            <a:noAutofit/>
          </a:bodyPr>
          <a:lstStyle/>
          <a:p>
            <a:r>
              <a:rPr lang="en-GB" sz="3600"/>
              <a:t>References for </a:t>
            </a:r>
            <a:r>
              <a:rPr lang="en-GB" sz="3600">
                <a:ea typeface="+mj-lt"/>
                <a:cs typeface="+mj-lt"/>
              </a:rPr>
              <a:t>How should police working with support services respond to ensure effective safeguarding?</a:t>
            </a:r>
            <a:endParaRPr lang="en-US" sz="3600">
              <a:ea typeface="+mj-lt"/>
              <a:cs typeface="+mj-lt"/>
            </a:endParaRPr>
          </a:p>
          <a:p>
            <a:endParaRPr lang="en-GB" sz="3600" dirty="0"/>
          </a:p>
        </p:txBody>
      </p:sp>
      <p:sp>
        <p:nvSpPr>
          <p:cNvPr id="3" name="Content Placeholder 2">
            <a:extLst>
              <a:ext uri="{FF2B5EF4-FFF2-40B4-BE49-F238E27FC236}">
                <a16:creationId xmlns:a16="http://schemas.microsoft.com/office/drawing/2014/main" id="{17B9E133-9EF1-8399-85BF-9A5BEFB8D80D}"/>
              </a:ext>
            </a:extLst>
          </p:cNvPr>
          <p:cNvSpPr>
            <a:spLocks noGrp="1"/>
          </p:cNvSpPr>
          <p:nvPr>
            <p:ph idx="1"/>
          </p:nvPr>
        </p:nvSpPr>
        <p:spPr/>
        <p:txBody>
          <a:bodyPr vert="horz" lIns="91440" tIns="45720" rIns="91440" bIns="45720" rtlCol="0" anchor="t">
            <a:normAutofit fontScale="92500" lnSpcReduction="20000"/>
          </a:bodyPr>
          <a:lstStyle/>
          <a:p>
            <a:r>
              <a:rPr lang="en-GB">
                <a:ea typeface="+mn-lt"/>
                <a:cs typeface="+mn-lt"/>
              </a:rPr>
              <a:t>College of Policing (2023) </a:t>
            </a:r>
            <a:r>
              <a:rPr lang="en-GB" i="1">
                <a:ea typeface="+mn-lt"/>
                <a:cs typeface="+mn-lt"/>
              </a:rPr>
              <a:t>Domestic abuse: context, dynamics and risk</a:t>
            </a:r>
            <a:r>
              <a:rPr lang="en-GB">
                <a:ea typeface="+mn-lt"/>
                <a:cs typeface="+mn-lt"/>
              </a:rPr>
              <a:t>. Available at: </a:t>
            </a:r>
            <a:r>
              <a:rPr lang="en-GB" dirty="0">
                <a:ea typeface="+mn-lt"/>
                <a:cs typeface="+mn-lt"/>
                <a:hlinkClick r:id="rId2"/>
              </a:rPr>
              <a:t>https://www.college.police.uk</a:t>
            </a:r>
            <a:r>
              <a:rPr lang="en-GB">
                <a:ea typeface="+mn-lt"/>
                <a:cs typeface="+mn-lt"/>
              </a:rPr>
              <a:t> (Accessed: 8th January) </a:t>
            </a:r>
            <a:endParaRPr lang="en-GB" dirty="0">
              <a:ea typeface="+mn-lt"/>
              <a:cs typeface="+mn-lt"/>
              <a:hlinkClick r:id="rId2"/>
            </a:endParaRPr>
          </a:p>
          <a:p>
            <a:r>
              <a:rPr lang="en-GB">
                <a:ea typeface="+mn-lt"/>
                <a:cs typeface="+mn-lt"/>
              </a:rPr>
              <a:t>Crown Prosecution Service (2023) </a:t>
            </a:r>
            <a:r>
              <a:rPr lang="en-GB" i="1">
                <a:ea typeface="+mn-lt"/>
                <a:cs typeface="+mn-lt"/>
              </a:rPr>
              <a:t>Domestic abuse and safeguarding victims</a:t>
            </a:r>
            <a:r>
              <a:rPr lang="en-GB">
                <a:ea typeface="+mn-lt"/>
                <a:cs typeface="+mn-lt"/>
              </a:rPr>
              <a:t>. Available at: </a:t>
            </a:r>
            <a:r>
              <a:rPr lang="en-GB" dirty="0">
                <a:ea typeface="+mn-lt"/>
                <a:cs typeface="+mn-lt"/>
                <a:hlinkClick r:id="rId3"/>
              </a:rPr>
              <a:t>https://www.cps.gov.uk</a:t>
            </a:r>
            <a:r>
              <a:rPr lang="en-GB" dirty="0">
                <a:ea typeface="+mn-lt"/>
                <a:cs typeface="+mn-lt"/>
              </a:rPr>
              <a:t> </a:t>
            </a:r>
            <a:r>
              <a:rPr lang="en-GB" sz="2100">
                <a:ea typeface="+mn-lt"/>
                <a:cs typeface="+mn-lt"/>
              </a:rPr>
              <a:t>(Accessed: 8th January)</a:t>
            </a:r>
          </a:p>
          <a:p>
            <a:r>
              <a:rPr lang="en-GB">
                <a:ea typeface="+mn-lt"/>
                <a:cs typeface="+mn-lt"/>
              </a:rPr>
              <a:t>HM Inspectorate of Constabulary and Fire &amp; Rescue Services (HMICFRS) (2023) </a:t>
            </a:r>
            <a:r>
              <a:rPr lang="en-GB" i="1">
                <a:ea typeface="+mn-lt"/>
                <a:cs typeface="+mn-lt"/>
              </a:rPr>
              <a:t>Police response to domestic abuse</a:t>
            </a:r>
            <a:r>
              <a:rPr lang="en-GB">
                <a:ea typeface="+mn-lt"/>
                <a:cs typeface="+mn-lt"/>
              </a:rPr>
              <a:t>. Available at: </a:t>
            </a:r>
            <a:r>
              <a:rPr lang="en-GB" dirty="0">
                <a:ea typeface="+mn-lt"/>
                <a:cs typeface="+mn-lt"/>
                <a:hlinkClick r:id="rId4"/>
              </a:rPr>
              <a:t>https://www.justiceinspectorates.gov.uk</a:t>
            </a:r>
            <a:r>
              <a:rPr lang="en-GB" dirty="0">
                <a:ea typeface="+mn-lt"/>
                <a:cs typeface="+mn-lt"/>
              </a:rPr>
              <a:t> </a:t>
            </a:r>
            <a:r>
              <a:rPr lang="en-GB" sz="2100">
                <a:ea typeface="+mn-lt"/>
                <a:cs typeface="+mn-lt"/>
              </a:rPr>
              <a:t>(Accessed: 8th January)</a:t>
            </a:r>
            <a:endParaRPr lang="en-GB" dirty="0">
              <a:ea typeface="+mn-lt"/>
              <a:cs typeface="+mn-lt"/>
            </a:endParaRPr>
          </a:p>
          <a:p>
            <a:r>
              <a:rPr lang="en-GB">
                <a:ea typeface="+mn-lt"/>
                <a:cs typeface="+mn-lt"/>
              </a:rPr>
              <a:t>Home Office (2022) </a:t>
            </a:r>
            <a:r>
              <a:rPr lang="en-GB" i="1">
                <a:ea typeface="+mn-lt"/>
                <a:cs typeface="+mn-lt"/>
              </a:rPr>
              <a:t>Tackling violence against women and girls strategy</a:t>
            </a:r>
            <a:r>
              <a:rPr lang="en-GB">
                <a:ea typeface="+mn-lt"/>
                <a:cs typeface="+mn-lt"/>
              </a:rPr>
              <a:t>. London: Home Office. </a:t>
            </a:r>
            <a:r>
              <a:rPr lang="en-GB" sz="2100">
                <a:ea typeface="+mn-lt"/>
                <a:cs typeface="+mn-lt"/>
              </a:rPr>
              <a:t>(Accessed: 8th January)</a:t>
            </a:r>
          </a:p>
          <a:p>
            <a:r>
              <a:rPr lang="en-GB">
                <a:ea typeface="+mn-lt"/>
                <a:cs typeface="+mn-lt"/>
              </a:rPr>
              <a:t>SafeLives (2023) </a:t>
            </a:r>
            <a:r>
              <a:rPr lang="en-GB" i="1">
                <a:ea typeface="+mn-lt"/>
                <a:cs typeface="+mn-lt"/>
              </a:rPr>
              <a:t>MARAC and multi-agency safeguarding guidance</a:t>
            </a:r>
            <a:r>
              <a:rPr lang="en-GB">
                <a:ea typeface="+mn-lt"/>
                <a:cs typeface="+mn-lt"/>
              </a:rPr>
              <a:t>. Available at: </a:t>
            </a:r>
            <a:r>
              <a:rPr lang="en-GB" dirty="0">
                <a:ea typeface="+mn-lt"/>
                <a:cs typeface="+mn-lt"/>
                <a:hlinkClick r:id="rId5"/>
              </a:rPr>
              <a:t>https://safelives.org.uk</a:t>
            </a:r>
            <a:r>
              <a:rPr lang="en-GB" dirty="0">
                <a:ea typeface="+mn-lt"/>
                <a:cs typeface="+mn-lt"/>
              </a:rPr>
              <a:t> </a:t>
            </a:r>
            <a:r>
              <a:rPr lang="en-GB" sz="2100">
                <a:ea typeface="+mn-lt"/>
                <a:cs typeface="+mn-lt"/>
              </a:rPr>
              <a:t>(Accessed: 8th January)</a:t>
            </a:r>
            <a:endParaRPr lang="en-GB" dirty="0"/>
          </a:p>
        </p:txBody>
      </p:sp>
    </p:spTree>
    <p:extLst>
      <p:ext uri="{BB962C8B-B14F-4D97-AF65-F5344CB8AC3E}">
        <p14:creationId xmlns:p14="http://schemas.microsoft.com/office/powerpoint/2010/main" val="10100011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1C82D-3491-5146-B4A5-67D2B8B8417E}"/>
              </a:ext>
            </a:extLst>
          </p:cNvPr>
          <p:cNvSpPr>
            <a:spLocks noGrp="1"/>
          </p:cNvSpPr>
          <p:nvPr>
            <p:ph type="title"/>
          </p:nvPr>
        </p:nvSpPr>
        <p:spPr/>
        <p:txBody>
          <a:bodyPr/>
          <a:lstStyle/>
          <a:p>
            <a:r>
              <a:rPr lang="en-GB"/>
              <a:t>Reference list continued</a:t>
            </a:r>
          </a:p>
        </p:txBody>
      </p:sp>
      <p:sp>
        <p:nvSpPr>
          <p:cNvPr id="3" name="Content Placeholder 2">
            <a:extLst>
              <a:ext uri="{FF2B5EF4-FFF2-40B4-BE49-F238E27FC236}">
                <a16:creationId xmlns:a16="http://schemas.microsoft.com/office/drawing/2014/main" id="{F14F9DB7-7419-281E-5587-25532D1D8D46}"/>
              </a:ext>
            </a:extLst>
          </p:cNvPr>
          <p:cNvSpPr>
            <a:spLocks noGrp="1"/>
          </p:cNvSpPr>
          <p:nvPr>
            <p:ph idx="1"/>
          </p:nvPr>
        </p:nvSpPr>
        <p:spPr/>
        <p:txBody>
          <a:bodyPr vert="horz" lIns="91440" tIns="45720" rIns="91440" bIns="45720" rtlCol="0" anchor="t">
            <a:normAutofit fontScale="92500" lnSpcReduction="20000"/>
          </a:bodyPr>
          <a:lstStyle/>
          <a:p>
            <a:r>
              <a:rPr lang="en-GB">
                <a:ea typeface="+mn-lt"/>
                <a:cs typeface="+mn-lt"/>
              </a:rPr>
              <a:t>UK Government (2021) </a:t>
            </a:r>
            <a:r>
              <a:rPr lang="en-GB" i="1">
                <a:ea typeface="+mn-lt"/>
                <a:cs typeface="+mn-lt"/>
              </a:rPr>
              <a:t>Domestic Abuse Act 2021: Statutory guidance</a:t>
            </a:r>
            <a:r>
              <a:rPr lang="en-GB">
                <a:ea typeface="+mn-lt"/>
                <a:cs typeface="+mn-lt"/>
              </a:rPr>
              <a:t>. London: HMSO. </a:t>
            </a:r>
            <a:r>
              <a:rPr lang="en-GB" sz="1900">
                <a:ea typeface="+mn-lt"/>
                <a:cs typeface="+mn-lt"/>
              </a:rPr>
              <a:t>(Accessed: 8th January)</a:t>
            </a:r>
            <a:endParaRPr lang="en-GB"/>
          </a:p>
          <a:p>
            <a:r>
              <a:rPr lang="en-GB">
                <a:ea typeface="+mn-lt"/>
                <a:cs typeface="+mn-lt"/>
              </a:rPr>
              <a:t>Victim Support (2024) </a:t>
            </a:r>
            <a:r>
              <a:rPr lang="en-GB" i="1">
                <a:ea typeface="+mn-lt"/>
                <a:cs typeface="+mn-lt"/>
              </a:rPr>
              <a:t>The emotional and psychological impact of crime</a:t>
            </a:r>
            <a:r>
              <a:rPr lang="en-GB">
                <a:ea typeface="+mn-lt"/>
                <a:cs typeface="+mn-lt"/>
              </a:rPr>
              <a:t>. Available at: </a:t>
            </a:r>
            <a:r>
              <a:rPr lang="en-GB" dirty="0">
                <a:ea typeface="+mn-lt"/>
                <a:cs typeface="+mn-lt"/>
                <a:hlinkClick r:id="rId2"/>
              </a:rPr>
              <a:t>https://www.victimsupport.org.uk</a:t>
            </a:r>
            <a:r>
              <a:rPr lang="en-GB" dirty="0">
                <a:ea typeface="+mn-lt"/>
                <a:cs typeface="+mn-lt"/>
              </a:rPr>
              <a:t> </a:t>
            </a:r>
            <a:r>
              <a:rPr lang="en-GB" sz="2100">
                <a:ea typeface="+mn-lt"/>
                <a:cs typeface="+mn-lt"/>
              </a:rPr>
              <a:t>(Accessed: 8th January)</a:t>
            </a:r>
            <a:endParaRPr lang="en-GB" dirty="0"/>
          </a:p>
          <a:p>
            <a:r>
              <a:rPr lang="en-GB">
                <a:ea typeface="+mn-lt"/>
                <a:cs typeface="+mn-lt"/>
              </a:rPr>
              <a:t>Women’s Aid (2023) </a:t>
            </a:r>
            <a:r>
              <a:rPr lang="en-GB" i="1">
                <a:ea typeface="+mn-lt"/>
                <a:cs typeface="+mn-lt"/>
              </a:rPr>
              <a:t>The impact of domestic abuse and effective responses</a:t>
            </a:r>
            <a:r>
              <a:rPr lang="en-GB">
                <a:ea typeface="+mn-lt"/>
                <a:cs typeface="+mn-lt"/>
              </a:rPr>
              <a:t>. Available at: </a:t>
            </a:r>
            <a:r>
              <a:rPr lang="en-GB" dirty="0">
                <a:ea typeface="+mn-lt"/>
                <a:cs typeface="+mn-lt"/>
                <a:hlinkClick r:id="rId3"/>
              </a:rPr>
              <a:t>https://www.womensaid.org.uk</a:t>
            </a:r>
            <a:r>
              <a:rPr lang="en-GB" dirty="0">
                <a:ea typeface="+mn-lt"/>
                <a:cs typeface="+mn-lt"/>
              </a:rPr>
              <a:t> </a:t>
            </a:r>
            <a:r>
              <a:rPr lang="en-GB" sz="2100">
                <a:ea typeface="+mn-lt"/>
                <a:cs typeface="+mn-lt"/>
              </a:rPr>
              <a:t>(Accessed: 8th January)</a:t>
            </a:r>
            <a:endParaRPr lang="en-GB" dirty="0"/>
          </a:p>
          <a:p>
            <a:r>
              <a:rPr lang="en-GB">
                <a:ea typeface="+mn-lt"/>
                <a:cs typeface="+mn-lt"/>
              </a:rPr>
              <a:t>Refuge (2023) </a:t>
            </a:r>
            <a:r>
              <a:rPr lang="en-GB" i="1">
                <a:ea typeface="+mn-lt"/>
                <a:cs typeface="+mn-lt"/>
              </a:rPr>
              <a:t>Supporting survivors of domestic abuse</a:t>
            </a:r>
            <a:r>
              <a:rPr lang="en-GB">
                <a:ea typeface="+mn-lt"/>
                <a:cs typeface="+mn-lt"/>
              </a:rPr>
              <a:t>. Available at: </a:t>
            </a:r>
            <a:r>
              <a:rPr lang="en-GB" dirty="0">
                <a:ea typeface="+mn-lt"/>
                <a:cs typeface="+mn-lt"/>
                <a:hlinkClick r:id="rId4"/>
              </a:rPr>
              <a:t>https://www.refuge.org.uk</a:t>
            </a:r>
            <a:r>
              <a:rPr lang="en-GB" dirty="0">
                <a:ea typeface="+mn-lt"/>
                <a:cs typeface="+mn-lt"/>
              </a:rPr>
              <a:t> </a:t>
            </a:r>
            <a:r>
              <a:rPr lang="en-GB" sz="2100">
                <a:ea typeface="+mn-lt"/>
                <a:cs typeface="+mn-lt"/>
              </a:rPr>
              <a:t>(Accessed: 8th January)</a:t>
            </a:r>
            <a:endParaRPr lang="en-GB" dirty="0"/>
          </a:p>
          <a:p>
            <a:r>
              <a:rPr lang="en-GB">
                <a:ea typeface="+mn-lt"/>
                <a:cs typeface="+mn-lt"/>
              </a:rPr>
              <a:t>Rape Crisis England &amp; Wales (2023) </a:t>
            </a:r>
            <a:r>
              <a:rPr lang="en-GB" i="1">
                <a:ea typeface="+mn-lt"/>
                <a:cs typeface="+mn-lt"/>
              </a:rPr>
              <a:t>Trauma-informed responses to sexual violence</a:t>
            </a:r>
            <a:r>
              <a:rPr lang="en-GB">
                <a:ea typeface="+mn-lt"/>
                <a:cs typeface="+mn-lt"/>
              </a:rPr>
              <a:t>. Available at: </a:t>
            </a:r>
            <a:r>
              <a:rPr lang="en-GB" dirty="0">
                <a:ea typeface="+mn-lt"/>
                <a:cs typeface="+mn-lt"/>
                <a:hlinkClick r:id="rId5"/>
              </a:rPr>
              <a:t>https://rapecrisis.org.uk</a:t>
            </a:r>
            <a:r>
              <a:rPr lang="en-GB" dirty="0">
                <a:ea typeface="+mn-lt"/>
                <a:cs typeface="+mn-lt"/>
              </a:rPr>
              <a:t> </a:t>
            </a:r>
            <a:r>
              <a:rPr lang="en-GB" sz="2100">
                <a:ea typeface="+mn-lt"/>
                <a:cs typeface="+mn-lt"/>
              </a:rPr>
              <a:t>(Accessed: 8th January)</a:t>
            </a:r>
            <a:endParaRPr lang="en-GB" dirty="0"/>
          </a:p>
          <a:p>
            <a:endParaRPr lang="en-GB" dirty="0"/>
          </a:p>
        </p:txBody>
      </p:sp>
    </p:spTree>
    <p:extLst>
      <p:ext uri="{BB962C8B-B14F-4D97-AF65-F5344CB8AC3E}">
        <p14:creationId xmlns:p14="http://schemas.microsoft.com/office/powerpoint/2010/main" val="3895231592"/>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8</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DashVTI</vt:lpstr>
      <vt:lpstr> Examine the short-term and long-term psychological, emotional, and social impacts of abuse on victims. How should police working with support services respond to ensure effective safeguarding? </vt:lpstr>
      <vt:lpstr>Introduction</vt:lpstr>
      <vt:lpstr>Psychological Impacts </vt:lpstr>
      <vt:lpstr>Emotional Impacts </vt:lpstr>
      <vt:lpstr>Social Impacts</vt:lpstr>
      <vt:lpstr>Children and Young Adults</vt:lpstr>
      <vt:lpstr>How Police Working with Support Services Should Respond to Ensure Effective Safeguarding</vt:lpstr>
      <vt:lpstr>Continued</vt:lpstr>
      <vt:lpstr>Continued</vt:lpstr>
      <vt:lpstr>Conclusion</vt:lpstr>
      <vt:lpstr>AI Acknowledgement </vt:lpstr>
      <vt:lpstr>References for Psychological, emotional and Social impacts including children and young adults </vt:lpstr>
      <vt:lpstr>Reference list continued</vt:lpstr>
      <vt:lpstr>Reference List Continued </vt:lpstr>
      <vt:lpstr>References for How should police working with support services respond to ensure effective safeguarding? </vt:lpstr>
      <vt:lpstr>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415</cp:revision>
  <dcterms:created xsi:type="dcterms:W3CDTF">2026-01-06T01:11:47Z</dcterms:created>
  <dcterms:modified xsi:type="dcterms:W3CDTF">2026-01-09T13:19:56Z</dcterms:modified>
</cp:coreProperties>
</file>