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76" d="100"/>
          <a:sy n="76" d="100"/>
        </p:scale>
        <p:origin x="687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40407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10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9.png"/><Relationship Id="rId9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469" y="46766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C2D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SETUP &amp; ACCESS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312157" y="685800"/>
            <a:ext cx="10203443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latin typeface="Cambria" pitchFamily="34" charset="0"/>
                <a:ea typeface="Cambria" pitchFamily="34" charset="-122"/>
                <a:cs typeface="Cambria" pitchFamily="34" charset="-120"/>
              </a:rPr>
              <a:t>Network Access &amp; Connectivity Verification</a:t>
            </a:r>
            <a:endParaRPr lang="en-US" sz="4000" dirty="0"/>
          </a:p>
        </p:txBody>
      </p:sp>
      <p:sp>
        <p:nvSpPr>
          <p:cNvPr id="28" name="Text 22"/>
          <p:cNvSpPr/>
          <p:nvPr/>
        </p:nvSpPr>
        <p:spPr>
          <a:xfrm>
            <a:off x="203086" y="6324004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E8B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Assessment  |  ACCB6000  |  Aubin KOENIGSSOHN  2332878</a:t>
            </a:r>
            <a:endParaRPr lang="en-US" sz="900" dirty="0"/>
          </a:p>
        </p:txBody>
      </p:sp>
      <p:sp>
        <p:nvSpPr>
          <p:cNvPr id="29" name="Text 23"/>
          <p:cNvSpPr/>
          <p:nvPr/>
        </p:nvSpPr>
        <p:spPr>
          <a:xfrm>
            <a:off x="10515600" y="6473952"/>
            <a:ext cx="11887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E8B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1 / 5</a:t>
            </a:r>
            <a:endParaRPr lang="en-US" sz="900" dirty="0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D6E22967-CFEB-6039-0400-0DFB5FD24E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157" y="3325832"/>
            <a:ext cx="5553075" cy="1181100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D5009242-EEA5-770E-6956-E4C10B247F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961" y="4721969"/>
            <a:ext cx="3361996" cy="1571843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119ECB0A-9CD9-4F86-12A2-E5ECEA50B5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483" y="3286767"/>
            <a:ext cx="4845369" cy="1396638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F5B8E215-B9AF-206A-A6AC-F743C3B8688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17820" y="4992343"/>
            <a:ext cx="5789912" cy="1378865"/>
          </a:xfrm>
          <a:prstGeom prst="rect">
            <a:avLst/>
          </a:prstGeom>
        </p:spPr>
      </p:pic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A74FC88B-42D1-D95C-BF4A-4C4112F479FC}"/>
              </a:ext>
            </a:extLst>
          </p:cNvPr>
          <p:cNvCxnSpPr>
            <a:cxnSpLocks/>
          </p:cNvCxnSpPr>
          <p:nvPr/>
        </p:nvCxnSpPr>
        <p:spPr>
          <a:xfrm>
            <a:off x="5916208" y="3333478"/>
            <a:ext cx="734686" cy="178307"/>
          </a:xfrm>
          <a:prstGeom prst="straightConnector1">
            <a:avLst/>
          </a:prstGeom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F0EFC887-E6EF-6F8C-FDCC-BA2F4BB49F99}"/>
              </a:ext>
            </a:extLst>
          </p:cNvPr>
          <p:cNvCxnSpPr>
            <a:cxnSpLocks/>
          </p:cNvCxnSpPr>
          <p:nvPr/>
        </p:nvCxnSpPr>
        <p:spPr>
          <a:xfrm flipH="1">
            <a:off x="2308298" y="3772102"/>
            <a:ext cx="939624" cy="110084"/>
          </a:xfrm>
          <a:prstGeom prst="straightConnector1">
            <a:avLst/>
          </a:prstGeom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3DFD578E-9671-9C15-60CC-A8B8BC72FC78}"/>
              </a:ext>
            </a:extLst>
          </p:cNvPr>
          <p:cNvCxnSpPr>
            <a:cxnSpLocks/>
          </p:cNvCxnSpPr>
          <p:nvPr/>
        </p:nvCxnSpPr>
        <p:spPr>
          <a:xfrm>
            <a:off x="6426926" y="4850042"/>
            <a:ext cx="642624" cy="474116"/>
          </a:xfrm>
          <a:prstGeom prst="straightConnector1">
            <a:avLst/>
          </a:prstGeom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06B1BB57-D17C-40F9-49AA-BDB11A153272}"/>
              </a:ext>
            </a:extLst>
          </p:cNvPr>
          <p:cNvCxnSpPr>
            <a:cxnSpLocks/>
          </p:cNvCxnSpPr>
          <p:nvPr/>
        </p:nvCxnSpPr>
        <p:spPr>
          <a:xfrm flipH="1">
            <a:off x="1570246" y="4866073"/>
            <a:ext cx="580992" cy="63203"/>
          </a:xfrm>
          <a:prstGeom prst="straightConnector1">
            <a:avLst/>
          </a:prstGeom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pic>
        <p:nvPicPr>
          <p:cNvPr id="20" name="Picture 19">
            <a:extLst>
              <a:ext uri="{FF2B5EF4-FFF2-40B4-BE49-F238E27FC236}">
                <a16:creationId xmlns:a16="http://schemas.microsoft.com/office/drawing/2014/main" id="{EAFB92B6-BBD4-6FCD-BE34-27ACF75A796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135621" y="117044"/>
            <a:ext cx="901148" cy="1000274"/>
          </a:xfrm>
          <a:prstGeom prst="rect">
            <a:avLst/>
          </a:prstGeom>
        </p:spPr>
      </p:pic>
      <p:sp>
        <p:nvSpPr>
          <p:cNvPr id="23" name="Shape 13">
            <a:extLst>
              <a:ext uri="{FF2B5EF4-FFF2-40B4-BE49-F238E27FC236}">
                <a16:creationId xmlns:a16="http://schemas.microsoft.com/office/drawing/2014/main" id="{61828205-D478-CF28-8088-F58E488BD825}"/>
              </a:ext>
            </a:extLst>
          </p:cNvPr>
          <p:cNvSpPr/>
          <p:nvPr/>
        </p:nvSpPr>
        <p:spPr>
          <a:xfrm>
            <a:off x="303961" y="1757951"/>
            <a:ext cx="3566160" cy="1417320"/>
          </a:xfrm>
          <a:prstGeom prst="rect">
            <a:avLst/>
          </a:prstGeom>
          <a:solidFill>
            <a:schemeClr val="bg2">
              <a:lumMod val="75000"/>
            </a:schemeClr>
          </a:solidFill>
          <a:ln w="44450">
            <a:solidFill>
              <a:schemeClr val="bg2"/>
            </a:solidFill>
            <a:prstDash val="solid"/>
          </a:ln>
        </p:spPr>
        <p:txBody>
          <a:bodyPr/>
          <a:lstStyle/>
          <a:p>
            <a:pPr algn="ctr"/>
            <a:r>
              <a:rPr lang="en-US" sz="2400" b="1" dirty="0">
                <a:solidFill>
                  <a:srgbClr val="00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Security OS</a:t>
            </a:r>
            <a:endParaRPr lang="en-US" sz="2400" dirty="0">
              <a:solidFill>
                <a:srgbClr val="00FFFF"/>
              </a:solidFill>
            </a:endParaRPr>
          </a:p>
          <a:p>
            <a:pPr algn="ctr"/>
            <a:r>
              <a:rPr lang="en-US" sz="2000" dirty="0">
                <a:solidFill>
                  <a:srgbClr val="0E18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Kali Linux</a:t>
            </a:r>
            <a:endParaRPr lang="en-US" sz="2400" dirty="0"/>
          </a:p>
          <a:p>
            <a:pPr algn="ctr"/>
            <a:r>
              <a:rPr lang="en-US" b="1" dirty="0">
                <a:solidFill>
                  <a:srgbClr val="1B2A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Adapter 2: </a:t>
            </a:r>
            <a:r>
              <a:rPr lang="en-US" b="1" dirty="0">
                <a:solidFill>
                  <a:schemeClr val="accent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192.168.56.101/24</a:t>
            </a:r>
            <a:endParaRPr lang="en-US" sz="2400" dirty="0">
              <a:solidFill>
                <a:schemeClr val="accent1"/>
              </a:solidFill>
            </a:endParaRPr>
          </a:p>
          <a:p>
            <a:endParaRPr lang="en-GB" dirty="0"/>
          </a:p>
        </p:txBody>
      </p:sp>
      <p:sp>
        <p:nvSpPr>
          <p:cNvPr id="25" name="Shape 13">
            <a:extLst>
              <a:ext uri="{FF2B5EF4-FFF2-40B4-BE49-F238E27FC236}">
                <a16:creationId xmlns:a16="http://schemas.microsoft.com/office/drawing/2014/main" id="{35AA2E9F-4F15-1FBC-3711-C7DF6613BB84}"/>
              </a:ext>
            </a:extLst>
          </p:cNvPr>
          <p:cNvSpPr/>
          <p:nvPr/>
        </p:nvSpPr>
        <p:spPr>
          <a:xfrm>
            <a:off x="7895852" y="1757951"/>
            <a:ext cx="3566160" cy="1417320"/>
          </a:xfrm>
          <a:prstGeom prst="rect">
            <a:avLst/>
          </a:prstGeom>
          <a:solidFill>
            <a:schemeClr val="bg1">
              <a:lumMod val="65000"/>
            </a:schemeClr>
          </a:solidFill>
          <a:ln w="44450">
            <a:solidFill>
              <a:schemeClr val="bg2">
                <a:lumMod val="90000"/>
              </a:schemeClr>
            </a:solidFill>
            <a:prstDash val="solid"/>
          </a:ln>
        </p:spPr>
        <p:txBody>
          <a:bodyPr/>
          <a:lstStyle/>
          <a:p>
            <a:pPr algn="ctr"/>
            <a:r>
              <a:rPr lang="en-US" sz="2400" b="1" dirty="0">
                <a:solidFill>
                  <a:srgbClr val="00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 Environment</a:t>
            </a:r>
            <a:endParaRPr lang="en-US" sz="2400" dirty="0">
              <a:solidFill>
                <a:srgbClr val="00FFFF"/>
              </a:solidFill>
            </a:endParaRPr>
          </a:p>
          <a:p>
            <a:pPr algn="ctr"/>
            <a:r>
              <a:rPr lang="en-US" sz="2000" dirty="0" err="1">
                <a:solidFill>
                  <a:srgbClr val="0E18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Metasploitable</a:t>
            </a:r>
            <a:endParaRPr lang="en-US" sz="2400" dirty="0"/>
          </a:p>
          <a:p>
            <a:pPr algn="ctr"/>
            <a:r>
              <a:rPr lang="en-US" b="1" dirty="0">
                <a:solidFill>
                  <a:srgbClr val="1B2A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Adapter 1: </a:t>
            </a:r>
            <a:r>
              <a:rPr lang="en-US" b="1" dirty="0">
                <a:solidFill>
                  <a:schemeClr val="accent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192.168.56.4/24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26" name="Arrow: Left-Right 25">
            <a:extLst>
              <a:ext uri="{FF2B5EF4-FFF2-40B4-BE49-F238E27FC236}">
                <a16:creationId xmlns:a16="http://schemas.microsoft.com/office/drawing/2014/main" id="{FCEE333A-EC42-411B-C2F1-E992A1D0814E}"/>
              </a:ext>
            </a:extLst>
          </p:cNvPr>
          <p:cNvSpPr/>
          <p:nvPr/>
        </p:nvSpPr>
        <p:spPr>
          <a:xfrm>
            <a:off x="3891232" y="1735807"/>
            <a:ext cx="3947999" cy="1300255"/>
          </a:xfrm>
          <a:prstGeom prst="leftRightArrow">
            <a:avLst/>
          </a:prstGeom>
          <a:solidFill>
            <a:schemeClr val="bg2">
              <a:lumMod val="90000"/>
            </a:schemeClr>
          </a:solidFill>
          <a:ln w="4445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00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 NETWORK</a:t>
            </a:r>
            <a:endParaRPr lang="en-US" sz="2000" dirty="0">
              <a:solidFill>
                <a:srgbClr val="00FFFF"/>
              </a:solidFill>
            </a:endParaRPr>
          </a:p>
          <a:p>
            <a:pPr algn="ctr"/>
            <a:r>
              <a:rPr lang="en-US" b="1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UWTSDBIRMINGHAM</a:t>
            </a:r>
            <a:endParaRPr lang="en-US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0" y="2286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F8A9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RECONNAISSANCE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409903" y="221968"/>
            <a:ext cx="109728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0B1F2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Information Gathering Summary</a:t>
            </a:r>
            <a:endParaRPr lang="en-US" sz="4000" dirty="0"/>
          </a:p>
        </p:txBody>
      </p:sp>
      <p:sp>
        <p:nvSpPr>
          <p:cNvPr id="11" name="Text 7"/>
          <p:cNvSpPr/>
          <p:nvPr/>
        </p:nvSpPr>
        <p:spPr>
          <a:xfrm>
            <a:off x="3630168" y="2679192"/>
            <a:ext cx="2331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500" dirty="0"/>
          </a:p>
        </p:txBody>
      </p:sp>
      <p:sp>
        <p:nvSpPr>
          <p:cNvPr id="21" name="Text 15"/>
          <p:cNvSpPr/>
          <p:nvPr/>
        </p:nvSpPr>
        <p:spPr>
          <a:xfrm>
            <a:off x="2585545" y="3148514"/>
            <a:ext cx="5372888" cy="966285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just"/>
            <a:endParaRPr lang="en-US" sz="1600" i="1" dirty="0">
              <a:solidFill>
                <a:srgbClr val="5B6470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 algn="just">
              <a:buNone/>
            </a:pPr>
            <a:endParaRPr lang="en-US" sz="2400" dirty="0"/>
          </a:p>
        </p:txBody>
      </p:sp>
      <p:sp>
        <p:nvSpPr>
          <p:cNvPr id="23" name="Text 16"/>
          <p:cNvSpPr/>
          <p:nvPr/>
        </p:nvSpPr>
        <p:spPr>
          <a:xfrm>
            <a:off x="35750" y="6473952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73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Assessment  |  ACCB6000  |  Aubin KOENIGSSOHN</a:t>
            </a:r>
            <a:endParaRPr lang="en-US" sz="900" dirty="0"/>
          </a:p>
        </p:txBody>
      </p:sp>
      <p:sp>
        <p:nvSpPr>
          <p:cNvPr id="24" name="Text 17"/>
          <p:cNvSpPr/>
          <p:nvPr/>
        </p:nvSpPr>
        <p:spPr>
          <a:xfrm>
            <a:off x="10515600" y="6473952"/>
            <a:ext cx="11887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A73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2 / 5</a:t>
            </a:r>
            <a:endParaRPr lang="en-US" sz="900" dirty="0"/>
          </a:p>
        </p:txBody>
      </p:sp>
      <p:sp>
        <p:nvSpPr>
          <p:cNvPr id="46" name="Call-out: Right Arrow 45">
            <a:extLst>
              <a:ext uri="{FF2B5EF4-FFF2-40B4-BE49-F238E27FC236}">
                <a16:creationId xmlns:a16="http://schemas.microsoft.com/office/drawing/2014/main" id="{9CCE4F8E-AA62-B332-30E3-B5BB30C9C366}"/>
              </a:ext>
            </a:extLst>
          </p:cNvPr>
          <p:cNvSpPr/>
          <p:nvPr/>
        </p:nvSpPr>
        <p:spPr>
          <a:xfrm>
            <a:off x="159432" y="2250185"/>
            <a:ext cx="2599646" cy="3183963"/>
          </a:xfrm>
          <a:prstGeom prst="rightArrowCallou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600" b="1" i="1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25-port service inventory captured via </a:t>
            </a:r>
            <a:r>
              <a:rPr lang="en-US" sz="1600" b="1" i="1" dirty="0" err="1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nmap</a:t>
            </a:r>
            <a:r>
              <a:rPr lang="en-US" sz="1600" b="1" i="1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-</a:t>
            </a:r>
            <a:r>
              <a:rPr lang="en-US" sz="1600" b="1" i="1" dirty="0" err="1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sS</a:t>
            </a:r>
            <a:r>
              <a:rPr lang="en-US" sz="1600" b="1" i="1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-</a:t>
            </a:r>
            <a:r>
              <a:rPr lang="en-US" sz="1600" b="1" i="1" dirty="0" err="1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sV</a:t>
            </a:r>
            <a:r>
              <a:rPr lang="en-US" sz="1600" b="1" i="1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-p- 192.168.56.4;</a:t>
            </a:r>
            <a:r>
              <a:rPr lang="en-GB" sz="1600" dirty="0"/>
              <a:t> </a:t>
            </a:r>
            <a:r>
              <a:rPr lang="en-GB" sz="1600" b="1" dirty="0">
                <a:solidFill>
                  <a:schemeClr val="tx1"/>
                </a:solidFill>
              </a:rPr>
              <a:t>The table above shows the most relevant ports to later vulnerability analysis</a:t>
            </a:r>
            <a:r>
              <a:rPr lang="en-US" sz="1600" b="1" i="1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600" b="1" dirty="0">
              <a:solidFill>
                <a:schemeClr val="tx1"/>
              </a:solidFill>
            </a:endParaRPr>
          </a:p>
          <a:p>
            <a:pPr algn="ctr"/>
            <a:endParaRPr lang="en-GB" sz="1400" dirty="0">
              <a:solidFill>
                <a:schemeClr val="bg1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B70AAB0-B808-B977-DB09-9833BC5358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76155" y="88492"/>
            <a:ext cx="718251" cy="797259"/>
          </a:xfrm>
          <a:prstGeom prst="rect">
            <a:avLst/>
          </a:prstGeom>
        </p:spPr>
      </p:pic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C3808A88-F1A1-43DD-109C-C2563CAF309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950221"/>
              </p:ext>
            </p:extLst>
          </p:nvPr>
        </p:nvGraphicFramePr>
        <p:xfrm>
          <a:off x="2828109" y="1025603"/>
          <a:ext cx="9065623" cy="5775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6407">
                  <a:extLst>
                    <a:ext uri="{9D8B030D-6E8A-4147-A177-3AD203B41FA5}">
                      <a16:colId xmlns:a16="http://schemas.microsoft.com/office/drawing/2014/main" val="3919871450"/>
                    </a:ext>
                  </a:extLst>
                </a:gridCol>
                <a:gridCol w="1389792">
                  <a:extLst>
                    <a:ext uri="{9D8B030D-6E8A-4147-A177-3AD203B41FA5}">
                      <a16:colId xmlns:a16="http://schemas.microsoft.com/office/drawing/2014/main" val="3122189311"/>
                    </a:ext>
                  </a:extLst>
                </a:gridCol>
                <a:gridCol w="2505997">
                  <a:extLst>
                    <a:ext uri="{9D8B030D-6E8A-4147-A177-3AD203B41FA5}">
                      <a16:colId xmlns:a16="http://schemas.microsoft.com/office/drawing/2014/main" val="3102600247"/>
                    </a:ext>
                  </a:extLst>
                </a:gridCol>
                <a:gridCol w="2903427">
                  <a:extLst>
                    <a:ext uri="{9D8B030D-6E8A-4147-A177-3AD203B41FA5}">
                      <a16:colId xmlns:a16="http://schemas.microsoft.com/office/drawing/2014/main" val="231248274"/>
                    </a:ext>
                  </a:extLst>
                </a:gridCol>
              </a:tblGrid>
              <a:tr h="60697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chemeClr val="tx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Host</a:t>
                      </a:r>
                      <a:endParaRPr lang="en-US" sz="1800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chemeClr val="tx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Port(s)</a:t>
                      </a:r>
                      <a:endParaRPr lang="en-US" sz="1800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chemeClr val="tx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Service / Protocol</a:t>
                      </a:r>
                      <a:endParaRPr lang="en-US" sz="1800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chemeClr val="tx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Notes</a:t>
                      </a:r>
                      <a:endParaRPr lang="en-US" sz="1800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4186636"/>
                  </a:ext>
                </a:extLst>
              </a:tr>
              <a:tr h="43355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1" dirty="0" err="1">
                          <a:solidFill>
                            <a:schemeClr val="tx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Metasploitable</a:t>
                      </a:r>
                      <a:r>
                        <a:rPr lang="en-US" sz="1100" b="1" dirty="0">
                          <a:solidFill>
                            <a:schemeClr val="tx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 (192.168.56.4)</a:t>
                      </a:r>
                      <a:endParaRPr lang="en-US" sz="1100" b="1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sz="11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rgbClr val="C00000"/>
                          </a:solidFill>
                        </a:rPr>
                        <a:t>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dirty="0">
                          <a:solidFill>
                            <a:srgbClr val="C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FTP / </a:t>
                      </a:r>
                      <a:r>
                        <a:rPr lang="en-US" sz="1200" b="1" dirty="0" err="1">
                          <a:solidFill>
                            <a:srgbClr val="C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vsftpd</a:t>
                      </a:r>
                      <a:r>
                        <a:rPr lang="en-US" sz="1200" b="1" dirty="0">
                          <a:solidFill>
                            <a:srgbClr val="C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 2.3.4</a:t>
                      </a:r>
                      <a:endParaRPr lang="en-US" sz="1200" dirty="0">
                        <a:solidFill>
                          <a:srgbClr val="C00000"/>
                        </a:solidFill>
                      </a:endParaRPr>
                    </a:p>
                    <a:p>
                      <a:endParaRPr lang="en-GB" sz="1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>
                          <a:solidFill>
                            <a:srgbClr val="C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Backdoored version; CVE-2011-2523</a:t>
                      </a:r>
                      <a:endParaRPr lang="en-US" sz="1200" dirty="0">
                        <a:solidFill>
                          <a:srgbClr val="C00000"/>
                        </a:solidFill>
                      </a:endParaRPr>
                    </a:p>
                    <a:p>
                      <a:endParaRPr lang="en-GB" sz="1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3403950"/>
                  </a:ext>
                </a:extLst>
              </a:tr>
              <a:tr h="43355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1" dirty="0" err="1">
                          <a:solidFill>
                            <a:schemeClr val="tx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Metasploitable</a:t>
                      </a:r>
                      <a:r>
                        <a:rPr lang="en-US" sz="1100" b="1" dirty="0">
                          <a:solidFill>
                            <a:schemeClr val="tx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 (192.168.56.4)</a:t>
                      </a:r>
                      <a:endParaRPr lang="en-US" sz="1100" b="1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sz="11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</a:rPr>
                        <a:t>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dirty="0">
                          <a:solidFill>
                            <a:schemeClr val="tx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SSH /OpenSSH 4.7p1</a:t>
                      </a:r>
                      <a:endParaRPr lang="en-US" sz="1200" b="1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sz="1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dirty="0">
                          <a:solidFill>
                            <a:schemeClr val="tx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Protocol 2.0</a:t>
                      </a:r>
                      <a:endParaRPr lang="en-US" sz="1200" b="1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sz="1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1145959"/>
                  </a:ext>
                </a:extLst>
              </a:tr>
              <a:tr h="43355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1" dirty="0" err="1">
                          <a:solidFill>
                            <a:schemeClr val="tx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Metasploitable</a:t>
                      </a:r>
                      <a:r>
                        <a:rPr lang="en-US" sz="1100" b="1" dirty="0">
                          <a:solidFill>
                            <a:schemeClr val="tx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 (192.168.56.4)</a:t>
                      </a:r>
                      <a:endParaRPr lang="en-US" sz="1100" b="1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sz="11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rgbClr val="00FFFF"/>
                          </a:solidFill>
                        </a:rPr>
                        <a:t>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dirty="0">
                          <a:solidFill>
                            <a:srgbClr val="00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Telnet /Linux </a:t>
                      </a:r>
                      <a:r>
                        <a:rPr lang="en-US" sz="1200" b="1" dirty="0" err="1">
                          <a:solidFill>
                            <a:srgbClr val="00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telnetd</a:t>
                      </a:r>
                      <a:endParaRPr lang="en-US" sz="1200" dirty="0">
                        <a:solidFill>
                          <a:srgbClr val="00FFFF"/>
                        </a:solidFill>
                      </a:endParaRPr>
                    </a:p>
                    <a:p>
                      <a:endParaRPr lang="en-GB" sz="1200" dirty="0">
                        <a:solidFill>
                          <a:srgbClr val="00FF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>
                          <a:solidFill>
                            <a:srgbClr val="00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Cleartext credentials, no encryption</a:t>
                      </a:r>
                      <a:endParaRPr lang="en-US" sz="1200" dirty="0">
                        <a:solidFill>
                          <a:srgbClr val="00FFFF"/>
                        </a:solidFill>
                      </a:endParaRPr>
                    </a:p>
                    <a:p>
                      <a:endParaRPr lang="en-GB" sz="1200" dirty="0">
                        <a:solidFill>
                          <a:srgbClr val="00FFFF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3708240"/>
                  </a:ext>
                </a:extLst>
              </a:tr>
              <a:tr h="43355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1" dirty="0" err="1">
                          <a:solidFill>
                            <a:schemeClr val="tx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Metasploitable</a:t>
                      </a:r>
                      <a:r>
                        <a:rPr lang="en-US" sz="1100" b="1" dirty="0">
                          <a:solidFill>
                            <a:schemeClr val="tx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 (192.168.56.4)</a:t>
                      </a:r>
                      <a:endParaRPr lang="en-US" sz="1100" b="1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sz="11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</a:rPr>
                        <a:t>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dirty="0">
                          <a:solidFill>
                            <a:schemeClr val="tx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HTTP / Apache 2.2.8 + PHP 5.2.4</a:t>
                      </a:r>
                      <a:endParaRPr lang="en-US" sz="1200" b="1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sz="1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dirty="0">
                          <a:solidFill>
                            <a:schemeClr val="tx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Hosts DVWA / </a:t>
                      </a:r>
                      <a:r>
                        <a:rPr lang="en-US" sz="1200" b="1" dirty="0" err="1">
                          <a:solidFill>
                            <a:schemeClr val="tx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Mutillidae</a:t>
                      </a:r>
                      <a:endParaRPr lang="en-US" sz="1200" b="1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sz="1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1728009"/>
                  </a:ext>
                </a:extLst>
              </a:tr>
              <a:tr h="43355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1" dirty="0" err="1">
                          <a:solidFill>
                            <a:schemeClr val="tx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Metasploitable</a:t>
                      </a:r>
                      <a:r>
                        <a:rPr lang="en-US" sz="1100" b="1" dirty="0">
                          <a:solidFill>
                            <a:schemeClr val="tx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 (192.168.56.4)</a:t>
                      </a:r>
                      <a:endParaRPr lang="en-US" sz="1100" b="1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sz="11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rgbClr val="C00000"/>
                          </a:solidFill>
                        </a:rPr>
                        <a:t>139,445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dirty="0">
                          <a:solidFill>
                            <a:srgbClr val="C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SMB — Samba 3.0.20-Debian</a:t>
                      </a:r>
                      <a:endParaRPr lang="en-US" sz="1200" dirty="0">
                        <a:solidFill>
                          <a:srgbClr val="C00000"/>
                        </a:solidFill>
                      </a:endParaRPr>
                    </a:p>
                    <a:p>
                      <a:endParaRPr lang="en-GB" sz="1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>
                          <a:solidFill>
                            <a:srgbClr val="C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CVE-2007-2447 (</a:t>
                      </a:r>
                      <a:r>
                        <a:rPr lang="en-US" sz="1200" dirty="0" err="1">
                          <a:solidFill>
                            <a:srgbClr val="C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usermap_script</a:t>
                      </a:r>
                      <a:r>
                        <a:rPr lang="en-US" sz="1200" dirty="0">
                          <a:solidFill>
                            <a:srgbClr val="C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)</a:t>
                      </a:r>
                      <a:endParaRPr lang="en-US" sz="1200" dirty="0">
                        <a:solidFill>
                          <a:srgbClr val="C00000"/>
                        </a:solidFill>
                      </a:endParaRPr>
                    </a:p>
                    <a:p>
                      <a:endParaRPr lang="en-GB" sz="1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8833134"/>
                  </a:ext>
                </a:extLst>
              </a:tr>
              <a:tr h="39824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1" dirty="0" err="1">
                          <a:solidFill>
                            <a:schemeClr val="tx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Metasploitable</a:t>
                      </a:r>
                      <a:r>
                        <a:rPr lang="en-US" sz="1100" b="1" dirty="0">
                          <a:solidFill>
                            <a:schemeClr val="tx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 (192.168.56.4)</a:t>
                      </a:r>
                      <a:endParaRPr lang="en-US" sz="1100" b="1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sz="11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</a:rPr>
                        <a:t>513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</a:rPr>
                        <a:t>login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b="1" dirty="0"/>
                        <a:t>Old remote login service, no encryption</a:t>
                      </a:r>
                      <a:endParaRPr lang="en-GB" sz="1200" b="1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7229945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1" dirty="0" err="1">
                          <a:solidFill>
                            <a:schemeClr val="tx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Metasploitable</a:t>
                      </a:r>
                      <a:r>
                        <a:rPr lang="en-US" sz="1100" b="1" dirty="0">
                          <a:solidFill>
                            <a:schemeClr val="tx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 (192.168.56.4)</a:t>
                      </a:r>
                      <a:endParaRPr lang="en-US" sz="11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1" dirty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1099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1" dirty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TCP/ Java </a:t>
                      </a:r>
                      <a:r>
                        <a:rPr lang="en-GB" sz="1200" b="1" dirty="0" err="1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rmi</a:t>
                      </a:r>
                      <a:endParaRPr lang="en-GB" sz="1200" b="1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1" dirty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Related to the insecure Java RMI vulnerability (CVE-2011-3556)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8826363"/>
                  </a:ext>
                </a:extLst>
              </a:tr>
              <a:tr h="40465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1" dirty="0" err="1">
                          <a:solidFill>
                            <a:schemeClr val="tx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Metasploitable</a:t>
                      </a:r>
                      <a:r>
                        <a:rPr lang="en-US" sz="1100" b="1" dirty="0">
                          <a:solidFill>
                            <a:schemeClr val="tx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 (192.168.56.4)</a:t>
                      </a:r>
                      <a:endParaRPr lang="en-US" sz="1100" b="1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sz="11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rgbClr val="00FFFF"/>
                          </a:solidFill>
                        </a:rPr>
                        <a:t>21, 111, 2049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rgbClr val="00FFFF"/>
                          </a:solidFill>
                        </a:rPr>
                        <a:t> FTP and NFS / 2-4 (RPC#100003)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rgbClr val="00FFFF"/>
                          </a:solidFill>
                        </a:rPr>
                        <a:t>Misconfiguration and Network File Sharing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5315669"/>
                  </a:ext>
                </a:extLst>
              </a:tr>
              <a:tr h="50581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1" dirty="0" err="1">
                          <a:solidFill>
                            <a:schemeClr val="tx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Metasploitable</a:t>
                      </a:r>
                      <a:r>
                        <a:rPr lang="en-US" sz="1100" b="1" dirty="0">
                          <a:solidFill>
                            <a:schemeClr val="tx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 (192.168.56.4)</a:t>
                      </a:r>
                      <a:endParaRPr lang="en-US" sz="1100" b="1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3632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dirty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TCP/</a:t>
                      </a:r>
                      <a:r>
                        <a:rPr lang="en-GB" sz="1200" dirty="0" err="1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distccd</a:t>
                      </a:r>
                      <a:endParaRPr lang="en-GB" sz="120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The vulnerable distributed</a:t>
                      </a:r>
                    </a:p>
                    <a:p>
                      <a:r>
                        <a:rPr lang="en-GB" sz="1200" dirty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 compiler service (CVE-2004-2687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04522777"/>
                  </a:ext>
                </a:extLst>
              </a:tr>
              <a:tr h="52026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1" dirty="0" err="1">
                          <a:solidFill>
                            <a:schemeClr val="tx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Metasploitable</a:t>
                      </a:r>
                      <a:r>
                        <a:rPr lang="en-US" sz="1100" b="1" dirty="0">
                          <a:solidFill>
                            <a:schemeClr val="tx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 (192.168.56.4)</a:t>
                      </a:r>
                      <a:endParaRPr lang="en-US" sz="1100" b="1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sz="11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</a:rPr>
                        <a:t>3306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dirty="0">
                          <a:solidFill>
                            <a:schemeClr val="tx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MySQL 5.0.51a-3ubuntu5</a:t>
                      </a:r>
                      <a:endParaRPr lang="en-US" sz="1200" b="1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sz="1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dirty="0">
                          <a:solidFill>
                            <a:schemeClr val="tx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Weak / default credentials</a:t>
                      </a:r>
                      <a:endParaRPr lang="en-US" sz="1200" b="1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4811613"/>
                  </a:ext>
                </a:extLst>
              </a:tr>
              <a:tr h="43355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1" dirty="0" err="1">
                          <a:solidFill>
                            <a:schemeClr val="tx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Metasploitable</a:t>
                      </a:r>
                      <a:r>
                        <a:rPr lang="en-US" sz="1100" b="1" dirty="0">
                          <a:solidFill>
                            <a:schemeClr val="tx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 (192.168.56.4)</a:t>
                      </a:r>
                      <a:endParaRPr lang="en-US" sz="1100" b="1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sz="11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</a:rPr>
                        <a:t>6667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dirty="0">
                          <a:solidFill>
                            <a:schemeClr val="tx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IRC — </a:t>
                      </a:r>
                      <a:r>
                        <a:rPr lang="en-US" sz="1200" b="1" dirty="0" err="1">
                          <a:solidFill>
                            <a:schemeClr val="tx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UnrealIRCd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 3.2.8.1</a:t>
                      </a:r>
                      <a:endParaRPr lang="en-US" sz="1200" b="1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sz="1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dirty="0" err="1">
                          <a:solidFill>
                            <a:schemeClr val="tx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Trojaned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 build; known backdoor</a:t>
                      </a:r>
                      <a:endParaRPr lang="en-US" sz="1200" b="1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sz="1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535085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91440" y="77724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F8A9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VULNERABILITY ASSESSMENT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85800"/>
            <a:ext cx="109728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0B1F2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Vulnerability Findings</a:t>
            </a:r>
            <a:endParaRPr lang="en-US" sz="4000" dirty="0"/>
          </a:p>
        </p:txBody>
      </p:sp>
      <p:sp>
        <p:nvSpPr>
          <p:cNvPr id="5" name="Shape 3"/>
          <p:cNvSpPr/>
          <p:nvPr/>
        </p:nvSpPr>
        <p:spPr>
          <a:xfrm>
            <a:off x="548640" y="2011680"/>
            <a:ext cx="3611880" cy="4251960"/>
          </a:xfrm>
          <a:prstGeom prst="roundRect">
            <a:avLst>
              <a:gd name="adj" fmla="val 1772"/>
            </a:avLst>
          </a:prstGeom>
          <a:solidFill>
            <a:schemeClr val="bg1">
              <a:lumMod val="85000"/>
            </a:schemeClr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6" name="Shape 4"/>
          <p:cNvSpPr/>
          <p:nvPr/>
        </p:nvSpPr>
        <p:spPr>
          <a:xfrm>
            <a:off x="649276" y="2153254"/>
            <a:ext cx="408327" cy="411480"/>
          </a:xfrm>
          <a:prstGeom prst="ellipse">
            <a:avLst/>
          </a:prstGeom>
          <a:solidFill>
            <a:srgbClr val="E8533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097280" y="2176272"/>
            <a:ext cx="28803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Severity</a:t>
            </a:r>
            <a:endParaRPr lang="en-US" sz="2800" dirty="0"/>
          </a:p>
        </p:txBody>
      </p:sp>
      <p:sp>
        <p:nvSpPr>
          <p:cNvPr id="8" name="Shape 6"/>
          <p:cNvSpPr/>
          <p:nvPr/>
        </p:nvSpPr>
        <p:spPr>
          <a:xfrm>
            <a:off x="822960" y="2688336"/>
            <a:ext cx="3154680" cy="1508760"/>
          </a:xfrm>
          <a:prstGeom prst="roundRect">
            <a:avLst>
              <a:gd name="adj" fmla="val 3030"/>
            </a:avLst>
          </a:prstGeom>
          <a:solidFill>
            <a:srgbClr val="F7F9FA"/>
          </a:solidFill>
          <a:ln w="12700">
            <a:solidFill>
              <a:srgbClr val="E3E9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960120" y="2807208"/>
            <a:ext cx="2788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E853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 Vulnerability 1 ]</a:t>
            </a:r>
            <a:endParaRPr lang="en-US" sz="1600" b="1" dirty="0"/>
          </a:p>
        </p:txBody>
      </p:sp>
      <p:sp>
        <p:nvSpPr>
          <p:cNvPr id="10" name="Text 8"/>
          <p:cNvSpPr/>
          <p:nvPr/>
        </p:nvSpPr>
        <p:spPr>
          <a:xfrm>
            <a:off x="960120" y="3108960"/>
            <a:ext cx="2788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i="1" dirty="0">
                <a:solidFill>
                  <a:schemeClr val="accent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CVE-2011-2523 |</a:t>
            </a:r>
            <a:r>
              <a:rPr lang="en-US" sz="1400" i="1" dirty="0">
                <a:solidFill>
                  <a:schemeClr val="accent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vsFTP2.3.4 Backdoor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960120" y="3410712"/>
            <a:ext cx="29718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 err="1">
                <a:solidFill>
                  <a:schemeClr val="accent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Host:Metasploitable.</a:t>
            </a:r>
            <a:r>
              <a:rPr lang="en-US" sz="1400" dirty="0" err="1">
                <a:latin typeface="Calibri" pitchFamily="34" charset="0"/>
                <a:ea typeface="Calibri" pitchFamily="34" charset="-122"/>
                <a:cs typeface="Calibri" pitchFamily="34" charset="-120"/>
              </a:rPr>
              <a:t>Unauthenticated</a:t>
            </a: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 remote root shell via  a crafted login string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777240" y="4389120"/>
            <a:ext cx="3154680" cy="1508760"/>
          </a:xfrm>
          <a:prstGeom prst="roundRect">
            <a:avLst>
              <a:gd name="adj" fmla="val 3030"/>
            </a:avLst>
          </a:prstGeom>
          <a:solidFill>
            <a:srgbClr val="F7F9FA"/>
          </a:solidFill>
          <a:ln w="12700">
            <a:solidFill>
              <a:srgbClr val="E3E9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960120" y="4498848"/>
            <a:ext cx="2788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E853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 Vulnerability 2 ]</a:t>
            </a:r>
            <a:endParaRPr lang="en-US" sz="1600" b="1" dirty="0"/>
          </a:p>
        </p:txBody>
      </p:sp>
      <p:sp>
        <p:nvSpPr>
          <p:cNvPr id="14" name="Text 12"/>
          <p:cNvSpPr/>
          <p:nvPr/>
        </p:nvSpPr>
        <p:spPr>
          <a:xfrm>
            <a:off x="853440" y="4800600"/>
            <a:ext cx="28956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endParaRPr lang="en-US" sz="1050" i="1" dirty="0">
              <a:solidFill>
                <a:schemeClr val="accent1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r>
              <a:rPr lang="en-US" sz="1050" b="1" i="1" dirty="0">
                <a:solidFill>
                  <a:schemeClr val="accent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    </a:t>
            </a:r>
          </a:p>
          <a:p>
            <a:r>
              <a:rPr lang="en-US" sz="1400" b="1" dirty="0">
                <a:solidFill>
                  <a:schemeClr val="accent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CVE-2007-2447 | </a:t>
            </a:r>
            <a:r>
              <a:rPr lang="en-US" sz="1400" dirty="0">
                <a:solidFill>
                  <a:schemeClr val="accent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Samba </a:t>
            </a:r>
            <a:r>
              <a:rPr lang="en-US" sz="1400" dirty="0" err="1">
                <a:solidFill>
                  <a:schemeClr val="accent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usermap_script</a:t>
            </a:r>
            <a:endParaRPr lang="en-US" sz="1400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US" sz="1050" i="1" dirty="0">
                <a:solidFill>
                  <a:schemeClr val="accent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endParaRPr lang="en-US" sz="1050" dirty="0">
              <a:solidFill>
                <a:schemeClr val="accent1"/>
              </a:solidFill>
            </a:endParaRPr>
          </a:p>
        </p:txBody>
      </p:sp>
      <p:sp>
        <p:nvSpPr>
          <p:cNvPr id="15" name="Text 13"/>
          <p:cNvSpPr/>
          <p:nvPr/>
        </p:nvSpPr>
        <p:spPr>
          <a:xfrm>
            <a:off x="853440" y="5239512"/>
            <a:ext cx="27889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400" b="1" dirty="0">
                <a:solidFill>
                  <a:schemeClr val="accent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Host: </a:t>
            </a:r>
            <a:r>
              <a:rPr lang="en-US" sz="1400" b="1" dirty="0" err="1">
                <a:solidFill>
                  <a:schemeClr val="accent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Metasploitable</a:t>
            </a:r>
            <a:r>
              <a:rPr lang="en-US" sz="1400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. </a:t>
            </a: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Remote arbitrary command execution via shell metacharacters.</a:t>
            </a:r>
            <a:endParaRPr lang="en-US" sz="1400" dirty="0"/>
          </a:p>
          <a:p>
            <a:pPr marL="0" indent="0">
              <a:buNone/>
            </a:pPr>
            <a:endParaRPr lang="en-US" sz="950" dirty="0"/>
          </a:p>
        </p:txBody>
      </p:sp>
      <p:sp>
        <p:nvSpPr>
          <p:cNvPr id="16" name="Shape 14"/>
          <p:cNvSpPr/>
          <p:nvPr/>
        </p:nvSpPr>
        <p:spPr>
          <a:xfrm>
            <a:off x="4343400" y="2011680"/>
            <a:ext cx="3611880" cy="4251960"/>
          </a:xfrm>
          <a:prstGeom prst="roundRect">
            <a:avLst>
              <a:gd name="adj" fmla="val 1772"/>
            </a:avLst>
          </a:prstGeom>
          <a:solidFill>
            <a:schemeClr val="bg2">
              <a:lumMod val="90000"/>
            </a:schemeClr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4422701" y="2139696"/>
            <a:ext cx="409903" cy="406908"/>
          </a:xfrm>
          <a:prstGeom prst="ellipse">
            <a:avLst/>
          </a:prstGeom>
          <a:solidFill>
            <a:srgbClr val="F2A93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4892040" y="2176272"/>
            <a:ext cx="28803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Medium Severity</a:t>
            </a:r>
            <a:endParaRPr lang="en-US" sz="2800" dirty="0"/>
          </a:p>
        </p:txBody>
      </p:sp>
      <p:sp>
        <p:nvSpPr>
          <p:cNvPr id="19" name="Shape 17"/>
          <p:cNvSpPr/>
          <p:nvPr/>
        </p:nvSpPr>
        <p:spPr>
          <a:xfrm>
            <a:off x="4572000" y="2674620"/>
            <a:ext cx="3154680" cy="1508760"/>
          </a:xfrm>
          <a:prstGeom prst="roundRect">
            <a:avLst>
              <a:gd name="adj" fmla="val 3030"/>
            </a:avLst>
          </a:prstGeom>
          <a:solidFill>
            <a:srgbClr val="F7F9FA"/>
          </a:solidFill>
          <a:ln w="12700">
            <a:solidFill>
              <a:srgbClr val="E3E9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4754880" y="2807208"/>
            <a:ext cx="2788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2A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 Vulnerability 3 ]</a:t>
            </a:r>
            <a:endParaRPr lang="en-US" sz="1600" dirty="0"/>
          </a:p>
        </p:txBody>
      </p:sp>
      <p:sp>
        <p:nvSpPr>
          <p:cNvPr id="21" name="Text 19"/>
          <p:cNvSpPr/>
          <p:nvPr/>
        </p:nvSpPr>
        <p:spPr>
          <a:xfrm>
            <a:off x="4754880" y="3108960"/>
            <a:ext cx="2788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endParaRPr lang="en-US" sz="1400" b="1" dirty="0">
              <a:solidFill>
                <a:schemeClr val="accent1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r>
              <a:rPr lang="en-US" sz="1400" b="1" dirty="0">
                <a:solidFill>
                  <a:schemeClr val="accent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CVE-2004-2687 </a:t>
            </a:r>
            <a:r>
              <a:rPr lang="en-US" sz="1400" dirty="0">
                <a:solidFill>
                  <a:schemeClr val="accent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| </a:t>
            </a:r>
            <a:r>
              <a:rPr lang="en-US" sz="1400" dirty="0" err="1">
                <a:solidFill>
                  <a:schemeClr val="accent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distccd</a:t>
            </a:r>
            <a:r>
              <a:rPr lang="en-US" sz="1400" dirty="0">
                <a:solidFill>
                  <a:schemeClr val="accent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Remote Execution</a:t>
            </a:r>
            <a:endParaRPr lang="en-US" sz="1400" dirty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en-US" sz="1050" dirty="0"/>
          </a:p>
        </p:txBody>
      </p:sp>
      <p:sp>
        <p:nvSpPr>
          <p:cNvPr id="22" name="Text 20"/>
          <p:cNvSpPr/>
          <p:nvPr/>
        </p:nvSpPr>
        <p:spPr>
          <a:xfrm>
            <a:off x="4754880" y="3410712"/>
            <a:ext cx="27889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endParaRPr lang="en-US" sz="1000" dirty="0">
              <a:solidFill>
                <a:schemeClr val="accent6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r>
              <a:rPr lang="en-US" sz="1400" b="1" dirty="0">
                <a:solidFill>
                  <a:schemeClr val="accent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Host: </a:t>
            </a:r>
            <a:r>
              <a:rPr lang="en-US" sz="1400" b="1" dirty="0" err="1">
                <a:solidFill>
                  <a:schemeClr val="accent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Metasploitable</a:t>
            </a:r>
            <a:r>
              <a:rPr lang="en-US" sz="1400" dirty="0">
                <a:solidFill>
                  <a:srgbClr val="5B64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Misconfigured </a:t>
            </a:r>
            <a:r>
              <a:rPr lang="en-US" sz="1400" dirty="0" err="1">
                <a:solidFill>
                  <a:srgbClr val="5B64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distcc</a:t>
            </a:r>
            <a:r>
              <a:rPr lang="en-US" sz="1400" dirty="0">
                <a:solidFill>
                  <a:srgbClr val="5B64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daemon allows arbitrary code execution.</a:t>
            </a:r>
            <a:endParaRPr lang="en-US" sz="1400" dirty="0"/>
          </a:p>
          <a:p>
            <a:pPr marL="0" indent="0">
              <a:buNone/>
            </a:pPr>
            <a:endParaRPr lang="en-US" sz="950" dirty="0"/>
          </a:p>
        </p:txBody>
      </p:sp>
      <p:sp>
        <p:nvSpPr>
          <p:cNvPr id="23" name="Shape 21"/>
          <p:cNvSpPr/>
          <p:nvPr/>
        </p:nvSpPr>
        <p:spPr>
          <a:xfrm>
            <a:off x="4572000" y="4389120"/>
            <a:ext cx="3154680" cy="1508760"/>
          </a:xfrm>
          <a:prstGeom prst="roundRect">
            <a:avLst>
              <a:gd name="adj" fmla="val 3030"/>
            </a:avLst>
          </a:prstGeom>
          <a:solidFill>
            <a:srgbClr val="F7F9FA"/>
          </a:solidFill>
          <a:ln w="12700">
            <a:solidFill>
              <a:srgbClr val="E3E9EB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4" name="Text 22"/>
          <p:cNvSpPr/>
          <p:nvPr/>
        </p:nvSpPr>
        <p:spPr>
          <a:xfrm>
            <a:off x="4754880" y="4498848"/>
            <a:ext cx="2788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2A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 Vulnerability 4 ]</a:t>
            </a:r>
            <a:endParaRPr lang="en-US" sz="1600" dirty="0"/>
          </a:p>
        </p:txBody>
      </p:sp>
      <p:sp>
        <p:nvSpPr>
          <p:cNvPr id="25" name="Text 23"/>
          <p:cNvSpPr/>
          <p:nvPr/>
        </p:nvSpPr>
        <p:spPr>
          <a:xfrm>
            <a:off x="4754880" y="4800600"/>
            <a:ext cx="2788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endParaRPr lang="en-US" sz="1050" b="1" dirty="0">
              <a:solidFill>
                <a:schemeClr val="accent1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r>
              <a:rPr lang="en-US" sz="1400" b="1" dirty="0">
                <a:solidFill>
                  <a:schemeClr val="accent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CVE-2011-3556 </a:t>
            </a:r>
            <a:r>
              <a:rPr lang="en-US" sz="1400" dirty="0">
                <a:solidFill>
                  <a:schemeClr val="accent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| Java RMI Insecure Default</a:t>
            </a:r>
            <a:endParaRPr lang="en-US" sz="1400" dirty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en-US" sz="1050" dirty="0"/>
          </a:p>
        </p:txBody>
      </p:sp>
      <p:sp>
        <p:nvSpPr>
          <p:cNvPr id="26" name="Text 24"/>
          <p:cNvSpPr/>
          <p:nvPr/>
        </p:nvSpPr>
        <p:spPr>
          <a:xfrm>
            <a:off x="4754880" y="5102352"/>
            <a:ext cx="27889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endParaRPr lang="en-US" sz="1400" dirty="0">
              <a:solidFill>
                <a:schemeClr val="accent6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r>
              <a:rPr lang="en-US" sz="1400" b="1" dirty="0">
                <a:solidFill>
                  <a:schemeClr val="accent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Host: </a:t>
            </a:r>
            <a:r>
              <a:rPr lang="en-US" sz="1400" b="1" dirty="0" err="1">
                <a:solidFill>
                  <a:schemeClr val="accent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Metasploitable</a:t>
            </a:r>
            <a:r>
              <a:rPr lang="en-US" sz="1400" dirty="0">
                <a:solidFill>
                  <a:srgbClr val="5B64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Unauthenticated remote class loading leads to code execution.</a:t>
            </a:r>
            <a:endParaRPr lang="en-US" sz="1400" dirty="0"/>
          </a:p>
          <a:p>
            <a:pPr marL="0" indent="0">
              <a:buNone/>
            </a:pPr>
            <a:endParaRPr lang="en-US" sz="950" dirty="0"/>
          </a:p>
        </p:txBody>
      </p:sp>
      <p:sp>
        <p:nvSpPr>
          <p:cNvPr id="27" name="Shape 25"/>
          <p:cNvSpPr/>
          <p:nvPr/>
        </p:nvSpPr>
        <p:spPr>
          <a:xfrm>
            <a:off x="8138160" y="2011680"/>
            <a:ext cx="3611880" cy="4251960"/>
          </a:xfrm>
          <a:prstGeom prst="roundRect">
            <a:avLst>
              <a:gd name="adj" fmla="val 1772"/>
            </a:avLst>
          </a:prstGeom>
          <a:solidFill>
            <a:schemeClr val="bg2">
              <a:lumMod val="75000"/>
            </a:schemeClr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8" name="Shape 26"/>
          <p:cNvSpPr/>
          <p:nvPr/>
        </p:nvSpPr>
        <p:spPr>
          <a:xfrm>
            <a:off x="8228023" y="2157984"/>
            <a:ext cx="411480" cy="434340"/>
          </a:xfrm>
          <a:prstGeom prst="ellipse">
            <a:avLst/>
          </a:prstGeom>
          <a:solidFill>
            <a:srgbClr val="36E2C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8686800" y="2176272"/>
            <a:ext cx="28803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B1F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 Severity</a:t>
            </a:r>
            <a:endParaRPr lang="en-US" sz="2800" dirty="0"/>
          </a:p>
        </p:txBody>
      </p:sp>
      <p:sp>
        <p:nvSpPr>
          <p:cNvPr id="30" name="Shape 28"/>
          <p:cNvSpPr/>
          <p:nvPr/>
        </p:nvSpPr>
        <p:spPr>
          <a:xfrm>
            <a:off x="8366760" y="2697480"/>
            <a:ext cx="3154680" cy="1508760"/>
          </a:xfrm>
          <a:prstGeom prst="roundRect">
            <a:avLst>
              <a:gd name="adj" fmla="val 3030"/>
            </a:avLst>
          </a:prstGeom>
          <a:solidFill>
            <a:srgbClr val="F7F9FA"/>
          </a:solidFill>
          <a:ln w="12700">
            <a:solidFill>
              <a:srgbClr val="E3E9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8549640" y="2807208"/>
            <a:ext cx="2788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36E2C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 Vulnerability 5 ]</a:t>
            </a:r>
            <a:endParaRPr lang="en-US" sz="1600" dirty="0"/>
          </a:p>
        </p:txBody>
      </p:sp>
      <p:sp>
        <p:nvSpPr>
          <p:cNvPr id="32" name="Text 30"/>
          <p:cNvSpPr/>
          <p:nvPr/>
        </p:nvSpPr>
        <p:spPr>
          <a:xfrm>
            <a:off x="8549640" y="3108960"/>
            <a:ext cx="2788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endParaRPr lang="en-US" sz="1050" b="1" dirty="0">
              <a:solidFill>
                <a:schemeClr val="accent1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r>
              <a:rPr lang="en-US" sz="1400" b="1" dirty="0">
                <a:solidFill>
                  <a:schemeClr val="accent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 Port 23 | </a:t>
            </a:r>
            <a:r>
              <a:rPr lang="en-US" sz="1400" dirty="0">
                <a:solidFill>
                  <a:schemeClr val="accent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Telnet Enabled</a:t>
            </a:r>
            <a:endParaRPr lang="en-US" sz="1400" dirty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en-US" sz="1050" dirty="0"/>
          </a:p>
        </p:txBody>
      </p:sp>
      <p:sp>
        <p:nvSpPr>
          <p:cNvPr id="33" name="Text 31"/>
          <p:cNvSpPr/>
          <p:nvPr/>
        </p:nvSpPr>
        <p:spPr>
          <a:xfrm>
            <a:off x="8549640" y="3410712"/>
            <a:ext cx="27889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400" b="1" dirty="0">
                <a:solidFill>
                  <a:schemeClr val="accent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Host: </a:t>
            </a:r>
            <a:r>
              <a:rPr lang="en-US" sz="1400" b="1" dirty="0" err="1">
                <a:solidFill>
                  <a:schemeClr val="accent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Metasploitable</a:t>
            </a:r>
            <a:r>
              <a:rPr lang="en-US" sz="1400" dirty="0">
                <a:solidFill>
                  <a:srgbClr val="5B64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Cleartext protocol vulnerable to credential sniffing.</a:t>
            </a:r>
            <a:endParaRPr lang="en-US" sz="1400" dirty="0"/>
          </a:p>
          <a:p>
            <a:pPr marL="0" indent="0">
              <a:buNone/>
            </a:pPr>
            <a:endParaRPr lang="en-US" sz="950" dirty="0"/>
          </a:p>
        </p:txBody>
      </p:sp>
      <p:sp>
        <p:nvSpPr>
          <p:cNvPr id="34" name="Shape 32"/>
          <p:cNvSpPr/>
          <p:nvPr/>
        </p:nvSpPr>
        <p:spPr>
          <a:xfrm>
            <a:off x="8366760" y="4389120"/>
            <a:ext cx="3154680" cy="1508760"/>
          </a:xfrm>
          <a:prstGeom prst="roundRect">
            <a:avLst>
              <a:gd name="adj" fmla="val 3030"/>
            </a:avLst>
          </a:prstGeom>
          <a:solidFill>
            <a:srgbClr val="F7F9FA"/>
          </a:solidFill>
          <a:ln w="12700">
            <a:solidFill>
              <a:srgbClr val="E3E9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8549640" y="4498848"/>
            <a:ext cx="2788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36E2C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 Vulnerability 6 ]</a:t>
            </a:r>
            <a:endParaRPr lang="en-US" sz="1600" dirty="0"/>
          </a:p>
        </p:txBody>
      </p:sp>
      <p:sp>
        <p:nvSpPr>
          <p:cNvPr id="36" name="Text 34"/>
          <p:cNvSpPr/>
          <p:nvPr/>
        </p:nvSpPr>
        <p:spPr>
          <a:xfrm>
            <a:off x="8549640" y="4800600"/>
            <a:ext cx="2788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endParaRPr lang="en-US" sz="1050" b="1" dirty="0">
              <a:solidFill>
                <a:schemeClr val="accent1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r>
              <a:rPr lang="en-US" sz="1400" b="1" dirty="0">
                <a:solidFill>
                  <a:schemeClr val="accent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Misconfiguration | </a:t>
            </a:r>
            <a:r>
              <a:rPr lang="en-US" sz="1400" dirty="0">
                <a:solidFill>
                  <a:schemeClr val="accent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Anonymous FTP &amp; NFS Exports</a:t>
            </a:r>
            <a:endParaRPr lang="en-US" sz="1400" dirty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en-US" sz="1050" dirty="0"/>
          </a:p>
        </p:txBody>
      </p:sp>
      <p:sp>
        <p:nvSpPr>
          <p:cNvPr id="37" name="Text 35"/>
          <p:cNvSpPr/>
          <p:nvPr/>
        </p:nvSpPr>
        <p:spPr>
          <a:xfrm>
            <a:off x="8549640" y="5102352"/>
            <a:ext cx="27889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endParaRPr lang="en-US" sz="1400" b="1" dirty="0">
              <a:solidFill>
                <a:schemeClr val="accent6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r>
              <a:rPr lang="en-US" sz="1400" b="1" dirty="0">
                <a:solidFill>
                  <a:schemeClr val="accent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Host: </a:t>
            </a:r>
            <a:r>
              <a:rPr lang="en-US" sz="1400" b="1" dirty="0" err="1">
                <a:solidFill>
                  <a:schemeClr val="accent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Metasploitable</a:t>
            </a:r>
            <a:r>
              <a:rPr lang="en-US" sz="1400" dirty="0">
                <a:solidFill>
                  <a:srgbClr val="5B64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World-writable shares and </a:t>
            </a:r>
            <a:r>
              <a:rPr lang="en-US" sz="1400" dirty="0" err="1">
                <a:solidFill>
                  <a:srgbClr val="5B64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no_root_squash</a:t>
            </a:r>
            <a:r>
              <a:rPr lang="en-US" sz="1400" dirty="0">
                <a:solidFill>
                  <a:srgbClr val="5B64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exports</a:t>
            </a:r>
            <a:r>
              <a:rPr lang="en-US" sz="1000" dirty="0">
                <a:solidFill>
                  <a:srgbClr val="5B64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000" dirty="0"/>
          </a:p>
          <a:p>
            <a:pPr marL="0" indent="0">
              <a:buNone/>
            </a:pPr>
            <a:endParaRPr lang="en-US" sz="950" dirty="0"/>
          </a:p>
        </p:txBody>
      </p:sp>
      <p:sp>
        <p:nvSpPr>
          <p:cNvPr id="38" name="Text 36"/>
          <p:cNvSpPr/>
          <p:nvPr/>
        </p:nvSpPr>
        <p:spPr>
          <a:xfrm>
            <a:off x="457200" y="6473952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73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Assessment  |  ACCB6000  |  Aubin KOENIGSSOHN 2332878</a:t>
            </a:r>
            <a:endParaRPr lang="en-US" sz="900" dirty="0"/>
          </a:p>
        </p:txBody>
      </p:sp>
      <p:sp>
        <p:nvSpPr>
          <p:cNvPr id="39" name="Text 37"/>
          <p:cNvSpPr/>
          <p:nvPr/>
        </p:nvSpPr>
        <p:spPr>
          <a:xfrm>
            <a:off x="10515600" y="6473952"/>
            <a:ext cx="11887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A73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3 / 5</a:t>
            </a:r>
            <a:endParaRPr lang="en-US" sz="900" dirty="0"/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EE528032-8E69-38A2-366C-8181B77F0A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76155" y="88492"/>
            <a:ext cx="718251" cy="797259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7371" y="6858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C2D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ETHICAL HACKING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85800"/>
            <a:ext cx="109728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latin typeface="Cambria" pitchFamily="34" charset="0"/>
                <a:ea typeface="Cambria" pitchFamily="34" charset="-122"/>
                <a:cs typeface="Cambria" pitchFamily="34" charset="-120"/>
              </a:rPr>
              <a:t>Exploitation &amp; Post-Exploitation Highlights</a:t>
            </a:r>
            <a:endParaRPr lang="en-US" sz="4000" dirty="0"/>
          </a:p>
        </p:txBody>
      </p:sp>
      <p:sp>
        <p:nvSpPr>
          <p:cNvPr id="5" name="Shape 3"/>
          <p:cNvSpPr/>
          <p:nvPr/>
        </p:nvSpPr>
        <p:spPr>
          <a:xfrm>
            <a:off x="548640" y="2148840"/>
            <a:ext cx="2697480" cy="3566160"/>
          </a:xfrm>
          <a:prstGeom prst="roundRect">
            <a:avLst>
              <a:gd name="adj" fmla="val 2712"/>
            </a:avLst>
          </a:prstGeom>
          <a:solidFill>
            <a:schemeClr val="bg2">
              <a:lumMod val="90000"/>
            </a:schemeClr>
          </a:solidFill>
          <a:ln w="12700">
            <a:solidFill>
              <a:srgbClr val="1E455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777240" y="2377440"/>
            <a:ext cx="548640" cy="548640"/>
          </a:xfrm>
          <a:prstGeom prst="ellipse">
            <a:avLst/>
          </a:prstGeom>
          <a:solidFill>
            <a:srgbClr val="0E2733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2514600"/>
            <a:ext cx="274320" cy="274320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2743200" y="2331720"/>
            <a:ext cx="3657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4000" b="1" dirty="0">
                <a:solidFill>
                  <a:srgbClr val="00C2D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4000" dirty="0"/>
          </a:p>
        </p:txBody>
      </p:sp>
      <p:sp>
        <p:nvSpPr>
          <p:cNvPr id="9" name="Text 6"/>
          <p:cNvSpPr/>
          <p:nvPr/>
        </p:nvSpPr>
        <p:spPr>
          <a:xfrm>
            <a:off x="777240" y="3063240"/>
            <a:ext cx="2423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Vulnerability Targeted</a:t>
            </a:r>
            <a:endParaRPr lang="en-US" dirty="0"/>
          </a:p>
        </p:txBody>
      </p:sp>
      <p:sp>
        <p:nvSpPr>
          <p:cNvPr id="10" name="Text 7"/>
          <p:cNvSpPr/>
          <p:nvPr/>
        </p:nvSpPr>
        <p:spPr>
          <a:xfrm>
            <a:off x="777240" y="3566160"/>
            <a:ext cx="2240280" cy="1965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600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CVE-2011-2523</a:t>
            </a: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 (</a:t>
            </a:r>
            <a:r>
              <a:rPr lang="en-US" sz="1600" dirty="0" err="1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vsFTPd</a:t>
            </a:r>
            <a:r>
              <a:rPr lang="en-US" sz="160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2.3.4 Backdoor)</a:t>
            </a:r>
          </a:p>
          <a:p>
            <a:r>
              <a:rPr lang="en-GB" sz="1600" dirty="0"/>
              <a:t>selected due to a high probability of giving a remote root shell.</a:t>
            </a:r>
            <a:endParaRPr lang="en-US" sz="1600" dirty="0"/>
          </a:p>
        </p:txBody>
      </p:sp>
      <p:sp>
        <p:nvSpPr>
          <p:cNvPr id="11" name="Shape 8"/>
          <p:cNvSpPr/>
          <p:nvPr/>
        </p:nvSpPr>
        <p:spPr>
          <a:xfrm>
            <a:off x="3429000" y="2148840"/>
            <a:ext cx="2697480" cy="3566160"/>
          </a:xfrm>
          <a:prstGeom prst="roundRect">
            <a:avLst>
              <a:gd name="adj" fmla="val 2712"/>
            </a:avLst>
          </a:prstGeom>
          <a:solidFill>
            <a:schemeClr val="bg2">
              <a:lumMod val="90000"/>
            </a:schemeClr>
          </a:solidFill>
          <a:ln w="12700">
            <a:solidFill>
              <a:srgbClr val="1E455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9"/>
          <p:cNvSpPr/>
          <p:nvPr/>
        </p:nvSpPr>
        <p:spPr>
          <a:xfrm>
            <a:off x="3657600" y="2377440"/>
            <a:ext cx="548640" cy="548640"/>
          </a:xfrm>
          <a:prstGeom prst="ellipse">
            <a:avLst/>
          </a:prstGeom>
          <a:solidFill>
            <a:srgbClr val="0E2733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94760" y="2514600"/>
            <a:ext cx="274320" cy="274320"/>
          </a:xfrm>
          <a:prstGeom prst="rect">
            <a:avLst/>
          </a:prstGeom>
        </p:spPr>
      </p:pic>
      <p:sp>
        <p:nvSpPr>
          <p:cNvPr id="14" name="Text 10"/>
          <p:cNvSpPr/>
          <p:nvPr/>
        </p:nvSpPr>
        <p:spPr>
          <a:xfrm>
            <a:off x="5623560" y="2331720"/>
            <a:ext cx="3657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4000" b="1" dirty="0">
                <a:solidFill>
                  <a:srgbClr val="00C2D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4000" dirty="0"/>
          </a:p>
        </p:txBody>
      </p:sp>
      <p:sp>
        <p:nvSpPr>
          <p:cNvPr id="15" name="Text 11"/>
          <p:cNvSpPr/>
          <p:nvPr/>
        </p:nvSpPr>
        <p:spPr>
          <a:xfrm>
            <a:off x="3657600" y="3063240"/>
            <a:ext cx="22402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Exploitation Attempt</a:t>
            </a:r>
            <a:endParaRPr lang="en-US" dirty="0"/>
          </a:p>
        </p:txBody>
      </p:sp>
      <p:sp>
        <p:nvSpPr>
          <p:cNvPr id="16" name="Text 12"/>
          <p:cNvSpPr/>
          <p:nvPr/>
        </p:nvSpPr>
        <p:spPr>
          <a:xfrm>
            <a:off x="3657600" y="3566160"/>
            <a:ext cx="2240280" cy="1965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Execution of the exploit/</a:t>
            </a:r>
            <a:r>
              <a:rPr lang="en-US" sz="1600" dirty="0" err="1">
                <a:latin typeface="Calibri" pitchFamily="34" charset="0"/>
                <a:ea typeface="Calibri" pitchFamily="34" charset="-122"/>
                <a:cs typeface="Calibri" pitchFamily="34" charset="-120"/>
              </a:rPr>
              <a:t>unix</a:t>
            </a: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/ftp/vsftpd_234_backdoor module via the Metasploit Framework.</a:t>
            </a:r>
            <a:endParaRPr lang="en-US" sz="1600" dirty="0"/>
          </a:p>
          <a:p>
            <a:pPr marL="0" indent="0">
              <a:buNone/>
            </a:pPr>
            <a:endParaRPr lang="en-US" sz="1050" dirty="0"/>
          </a:p>
        </p:txBody>
      </p:sp>
      <p:sp>
        <p:nvSpPr>
          <p:cNvPr id="17" name="Shape 13"/>
          <p:cNvSpPr/>
          <p:nvPr/>
        </p:nvSpPr>
        <p:spPr>
          <a:xfrm>
            <a:off x="6309360" y="2148840"/>
            <a:ext cx="2697480" cy="3566160"/>
          </a:xfrm>
          <a:prstGeom prst="roundRect">
            <a:avLst>
              <a:gd name="adj" fmla="val 2712"/>
            </a:avLst>
          </a:prstGeom>
          <a:solidFill>
            <a:schemeClr val="bg2">
              <a:lumMod val="90000"/>
            </a:schemeClr>
          </a:solidFill>
          <a:ln w="12700">
            <a:solidFill>
              <a:srgbClr val="1E455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4"/>
          <p:cNvSpPr/>
          <p:nvPr/>
        </p:nvSpPr>
        <p:spPr>
          <a:xfrm>
            <a:off x="6537960" y="2377440"/>
            <a:ext cx="548640" cy="548640"/>
          </a:xfrm>
          <a:prstGeom prst="ellipse">
            <a:avLst/>
          </a:prstGeom>
          <a:solidFill>
            <a:srgbClr val="0E2733"/>
          </a:solidFill>
          <a:ln/>
        </p:spPr>
        <p:txBody>
          <a:bodyPr/>
          <a:lstStyle/>
          <a:p>
            <a:endParaRPr lang="en-GB" dirty="0"/>
          </a:p>
        </p:txBody>
      </p:sp>
      <p:pic>
        <p:nvPicPr>
          <p:cNvPr id="1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5120" y="2514600"/>
            <a:ext cx="274320" cy="274320"/>
          </a:xfrm>
          <a:prstGeom prst="rect">
            <a:avLst/>
          </a:prstGeom>
        </p:spPr>
      </p:pic>
      <p:sp>
        <p:nvSpPr>
          <p:cNvPr id="20" name="Text 15"/>
          <p:cNvSpPr/>
          <p:nvPr/>
        </p:nvSpPr>
        <p:spPr>
          <a:xfrm>
            <a:off x="8503920" y="2331720"/>
            <a:ext cx="3657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4000" b="1" dirty="0">
                <a:solidFill>
                  <a:srgbClr val="00C2D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4000" dirty="0"/>
          </a:p>
        </p:txBody>
      </p:sp>
      <p:sp>
        <p:nvSpPr>
          <p:cNvPr id="21" name="Text 16"/>
          <p:cNvSpPr/>
          <p:nvPr/>
        </p:nvSpPr>
        <p:spPr>
          <a:xfrm>
            <a:off x="6537960" y="3063240"/>
            <a:ext cx="22402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Outcome</a:t>
            </a:r>
            <a:endParaRPr lang="en-US" dirty="0"/>
          </a:p>
        </p:txBody>
      </p:sp>
      <p:sp>
        <p:nvSpPr>
          <p:cNvPr id="22" name="Text 17"/>
          <p:cNvSpPr/>
          <p:nvPr/>
        </p:nvSpPr>
        <p:spPr>
          <a:xfrm>
            <a:off x="6537960" y="3566160"/>
            <a:ext cx="2240280" cy="1965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Successful exploitation. Complete root-level administrative access achieved on 192.168.56.4.</a:t>
            </a:r>
            <a:endParaRPr lang="en-US" sz="1600" dirty="0"/>
          </a:p>
          <a:p>
            <a:pPr marL="0" indent="0">
              <a:buNone/>
            </a:pPr>
            <a:endParaRPr lang="en-US" sz="1050" dirty="0"/>
          </a:p>
        </p:txBody>
      </p:sp>
      <p:sp>
        <p:nvSpPr>
          <p:cNvPr id="23" name="Shape 18"/>
          <p:cNvSpPr/>
          <p:nvPr/>
        </p:nvSpPr>
        <p:spPr>
          <a:xfrm>
            <a:off x="9189720" y="2148840"/>
            <a:ext cx="2697480" cy="3566160"/>
          </a:xfrm>
          <a:prstGeom prst="roundRect">
            <a:avLst>
              <a:gd name="adj" fmla="val 2712"/>
            </a:avLst>
          </a:prstGeom>
          <a:solidFill>
            <a:schemeClr val="bg2">
              <a:lumMod val="90000"/>
            </a:schemeClr>
          </a:solidFill>
          <a:ln w="12700">
            <a:solidFill>
              <a:srgbClr val="1E455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Shape 19"/>
          <p:cNvSpPr/>
          <p:nvPr/>
        </p:nvSpPr>
        <p:spPr>
          <a:xfrm>
            <a:off x="9418320" y="2377440"/>
            <a:ext cx="548640" cy="548640"/>
          </a:xfrm>
          <a:prstGeom prst="ellipse">
            <a:avLst/>
          </a:prstGeom>
          <a:solidFill>
            <a:srgbClr val="0E2733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55480" y="2514600"/>
            <a:ext cx="274320" cy="274320"/>
          </a:xfrm>
          <a:prstGeom prst="rect">
            <a:avLst/>
          </a:prstGeom>
        </p:spPr>
      </p:pic>
      <p:sp>
        <p:nvSpPr>
          <p:cNvPr id="26" name="Text 20"/>
          <p:cNvSpPr/>
          <p:nvPr/>
        </p:nvSpPr>
        <p:spPr>
          <a:xfrm>
            <a:off x="11384280" y="2331720"/>
            <a:ext cx="3657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4000" b="1" dirty="0">
                <a:solidFill>
                  <a:srgbClr val="00C2D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4000" dirty="0"/>
          </a:p>
        </p:txBody>
      </p:sp>
      <p:sp>
        <p:nvSpPr>
          <p:cNvPr id="27" name="Text 21"/>
          <p:cNvSpPr/>
          <p:nvPr/>
        </p:nvSpPr>
        <p:spPr>
          <a:xfrm>
            <a:off x="9418320" y="3063240"/>
            <a:ext cx="22402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Post-Exploitation</a:t>
            </a:r>
            <a:endParaRPr lang="en-US" dirty="0"/>
          </a:p>
        </p:txBody>
      </p:sp>
      <p:sp>
        <p:nvSpPr>
          <p:cNvPr id="28" name="Text 22"/>
          <p:cNvSpPr/>
          <p:nvPr/>
        </p:nvSpPr>
        <p:spPr>
          <a:xfrm>
            <a:off x="9418320" y="3566160"/>
            <a:ext cx="2240280" cy="1965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Root access maintained; /</a:t>
            </a:r>
            <a:r>
              <a:rPr lang="en-US" sz="1600" dirty="0" err="1">
                <a:latin typeface="Calibri" pitchFamily="34" charset="0"/>
                <a:ea typeface="Calibri" pitchFamily="34" charset="-122"/>
                <a:cs typeface="Calibri" pitchFamily="34" charset="-120"/>
              </a:rPr>
              <a:t>etc</a:t>
            </a: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/passwd and /</a:t>
            </a:r>
            <a:r>
              <a:rPr lang="en-US" sz="1600" dirty="0" err="1">
                <a:latin typeface="Calibri" pitchFamily="34" charset="0"/>
                <a:ea typeface="Calibri" pitchFamily="34" charset="-122"/>
                <a:cs typeface="Calibri" pitchFamily="34" charset="-120"/>
              </a:rPr>
              <a:t>etc</a:t>
            </a: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/shadow collected and documented as proof of concept.</a:t>
            </a:r>
            <a:endParaRPr lang="en-US" sz="1600" dirty="0"/>
          </a:p>
        </p:txBody>
      </p:sp>
      <p:sp>
        <p:nvSpPr>
          <p:cNvPr id="29" name="Text 23"/>
          <p:cNvSpPr/>
          <p:nvPr/>
        </p:nvSpPr>
        <p:spPr>
          <a:xfrm>
            <a:off x="457200" y="6473952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E8B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Assessment  |  ACCB6000  |  Aubin KOENIGSSOHN 2332878</a:t>
            </a:r>
            <a:endParaRPr lang="en-US" sz="900" dirty="0"/>
          </a:p>
        </p:txBody>
      </p:sp>
      <p:sp>
        <p:nvSpPr>
          <p:cNvPr id="30" name="Text 24"/>
          <p:cNvSpPr/>
          <p:nvPr/>
        </p:nvSpPr>
        <p:spPr>
          <a:xfrm>
            <a:off x="10515600" y="6473952"/>
            <a:ext cx="11887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E8B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4 / 5</a:t>
            </a:r>
            <a:endParaRPr lang="en-US" sz="900" dirty="0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B4E4ACCB-5DD7-750F-1137-5838EB36BCE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276155" y="88492"/>
            <a:ext cx="718251" cy="797259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2251" y="41148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C2D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PREVENTIVE SECURITY MEASURES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85800"/>
            <a:ext cx="109728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latin typeface="Cambria" pitchFamily="34" charset="0"/>
                <a:ea typeface="Cambria" pitchFamily="34" charset="-122"/>
                <a:cs typeface="Cambria" pitchFamily="34" charset="-120"/>
              </a:rPr>
              <a:t>Security Measures Implemented</a:t>
            </a:r>
            <a:endParaRPr lang="en-US" sz="4000" dirty="0"/>
          </a:p>
        </p:txBody>
      </p:sp>
      <p:sp>
        <p:nvSpPr>
          <p:cNvPr id="6" name="Shape 4"/>
          <p:cNvSpPr/>
          <p:nvPr/>
        </p:nvSpPr>
        <p:spPr>
          <a:xfrm>
            <a:off x="571500" y="1977626"/>
            <a:ext cx="594360" cy="594360"/>
          </a:xfrm>
          <a:prstGeom prst="ellipse">
            <a:avLst/>
          </a:prstGeom>
          <a:solidFill>
            <a:srgbClr val="0E2733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7804" y="2129291"/>
            <a:ext cx="301752" cy="301752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1202436" y="2065283"/>
            <a:ext cx="40690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Server Hardening</a:t>
            </a:r>
            <a:endParaRPr lang="en-US" sz="2800" b="1" dirty="0"/>
          </a:p>
        </p:txBody>
      </p:sp>
      <p:sp>
        <p:nvSpPr>
          <p:cNvPr id="9" name="Text 6"/>
          <p:cNvSpPr/>
          <p:nvPr/>
        </p:nvSpPr>
        <p:spPr>
          <a:xfrm>
            <a:off x="1165860" y="2382681"/>
            <a:ext cx="5234494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endParaRPr lang="en-US" sz="1600" dirty="0"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Disable unused legacy services (Telnet, FTP, r-services); apply vendor patches or replace vulnerable </a:t>
            </a:r>
            <a:r>
              <a:rPr lang="en-US" sz="1600" dirty="0" err="1">
                <a:latin typeface="Calibri" pitchFamily="34" charset="0"/>
                <a:ea typeface="Calibri" pitchFamily="34" charset="-122"/>
                <a:cs typeface="Calibri" pitchFamily="34" charset="-120"/>
              </a:rPr>
              <a:t>vsftpd</a:t>
            </a: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/Samba versions on the target host.</a:t>
            </a:r>
            <a:endParaRPr lang="en-US" sz="1600" dirty="0"/>
          </a:p>
          <a:p>
            <a:pPr marL="0" indent="0">
              <a:buNone/>
            </a:pPr>
            <a:endParaRPr lang="en-US" sz="1100" dirty="0"/>
          </a:p>
        </p:txBody>
      </p:sp>
      <p:sp>
        <p:nvSpPr>
          <p:cNvPr id="11" name="Shape 8"/>
          <p:cNvSpPr/>
          <p:nvPr/>
        </p:nvSpPr>
        <p:spPr>
          <a:xfrm>
            <a:off x="6416881" y="2060348"/>
            <a:ext cx="594360" cy="594360"/>
          </a:xfrm>
          <a:prstGeom prst="ellipse">
            <a:avLst/>
          </a:prstGeom>
          <a:solidFill>
            <a:srgbClr val="0E2733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2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84468" y="2199132"/>
            <a:ext cx="301752" cy="301752"/>
          </a:xfrm>
          <a:prstGeom prst="rect">
            <a:avLst/>
          </a:prstGeom>
        </p:spPr>
      </p:pic>
      <p:sp>
        <p:nvSpPr>
          <p:cNvPr id="13" name="Text 9"/>
          <p:cNvSpPr/>
          <p:nvPr/>
        </p:nvSpPr>
        <p:spPr>
          <a:xfrm>
            <a:off x="7171261" y="2117309"/>
            <a:ext cx="40690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Firewall &amp; ACLs</a:t>
            </a:r>
            <a:endParaRPr lang="en-US" sz="2800" dirty="0"/>
          </a:p>
        </p:txBody>
      </p:sp>
      <p:sp>
        <p:nvSpPr>
          <p:cNvPr id="14" name="Text 10"/>
          <p:cNvSpPr/>
          <p:nvPr/>
        </p:nvSpPr>
        <p:spPr>
          <a:xfrm>
            <a:off x="7178828" y="2409444"/>
            <a:ext cx="5124109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endParaRPr lang="en-US" sz="1600" dirty="0">
              <a:solidFill>
                <a:srgbClr val="5B6470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Restrict inbound access to only required ports and segments; block lateral movement between the Kali attacker segment and production networks.</a:t>
            </a:r>
            <a:endParaRPr lang="en-US" sz="1600" dirty="0"/>
          </a:p>
          <a:p>
            <a:pPr marL="0" indent="0">
              <a:buNone/>
            </a:pPr>
            <a:endParaRPr lang="en-US" sz="1600" dirty="0"/>
          </a:p>
        </p:txBody>
      </p:sp>
      <p:sp>
        <p:nvSpPr>
          <p:cNvPr id="16" name="Shape 12"/>
          <p:cNvSpPr/>
          <p:nvPr/>
        </p:nvSpPr>
        <p:spPr>
          <a:xfrm>
            <a:off x="521310" y="3460057"/>
            <a:ext cx="594360" cy="594360"/>
          </a:xfrm>
          <a:prstGeom prst="ellipse">
            <a:avLst/>
          </a:prstGeom>
          <a:solidFill>
            <a:srgbClr val="0E2733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6371" y="3616294"/>
            <a:ext cx="301752" cy="301752"/>
          </a:xfrm>
          <a:prstGeom prst="rect">
            <a:avLst/>
          </a:prstGeom>
        </p:spPr>
      </p:pic>
      <p:sp>
        <p:nvSpPr>
          <p:cNvPr id="18" name="Text 13"/>
          <p:cNvSpPr/>
          <p:nvPr/>
        </p:nvSpPr>
        <p:spPr>
          <a:xfrm>
            <a:off x="1141003" y="3696226"/>
            <a:ext cx="40690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Encryption in Transit</a:t>
            </a:r>
            <a:endParaRPr lang="en-US" sz="2800" dirty="0"/>
          </a:p>
        </p:txBody>
      </p:sp>
      <p:sp>
        <p:nvSpPr>
          <p:cNvPr id="19" name="Text 14"/>
          <p:cNvSpPr/>
          <p:nvPr/>
        </p:nvSpPr>
        <p:spPr>
          <a:xfrm>
            <a:off x="1114097" y="4078619"/>
            <a:ext cx="5234494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endParaRPr lang="en-US" dirty="0">
              <a:solidFill>
                <a:srgbClr val="5B6470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Replace Telnet/FTP with SSH/SFTP and enforce TLS for web and database administrative traffic to prevent interception and sniffing</a:t>
            </a:r>
            <a:r>
              <a:rPr lang="en-US" dirty="0">
                <a:solidFill>
                  <a:srgbClr val="5B64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dirty="0"/>
          </a:p>
          <a:p>
            <a:pPr marL="0" indent="0">
              <a:buNone/>
            </a:pPr>
            <a:r>
              <a:rPr lang="en-US" i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100" i="1" dirty="0">
                <a:solidFill>
                  <a:srgbClr val="C7DCE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]</a:t>
            </a:r>
            <a:endParaRPr lang="en-US" sz="1100" dirty="0"/>
          </a:p>
        </p:txBody>
      </p:sp>
      <p:sp>
        <p:nvSpPr>
          <p:cNvPr id="21" name="Shape 16"/>
          <p:cNvSpPr/>
          <p:nvPr/>
        </p:nvSpPr>
        <p:spPr>
          <a:xfrm>
            <a:off x="526299" y="5033220"/>
            <a:ext cx="594360" cy="594360"/>
          </a:xfrm>
          <a:prstGeom prst="ellipse">
            <a:avLst/>
          </a:prstGeom>
          <a:solidFill>
            <a:srgbClr val="0E2733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2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8203" y="5143816"/>
            <a:ext cx="301752" cy="301752"/>
          </a:xfrm>
          <a:prstGeom prst="rect">
            <a:avLst/>
          </a:prstGeom>
        </p:spPr>
      </p:pic>
      <p:sp>
        <p:nvSpPr>
          <p:cNvPr id="23" name="Text 17"/>
          <p:cNvSpPr/>
          <p:nvPr/>
        </p:nvSpPr>
        <p:spPr>
          <a:xfrm>
            <a:off x="1141003" y="5189969"/>
            <a:ext cx="40690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Traffic Monitoring</a:t>
            </a:r>
            <a:endParaRPr lang="en-US" sz="2800" dirty="0"/>
          </a:p>
        </p:txBody>
      </p:sp>
      <p:sp>
        <p:nvSpPr>
          <p:cNvPr id="24" name="Text 18"/>
          <p:cNvSpPr/>
          <p:nvPr/>
        </p:nvSpPr>
        <p:spPr>
          <a:xfrm>
            <a:off x="1114097" y="5696712"/>
            <a:ext cx="5116435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Deploy Wireshark/IDS logging and SIEM alerting to flag anonymous FTP logins, RMI probes, and backdoor connection attempts.</a:t>
            </a:r>
            <a:endParaRPr lang="en-US" sz="1600" dirty="0"/>
          </a:p>
          <a:p>
            <a:pPr marL="0" indent="0">
              <a:buNone/>
            </a:pPr>
            <a:endParaRPr lang="en-US" sz="1600" dirty="0"/>
          </a:p>
        </p:txBody>
      </p:sp>
      <p:sp>
        <p:nvSpPr>
          <p:cNvPr id="25" name="Text 19"/>
          <p:cNvSpPr/>
          <p:nvPr/>
        </p:nvSpPr>
        <p:spPr>
          <a:xfrm>
            <a:off x="457200" y="6473952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E8B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Assessment  |  ACCB6000  |  Aubin KOENIGSSOHN 2332878</a:t>
            </a:r>
            <a:endParaRPr lang="en-US" sz="900" dirty="0"/>
          </a:p>
        </p:txBody>
      </p:sp>
      <p:sp>
        <p:nvSpPr>
          <p:cNvPr id="26" name="Text 20"/>
          <p:cNvSpPr/>
          <p:nvPr/>
        </p:nvSpPr>
        <p:spPr>
          <a:xfrm>
            <a:off x="10515600" y="6473952"/>
            <a:ext cx="11887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E8B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5 / 5</a:t>
            </a:r>
            <a:endParaRPr lang="en-US" sz="900" dirty="0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0752A9EC-02F1-70C2-BE38-2E5BBB58344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276155" y="88492"/>
            <a:ext cx="718251" cy="797259"/>
          </a:xfrm>
          <a:prstGeom prst="rect">
            <a:avLst/>
          </a:prstGeom>
        </p:spPr>
      </p:pic>
      <p:sp>
        <p:nvSpPr>
          <p:cNvPr id="30" name="Shape 8">
            <a:extLst>
              <a:ext uri="{FF2B5EF4-FFF2-40B4-BE49-F238E27FC236}">
                <a16:creationId xmlns:a16="http://schemas.microsoft.com/office/drawing/2014/main" id="{9041D197-20DC-8AEE-9B88-0C177C6CC4C9}"/>
              </a:ext>
            </a:extLst>
          </p:cNvPr>
          <p:cNvSpPr/>
          <p:nvPr/>
        </p:nvSpPr>
        <p:spPr>
          <a:xfrm>
            <a:off x="6438164" y="3501080"/>
            <a:ext cx="594360" cy="594360"/>
          </a:xfrm>
          <a:prstGeom prst="ellipse">
            <a:avLst/>
          </a:prstGeom>
          <a:solidFill>
            <a:srgbClr val="0E273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Shape 8">
            <a:extLst>
              <a:ext uri="{FF2B5EF4-FFF2-40B4-BE49-F238E27FC236}">
                <a16:creationId xmlns:a16="http://schemas.microsoft.com/office/drawing/2014/main" id="{B6F2A9FD-6EC3-C269-3F79-B2B3C9FFA38E}"/>
              </a:ext>
            </a:extLst>
          </p:cNvPr>
          <p:cNvSpPr/>
          <p:nvPr/>
        </p:nvSpPr>
        <p:spPr>
          <a:xfrm>
            <a:off x="6416881" y="5102352"/>
            <a:ext cx="594360" cy="594360"/>
          </a:xfrm>
          <a:prstGeom prst="ellipse">
            <a:avLst/>
          </a:prstGeom>
          <a:solidFill>
            <a:srgbClr val="0E2733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6" name="Image 2" descr="preencoded.png">
            <a:extLst>
              <a:ext uri="{FF2B5EF4-FFF2-40B4-BE49-F238E27FC236}">
                <a16:creationId xmlns:a16="http://schemas.microsoft.com/office/drawing/2014/main" id="{9C10C7F7-0365-CDFC-D268-ECDF7D11FDD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76901" y="5261819"/>
            <a:ext cx="274320" cy="274320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B623149C-5C24-9870-4C67-EA3932B06D64}"/>
              </a:ext>
            </a:extLst>
          </p:cNvPr>
          <p:cNvSpPr txBox="1"/>
          <p:nvPr/>
        </p:nvSpPr>
        <p:spPr>
          <a:xfrm>
            <a:off x="7032524" y="3585440"/>
            <a:ext cx="5008705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solidFill>
                  <a:srgbClr val="0E2733"/>
                </a:solidFill>
                <a:latin typeface="Calibri" pitchFamily="34" charset="0"/>
              </a:rPr>
              <a:t>Logging &amp; Incident Response</a:t>
            </a:r>
            <a:r>
              <a:rPr lang="en-US" sz="2800" dirty="0">
                <a:latin typeface="Calibri" pitchFamily="34" charset="0"/>
              </a:rPr>
              <a:t> </a:t>
            </a:r>
          </a:p>
          <a:p>
            <a:r>
              <a:rPr lang="en-US" sz="1600" dirty="0">
                <a:latin typeface="Calibri" pitchFamily="34" charset="0"/>
              </a:rPr>
              <a:t>SIEM log retention with a defined IR runbook for triggered alerts.</a:t>
            </a:r>
          </a:p>
        </p:txBody>
      </p:sp>
      <p:pic>
        <p:nvPicPr>
          <p:cNvPr id="40" name="Image 1" descr="preencoded.png">
            <a:extLst>
              <a:ext uri="{FF2B5EF4-FFF2-40B4-BE49-F238E27FC236}">
                <a16:creationId xmlns:a16="http://schemas.microsoft.com/office/drawing/2014/main" id="{7FF078A4-6C45-7B9B-4A6B-A3D155EFB82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584468" y="3654367"/>
            <a:ext cx="274320" cy="274320"/>
          </a:xfrm>
          <a:prstGeom prst="rect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5D1C1AF1-0BB1-7DCD-E268-FB6B14D43161}"/>
              </a:ext>
            </a:extLst>
          </p:cNvPr>
          <p:cNvSpPr txBox="1"/>
          <p:nvPr/>
        </p:nvSpPr>
        <p:spPr>
          <a:xfrm>
            <a:off x="7032524" y="5150526"/>
            <a:ext cx="5008705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solidFill>
                  <a:srgbClr val="0E2733"/>
                </a:solidFill>
                <a:latin typeface="Calibri" pitchFamily="34" charset="0"/>
              </a:rPr>
              <a:t>Vulnerability Management</a:t>
            </a:r>
            <a:r>
              <a:rPr lang="en-US" sz="2800" dirty="0">
                <a:latin typeface="Calibri" pitchFamily="34" charset="0"/>
              </a:rPr>
              <a:t> </a:t>
            </a:r>
          </a:p>
          <a:p>
            <a:r>
              <a:rPr lang="en-US" sz="1600" dirty="0">
                <a:latin typeface="Calibri" pitchFamily="34" charset="0"/>
              </a:rPr>
              <a:t>Scheduled Nessus/OpenVAS scans with a defined patching SLA for newly disclosed CVEs.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1739</TotalTime>
  <Words>673</Words>
  <Application>Microsoft Office PowerPoint</Application>
  <PresentationFormat>Widescreen</PresentationFormat>
  <Paragraphs>143</Paragraphs>
  <Slides>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SWANSEA.ACCA Network Security Assessment</dc:title>
  <dc:subject>PptxGenJS Presentation</dc:subject>
  <dc:creator>Lord KOENIGSSOHN</dc:creator>
  <cp:lastModifiedBy>Aubin Königssohn</cp:lastModifiedBy>
  <cp:revision>10</cp:revision>
  <dcterms:created xsi:type="dcterms:W3CDTF">2026-07-06T20:16:09Z</dcterms:created>
  <dcterms:modified xsi:type="dcterms:W3CDTF">2026-07-13T10:58:56Z</dcterms:modified>
</cp:coreProperties>
</file>