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4"/>
  </p:notesMasterIdLst>
  <p:handoutMasterIdLst>
    <p:handoutMasterId r:id="rId15"/>
  </p:handoutMasterIdLst>
  <p:sldIdLst>
    <p:sldId id="257" r:id="rId5"/>
    <p:sldId id="258" r:id="rId6"/>
    <p:sldId id="259" r:id="rId7"/>
    <p:sldId id="260" r:id="rId8"/>
    <p:sldId id="261" r:id="rId9"/>
    <p:sldId id="263" r:id="rId10"/>
    <p:sldId id="266"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0553"/>
    <a:srgbClr val="6B8DE1"/>
    <a:srgbClr val="6524DE"/>
    <a:srgbClr val="1E3ADA"/>
    <a:srgbClr val="16286E"/>
    <a:srgbClr val="7BEBD8"/>
    <a:srgbClr val="8335E5"/>
    <a:srgbClr val="6C92E1"/>
    <a:srgbClr val="6313DC"/>
    <a:srgbClr val="7D4BC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0B3472-774B-45DB-817F-6A8D21D0BAF6}" v="74" dt="2019-12-20T23:41:29.9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9035" autoAdjust="0"/>
  </p:normalViewPr>
  <p:slideViewPr>
    <p:cSldViewPr snapToGrid="0" showGuides="1">
      <p:cViewPr varScale="1">
        <p:scale>
          <a:sx n="57" d="100"/>
          <a:sy n="57" d="100"/>
        </p:scale>
        <p:origin x="1260" y="66"/>
      </p:cViewPr>
      <p:guideLst>
        <p:guide orient="horz" pos="2064"/>
        <p:guide pos="3840"/>
        <p:guide pos="456"/>
        <p:guide pos="7200"/>
      </p:guideLst>
    </p:cSldViewPr>
  </p:slideViewPr>
  <p:outlineViewPr>
    <p:cViewPr>
      <p:scale>
        <a:sx n="33" d="100"/>
        <a:sy n="33" d="100"/>
      </p:scale>
      <p:origin x="0" y="0"/>
    </p:cViewPr>
  </p:outlineViewPr>
  <p:notesTextViewPr>
    <p:cViewPr>
      <p:scale>
        <a:sx n="1" d="1"/>
        <a:sy n="1" d="1"/>
      </p:scale>
      <p:origin x="0" y="-246"/>
    </p:cViewPr>
  </p:notesTextViewPr>
  <p:notesViewPr>
    <p:cSldViewPr snapToGrid="0" showGuide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12/20/2019</a:t>
            </a:fld>
            <a:endParaRPr lang="en-US" dirty="0"/>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dirty="0"/>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12/20/2019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dirty="0"/>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dirty="0"/>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During this presentation, I am going to discuss the NHS’ Approaches to Management and will be focusing on four key elements based on my research.</a:t>
            </a:r>
          </a:p>
          <a:p>
            <a:pPr marL="0" indent="0" algn="l">
              <a:buFont typeface="Arial" panose="020B0604020202020204" pitchFamily="34" charset="0"/>
              <a:buNone/>
            </a:pPr>
            <a:r>
              <a:rPr lang="en-GB" dirty="0"/>
              <a:t>These are;</a:t>
            </a:r>
          </a:p>
          <a:p>
            <a:pPr marL="171450" indent="-171450" algn="l">
              <a:buFont typeface="Arial" panose="020B0604020202020204" pitchFamily="34" charset="0"/>
              <a:buChar char="•"/>
            </a:pPr>
            <a:r>
              <a:rPr lang="en-GB" dirty="0"/>
              <a:t> Approach to strategy, looking at the Swot and Pestle analysis’,</a:t>
            </a:r>
          </a:p>
          <a:p>
            <a:pPr marL="171450" indent="-171450" algn="l">
              <a:buFont typeface="Arial" panose="020B0604020202020204" pitchFamily="34" charset="0"/>
              <a:buChar char="•"/>
            </a:pPr>
            <a:r>
              <a:rPr lang="en-GB" dirty="0"/>
              <a:t>Approaches to organisation and management, looking at Leadership compared to management and different types of leadership,</a:t>
            </a:r>
          </a:p>
          <a:p>
            <a:pPr marL="171450" indent="-171450" algn="l">
              <a:buFont typeface="Arial" panose="020B0604020202020204" pitchFamily="34" charset="0"/>
              <a:buChar char="•"/>
            </a:pPr>
            <a:r>
              <a:rPr lang="en-GB" dirty="0"/>
              <a:t>Group and Teamwork, I will go in detail on the differences between the two and discuss Bruce Tuckman and Belbin’s theories in relation to group and teamwork</a:t>
            </a:r>
          </a:p>
          <a:p>
            <a:pPr marL="171450" indent="-171450" algn="l">
              <a:buFont typeface="Arial" panose="020B0604020202020204" pitchFamily="34" charset="0"/>
              <a:buChar char="•"/>
            </a:pPr>
            <a:r>
              <a:rPr lang="en-GB" dirty="0"/>
              <a:t>CSR in relation to how sustainable the NHS is. </a:t>
            </a:r>
          </a:p>
          <a:p>
            <a:pPr marL="0" indent="0" algn="l">
              <a:buFont typeface="Arial" panose="020B0604020202020204" pitchFamily="34" charset="0"/>
              <a:buNone/>
            </a:pPr>
            <a:r>
              <a:rPr lang="en-GB" dirty="0"/>
              <a:t>I will then draw my conclusion. </a:t>
            </a:r>
          </a:p>
          <a:p>
            <a:pPr algn="l"/>
            <a:endParaRPr lang="en-GB" dirty="0"/>
          </a:p>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2</a:t>
            </a:fld>
            <a:endParaRPr lang="en-US"/>
          </a:p>
        </p:txBody>
      </p:sp>
    </p:spTree>
    <p:extLst>
      <p:ext uri="{BB962C8B-B14F-4D97-AF65-F5344CB8AC3E}">
        <p14:creationId xmlns:p14="http://schemas.microsoft.com/office/powerpoint/2010/main" val="2042023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was founded in 1948 by Aneurin Bevan and is considered one of the major social reforms following the Second World War. It consists of four separate and independent public healthcare providers; NHS Scotland, National Health Service in England, NHS Wales and Health and Social Care in Northern Ireland. (NHS, 2016).	</a:t>
            </a:r>
          </a:p>
          <a:p>
            <a:r>
              <a:rPr lang="en-US" dirty="0"/>
              <a:t>They employ 1.7 million people and have an annual budget, 2019 to 2020’s being 139.3bn GBP. The NHS run a range of health services except for optic care care and dental treatment. The NHS is a free service to all residents of the United Kingdom but do require payment for prescriptions unless a patient comes under the exemptions bracket. (NHS</a:t>
            </a:r>
            <a:r>
              <a:rPr lang="en-GB" sz="1200" b="0" i="1" kern="1200" dirty="0">
                <a:solidFill>
                  <a:schemeClr val="tx1"/>
                </a:solidFill>
                <a:effectLst/>
                <a:latin typeface="+mn-lt"/>
                <a:ea typeface="+mn-ea"/>
                <a:cs typeface="+mn-cs"/>
              </a:rPr>
              <a:t>, 2016). </a:t>
            </a:r>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dirty="0"/>
          </a:p>
        </p:txBody>
      </p:sp>
    </p:spTree>
    <p:extLst>
      <p:ext uri="{BB962C8B-B14F-4D97-AF65-F5344CB8AC3E}">
        <p14:creationId xmlns:p14="http://schemas.microsoft.com/office/powerpoint/2010/main" val="6718008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 first element I am going to discuss is the strategic element. To determine the functions and directions of an organization it relies on the nature of its corporate strategy. Its strategy is the direction and the scope of an </a:t>
            </a:r>
            <a:r>
              <a:rPr lang="en-US" b="0" dirty="0" err="1"/>
              <a:t>organisation</a:t>
            </a:r>
            <a:r>
              <a:rPr lang="en-US" b="0" dirty="0"/>
              <a:t> over the long term, this will help gain advantage to the organization by using configuration of resources within an environment that is challenging. Strategy allows an organization to reach stakeholders expectations and meet the needs of the market also. (Mullins, 1985). Objectives are the steps taken to achieve the strategy as stated </a:t>
            </a:r>
            <a:r>
              <a:rPr lang="en-US" b="0" dirty="0">
                <a:solidFill>
                  <a:schemeClr val="bg1"/>
                </a:solidFill>
              </a:rPr>
              <a:t>by Mikal E. </a:t>
            </a:r>
            <a:r>
              <a:rPr lang="en-US" b="0" dirty="0" err="1">
                <a:solidFill>
                  <a:schemeClr val="bg1"/>
                </a:solidFill>
              </a:rPr>
              <a:t>Belicove</a:t>
            </a:r>
            <a:r>
              <a:rPr lang="en-US" b="0" dirty="0">
                <a:solidFill>
                  <a:schemeClr val="bg1"/>
                </a:solidFill>
              </a:rPr>
              <a:t>, 2013</a:t>
            </a:r>
            <a:r>
              <a:rPr lang="en-US" b="0" dirty="0"/>
              <a:t>, such as the profit objective which ensures measurable steps are made to reach financial goals by maybe selling product at break-even prices to ensure its  survival and make its presence felt or could reduce costs or increase revenue as this would ideally regain profit levels if they were falling. (Julie </a:t>
            </a:r>
            <a:r>
              <a:rPr lang="en-US" b="0" dirty="0" err="1"/>
              <a:t>Davoren</a:t>
            </a:r>
            <a:r>
              <a:rPr lang="en-US" b="0" dirty="0"/>
              <a:t>, 2019). Using a policy, an organization can make rational decisions and rest assured knowing they have reached their goals following rules and guidelines. (management study,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To help an organization decide if their strategy is worth pursuing, they can apply the management framework using a SWOT analysis which helps visualize the strengths, weaknesses, opportunities and threats an organization may face using a specific strategy. (Smart Draw, 2018).  Further assessment can be undertaken with a PESTLE Analysis which focuses its attention on external factors that may affect the organization. The PESTLE Analysis is categorized into  6 factors which are; 1)Political Factor, 2) Environmental Factor, 3) Social Factor, 4) Economic Factor and 5) Legal Factor. (</a:t>
            </a:r>
            <a:r>
              <a:rPr lang="en-US" b="0" dirty="0" err="1"/>
              <a:t>Mr</a:t>
            </a:r>
            <a:r>
              <a:rPr lang="en-US" b="0" dirty="0"/>
              <a:t> Simplify, 2017). The NHS have outlined their strategy development to be, 1) Understanding future challenges, 2) Defining system goals and 3) developing and optimizing solutions. This shows observation of planning framework. (NHS Improvement, 2016).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6DF8F48A-6110-47DA-8521-A1D1FFD22FEF}" type="slidenum">
              <a:rPr lang="en-US" smtClean="0"/>
              <a:t>4</a:t>
            </a:fld>
            <a:endParaRPr lang="en-US" dirty="0"/>
          </a:p>
        </p:txBody>
      </p:sp>
    </p:spTree>
    <p:extLst>
      <p:ext uri="{BB962C8B-B14F-4D97-AF65-F5344CB8AC3E}">
        <p14:creationId xmlns:p14="http://schemas.microsoft.com/office/powerpoint/2010/main" val="2369867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b="0" dirty="0"/>
              <a:t>To organize and manage there must be some sort of leader or manager. Here we look at the difference between the two. Its difficult to differentiate between them as there are so many similarities but to summarize the difference, Vineet </a:t>
            </a:r>
            <a:r>
              <a:rPr lang="en-US" b="0" dirty="0" err="1"/>
              <a:t>Nayar</a:t>
            </a:r>
            <a:r>
              <a:rPr lang="en-US" b="0" dirty="0"/>
              <a:t>, 2013 explains, </a:t>
            </a:r>
            <a:r>
              <a:rPr lang="en-US" b="0" i="1" dirty="0"/>
              <a:t>“Management consists of controlling a group or a set of entities to accomplish a goal. Leadership refers to an individual's ability to influence, motivate, and enable others to contribute toward organizational success.  Influence and inspiration separate leaders from managers, not power and control</a:t>
            </a:r>
            <a:r>
              <a:rPr lang="en-US" b="0" i="0" dirty="0"/>
              <a:t>.”. </a:t>
            </a:r>
          </a:p>
          <a:p>
            <a:pPr algn="ctr"/>
            <a:r>
              <a:rPr lang="en-US" b="0" i="0" dirty="0"/>
              <a:t>With Leadership comes Leadership Styles, this came about because of the great understanding of the needs and expectations of the people at work within an organization. Leadership styles could be linked or likened to strategic objectives as they as they are steps taken to achieve a strategy. In my opinion, the leadership style most suited to the NHS would be the Sells style. The NHS Healthcare Leadership Model is to help its employees become better leaders and a vital trait of a leader is persuasiveness. As long as policies are up held and the persuasiveness is for the benefit of all then it could be seen as an appropriate tactic. (NHS Leadership Academy, 2013).</a:t>
            </a:r>
          </a:p>
        </p:txBody>
      </p:sp>
      <p:sp>
        <p:nvSpPr>
          <p:cNvPr id="4" name="Slide Number Placeholder 3"/>
          <p:cNvSpPr>
            <a:spLocks noGrp="1"/>
          </p:cNvSpPr>
          <p:nvPr>
            <p:ph type="sldNum" sz="quarter" idx="5"/>
          </p:nvPr>
        </p:nvSpPr>
        <p:spPr/>
        <p:txBody>
          <a:bodyPr/>
          <a:lstStyle/>
          <a:p>
            <a:fld id="{6DF8F48A-6110-47DA-8521-A1D1FFD22FEF}" type="slidenum">
              <a:rPr lang="en-US" smtClean="0"/>
              <a:t>5</a:t>
            </a:fld>
            <a:endParaRPr lang="en-US" dirty="0"/>
          </a:p>
        </p:txBody>
      </p:sp>
    </p:spTree>
    <p:extLst>
      <p:ext uri="{BB962C8B-B14F-4D97-AF65-F5344CB8AC3E}">
        <p14:creationId xmlns:p14="http://schemas.microsoft.com/office/powerpoint/2010/main" val="37088142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Looking at Group work, the main objective is attaining the goals of the organization. Groups should have a strong leader that is clearly focused. Groups share information and are all individually accountable. In comparison, a team's performance is looked at collectively and there is no one leader, each team member plays a leadership role based on specific objectives ultimately leading to a collective positive result. </a:t>
            </a:r>
            <a:r>
              <a:rPr lang="en-US" b="1" dirty="0"/>
              <a:t>(Khushboo Sinha, 2019).</a:t>
            </a:r>
          </a:p>
          <a:p>
            <a:r>
              <a:rPr lang="en-US" b="0" dirty="0"/>
              <a:t>In 1965, Bruce Tuckman proposed the model for group development which listed; Forming, Storming, Norming and Performing stating that these phases a group or team go through are necessary if they want to deliver results,  first they must grow and face challenges, tackle any problems, try and find solutions and to plan work</a:t>
            </a:r>
            <a:r>
              <a:rPr lang="en-US" b="1" dirty="0"/>
              <a:t>. (Wikipedia, 2019). </a:t>
            </a:r>
          </a:p>
          <a:p>
            <a:r>
              <a:rPr lang="en-US" b="0" dirty="0"/>
              <a:t>Belbin, 1981, suggested a team role theory that would measure strengths and weaknesses based on a person's characteristics that would although them to be situated in a team role for best effect</a:t>
            </a:r>
            <a:r>
              <a:rPr lang="en-US" b="1" dirty="0"/>
              <a:t>. (leadership solutions,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t>The NHS’ definition of team work is </a:t>
            </a:r>
            <a:r>
              <a:rPr lang="en-US" b="0" i="1" dirty="0"/>
              <a:t>“a group of people who are working through collective endeavor toward a common goal.”. </a:t>
            </a:r>
            <a:r>
              <a:rPr lang="en-US" b="0" i="0" dirty="0"/>
              <a:t>They have recommended approaches for management to organize teams which cover, diagnostics and self assessment tools which look at the individuals within a team and their strengths and also, Space to talk, allowing people to voice their opinions and hold collective conversations. </a:t>
            </a:r>
            <a:r>
              <a:rPr lang="en-US" b="1" i="0" dirty="0"/>
              <a:t>(Introduction to Team Development,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i="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1" dirty="0"/>
          </a:p>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6</a:t>
            </a:fld>
            <a:endParaRPr lang="en-US" dirty="0"/>
          </a:p>
        </p:txBody>
      </p:sp>
    </p:spTree>
    <p:extLst>
      <p:ext uri="{BB962C8B-B14F-4D97-AF65-F5344CB8AC3E}">
        <p14:creationId xmlns:p14="http://schemas.microsoft.com/office/powerpoint/2010/main" val="3090774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get a basic idea of what corporate social responsibility is, I will refer to </a:t>
            </a:r>
            <a:r>
              <a:rPr lang="en-US" b="1" dirty="0"/>
              <a:t>Wood 1991</a:t>
            </a:r>
            <a:r>
              <a:rPr lang="en-US" dirty="0"/>
              <a:t>, he states that it is when business and society are interwoven rather than distinct entities. </a:t>
            </a:r>
          </a:p>
          <a:p>
            <a:r>
              <a:rPr lang="en-US" dirty="0"/>
              <a:t>Corporate Social Responsibility is seen at an organizational level as a private firm policy. The purpose is to integrate social and environmental goals into an </a:t>
            </a:r>
            <a:r>
              <a:rPr lang="en-US" dirty="0" err="1"/>
              <a:t>organisations</a:t>
            </a:r>
            <a:r>
              <a:rPr lang="en-US" dirty="0"/>
              <a:t> operations. The common aims are controlling costs, improving the brand of the </a:t>
            </a:r>
            <a:r>
              <a:rPr lang="en-US" dirty="0" err="1"/>
              <a:t>organisation</a:t>
            </a:r>
            <a:r>
              <a:rPr lang="en-US" dirty="0"/>
              <a:t>, trying to attract high quality talent and ultimately trying to achieve long term financial success. (Madison Garcia, 2019). </a:t>
            </a:r>
          </a:p>
          <a:p>
            <a:r>
              <a:rPr lang="en-US" dirty="0"/>
              <a:t>The NHS ‘s strategy for CSR is to add to the NHS by trying to act responsibly and to operate in a sustainable fashion. Making sure to support their customers, the local community, their employees and the environment. They state that their customers are at the heart of what they do and are always trying to improve so their services meet their customers needs. (NHS, 2019). </a:t>
            </a:r>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dirty="0"/>
          </a:p>
        </p:txBody>
      </p:sp>
    </p:spTree>
    <p:extLst>
      <p:ext uri="{BB962C8B-B14F-4D97-AF65-F5344CB8AC3E}">
        <p14:creationId xmlns:p14="http://schemas.microsoft.com/office/powerpoint/2010/main" val="4262007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I feel that the NHS has a strong standpoint on CSR as their service is for the benefit of the general public and their health, and social and environmental issues are always a factor in relation to people. </a:t>
            </a:r>
          </a:p>
          <a:p>
            <a:r>
              <a:rPr lang="en-US" dirty="0"/>
              <a:t>The NHS’ approach to strategy seems thoroughly thought through but more attention could be given to the organization and management approaches as the quieter employees could get lost in the shadows of over powering, egotistical managers, not allowing them to flourish with confidence which overall impacts the customers and the rest of the work force. </a:t>
            </a:r>
          </a:p>
          <a:p>
            <a:endParaRPr lang="en-US" dirty="0"/>
          </a:p>
        </p:txBody>
      </p:sp>
      <p:sp>
        <p:nvSpPr>
          <p:cNvPr id="4" name="Slide Number Placeholder 3"/>
          <p:cNvSpPr>
            <a:spLocks noGrp="1"/>
          </p:cNvSpPr>
          <p:nvPr>
            <p:ph type="sldNum" sz="quarter" idx="10"/>
          </p:nvPr>
        </p:nvSpPr>
        <p:spPr/>
        <p:txBody>
          <a:bodyPr/>
          <a:lstStyle/>
          <a:p>
            <a:fld id="{6DF8F48A-6110-47DA-8521-A1D1FFD22FEF}" type="slidenum">
              <a:rPr lang="en-US" smtClean="0"/>
              <a:t>8</a:t>
            </a:fld>
            <a:endParaRPr lang="en-US" dirty="0"/>
          </a:p>
        </p:txBody>
      </p:sp>
    </p:spTree>
    <p:extLst>
      <p:ext uri="{BB962C8B-B14F-4D97-AF65-F5344CB8AC3E}">
        <p14:creationId xmlns:p14="http://schemas.microsoft.com/office/powerpoint/2010/main" val="18578855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8F48A-6110-47DA-8521-A1D1FFD22FEF}" type="slidenum">
              <a:rPr lang="en-US" smtClean="0"/>
              <a:t>9</a:t>
            </a:fld>
            <a:endParaRPr lang="en-US" dirty="0"/>
          </a:p>
        </p:txBody>
      </p:sp>
    </p:spTree>
    <p:extLst>
      <p:ext uri="{BB962C8B-B14F-4D97-AF65-F5344CB8AC3E}">
        <p14:creationId xmlns:p14="http://schemas.microsoft.com/office/powerpoint/2010/main" val="2240438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dirty="0"/>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12/20/2019</a:t>
            </a:fld>
            <a:endParaRPr lang="en-US" dirty="0"/>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dirty="0"/>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24slides.com/?utm_campaign=mp&amp;utm_medium=ppt&amp;utm_source=pptlink&amp;utm_content=&amp;utm_ter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24slides.com/?utm_campaign=mp&amp;utm_medium=ppt&amp;utm_source=pptlink&amp;utm_content=&amp;utm_term="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hyperlink" Target="http://www.bizfluent.com/" TargetMode="External"/><Relationship Id="rId3" Type="http://schemas.openxmlformats.org/officeDocument/2006/relationships/hyperlink" Target="http://www.nhs.uk/NHSEngland/thenhs/about/Pages/nhscoreprinciples.aspx" TargetMode="External"/><Relationship Id="rId7" Type="http://schemas.openxmlformats.org/officeDocument/2006/relationships/hyperlink" Target="http://www.leadershipsolutions.co.nz/"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www.yourarticleslibrary.com/" TargetMode="External"/><Relationship Id="rId5" Type="http://schemas.openxmlformats.org/officeDocument/2006/relationships/hyperlink" Target="http://www.youtube.co.uk/" TargetMode="External"/><Relationship Id="rId10" Type="http://schemas.openxmlformats.org/officeDocument/2006/relationships/hyperlink" Target="http://www.forbes.com/" TargetMode="External"/><Relationship Id="rId4" Type="http://schemas.openxmlformats.org/officeDocument/2006/relationships/hyperlink" Target="https://www.gov.uk/guidance/nhs-entitlements-migrant-health-guide" TargetMode="External"/><Relationship Id="rId9" Type="http://schemas.openxmlformats.org/officeDocument/2006/relationships/hyperlink" Target="http://www.property.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descr="This image is an abstract decorative shape. ">
            <a:extLst>
              <a:ext uri="{FF2B5EF4-FFF2-40B4-BE49-F238E27FC236}">
                <a16:creationId xmlns:a16="http://schemas.microsoft.com/office/drawing/2014/main" id="{8E504344-8563-476C-9EF9-4200B272FDC1}"/>
              </a:ext>
            </a:extLst>
          </p:cNvPr>
          <p:cNvGrpSpPr/>
          <p:nvPr/>
        </p:nvGrpSpPr>
        <p:grpSpPr>
          <a:xfrm>
            <a:off x="4855953" y="-2833465"/>
            <a:ext cx="8948964" cy="12105059"/>
            <a:chOff x="4855953" y="-2833465"/>
            <a:chExt cx="8948964" cy="12105059"/>
          </a:xfrm>
        </p:grpSpPr>
        <p:sp>
          <p:nvSpPr>
            <p:cNvPr id="18" name="Freeform 10">
              <a:extLst>
                <a:ext uri="{FF2B5EF4-FFF2-40B4-BE49-F238E27FC236}">
                  <a16:creationId xmlns:a16="http://schemas.microsoft.com/office/drawing/2014/main" id="{73D22BE5-D5D5-4BF2-A935-5C4AB588B458}"/>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9" name="Freeform 11">
              <a:extLst>
                <a:ext uri="{FF2B5EF4-FFF2-40B4-BE49-F238E27FC236}">
                  <a16:creationId xmlns:a16="http://schemas.microsoft.com/office/drawing/2014/main" id="{C42C174B-303A-45F6-8FF1-93001A3AAFC1}"/>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Freeform 12">
              <a:extLst>
                <a:ext uri="{FF2B5EF4-FFF2-40B4-BE49-F238E27FC236}">
                  <a16:creationId xmlns:a16="http://schemas.microsoft.com/office/drawing/2014/main" id="{22AA5A4F-A0EB-453F-A699-F817D4616C6F}"/>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4" name="TextBox 23">
            <a:extLst>
              <a:ext uri="{FF2B5EF4-FFF2-40B4-BE49-F238E27FC236}">
                <a16:creationId xmlns:a16="http://schemas.microsoft.com/office/drawing/2014/main" id="{C1165547-DF3A-4694-9097-2BDAF2003713}"/>
              </a:ext>
            </a:extLst>
          </p:cNvPr>
          <p:cNvSpPr txBox="1"/>
          <p:nvPr/>
        </p:nvSpPr>
        <p:spPr>
          <a:xfrm>
            <a:off x="733192" y="3512329"/>
            <a:ext cx="6449486" cy="1661993"/>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APPROACHES TO MANAGEMENT</a:t>
            </a:r>
          </a:p>
        </p:txBody>
      </p:sp>
      <p:sp>
        <p:nvSpPr>
          <p:cNvPr id="55" name="Rectangle 54">
            <a:extLst>
              <a:ext uri="{FF2B5EF4-FFF2-40B4-BE49-F238E27FC236}">
                <a16:creationId xmlns:a16="http://schemas.microsoft.com/office/drawing/2014/main" id="{6BBBCB2E-F413-4381-8378-02FDC20EA4F6}"/>
              </a:ext>
            </a:extLst>
          </p:cNvPr>
          <p:cNvSpPr/>
          <p:nvPr/>
        </p:nvSpPr>
        <p:spPr>
          <a:xfrm>
            <a:off x="733191" y="5358396"/>
            <a:ext cx="4634675" cy="830997"/>
          </a:xfrm>
          <a:prstGeom prst="rect">
            <a:avLst/>
          </a:prstGeom>
        </p:spPr>
        <p:txBody>
          <a:bodyPr wrap="square" lIns="0" tIns="0" rIns="0" bIns="0">
            <a:spAutoFit/>
          </a:bodyPr>
          <a:lstStyle/>
          <a:p>
            <a:r>
              <a:rPr lang="en-US" i="1" dirty="0">
                <a:solidFill>
                  <a:srgbClr val="002060"/>
                </a:solidFill>
                <a:latin typeface="+mj-lt"/>
                <a:cs typeface="Segoe UI" panose="020B0502040204020203" pitchFamily="34" charset="0"/>
              </a:rPr>
              <a:t>LAURA DAVIES 1910723</a:t>
            </a:r>
          </a:p>
          <a:p>
            <a:r>
              <a:rPr lang="en-US" i="1" dirty="0">
                <a:solidFill>
                  <a:srgbClr val="002060"/>
                </a:solidFill>
                <a:latin typeface="+mj-lt"/>
                <a:cs typeface="Segoe UI" panose="020B0502040204020203" pitchFamily="34" charset="0"/>
              </a:rPr>
              <a:t>CONTEMPORARY MANAGEMENT APPROACHES</a:t>
            </a:r>
          </a:p>
          <a:p>
            <a:r>
              <a:rPr lang="en-US" i="1" dirty="0">
                <a:solidFill>
                  <a:srgbClr val="002060"/>
                </a:solidFill>
                <a:latin typeface="+mj-lt"/>
                <a:cs typeface="Segoe UI" panose="020B0502040204020203" pitchFamily="34" charset="0"/>
              </a:rPr>
              <a:t>DAVINA EVANS</a:t>
            </a:r>
          </a:p>
        </p:txBody>
      </p:sp>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dirty="0"/>
              <a:t>Human resources slide 1</a:t>
            </a:r>
          </a:p>
        </p:txBody>
      </p:sp>
      <p:sp>
        <p:nvSpPr>
          <p:cNvPr id="8" name="Subtitle 7">
            <a:extLst>
              <a:ext uri="{FF2B5EF4-FFF2-40B4-BE49-F238E27FC236}">
                <a16:creationId xmlns:a16="http://schemas.microsoft.com/office/drawing/2014/main" id="{B8B14E07-4E46-40AE-A56A-76CAE9528AB3}"/>
              </a:ext>
            </a:extLst>
          </p:cNvPr>
          <p:cNvSpPr>
            <a:spLocks noGrp="1"/>
          </p:cNvSpPr>
          <p:nvPr>
            <p:ph type="subTitle" idx="1"/>
          </p:nvPr>
        </p:nvSpPr>
        <p:spPr>
          <a:xfrm>
            <a:off x="276677" y="1258077"/>
            <a:ext cx="4313773" cy="1655762"/>
          </a:xfrm>
        </p:spPr>
        <p:txBody>
          <a:bodyPr>
            <a:normAutofit/>
          </a:bodyPr>
          <a:lstStyle/>
          <a:p>
            <a:r>
              <a:rPr lang="en-US" sz="7200" dirty="0"/>
              <a:t>NHS</a:t>
            </a:r>
          </a:p>
        </p:txBody>
      </p:sp>
      <p:grpSp>
        <p:nvGrpSpPr>
          <p:cNvPr id="23" name="Group 22">
            <a:extLst>
              <a:ext uri="{FF2B5EF4-FFF2-40B4-BE49-F238E27FC236}">
                <a16:creationId xmlns:a16="http://schemas.microsoft.com/office/drawing/2014/main" id="{141B387A-E007-4189-8E98-2F8E5B7C9511}"/>
              </a:ext>
            </a:extLst>
          </p:cNvPr>
          <p:cNvGrpSpPr/>
          <p:nvPr/>
        </p:nvGrpSpPr>
        <p:grpSpPr>
          <a:xfrm>
            <a:off x="804883" y="679548"/>
            <a:ext cx="313090" cy="346590"/>
            <a:chOff x="-2198688" y="-1935162"/>
            <a:chExt cx="1157288" cy="1281111"/>
          </a:xfrm>
        </p:grpSpPr>
        <p:sp>
          <p:nvSpPr>
            <p:cNvPr id="25" name="Freeform 11">
              <a:hlinkClick r:id="rId3"/>
              <a:extLst>
                <a:ext uri="{FF2B5EF4-FFF2-40B4-BE49-F238E27FC236}">
                  <a16:creationId xmlns:a16="http://schemas.microsoft.com/office/drawing/2014/main" id="{CA3FECAC-E569-460A-8F81-CECE58A61CCD}"/>
                </a:ext>
              </a:extLst>
            </p:cNvPr>
            <p:cNvSpPr>
              <a:spLocks noEditPoints="1"/>
            </p:cNvSpPr>
            <p:nvPr/>
          </p:nvSpPr>
          <p:spPr bwMode="auto">
            <a:xfrm>
              <a:off x="-1836738" y="-1697038"/>
              <a:ext cx="795338" cy="1042987"/>
            </a:xfrm>
            <a:custGeom>
              <a:avLst/>
              <a:gdLst>
                <a:gd name="T0" fmla="*/ 76 w 512"/>
                <a:gd name="T1" fmla="*/ 419 h 673"/>
                <a:gd name="T2" fmla="*/ 79 w 512"/>
                <a:gd name="T3" fmla="*/ 412 h 673"/>
                <a:gd name="T4" fmla="*/ 287 w 512"/>
                <a:gd name="T5" fmla="*/ 115 h 673"/>
                <a:gd name="T6" fmla="*/ 294 w 512"/>
                <a:gd name="T7" fmla="*/ 110 h 673"/>
                <a:gd name="T8" fmla="*/ 295 w 512"/>
                <a:gd name="T9" fmla="*/ 110 h 673"/>
                <a:gd name="T10" fmla="*/ 299 w 512"/>
                <a:gd name="T11" fmla="*/ 115 h 673"/>
                <a:gd name="T12" fmla="*/ 299 w 512"/>
                <a:gd name="T13" fmla="*/ 425 h 673"/>
                <a:gd name="T14" fmla="*/ 83 w 512"/>
                <a:gd name="T15" fmla="*/ 425 h 673"/>
                <a:gd name="T16" fmla="*/ 76 w 512"/>
                <a:gd name="T17" fmla="*/ 419 h 673"/>
                <a:gd name="T18" fmla="*/ 304 w 512"/>
                <a:gd name="T19" fmla="*/ 0 h 673"/>
                <a:gd name="T20" fmla="*/ 278 w 512"/>
                <a:gd name="T21" fmla="*/ 14 h 673"/>
                <a:gd name="T22" fmla="*/ 11 w 512"/>
                <a:gd name="T23" fmla="*/ 390 h 673"/>
                <a:gd name="T24" fmla="*/ 0 w 512"/>
                <a:gd name="T25" fmla="*/ 424 h 673"/>
                <a:gd name="T26" fmla="*/ 0 w 512"/>
                <a:gd name="T27" fmla="*/ 458 h 673"/>
                <a:gd name="T28" fmla="*/ 37 w 512"/>
                <a:gd name="T29" fmla="*/ 494 h 673"/>
                <a:gd name="T30" fmla="*/ 298 w 512"/>
                <a:gd name="T31" fmla="*/ 494 h 673"/>
                <a:gd name="T32" fmla="*/ 298 w 512"/>
                <a:gd name="T33" fmla="*/ 655 h 673"/>
                <a:gd name="T34" fmla="*/ 313 w 512"/>
                <a:gd name="T35" fmla="*/ 673 h 673"/>
                <a:gd name="T36" fmla="*/ 365 w 512"/>
                <a:gd name="T37" fmla="*/ 673 h 673"/>
                <a:gd name="T38" fmla="*/ 381 w 512"/>
                <a:gd name="T39" fmla="*/ 655 h 673"/>
                <a:gd name="T40" fmla="*/ 381 w 512"/>
                <a:gd name="T41" fmla="*/ 494 h 673"/>
                <a:gd name="T42" fmla="*/ 494 w 512"/>
                <a:gd name="T43" fmla="*/ 494 h 673"/>
                <a:gd name="T44" fmla="*/ 512 w 512"/>
                <a:gd name="T45" fmla="*/ 477 h 673"/>
                <a:gd name="T46" fmla="*/ 512 w 512"/>
                <a:gd name="T47" fmla="*/ 441 h 673"/>
                <a:gd name="T48" fmla="*/ 494 w 512"/>
                <a:gd name="T49" fmla="*/ 425 h 673"/>
                <a:gd name="T50" fmla="*/ 381 w 512"/>
                <a:gd name="T51" fmla="*/ 425 h 673"/>
                <a:gd name="T52" fmla="*/ 381 w 512"/>
                <a:gd name="T53" fmla="*/ 20 h 673"/>
                <a:gd name="T54" fmla="*/ 357 w 512"/>
                <a:gd name="T55" fmla="*/ 0 h 673"/>
                <a:gd name="T56" fmla="*/ 304 w 512"/>
                <a:gd name="T57" fmla="*/ 0 h 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2" h="673">
                  <a:moveTo>
                    <a:pt x="76" y="419"/>
                  </a:moveTo>
                  <a:cubicBezTo>
                    <a:pt x="76" y="418"/>
                    <a:pt x="77" y="415"/>
                    <a:pt x="79" y="412"/>
                  </a:cubicBezTo>
                  <a:cubicBezTo>
                    <a:pt x="287" y="115"/>
                    <a:pt x="287" y="115"/>
                    <a:pt x="287" y="115"/>
                  </a:cubicBezTo>
                  <a:cubicBezTo>
                    <a:pt x="289" y="112"/>
                    <a:pt x="291" y="110"/>
                    <a:pt x="294" y="110"/>
                  </a:cubicBezTo>
                  <a:cubicBezTo>
                    <a:pt x="295" y="110"/>
                    <a:pt x="295" y="110"/>
                    <a:pt x="295" y="110"/>
                  </a:cubicBezTo>
                  <a:cubicBezTo>
                    <a:pt x="298" y="110"/>
                    <a:pt x="299" y="111"/>
                    <a:pt x="299" y="115"/>
                  </a:cubicBezTo>
                  <a:cubicBezTo>
                    <a:pt x="299" y="425"/>
                    <a:pt x="299" y="425"/>
                    <a:pt x="299" y="425"/>
                  </a:cubicBezTo>
                  <a:cubicBezTo>
                    <a:pt x="83" y="425"/>
                    <a:pt x="83" y="425"/>
                    <a:pt x="83" y="425"/>
                  </a:cubicBezTo>
                  <a:cubicBezTo>
                    <a:pt x="79" y="425"/>
                    <a:pt x="76" y="423"/>
                    <a:pt x="76" y="419"/>
                  </a:cubicBezTo>
                  <a:moveTo>
                    <a:pt x="304" y="0"/>
                  </a:moveTo>
                  <a:cubicBezTo>
                    <a:pt x="289" y="0"/>
                    <a:pt x="282" y="7"/>
                    <a:pt x="278" y="14"/>
                  </a:cubicBezTo>
                  <a:cubicBezTo>
                    <a:pt x="11" y="390"/>
                    <a:pt x="11" y="390"/>
                    <a:pt x="11" y="390"/>
                  </a:cubicBezTo>
                  <a:cubicBezTo>
                    <a:pt x="3" y="401"/>
                    <a:pt x="0" y="412"/>
                    <a:pt x="0" y="424"/>
                  </a:cubicBezTo>
                  <a:cubicBezTo>
                    <a:pt x="0" y="458"/>
                    <a:pt x="0" y="458"/>
                    <a:pt x="0" y="458"/>
                  </a:cubicBezTo>
                  <a:cubicBezTo>
                    <a:pt x="0" y="485"/>
                    <a:pt x="10" y="494"/>
                    <a:pt x="37" y="494"/>
                  </a:cubicBezTo>
                  <a:cubicBezTo>
                    <a:pt x="298" y="494"/>
                    <a:pt x="298" y="494"/>
                    <a:pt x="298" y="494"/>
                  </a:cubicBezTo>
                  <a:cubicBezTo>
                    <a:pt x="298" y="655"/>
                    <a:pt x="298" y="655"/>
                    <a:pt x="298" y="655"/>
                  </a:cubicBezTo>
                  <a:cubicBezTo>
                    <a:pt x="298" y="665"/>
                    <a:pt x="303" y="673"/>
                    <a:pt x="313" y="673"/>
                  </a:cubicBezTo>
                  <a:cubicBezTo>
                    <a:pt x="365" y="673"/>
                    <a:pt x="365" y="673"/>
                    <a:pt x="365" y="673"/>
                  </a:cubicBezTo>
                  <a:cubicBezTo>
                    <a:pt x="375" y="673"/>
                    <a:pt x="381" y="664"/>
                    <a:pt x="381" y="655"/>
                  </a:cubicBezTo>
                  <a:cubicBezTo>
                    <a:pt x="381" y="494"/>
                    <a:pt x="381" y="494"/>
                    <a:pt x="381" y="494"/>
                  </a:cubicBezTo>
                  <a:cubicBezTo>
                    <a:pt x="494" y="494"/>
                    <a:pt x="494" y="494"/>
                    <a:pt x="494" y="494"/>
                  </a:cubicBezTo>
                  <a:cubicBezTo>
                    <a:pt x="504" y="494"/>
                    <a:pt x="512" y="487"/>
                    <a:pt x="512" y="477"/>
                  </a:cubicBezTo>
                  <a:cubicBezTo>
                    <a:pt x="512" y="441"/>
                    <a:pt x="512" y="441"/>
                    <a:pt x="512" y="441"/>
                  </a:cubicBezTo>
                  <a:cubicBezTo>
                    <a:pt x="512" y="431"/>
                    <a:pt x="503" y="425"/>
                    <a:pt x="494" y="425"/>
                  </a:cubicBezTo>
                  <a:cubicBezTo>
                    <a:pt x="381" y="425"/>
                    <a:pt x="381" y="425"/>
                    <a:pt x="381" y="425"/>
                  </a:cubicBezTo>
                  <a:cubicBezTo>
                    <a:pt x="381" y="20"/>
                    <a:pt x="381" y="20"/>
                    <a:pt x="381" y="20"/>
                  </a:cubicBezTo>
                  <a:cubicBezTo>
                    <a:pt x="381" y="6"/>
                    <a:pt x="372" y="0"/>
                    <a:pt x="357" y="0"/>
                  </a:cubicBezTo>
                  <a:lnTo>
                    <a:pt x="30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2">
              <a:extLst>
                <a:ext uri="{FF2B5EF4-FFF2-40B4-BE49-F238E27FC236}">
                  <a16:creationId xmlns:a16="http://schemas.microsoft.com/office/drawing/2014/main" id="{7CB7D654-7384-4C22-9BEF-3BF3A786CE88}"/>
                </a:ext>
              </a:extLst>
            </p:cNvPr>
            <p:cNvSpPr>
              <a:spLocks/>
            </p:cNvSpPr>
            <p:nvPr/>
          </p:nvSpPr>
          <p:spPr bwMode="auto">
            <a:xfrm>
              <a:off x="-2198688" y="-1935162"/>
              <a:ext cx="642938" cy="1001712"/>
            </a:xfrm>
            <a:custGeom>
              <a:avLst/>
              <a:gdLst>
                <a:gd name="T0" fmla="*/ 27 w 414"/>
                <a:gd name="T1" fmla="*/ 18 h 647"/>
                <a:gd name="T2" fmla="*/ 9 w 414"/>
                <a:gd name="T3" fmla="*/ 33 h 647"/>
                <a:gd name="T4" fmla="*/ 9 w 414"/>
                <a:gd name="T5" fmla="*/ 63 h 647"/>
                <a:gd name="T6" fmla="*/ 24 w 414"/>
                <a:gd name="T7" fmla="*/ 79 h 647"/>
                <a:gd name="T8" fmla="*/ 28 w 414"/>
                <a:gd name="T9" fmla="*/ 79 h 647"/>
                <a:gd name="T10" fmla="*/ 192 w 414"/>
                <a:gd name="T11" fmla="*/ 66 h 647"/>
                <a:gd name="T12" fmla="*/ 332 w 414"/>
                <a:gd name="T13" fmla="*/ 155 h 647"/>
                <a:gd name="T14" fmla="*/ 236 w 414"/>
                <a:gd name="T15" fmla="*/ 275 h 647"/>
                <a:gd name="T16" fmla="*/ 142 w 414"/>
                <a:gd name="T17" fmla="*/ 334 h 647"/>
                <a:gd name="T18" fmla="*/ 0 w 414"/>
                <a:gd name="T19" fmla="*/ 561 h 647"/>
                <a:gd name="T20" fmla="*/ 0 w 414"/>
                <a:gd name="T21" fmla="*/ 631 h 647"/>
                <a:gd name="T22" fmla="*/ 19 w 414"/>
                <a:gd name="T23" fmla="*/ 647 h 647"/>
                <a:gd name="T24" fmla="*/ 387 w 414"/>
                <a:gd name="T25" fmla="*/ 647 h 647"/>
                <a:gd name="T26" fmla="*/ 406 w 414"/>
                <a:gd name="T27" fmla="*/ 632 h 647"/>
                <a:gd name="T28" fmla="*/ 406 w 414"/>
                <a:gd name="T29" fmla="*/ 594 h 647"/>
                <a:gd name="T30" fmla="*/ 387 w 414"/>
                <a:gd name="T31" fmla="*/ 579 h 647"/>
                <a:gd name="T32" fmla="*/ 74 w 414"/>
                <a:gd name="T33" fmla="*/ 579 h 647"/>
                <a:gd name="T34" fmla="*/ 74 w 414"/>
                <a:gd name="T35" fmla="*/ 561 h 647"/>
                <a:gd name="T36" fmla="*/ 204 w 414"/>
                <a:gd name="T37" fmla="*/ 377 h 647"/>
                <a:gd name="T38" fmla="*/ 294 w 414"/>
                <a:gd name="T39" fmla="*/ 321 h 647"/>
                <a:gd name="T40" fmla="*/ 414 w 414"/>
                <a:gd name="T41" fmla="*/ 155 h 647"/>
                <a:gd name="T42" fmla="*/ 192 w 414"/>
                <a:gd name="T43" fmla="*/ 0 h 647"/>
                <a:gd name="T44" fmla="*/ 27 w 414"/>
                <a:gd name="T45" fmla="*/ 18 h 6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4" h="647">
                  <a:moveTo>
                    <a:pt x="27" y="18"/>
                  </a:moveTo>
                  <a:cubicBezTo>
                    <a:pt x="18" y="19"/>
                    <a:pt x="9" y="25"/>
                    <a:pt x="9" y="33"/>
                  </a:cubicBezTo>
                  <a:cubicBezTo>
                    <a:pt x="9" y="63"/>
                    <a:pt x="9" y="63"/>
                    <a:pt x="9" y="63"/>
                  </a:cubicBezTo>
                  <a:cubicBezTo>
                    <a:pt x="9" y="73"/>
                    <a:pt x="15" y="79"/>
                    <a:pt x="24" y="79"/>
                  </a:cubicBezTo>
                  <a:cubicBezTo>
                    <a:pt x="28" y="79"/>
                    <a:pt x="28" y="79"/>
                    <a:pt x="28" y="79"/>
                  </a:cubicBezTo>
                  <a:cubicBezTo>
                    <a:pt x="80" y="72"/>
                    <a:pt x="144" y="66"/>
                    <a:pt x="192" y="66"/>
                  </a:cubicBezTo>
                  <a:cubicBezTo>
                    <a:pt x="293" y="66"/>
                    <a:pt x="332" y="93"/>
                    <a:pt x="332" y="155"/>
                  </a:cubicBezTo>
                  <a:cubicBezTo>
                    <a:pt x="332" y="207"/>
                    <a:pt x="313" y="227"/>
                    <a:pt x="236" y="275"/>
                  </a:cubicBezTo>
                  <a:cubicBezTo>
                    <a:pt x="142" y="334"/>
                    <a:pt x="142" y="334"/>
                    <a:pt x="142" y="334"/>
                  </a:cubicBezTo>
                  <a:cubicBezTo>
                    <a:pt x="41" y="397"/>
                    <a:pt x="0" y="471"/>
                    <a:pt x="0" y="561"/>
                  </a:cubicBezTo>
                  <a:cubicBezTo>
                    <a:pt x="0" y="631"/>
                    <a:pt x="0" y="631"/>
                    <a:pt x="0" y="631"/>
                  </a:cubicBezTo>
                  <a:cubicBezTo>
                    <a:pt x="0" y="640"/>
                    <a:pt x="8" y="647"/>
                    <a:pt x="19" y="647"/>
                  </a:cubicBezTo>
                  <a:cubicBezTo>
                    <a:pt x="387" y="647"/>
                    <a:pt x="387" y="647"/>
                    <a:pt x="387" y="647"/>
                  </a:cubicBezTo>
                  <a:cubicBezTo>
                    <a:pt x="398" y="647"/>
                    <a:pt x="406" y="641"/>
                    <a:pt x="406" y="632"/>
                  </a:cubicBezTo>
                  <a:cubicBezTo>
                    <a:pt x="406" y="594"/>
                    <a:pt x="406" y="594"/>
                    <a:pt x="406" y="594"/>
                  </a:cubicBezTo>
                  <a:cubicBezTo>
                    <a:pt x="406" y="584"/>
                    <a:pt x="398" y="579"/>
                    <a:pt x="387" y="579"/>
                  </a:cubicBezTo>
                  <a:cubicBezTo>
                    <a:pt x="74" y="579"/>
                    <a:pt x="74" y="579"/>
                    <a:pt x="74" y="579"/>
                  </a:cubicBezTo>
                  <a:cubicBezTo>
                    <a:pt x="74" y="561"/>
                    <a:pt x="74" y="561"/>
                    <a:pt x="74" y="561"/>
                  </a:cubicBezTo>
                  <a:cubicBezTo>
                    <a:pt x="74" y="486"/>
                    <a:pt x="101" y="442"/>
                    <a:pt x="204" y="377"/>
                  </a:cubicBezTo>
                  <a:cubicBezTo>
                    <a:pt x="294" y="321"/>
                    <a:pt x="294" y="321"/>
                    <a:pt x="294" y="321"/>
                  </a:cubicBezTo>
                  <a:cubicBezTo>
                    <a:pt x="380" y="267"/>
                    <a:pt x="414" y="223"/>
                    <a:pt x="414" y="155"/>
                  </a:cubicBezTo>
                  <a:cubicBezTo>
                    <a:pt x="414" y="49"/>
                    <a:pt x="343" y="0"/>
                    <a:pt x="192" y="0"/>
                  </a:cubicBezTo>
                  <a:cubicBezTo>
                    <a:pt x="137" y="0"/>
                    <a:pt x="74" y="6"/>
                    <a:pt x="27" y="18"/>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25435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1500" fill="hold"/>
                                        <p:tgtEl>
                                          <p:spTgt spid="24"/>
                                        </p:tgtEl>
                                        <p:attrNameLst>
                                          <p:attrName>ppt_x</p:attrName>
                                        </p:attrNameLst>
                                      </p:cBhvr>
                                      <p:tavLst>
                                        <p:tav tm="0">
                                          <p:val>
                                            <p:strVal val="#ppt_x"/>
                                          </p:val>
                                        </p:tav>
                                        <p:tav tm="100000">
                                          <p:val>
                                            <p:strVal val="#ppt_x"/>
                                          </p:val>
                                        </p:tav>
                                      </p:tavLst>
                                    </p:anim>
                                    <p:anim calcmode="lin" valueType="num">
                                      <p:cBhvr additive="base">
                                        <p:cTn id="8" dur="1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250"/>
                                  </p:stCondLst>
                                  <p:childTnLst>
                                    <p:set>
                                      <p:cBhvr>
                                        <p:cTn id="12" dur="1" fill="hold">
                                          <p:stCondLst>
                                            <p:cond delay="499"/>
                                          </p:stCondLst>
                                        </p:cTn>
                                        <p:tgtEl>
                                          <p:spTgt spid="8">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500"/>
                                  </p:stCondLst>
                                  <p:childTnLst>
                                    <p:set>
                                      <p:cBhvr>
                                        <p:cTn id="16" dur="1" fill="hold">
                                          <p:stCondLst>
                                            <p:cond delay="0"/>
                                          </p:stCondLst>
                                        </p:cTn>
                                        <p:tgtEl>
                                          <p:spTgt spid="55"/>
                                        </p:tgtEl>
                                        <p:attrNameLst>
                                          <p:attrName>style.visibility</p:attrName>
                                        </p:attrNameLst>
                                      </p:cBhvr>
                                      <p:to>
                                        <p:strVal val="visible"/>
                                      </p:to>
                                    </p:set>
                                    <p:animEffect transition="in" filter="fade">
                                      <p:cBhvr>
                                        <p:cTn id="17" dur="2250"/>
                                        <p:tgtEl>
                                          <p:spTgt spid="55"/>
                                        </p:tgtEl>
                                      </p:cBhvr>
                                    </p:animEffect>
                                    <p:anim calcmode="lin" valueType="num">
                                      <p:cBhvr>
                                        <p:cTn id="18" dur="2250" fill="hold"/>
                                        <p:tgtEl>
                                          <p:spTgt spid="55"/>
                                        </p:tgtEl>
                                        <p:attrNameLst>
                                          <p:attrName>ppt_x</p:attrName>
                                        </p:attrNameLst>
                                      </p:cBhvr>
                                      <p:tavLst>
                                        <p:tav tm="0">
                                          <p:val>
                                            <p:strVal val="#ppt_x"/>
                                          </p:val>
                                        </p:tav>
                                        <p:tav tm="100000">
                                          <p:val>
                                            <p:strVal val="#ppt_x"/>
                                          </p:val>
                                        </p:tav>
                                      </p:tavLst>
                                    </p:anim>
                                    <p:anim calcmode="lin" valueType="num">
                                      <p:cBhvr>
                                        <p:cTn id="19" dur="2250" fill="hold"/>
                                        <p:tgtEl>
                                          <p:spTgt spid="5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55" grpId="0"/>
      <p:bldP spid="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15E537-4AB4-4445-A3AC-40D738EDF3DC}"/>
              </a:ext>
            </a:extLst>
          </p:cNvPr>
          <p:cNvSpPr txBox="1"/>
          <p:nvPr/>
        </p:nvSpPr>
        <p:spPr>
          <a:xfrm>
            <a:off x="1183821" y="738390"/>
            <a:ext cx="4845708" cy="492443"/>
          </a:xfrm>
          <a:prstGeom prst="rect">
            <a:avLst/>
          </a:prstGeom>
          <a:noFill/>
        </p:spPr>
        <p:txBody>
          <a:bodyPr wrap="square" lIns="0" tIns="0" rIns="0" bIns="0" rtlCol="0">
            <a:spAutoFit/>
          </a:bodyPr>
          <a:lstStyle/>
          <a:p>
            <a:r>
              <a:rPr lang="en-US" sz="3200" b="1" dirty="0">
                <a:solidFill>
                  <a:srgbClr val="002060"/>
                </a:solidFill>
                <a:latin typeface="Segoe UI" panose="020B0502040204020203" pitchFamily="34" charset="0"/>
                <a:cs typeface="Segoe UI" panose="020B0502040204020203" pitchFamily="34" charset="0"/>
              </a:rPr>
              <a:t>INTRODUCTION</a:t>
            </a:r>
          </a:p>
        </p:txBody>
      </p:sp>
      <p:cxnSp>
        <p:nvCxnSpPr>
          <p:cNvPr id="4" name="Straight Connector 3">
            <a:extLst>
              <a:ext uri="{FF2B5EF4-FFF2-40B4-BE49-F238E27FC236}">
                <a16:creationId xmlns:a16="http://schemas.microsoft.com/office/drawing/2014/main" id="{B38D4B56-7D6C-4345-912F-B3BA9A014E8B}"/>
              </a:ext>
              <a:ext uri="{C183D7F6-B498-43B3-948B-1728B52AA6E4}">
                <adec:decorative xmlns:adec="http://schemas.microsoft.com/office/drawing/2017/decorative" val="1"/>
              </a:ext>
            </a:extLst>
          </p:cNvPr>
          <p:cNvCxnSpPr/>
          <p:nvPr/>
        </p:nvCxnSpPr>
        <p:spPr>
          <a:xfrm>
            <a:off x="740229"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2" name="Oval 21">
            <a:extLst>
              <a:ext uri="{FF2B5EF4-FFF2-40B4-BE49-F238E27FC236}">
                <a16:creationId xmlns:a16="http://schemas.microsoft.com/office/drawing/2014/main" id="{E7D1D117-BC5C-430A-9FEB-B231E691511F}"/>
              </a:ext>
              <a:ext uri="{C183D7F6-B498-43B3-948B-1728B52AA6E4}">
                <adec:decorative xmlns:adec="http://schemas.microsoft.com/office/drawing/2017/decorative" val="1"/>
              </a:ext>
            </a:extLst>
          </p:cNvPr>
          <p:cNvSpPr/>
          <p:nvPr/>
        </p:nvSpPr>
        <p:spPr>
          <a:xfrm>
            <a:off x="713852" y="6330880"/>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2577E8EA-5E95-41C5-8BE8-EE647DE2613A}"/>
              </a:ext>
              <a:ext uri="{C183D7F6-B498-43B3-948B-1728B52AA6E4}">
                <adec:decorative xmlns:adec="http://schemas.microsoft.com/office/drawing/2017/decorative" val="1"/>
              </a:ext>
            </a:extLst>
          </p:cNvPr>
          <p:cNvSpPr/>
          <p:nvPr/>
        </p:nvSpPr>
        <p:spPr>
          <a:xfrm>
            <a:off x="713852"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descr="This image is a woman's hand writing on a piece of paper. ">
            <a:extLst>
              <a:ext uri="{FF2B5EF4-FFF2-40B4-BE49-F238E27FC236}">
                <a16:creationId xmlns:a16="http://schemas.microsoft.com/office/drawing/2014/main" id="{123C05C1-3914-48FB-B4B8-1388A2DB5ACE}"/>
              </a:ext>
            </a:extLst>
          </p:cNvPr>
          <p:cNvGrpSpPr/>
          <p:nvPr/>
        </p:nvGrpSpPr>
        <p:grpSpPr>
          <a:xfrm>
            <a:off x="3839119" y="-407003"/>
            <a:ext cx="8352881" cy="7146811"/>
            <a:chOff x="4597682" y="-439156"/>
            <a:chExt cx="7594320" cy="7252450"/>
          </a:xfrm>
        </p:grpSpPr>
        <p:sp>
          <p:nvSpPr>
            <p:cNvPr id="45" name="Freeform 22">
              <a:extLst>
                <a:ext uri="{FF2B5EF4-FFF2-40B4-BE49-F238E27FC236}">
                  <a16:creationId xmlns:a16="http://schemas.microsoft.com/office/drawing/2014/main" id="{52C7242F-F484-4573-8387-13E2AE9DD93F}"/>
                </a:ext>
              </a:extLst>
            </p:cNvPr>
            <p:cNvSpPr>
              <a:spLocks/>
            </p:cNvSpPr>
            <p:nvPr/>
          </p:nvSpPr>
          <p:spPr bwMode="auto">
            <a:xfrm>
              <a:off x="4597682" y="-6899"/>
              <a:ext cx="7594319" cy="6820193"/>
            </a:xfrm>
            <a:custGeom>
              <a:avLst/>
              <a:gdLst>
                <a:gd name="T0" fmla="*/ 2254 w 2254"/>
                <a:gd name="T1" fmla="*/ 0 h 2026"/>
                <a:gd name="T2" fmla="*/ 2254 w 2254"/>
                <a:gd name="T3" fmla="*/ 2026 h 2026"/>
                <a:gd name="T4" fmla="*/ 2091 w 2254"/>
                <a:gd name="T5" fmla="*/ 1927 h 2026"/>
                <a:gd name="T6" fmla="*/ 1829 w 2254"/>
                <a:gd name="T7" fmla="*/ 1867 h 2026"/>
                <a:gd name="T8" fmla="*/ 1784 w 2254"/>
                <a:gd name="T9" fmla="*/ 1860 h 2026"/>
                <a:gd name="T10" fmla="*/ 1025 w 2254"/>
                <a:gd name="T11" fmla="*/ 1812 h 2026"/>
                <a:gd name="T12" fmla="*/ 330 w 2254"/>
                <a:gd name="T13" fmla="*/ 1005 h 2026"/>
                <a:gd name="T14" fmla="*/ 662 w 2254"/>
                <a:gd name="T15" fmla="*/ 430 h 2026"/>
                <a:gd name="T16" fmla="*/ 770 w 2254"/>
                <a:gd name="T17" fmla="*/ 0 h 2026"/>
                <a:gd name="T18" fmla="*/ 2254 w 2254"/>
                <a:gd name="T19" fmla="*/ 0 h 20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254" h="2026">
                  <a:moveTo>
                    <a:pt x="2254" y="0"/>
                  </a:moveTo>
                  <a:cubicBezTo>
                    <a:pt x="2254" y="2026"/>
                    <a:pt x="2254" y="2026"/>
                    <a:pt x="2254" y="2026"/>
                  </a:cubicBezTo>
                  <a:cubicBezTo>
                    <a:pt x="2243" y="2005"/>
                    <a:pt x="2206" y="1966"/>
                    <a:pt x="2091" y="1927"/>
                  </a:cubicBezTo>
                  <a:cubicBezTo>
                    <a:pt x="2029" y="1906"/>
                    <a:pt x="1944" y="1885"/>
                    <a:pt x="1829" y="1867"/>
                  </a:cubicBezTo>
                  <a:cubicBezTo>
                    <a:pt x="1814" y="1865"/>
                    <a:pt x="1800" y="1862"/>
                    <a:pt x="1784" y="1860"/>
                  </a:cubicBezTo>
                  <a:cubicBezTo>
                    <a:pt x="1606" y="1835"/>
                    <a:pt x="1361" y="1816"/>
                    <a:pt x="1025" y="1812"/>
                  </a:cubicBezTo>
                  <a:cubicBezTo>
                    <a:pt x="0" y="1800"/>
                    <a:pt x="66" y="1196"/>
                    <a:pt x="330" y="1005"/>
                  </a:cubicBezTo>
                  <a:cubicBezTo>
                    <a:pt x="580" y="825"/>
                    <a:pt x="686" y="680"/>
                    <a:pt x="662" y="430"/>
                  </a:cubicBezTo>
                  <a:cubicBezTo>
                    <a:pt x="638" y="181"/>
                    <a:pt x="770" y="0"/>
                    <a:pt x="770" y="0"/>
                  </a:cubicBezTo>
                  <a:lnTo>
                    <a:pt x="2254" y="0"/>
                  </a:lnTo>
                  <a:close/>
                </a:path>
              </a:pathLst>
            </a:custGeom>
            <a:gradFill>
              <a:gsLst>
                <a:gs pos="0">
                  <a:srgbClr val="7CEFD8"/>
                </a:gs>
                <a:gs pos="55000">
                  <a:srgbClr val="6672E4"/>
                </a:gs>
                <a:gs pos="100000">
                  <a:srgbClr val="882BE5"/>
                </a:gs>
              </a:gsLst>
              <a:lin ang="48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46" name="Freeform 23">
              <a:extLst>
                <a:ext uri="{FF2B5EF4-FFF2-40B4-BE49-F238E27FC236}">
                  <a16:creationId xmlns:a16="http://schemas.microsoft.com/office/drawing/2014/main" id="{DFA1772D-1024-422A-B407-BE0F21E16E56}"/>
                </a:ext>
              </a:extLst>
            </p:cNvPr>
            <p:cNvSpPr>
              <a:spLocks/>
            </p:cNvSpPr>
            <p:nvPr/>
          </p:nvSpPr>
          <p:spPr bwMode="auto">
            <a:xfrm>
              <a:off x="7013242" y="1441003"/>
              <a:ext cx="4110752" cy="3954852"/>
            </a:xfrm>
            <a:custGeom>
              <a:avLst/>
              <a:gdLst>
                <a:gd name="T0" fmla="*/ 0 w 2294"/>
                <a:gd name="T1" fmla="*/ 221 h 2207"/>
                <a:gd name="T2" fmla="*/ 1809 w 2294"/>
                <a:gd name="T3" fmla="*/ 0 h 2207"/>
                <a:gd name="T4" fmla="*/ 2294 w 2294"/>
                <a:gd name="T5" fmla="*/ 1957 h 2207"/>
                <a:gd name="T6" fmla="*/ 432 w 2294"/>
                <a:gd name="T7" fmla="*/ 2207 h 2207"/>
                <a:gd name="T8" fmla="*/ 0 w 2294"/>
                <a:gd name="T9" fmla="*/ 221 h 2207"/>
              </a:gdLst>
              <a:ahLst/>
              <a:cxnLst>
                <a:cxn ang="0">
                  <a:pos x="T0" y="T1"/>
                </a:cxn>
                <a:cxn ang="0">
                  <a:pos x="T2" y="T3"/>
                </a:cxn>
                <a:cxn ang="0">
                  <a:pos x="T4" y="T5"/>
                </a:cxn>
                <a:cxn ang="0">
                  <a:pos x="T6" y="T7"/>
                </a:cxn>
                <a:cxn ang="0">
                  <a:pos x="T8" y="T9"/>
                </a:cxn>
              </a:cxnLst>
              <a:rect l="0" t="0" r="r" b="b"/>
              <a:pathLst>
                <a:path w="2294" h="2207">
                  <a:moveTo>
                    <a:pt x="0" y="221"/>
                  </a:moveTo>
                  <a:lnTo>
                    <a:pt x="1809" y="0"/>
                  </a:lnTo>
                  <a:lnTo>
                    <a:pt x="2294" y="1957"/>
                  </a:lnTo>
                  <a:lnTo>
                    <a:pt x="432" y="2207"/>
                  </a:lnTo>
                  <a:lnTo>
                    <a:pt x="0" y="221"/>
                  </a:lnTo>
                  <a:close/>
                </a:path>
              </a:pathLst>
            </a:custGeom>
            <a:solidFill>
              <a:srgbClr val="C8F4F7"/>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7" name="Freeform 24">
              <a:extLst>
                <a:ext uri="{FF2B5EF4-FFF2-40B4-BE49-F238E27FC236}">
                  <a16:creationId xmlns:a16="http://schemas.microsoft.com/office/drawing/2014/main" id="{30CD4E41-332B-4C6B-9927-54698D5D0DF2}"/>
                </a:ext>
              </a:extLst>
            </p:cNvPr>
            <p:cNvSpPr>
              <a:spLocks/>
            </p:cNvSpPr>
            <p:nvPr/>
          </p:nvSpPr>
          <p:spPr bwMode="auto">
            <a:xfrm>
              <a:off x="7676266" y="1441003"/>
              <a:ext cx="2981818" cy="1632475"/>
            </a:xfrm>
            <a:custGeom>
              <a:avLst/>
              <a:gdLst>
                <a:gd name="T0" fmla="*/ 0 w 1664"/>
                <a:gd name="T1" fmla="*/ 736 h 911"/>
                <a:gd name="T2" fmla="*/ 1664 w 1664"/>
                <a:gd name="T3" fmla="*/ 911 h 911"/>
                <a:gd name="T4" fmla="*/ 1439 w 1664"/>
                <a:gd name="T5" fmla="*/ 0 h 911"/>
                <a:gd name="T6" fmla="*/ 399 w 1664"/>
                <a:gd name="T7" fmla="*/ 127 h 911"/>
                <a:gd name="T8" fmla="*/ 0 w 1664"/>
                <a:gd name="T9" fmla="*/ 736 h 911"/>
              </a:gdLst>
              <a:ahLst/>
              <a:cxnLst>
                <a:cxn ang="0">
                  <a:pos x="T0" y="T1"/>
                </a:cxn>
                <a:cxn ang="0">
                  <a:pos x="T2" y="T3"/>
                </a:cxn>
                <a:cxn ang="0">
                  <a:pos x="T4" y="T5"/>
                </a:cxn>
                <a:cxn ang="0">
                  <a:pos x="T6" y="T7"/>
                </a:cxn>
                <a:cxn ang="0">
                  <a:pos x="T8" y="T9"/>
                </a:cxn>
              </a:cxnLst>
              <a:rect l="0" t="0" r="r" b="b"/>
              <a:pathLst>
                <a:path w="1664" h="911">
                  <a:moveTo>
                    <a:pt x="0" y="736"/>
                  </a:moveTo>
                  <a:lnTo>
                    <a:pt x="1664" y="911"/>
                  </a:lnTo>
                  <a:lnTo>
                    <a:pt x="1439" y="0"/>
                  </a:lnTo>
                  <a:lnTo>
                    <a:pt x="399" y="127"/>
                  </a:lnTo>
                  <a:lnTo>
                    <a:pt x="0" y="736"/>
                  </a:lnTo>
                  <a:close/>
                </a:path>
              </a:pathLst>
            </a:custGeom>
            <a:solidFill>
              <a:srgbClr val="7CE4E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48" name="Freeform 25">
              <a:extLst>
                <a:ext uri="{FF2B5EF4-FFF2-40B4-BE49-F238E27FC236}">
                  <a16:creationId xmlns:a16="http://schemas.microsoft.com/office/drawing/2014/main" id="{12DCF2D5-0997-409A-9DB7-B4DFF4C5BA0B}"/>
                </a:ext>
              </a:extLst>
            </p:cNvPr>
            <p:cNvSpPr>
              <a:spLocks/>
            </p:cNvSpPr>
            <p:nvPr/>
          </p:nvSpPr>
          <p:spPr bwMode="auto">
            <a:xfrm>
              <a:off x="8108129" y="1426667"/>
              <a:ext cx="1347553" cy="593139"/>
            </a:xfrm>
            <a:custGeom>
              <a:avLst/>
              <a:gdLst>
                <a:gd name="T0" fmla="*/ 752 w 752"/>
                <a:gd name="T1" fmla="*/ 0 h 331"/>
                <a:gd name="T2" fmla="*/ 275 w 752"/>
                <a:gd name="T3" fmla="*/ 72 h 331"/>
                <a:gd name="T4" fmla="*/ 0 w 752"/>
                <a:gd name="T5" fmla="*/ 331 h 331"/>
                <a:gd name="T6" fmla="*/ 752 w 752"/>
                <a:gd name="T7" fmla="*/ 130 h 331"/>
                <a:gd name="T8" fmla="*/ 752 w 752"/>
                <a:gd name="T9" fmla="*/ 0 h 331"/>
              </a:gdLst>
              <a:ahLst/>
              <a:cxnLst>
                <a:cxn ang="0">
                  <a:pos x="T0" y="T1"/>
                </a:cxn>
                <a:cxn ang="0">
                  <a:pos x="T2" y="T3"/>
                </a:cxn>
                <a:cxn ang="0">
                  <a:pos x="T4" y="T5"/>
                </a:cxn>
                <a:cxn ang="0">
                  <a:pos x="T6" y="T7"/>
                </a:cxn>
                <a:cxn ang="0">
                  <a:pos x="T8" y="T9"/>
                </a:cxn>
              </a:cxnLst>
              <a:rect l="0" t="0" r="r" b="b"/>
              <a:pathLst>
                <a:path w="752" h="331">
                  <a:moveTo>
                    <a:pt x="752" y="0"/>
                  </a:moveTo>
                  <a:lnTo>
                    <a:pt x="275" y="72"/>
                  </a:lnTo>
                  <a:lnTo>
                    <a:pt x="0" y="331"/>
                  </a:lnTo>
                  <a:lnTo>
                    <a:pt x="752" y="130"/>
                  </a:lnTo>
                  <a:lnTo>
                    <a:pt x="752" y="0"/>
                  </a:lnTo>
                  <a:close/>
                </a:path>
              </a:pathLst>
            </a:custGeom>
            <a:solidFill>
              <a:srgbClr val="ADA4F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9" name="Freeform 26">
              <a:extLst>
                <a:ext uri="{FF2B5EF4-FFF2-40B4-BE49-F238E27FC236}">
                  <a16:creationId xmlns:a16="http://schemas.microsoft.com/office/drawing/2014/main" id="{56FE8491-17D1-44D2-A059-D277D43E3DDA}"/>
                </a:ext>
              </a:extLst>
            </p:cNvPr>
            <p:cNvSpPr>
              <a:spLocks/>
            </p:cNvSpPr>
            <p:nvPr/>
          </p:nvSpPr>
          <p:spPr bwMode="auto">
            <a:xfrm>
              <a:off x="7955812" y="1828066"/>
              <a:ext cx="546548" cy="456950"/>
            </a:xfrm>
            <a:custGeom>
              <a:avLst/>
              <a:gdLst>
                <a:gd name="T0" fmla="*/ 162 w 162"/>
                <a:gd name="T1" fmla="*/ 66 h 136"/>
                <a:gd name="T2" fmla="*/ 87 w 162"/>
                <a:gd name="T3" fmla="*/ 130 h 136"/>
                <a:gd name="T4" fmla="*/ 36 w 162"/>
                <a:gd name="T5" fmla="*/ 124 h 136"/>
                <a:gd name="T6" fmla="*/ 0 w 162"/>
                <a:gd name="T7" fmla="*/ 103 h 136"/>
                <a:gd name="T8" fmla="*/ 103 w 162"/>
                <a:gd name="T9" fmla="*/ 0 h 136"/>
                <a:gd name="T10" fmla="*/ 148 w 162"/>
                <a:gd name="T11" fmla="*/ 50 h 136"/>
                <a:gd name="T12" fmla="*/ 162 w 162"/>
                <a:gd name="T13" fmla="*/ 66 h 136"/>
              </a:gdLst>
              <a:ahLst/>
              <a:cxnLst>
                <a:cxn ang="0">
                  <a:pos x="T0" y="T1"/>
                </a:cxn>
                <a:cxn ang="0">
                  <a:pos x="T2" y="T3"/>
                </a:cxn>
                <a:cxn ang="0">
                  <a:pos x="T4" y="T5"/>
                </a:cxn>
                <a:cxn ang="0">
                  <a:pos x="T6" y="T7"/>
                </a:cxn>
                <a:cxn ang="0">
                  <a:pos x="T8" y="T9"/>
                </a:cxn>
                <a:cxn ang="0">
                  <a:pos x="T10" y="T11"/>
                </a:cxn>
                <a:cxn ang="0">
                  <a:pos x="T12" y="T13"/>
                </a:cxn>
              </a:cxnLst>
              <a:rect l="0" t="0" r="r" b="b"/>
              <a:pathLst>
                <a:path w="162" h="136">
                  <a:moveTo>
                    <a:pt x="162" y="66"/>
                  </a:moveTo>
                  <a:cubicBezTo>
                    <a:pt x="162" y="66"/>
                    <a:pt x="119" y="116"/>
                    <a:pt x="87" y="130"/>
                  </a:cubicBezTo>
                  <a:cubicBezTo>
                    <a:pt x="72" y="136"/>
                    <a:pt x="53" y="131"/>
                    <a:pt x="36" y="124"/>
                  </a:cubicBezTo>
                  <a:cubicBezTo>
                    <a:pt x="16" y="115"/>
                    <a:pt x="0" y="103"/>
                    <a:pt x="0" y="103"/>
                  </a:cubicBezTo>
                  <a:cubicBezTo>
                    <a:pt x="103" y="0"/>
                    <a:pt x="103" y="0"/>
                    <a:pt x="103" y="0"/>
                  </a:cubicBezTo>
                  <a:cubicBezTo>
                    <a:pt x="148" y="50"/>
                    <a:pt x="148" y="50"/>
                    <a:pt x="148" y="50"/>
                  </a:cubicBezTo>
                  <a:lnTo>
                    <a:pt x="162" y="66"/>
                  </a:lnTo>
                  <a:close/>
                </a:path>
              </a:pathLst>
            </a:custGeom>
            <a:solidFill>
              <a:srgbClr val="D8C4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0" name="Freeform 27">
              <a:extLst>
                <a:ext uri="{FF2B5EF4-FFF2-40B4-BE49-F238E27FC236}">
                  <a16:creationId xmlns:a16="http://schemas.microsoft.com/office/drawing/2014/main" id="{59AC079D-039E-4639-B27F-9908EF107DB5}"/>
                </a:ext>
              </a:extLst>
            </p:cNvPr>
            <p:cNvSpPr>
              <a:spLocks/>
            </p:cNvSpPr>
            <p:nvPr/>
          </p:nvSpPr>
          <p:spPr bwMode="auto">
            <a:xfrm>
              <a:off x="8077665" y="1996510"/>
              <a:ext cx="424695" cy="288506"/>
            </a:xfrm>
            <a:custGeom>
              <a:avLst/>
              <a:gdLst>
                <a:gd name="T0" fmla="*/ 126 w 126"/>
                <a:gd name="T1" fmla="*/ 16 h 86"/>
                <a:gd name="T2" fmla="*/ 51 w 126"/>
                <a:gd name="T3" fmla="*/ 80 h 86"/>
                <a:gd name="T4" fmla="*/ 0 w 126"/>
                <a:gd name="T5" fmla="*/ 74 h 86"/>
                <a:gd name="T6" fmla="*/ 6 w 126"/>
                <a:gd name="T7" fmla="*/ 61 h 86"/>
                <a:gd name="T8" fmla="*/ 112 w 126"/>
                <a:gd name="T9" fmla="*/ 0 h 86"/>
                <a:gd name="T10" fmla="*/ 126 w 126"/>
                <a:gd name="T11" fmla="*/ 16 h 86"/>
              </a:gdLst>
              <a:ahLst/>
              <a:cxnLst>
                <a:cxn ang="0">
                  <a:pos x="T0" y="T1"/>
                </a:cxn>
                <a:cxn ang="0">
                  <a:pos x="T2" y="T3"/>
                </a:cxn>
                <a:cxn ang="0">
                  <a:pos x="T4" y="T5"/>
                </a:cxn>
                <a:cxn ang="0">
                  <a:pos x="T6" y="T7"/>
                </a:cxn>
                <a:cxn ang="0">
                  <a:pos x="T8" y="T9"/>
                </a:cxn>
                <a:cxn ang="0">
                  <a:pos x="T10" y="T11"/>
                </a:cxn>
              </a:cxnLst>
              <a:rect l="0" t="0" r="r" b="b"/>
              <a:pathLst>
                <a:path w="126" h="86">
                  <a:moveTo>
                    <a:pt x="126" y="16"/>
                  </a:moveTo>
                  <a:cubicBezTo>
                    <a:pt x="126" y="16"/>
                    <a:pt x="83" y="66"/>
                    <a:pt x="51" y="80"/>
                  </a:cubicBezTo>
                  <a:cubicBezTo>
                    <a:pt x="36" y="86"/>
                    <a:pt x="17" y="81"/>
                    <a:pt x="0" y="74"/>
                  </a:cubicBezTo>
                  <a:cubicBezTo>
                    <a:pt x="2" y="70"/>
                    <a:pt x="3" y="65"/>
                    <a:pt x="6" y="61"/>
                  </a:cubicBezTo>
                  <a:cubicBezTo>
                    <a:pt x="6" y="61"/>
                    <a:pt x="54" y="25"/>
                    <a:pt x="112" y="0"/>
                  </a:cubicBezTo>
                  <a:lnTo>
                    <a:pt x="126"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1" name="Freeform 28">
              <a:extLst>
                <a:ext uri="{FF2B5EF4-FFF2-40B4-BE49-F238E27FC236}">
                  <a16:creationId xmlns:a16="http://schemas.microsoft.com/office/drawing/2014/main" id="{C95685F9-863C-488D-A6CE-3A519F21EA34}"/>
                </a:ext>
              </a:extLst>
            </p:cNvPr>
            <p:cNvSpPr>
              <a:spLocks/>
            </p:cNvSpPr>
            <p:nvPr/>
          </p:nvSpPr>
          <p:spPr bwMode="auto">
            <a:xfrm>
              <a:off x="11804938" y="-14067"/>
              <a:ext cx="387063" cy="7168"/>
            </a:xfrm>
            <a:custGeom>
              <a:avLst/>
              <a:gdLst>
                <a:gd name="T0" fmla="*/ 115 w 115"/>
                <a:gd name="T1" fmla="*/ 2 h 2"/>
                <a:gd name="T2" fmla="*/ 0 w 115"/>
                <a:gd name="T3" fmla="*/ 2 h 2"/>
                <a:gd name="T4" fmla="*/ 115 w 115"/>
                <a:gd name="T5" fmla="*/ 2 h 2"/>
              </a:gdLst>
              <a:ahLst/>
              <a:cxnLst>
                <a:cxn ang="0">
                  <a:pos x="T0" y="T1"/>
                </a:cxn>
                <a:cxn ang="0">
                  <a:pos x="T2" y="T3"/>
                </a:cxn>
                <a:cxn ang="0">
                  <a:pos x="T4" y="T5"/>
                </a:cxn>
              </a:cxnLst>
              <a:rect l="0" t="0" r="r" b="b"/>
              <a:pathLst>
                <a:path w="115" h="2">
                  <a:moveTo>
                    <a:pt x="115" y="2"/>
                  </a:moveTo>
                  <a:cubicBezTo>
                    <a:pt x="0" y="2"/>
                    <a:pt x="0" y="2"/>
                    <a:pt x="0" y="2"/>
                  </a:cubicBezTo>
                  <a:cubicBezTo>
                    <a:pt x="73" y="0"/>
                    <a:pt x="115" y="2"/>
                    <a:pt x="115" y="2"/>
                  </a:cubicBezTo>
                  <a:close/>
                </a:path>
              </a:pathLst>
            </a:custGeom>
            <a:solidFill>
              <a:srgbClr val="190E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nvGrpSpPr>
            <p:cNvPr id="60" name="Group 59">
              <a:extLst>
                <a:ext uri="{FF2B5EF4-FFF2-40B4-BE49-F238E27FC236}">
                  <a16:creationId xmlns:a16="http://schemas.microsoft.com/office/drawing/2014/main" id="{D88A045D-1D47-48A7-BD6D-329F30D7916F}"/>
                </a:ext>
              </a:extLst>
            </p:cNvPr>
            <p:cNvGrpSpPr/>
            <p:nvPr/>
          </p:nvGrpSpPr>
          <p:grpSpPr>
            <a:xfrm>
              <a:off x="7676266" y="528897"/>
              <a:ext cx="1904852" cy="2230988"/>
              <a:chOff x="7676266" y="528897"/>
              <a:chExt cx="1904852" cy="2230988"/>
            </a:xfrm>
            <a:gradFill>
              <a:gsLst>
                <a:gs pos="0">
                  <a:srgbClr val="03002F"/>
                </a:gs>
                <a:gs pos="100000">
                  <a:srgbClr val="F870FF"/>
                </a:gs>
              </a:gsLst>
              <a:lin ang="19800000" scaled="0"/>
            </a:gradFill>
          </p:grpSpPr>
          <p:sp>
            <p:nvSpPr>
              <p:cNvPr id="52" name="Freeform 29">
                <a:extLst>
                  <a:ext uri="{FF2B5EF4-FFF2-40B4-BE49-F238E27FC236}">
                    <a16:creationId xmlns:a16="http://schemas.microsoft.com/office/drawing/2014/main" id="{8AC43BD2-6A27-4E0F-BAFD-FDAF479A012B}"/>
                  </a:ext>
                </a:extLst>
              </p:cNvPr>
              <p:cNvSpPr>
                <a:spLocks/>
              </p:cNvSpPr>
              <p:nvPr/>
            </p:nvSpPr>
            <p:spPr bwMode="auto">
              <a:xfrm>
                <a:off x="7676266" y="2195418"/>
                <a:ext cx="589555" cy="564467"/>
              </a:xfrm>
              <a:custGeom>
                <a:avLst/>
                <a:gdLst>
                  <a:gd name="T0" fmla="*/ 138 w 175"/>
                  <a:gd name="T1" fmla="*/ 16 h 168"/>
                  <a:gd name="T2" fmla="*/ 175 w 175"/>
                  <a:gd name="T3" fmla="*/ 32 h 168"/>
                  <a:gd name="T4" fmla="*/ 167 w 175"/>
                  <a:gd name="T5" fmla="*/ 40 h 168"/>
                  <a:gd name="T6" fmla="*/ 109 w 175"/>
                  <a:gd name="T7" fmla="*/ 105 h 168"/>
                  <a:gd name="T8" fmla="*/ 109 w 175"/>
                  <a:gd name="T9" fmla="*/ 105 h 168"/>
                  <a:gd name="T10" fmla="*/ 84 w 175"/>
                  <a:gd name="T11" fmla="*/ 133 h 168"/>
                  <a:gd name="T12" fmla="*/ 0 w 175"/>
                  <a:gd name="T13" fmla="*/ 168 h 168"/>
                  <a:gd name="T14" fmla="*/ 32 w 175"/>
                  <a:gd name="T15" fmla="*/ 83 h 168"/>
                  <a:gd name="T16" fmla="*/ 48 w 175"/>
                  <a:gd name="T17" fmla="*/ 63 h 168"/>
                  <a:gd name="T18" fmla="*/ 65 w 175"/>
                  <a:gd name="T19" fmla="*/ 42 h 168"/>
                  <a:gd name="T20" fmla="*/ 99 w 175"/>
                  <a:gd name="T21" fmla="*/ 0 h 168"/>
                  <a:gd name="T22" fmla="*/ 103 w 175"/>
                  <a:gd name="T23" fmla="*/ 1 h 168"/>
                  <a:gd name="T24" fmla="*/ 108 w 175"/>
                  <a:gd name="T25" fmla="*/ 3 h 168"/>
                  <a:gd name="T26" fmla="*/ 113 w 175"/>
                  <a:gd name="T27" fmla="*/ 6 h 168"/>
                  <a:gd name="T28" fmla="*/ 115 w 175"/>
                  <a:gd name="T29" fmla="*/ 6 h 168"/>
                  <a:gd name="T30" fmla="*/ 115 w 175"/>
                  <a:gd name="T31" fmla="*/ 6 h 168"/>
                  <a:gd name="T32" fmla="*/ 115 w 175"/>
                  <a:gd name="T33" fmla="*/ 6 h 168"/>
                  <a:gd name="T34" fmla="*/ 131 w 175"/>
                  <a:gd name="T35" fmla="*/ 13 h 168"/>
                  <a:gd name="T36" fmla="*/ 136 w 175"/>
                  <a:gd name="T37" fmla="*/ 15 h 168"/>
                  <a:gd name="T38" fmla="*/ 138 w 175"/>
                  <a:gd name="T39" fmla="*/ 1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75" h="168">
                    <a:moveTo>
                      <a:pt x="138" y="16"/>
                    </a:moveTo>
                    <a:cubicBezTo>
                      <a:pt x="150" y="21"/>
                      <a:pt x="162" y="27"/>
                      <a:pt x="175" y="32"/>
                    </a:cubicBezTo>
                    <a:cubicBezTo>
                      <a:pt x="167" y="40"/>
                      <a:pt x="167" y="40"/>
                      <a:pt x="167" y="40"/>
                    </a:cubicBezTo>
                    <a:cubicBezTo>
                      <a:pt x="109" y="105"/>
                      <a:pt x="109" y="105"/>
                      <a:pt x="109" y="105"/>
                    </a:cubicBezTo>
                    <a:cubicBezTo>
                      <a:pt x="109" y="105"/>
                      <a:pt x="109" y="105"/>
                      <a:pt x="109" y="105"/>
                    </a:cubicBezTo>
                    <a:cubicBezTo>
                      <a:pt x="84" y="133"/>
                      <a:pt x="84" y="133"/>
                      <a:pt x="84" y="133"/>
                    </a:cubicBezTo>
                    <a:cubicBezTo>
                      <a:pt x="0" y="168"/>
                      <a:pt x="0" y="168"/>
                      <a:pt x="0" y="168"/>
                    </a:cubicBezTo>
                    <a:cubicBezTo>
                      <a:pt x="32" y="83"/>
                      <a:pt x="32" y="83"/>
                      <a:pt x="32" y="83"/>
                    </a:cubicBezTo>
                    <a:cubicBezTo>
                      <a:pt x="48" y="63"/>
                      <a:pt x="48" y="63"/>
                      <a:pt x="48" y="63"/>
                    </a:cubicBezTo>
                    <a:cubicBezTo>
                      <a:pt x="65" y="42"/>
                      <a:pt x="65" y="42"/>
                      <a:pt x="65" y="42"/>
                    </a:cubicBezTo>
                    <a:cubicBezTo>
                      <a:pt x="99" y="0"/>
                      <a:pt x="99" y="0"/>
                      <a:pt x="99" y="0"/>
                    </a:cubicBezTo>
                    <a:cubicBezTo>
                      <a:pt x="100" y="0"/>
                      <a:pt x="101" y="1"/>
                      <a:pt x="103" y="1"/>
                    </a:cubicBezTo>
                    <a:cubicBezTo>
                      <a:pt x="104" y="2"/>
                      <a:pt x="106" y="3"/>
                      <a:pt x="108" y="3"/>
                    </a:cubicBezTo>
                    <a:cubicBezTo>
                      <a:pt x="110" y="4"/>
                      <a:pt x="112" y="5"/>
                      <a:pt x="113" y="6"/>
                    </a:cubicBezTo>
                    <a:cubicBezTo>
                      <a:pt x="114" y="6"/>
                      <a:pt x="114" y="6"/>
                      <a:pt x="115" y="6"/>
                    </a:cubicBezTo>
                    <a:cubicBezTo>
                      <a:pt x="115" y="6"/>
                      <a:pt x="115" y="6"/>
                      <a:pt x="115" y="6"/>
                    </a:cubicBezTo>
                    <a:cubicBezTo>
                      <a:pt x="115" y="6"/>
                      <a:pt x="115" y="6"/>
                      <a:pt x="115" y="6"/>
                    </a:cubicBezTo>
                    <a:cubicBezTo>
                      <a:pt x="120" y="8"/>
                      <a:pt x="126" y="11"/>
                      <a:pt x="131" y="13"/>
                    </a:cubicBezTo>
                    <a:cubicBezTo>
                      <a:pt x="133" y="14"/>
                      <a:pt x="134" y="15"/>
                      <a:pt x="136" y="15"/>
                    </a:cubicBezTo>
                    <a:cubicBezTo>
                      <a:pt x="137" y="16"/>
                      <a:pt x="137" y="16"/>
                      <a:pt x="138"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3" name="Freeform 30">
                <a:extLst>
                  <a:ext uri="{FF2B5EF4-FFF2-40B4-BE49-F238E27FC236}">
                    <a16:creationId xmlns:a16="http://schemas.microsoft.com/office/drawing/2014/main" id="{ADA7EFA8-1700-4615-8891-221172E4BD3B}"/>
                  </a:ext>
                </a:extLst>
              </p:cNvPr>
              <p:cNvSpPr>
                <a:spLocks/>
              </p:cNvSpPr>
              <p:nvPr/>
            </p:nvSpPr>
            <p:spPr bwMode="auto">
              <a:xfrm>
                <a:off x="8009570" y="528897"/>
                <a:ext cx="1571548" cy="1774039"/>
              </a:xfrm>
              <a:custGeom>
                <a:avLst/>
                <a:gdLst>
                  <a:gd name="T0" fmla="*/ 454 w 466"/>
                  <a:gd name="T1" fmla="*/ 77 h 527"/>
                  <a:gd name="T2" fmla="*/ 450 w 466"/>
                  <a:gd name="T3" fmla="*/ 81 h 527"/>
                  <a:gd name="T4" fmla="*/ 241 w 466"/>
                  <a:gd name="T5" fmla="*/ 334 h 527"/>
                  <a:gd name="T6" fmla="*/ 228 w 466"/>
                  <a:gd name="T7" fmla="*/ 350 h 527"/>
                  <a:gd name="T8" fmla="*/ 184 w 466"/>
                  <a:gd name="T9" fmla="*/ 403 h 527"/>
                  <a:gd name="T10" fmla="*/ 162 w 466"/>
                  <a:gd name="T11" fmla="*/ 429 h 527"/>
                  <a:gd name="T12" fmla="*/ 134 w 466"/>
                  <a:gd name="T13" fmla="*/ 461 h 527"/>
                  <a:gd name="T14" fmla="*/ 76 w 466"/>
                  <a:gd name="T15" fmla="*/ 527 h 527"/>
                  <a:gd name="T16" fmla="*/ 39 w 466"/>
                  <a:gd name="T17" fmla="*/ 511 h 527"/>
                  <a:gd name="T18" fmla="*/ 37 w 466"/>
                  <a:gd name="T19" fmla="*/ 510 h 527"/>
                  <a:gd name="T20" fmla="*/ 32 w 466"/>
                  <a:gd name="T21" fmla="*/ 508 h 527"/>
                  <a:gd name="T22" fmla="*/ 16 w 466"/>
                  <a:gd name="T23" fmla="*/ 501 h 527"/>
                  <a:gd name="T24" fmla="*/ 16 w 466"/>
                  <a:gd name="T25" fmla="*/ 501 h 527"/>
                  <a:gd name="T26" fmla="*/ 16 w 466"/>
                  <a:gd name="T27" fmla="*/ 501 h 527"/>
                  <a:gd name="T28" fmla="*/ 14 w 466"/>
                  <a:gd name="T29" fmla="*/ 501 h 527"/>
                  <a:gd name="T30" fmla="*/ 9 w 466"/>
                  <a:gd name="T31" fmla="*/ 498 h 527"/>
                  <a:gd name="T32" fmla="*/ 4 w 466"/>
                  <a:gd name="T33" fmla="*/ 496 h 527"/>
                  <a:gd name="T34" fmla="*/ 0 w 466"/>
                  <a:gd name="T35" fmla="*/ 495 h 527"/>
                  <a:gd name="T36" fmla="*/ 378 w 466"/>
                  <a:gd name="T37" fmla="*/ 24 h 527"/>
                  <a:gd name="T38" fmla="*/ 443 w 466"/>
                  <a:gd name="T39" fmla="*/ 16 h 527"/>
                  <a:gd name="T40" fmla="*/ 454 w 466"/>
                  <a:gd name="T41" fmla="*/ 7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66" h="527">
                    <a:moveTo>
                      <a:pt x="454" y="77"/>
                    </a:moveTo>
                    <a:cubicBezTo>
                      <a:pt x="453" y="78"/>
                      <a:pt x="452" y="80"/>
                      <a:pt x="450" y="81"/>
                    </a:cubicBezTo>
                    <a:cubicBezTo>
                      <a:pt x="241" y="334"/>
                      <a:pt x="241" y="334"/>
                      <a:pt x="241" y="334"/>
                    </a:cubicBezTo>
                    <a:cubicBezTo>
                      <a:pt x="228" y="350"/>
                      <a:pt x="228" y="350"/>
                      <a:pt x="228" y="350"/>
                    </a:cubicBezTo>
                    <a:cubicBezTo>
                      <a:pt x="184" y="403"/>
                      <a:pt x="184" y="403"/>
                      <a:pt x="184" y="403"/>
                    </a:cubicBezTo>
                    <a:cubicBezTo>
                      <a:pt x="162" y="429"/>
                      <a:pt x="162" y="429"/>
                      <a:pt x="162" y="429"/>
                    </a:cubicBezTo>
                    <a:cubicBezTo>
                      <a:pt x="134" y="461"/>
                      <a:pt x="134" y="461"/>
                      <a:pt x="134" y="461"/>
                    </a:cubicBezTo>
                    <a:cubicBezTo>
                      <a:pt x="76" y="527"/>
                      <a:pt x="76" y="527"/>
                      <a:pt x="76" y="527"/>
                    </a:cubicBezTo>
                    <a:cubicBezTo>
                      <a:pt x="63" y="522"/>
                      <a:pt x="51" y="516"/>
                      <a:pt x="39" y="511"/>
                    </a:cubicBezTo>
                    <a:cubicBezTo>
                      <a:pt x="38" y="511"/>
                      <a:pt x="38" y="511"/>
                      <a:pt x="37" y="510"/>
                    </a:cubicBezTo>
                    <a:cubicBezTo>
                      <a:pt x="35" y="510"/>
                      <a:pt x="34" y="509"/>
                      <a:pt x="32" y="508"/>
                    </a:cubicBezTo>
                    <a:cubicBezTo>
                      <a:pt x="27" y="506"/>
                      <a:pt x="21" y="503"/>
                      <a:pt x="16" y="501"/>
                    </a:cubicBezTo>
                    <a:cubicBezTo>
                      <a:pt x="16" y="501"/>
                      <a:pt x="16" y="501"/>
                      <a:pt x="16" y="501"/>
                    </a:cubicBezTo>
                    <a:cubicBezTo>
                      <a:pt x="16" y="501"/>
                      <a:pt x="16" y="501"/>
                      <a:pt x="16" y="501"/>
                    </a:cubicBezTo>
                    <a:cubicBezTo>
                      <a:pt x="15" y="501"/>
                      <a:pt x="15" y="501"/>
                      <a:pt x="14" y="501"/>
                    </a:cubicBezTo>
                    <a:cubicBezTo>
                      <a:pt x="13" y="500"/>
                      <a:pt x="11" y="499"/>
                      <a:pt x="9" y="498"/>
                    </a:cubicBezTo>
                    <a:cubicBezTo>
                      <a:pt x="7" y="498"/>
                      <a:pt x="5" y="497"/>
                      <a:pt x="4" y="496"/>
                    </a:cubicBezTo>
                    <a:cubicBezTo>
                      <a:pt x="2" y="496"/>
                      <a:pt x="1" y="495"/>
                      <a:pt x="0" y="495"/>
                    </a:cubicBezTo>
                    <a:cubicBezTo>
                      <a:pt x="378" y="24"/>
                      <a:pt x="378" y="24"/>
                      <a:pt x="378" y="24"/>
                    </a:cubicBezTo>
                    <a:cubicBezTo>
                      <a:pt x="394" y="4"/>
                      <a:pt x="423" y="0"/>
                      <a:pt x="443" y="16"/>
                    </a:cubicBezTo>
                    <a:cubicBezTo>
                      <a:pt x="462" y="31"/>
                      <a:pt x="466" y="57"/>
                      <a:pt x="454" y="7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54" name="Freeform 31">
              <a:extLst>
                <a:ext uri="{FF2B5EF4-FFF2-40B4-BE49-F238E27FC236}">
                  <a16:creationId xmlns:a16="http://schemas.microsoft.com/office/drawing/2014/main" id="{B6F47CAE-1A30-4CE3-B40D-9C8C433D52D4}"/>
                </a:ext>
              </a:extLst>
            </p:cNvPr>
            <p:cNvSpPr>
              <a:spLocks/>
            </p:cNvSpPr>
            <p:nvPr/>
          </p:nvSpPr>
          <p:spPr bwMode="auto">
            <a:xfrm>
              <a:off x="7609964" y="1441003"/>
              <a:ext cx="4582038" cy="5372291"/>
            </a:xfrm>
            <a:custGeom>
              <a:avLst/>
              <a:gdLst>
                <a:gd name="T0" fmla="*/ 1360 w 1360"/>
                <a:gd name="T1" fmla="*/ 1596 h 1596"/>
                <a:gd name="T2" fmla="*/ 935 w 1360"/>
                <a:gd name="T3" fmla="*/ 1437 h 1596"/>
                <a:gd name="T4" fmla="*/ 823 w 1360"/>
                <a:gd name="T5" fmla="*/ 1072 h 1596"/>
                <a:gd name="T6" fmla="*/ 756 w 1360"/>
                <a:gd name="T7" fmla="*/ 634 h 1596"/>
                <a:gd name="T8" fmla="*/ 753 w 1360"/>
                <a:gd name="T9" fmla="*/ 624 h 1596"/>
                <a:gd name="T10" fmla="*/ 750 w 1360"/>
                <a:gd name="T11" fmla="*/ 616 h 1596"/>
                <a:gd name="T12" fmla="*/ 737 w 1360"/>
                <a:gd name="T13" fmla="*/ 587 h 1596"/>
                <a:gd name="T14" fmla="*/ 729 w 1360"/>
                <a:gd name="T15" fmla="*/ 577 h 1596"/>
                <a:gd name="T16" fmla="*/ 722 w 1360"/>
                <a:gd name="T17" fmla="*/ 571 h 1596"/>
                <a:gd name="T18" fmla="*/ 718 w 1360"/>
                <a:gd name="T19" fmla="*/ 568 h 1596"/>
                <a:gd name="T20" fmla="*/ 699 w 1360"/>
                <a:gd name="T21" fmla="*/ 559 h 1596"/>
                <a:gd name="T22" fmla="*/ 694 w 1360"/>
                <a:gd name="T23" fmla="*/ 557 h 1596"/>
                <a:gd name="T24" fmla="*/ 667 w 1360"/>
                <a:gd name="T25" fmla="*/ 551 h 1596"/>
                <a:gd name="T26" fmla="*/ 637 w 1360"/>
                <a:gd name="T27" fmla="*/ 546 h 1596"/>
                <a:gd name="T28" fmla="*/ 612 w 1360"/>
                <a:gd name="T29" fmla="*/ 542 h 1596"/>
                <a:gd name="T30" fmla="*/ 597 w 1360"/>
                <a:gd name="T31" fmla="*/ 539 h 1596"/>
                <a:gd name="T32" fmla="*/ 554 w 1360"/>
                <a:gd name="T33" fmla="*/ 532 h 1596"/>
                <a:gd name="T34" fmla="*/ 495 w 1360"/>
                <a:gd name="T35" fmla="*/ 522 h 1596"/>
                <a:gd name="T36" fmla="*/ 469 w 1360"/>
                <a:gd name="T37" fmla="*/ 516 h 1596"/>
                <a:gd name="T38" fmla="*/ 447 w 1360"/>
                <a:gd name="T39" fmla="*/ 512 h 1596"/>
                <a:gd name="T40" fmla="*/ 421 w 1360"/>
                <a:gd name="T41" fmla="*/ 506 h 1596"/>
                <a:gd name="T42" fmla="*/ 402 w 1360"/>
                <a:gd name="T43" fmla="*/ 500 h 1596"/>
                <a:gd name="T44" fmla="*/ 382 w 1360"/>
                <a:gd name="T45" fmla="*/ 495 h 1596"/>
                <a:gd name="T46" fmla="*/ 367 w 1360"/>
                <a:gd name="T47" fmla="*/ 490 h 1596"/>
                <a:gd name="T48" fmla="*/ 355 w 1360"/>
                <a:gd name="T49" fmla="*/ 485 h 1596"/>
                <a:gd name="T50" fmla="*/ 332 w 1360"/>
                <a:gd name="T51" fmla="*/ 476 h 1596"/>
                <a:gd name="T52" fmla="*/ 290 w 1360"/>
                <a:gd name="T53" fmla="*/ 452 h 1596"/>
                <a:gd name="T54" fmla="*/ 280 w 1360"/>
                <a:gd name="T55" fmla="*/ 444 h 1596"/>
                <a:gd name="T56" fmla="*/ 264 w 1360"/>
                <a:gd name="T57" fmla="*/ 429 h 1596"/>
                <a:gd name="T58" fmla="*/ 252 w 1360"/>
                <a:gd name="T59" fmla="*/ 419 h 1596"/>
                <a:gd name="T60" fmla="*/ 241 w 1360"/>
                <a:gd name="T61" fmla="*/ 410 h 1596"/>
                <a:gd name="T62" fmla="*/ 129 w 1360"/>
                <a:gd name="T63" fmla="*/ 329 h 1596"/>
                <a:gd name="T64" fmla="*/ 106 w 1360"/>
                <a:gd name="T65" fmla="*/ 313 h 1596"/>
                <a:gd name="T66" fmla="*/ 68 w 1360"/>
                <a:gd name="T67" fmla="*/ 287 h 1596"/>
                <a:gd name="T68" fmla="*/ 33 w 1360"/>
                <a:gd name="T69" fmla="*/ 221 h 1596"/>
                <a:gd name="T70" fmla="*/ 73 w 1360"/>
                <a:gd name="T71" fmla="*/ 213 h 1596"/>
                <a:gd name="T72" fmla="*/ 79 w 1360"/>
                <a:gd name="T73" fmla="*/ 213 h 1596"/>
                <a:gd name="T74" fmla="*/ 87 w 1360"/>
                <a:gd name="T75" fmla="*/ 214 h 1596"/>
                <a:gd name="T76" fmla="*/ 119 w 1360"/>
                <a:gd name="T77" fmla="*/ 224 h 1596"/>
                <a:gd name="T78" fmla="*/ 128 w 1360"/>
                <a:gd name="T79" fmla="*/ 227 h 1596"/>
                <a:gd name="T80" fmla="*/ 135 w 1360"/>
                <a:gd name="T81" fmla="*/ 230 h 1596"/>
                <a:gd name="T82" fmla="*/ 151 w 1360"/>
                <a:gd name="T83" fmla="*/ 237 h 1596"/>
                <a:gd name="T84" fmla="*/ 158 w 1360"/>
                <a:gd name="T85" fmla="*/ 240 h 1596"/>
                <a:gd name="T86" fmla="*/ 197 w 1360"/>
                <a:gd name="T87" fmla="*/ 257 h 1596"/>
                <a:gd name="T88" fmla="*/ 412 w 1360"/>
                <a:gd name="T89" fmla="*/ 273 h 1596"/>
                <a:gd name="T90" fmla="*/ 461 w 1360"/>
                <a:gd name="T91" fmla="*/ 189 h 1596"/>
                <a:gd name="T92" fmla="*/ 460 w 1360"/>
                <a:gd name="T93" fmla="*/ 185 h 1596"/>
                <a:gd name="T94" fmla="*/ 460 w 1360"/>
                <a:gd name="T95" fmla="*/ 181 h 1596"/>
                <a:gd name="T96" fmla="*/ 457 w 1360"/>
                <a:gd name="T97" fmla="*/ 176 h 1596"/>
                <a:gd name="T98" fmla="*/ 455 w 1360"/>
                <a:gd name="T99" fmla="*/ 172 h 1596"/>
                <a:gd name="T100" fmla="*/ 451 w 1360"/>
                <a:gd name="T101" fmla="*/ 168 h 1596"/>
                <a:gd name="T102" fmla="*/ 444 w 1360"/>
                <a:gd name="T103" fmla="*/ 164 h 1596"/>
                <a:gd name="T104" fmla="*/ 423 w 1360"/>
                <a:gd name="T105" fmla="*/ 160 h 1596"/>
                <a:gd name="T106" fmla="*/ 281 w 1360"/>
                <a:gd name="T107" fmla="*/ 158 h 1596"/>
                <a:gd name="T108" fmla="*/ 347 w 1360"/>
                <a:gd name="T109" fmla="*/ 79 h 1596"/>
                <a:gd name="T110" fmla="*/ 420 w 1360"/>
                <a:gd name="T111" fmla="*/ 45 h 1596"/>
                <a:gd name="T112" fmla="*/ 548 w 1360"/>
                <a:gd name="T113" fmla="*/ 2 h 1596"/>
                <a:gd name="T114" fmla="*/ 584 w 1360"/>
                <a:gd name="T115" fmla="*/ 24 h 1596"/>
                <a:gd name="T116" fmla="*/ 905 w 1360"/>
                <a:gd name="T117" fmla="*/ 485 h 1596"/>
                <a:gd name="T118" fmla="*/ 918 w 1360"/>
                <a:gd name="T119" fmla="*/ 526 h 1596"/>
                <a:gd name="T120" fmla="*/ 1360 w 1360"/>
                <a:gd name="T121" fmla="*/ 1194 h 15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1360" h="1596">
                  <a:moveTo>
                    <a:pt x="1360" y="1194"/>
                  </a:moveTo>
                  <a:cubicBezTo>
                    <a:pt x="1360" y="1596"/>
                    <a:pt x="1360" y="1596"/>
                    <a:pt x="1360" y="1596"/>
                  </a:cubicBezTo>
                  <a:cubicBezTo>
                    <a:pt x="1349" y="1575"/>
                    <a:pt x="1312" y="1536"/>
                    <a:pt x="1197" y="1497"/>
                  </a:cubicBezTo>
                  <a:cubicBezTo>
                    <a:pt x="1135" y="1476"/>
                    <a:pt x="1050" y="1455"/>
                    <a:pt x="935" y="1437"/>
                  </a:cubicBezTo>
                  <a:cubicBezTo>
                    <a:pt x="897" y="1361"/>
                    <a:pt x="867" y="1277"/>
                    <a:pt x="847" y="1188"/>
                  </a:cubicBezTo>
                  <a:cubicBezTo>
                    <a:pt x="838" y="1147"/>
                    <a:pt x="830" y="1108"/>
                    <a:pt x="823" y="1072"/>
                  </a:cubicBezTo>
                  <a:cubicBezTo>
                    <a:pt x="785" y="876"/>
                    <a:pt x="776" y="752"/>
                    <a:pt x="763" y="674"/>
                  </a:cubicBezTo>
                  <a:cubicBezTo>
                    <a:pt x="761" y="659"/>
                    <a:pt x="758" y="646"/>
                    <a:pt x="756" y="634"/>
                  </a:cubicBezTo>
                  <a:cubicBezTo>
                    <a:pt x="755" y="632"/>
                    <a:pt x="754" y="630"/>
                    <a:pt x="754" y="628"/>
                  </a:cubicBezTo>
                  <a:cubicBezTo>
                    <a:pt x="754" y="627"/>
                    <a:pt x="753" y="625"/>
                    <a:pt x="753" y="624"/>
                  </a:cubicBezTo>
                  <a:cubicBezTo>
                    <a:pt x="752" y="622"/>
                    <a:pt x="752" y="620"/>
                    <a:pt x="751" y="618"/>
                  </a:cubicBezTo>
                  <a:cubicBezTo>
                    <a:pt x="751" y="618"/>
                    <a:pt x="751" y="617"/>
                    <a:pt x="750" y="616"/>
                  </a:cubicBezTo>
                  <a:cubicBezTo>
                    <a:pt x="747" y="605"/>
                    <a:pt x="743" y="596"/>
                    <a:pt x="738" y="589"/>
                  </a:cubicBezTo>
                  <a:cubicBezTo>
                    <a:pt x="737" y="588"/>
                    <a:pt x="737" y="588"/>
                    <a:pt x="737" y="587"/>
                  </a:cubicBezTo>
                  <a:cubicBezTo>
                    <a:pt x="735" y="584"/>
                    <a:pt x="732" y="581"/>
                    <a:pt x="730" y="579"/>
                  </a:cubicBezTo>
                  <a:cubicBezTo>
                    <a:pt x="730" y="578"/>
                    <a:pt x="729" y="578"/>
                    <a:pt x="729" y="577"/>
                  </a:cubicBezTo>
                  <a:cubicBezTo>
                    <a:pt x="727" y="576"/>
                    <a:pt x="725" y="574"/>
                    <a:pt x="723" y="572"/>
                  </a:cubicBezTo>
                  <a:cubicBezTo>
                    <a:pt x="723" y="572"/>
                    <a:pt x="723" y="571"/>
                    <a:pt x="722" y="571"/>
                  </a:cubicBezTo>
                  <a:cubicBezTo>
                    <a:pt x="722" y="571"/>
                    <a:pt x="722" y="571"/>
                    <a:pt x="721" y="571"/>
                  </a:cubicBezTo>
                  <a:cubicBezTo>
                    <a:pt x="720" y="570"/>
                    <a:pt x="719" y="569"/>
                    <a:pt x="718" y="568"/>
                  </a:cubicBezTo>
                  <a:cubicBezTo>
                    <a:pt x="715" y="566"/>
                    <a:pt x="712" y="564"/>
                    <a:pt x="709" y="563"/>
                  </a:cubicBezTo>
                  <a:cubicBezTo>
                    <a:pt x="705" y="561"/>
                    <a:pt x="702" y="560"/>
                    <a:pt x="699" y="559"/>
                  </a:cubicBezTo>
                  <a:cubicBezTo>
                    <a:pt x="698" y="559"/>
                    <a:pt x="697" y="558"/>
                    <a:pt x="696" y="558"/>
                  </a:cubicBezTo>
                  <a:cubicBezTo>
                    <a:pt x="696" y="558"/>
                    <a:pt x="695" y="558"/>
                    <a:pt x="694" y="557"/>
                  </a:cubicBezTo>
                  <a:cubicBezTo>
                    <a:pt x="692" y="557"/>
                    <a:pt x="690" y="556"/>
                    <a:pt x="688" y="556"/>
                  </a:cubicBezTo>
                  <a:cubicBezTo>
                    <a:pt x="681" y="554"/>
                    <a:pt x="674" y="553"/>
                    <a:pt x="667" y="551"/>
                  </a:cubicBezTo>
                  <a:cubicBezTo>
                    <a:pt x="665" y="551"/>
                    <a:pt x="663" y="551"/>
                    <a:pt x="661" y="550"/>
                  </a:cubicBezTo>
                  <a:cubicBezTo>
                    <a:pt x="653" y="549"/>
                    <a:pt x="645" y="547"/>
                    <a:pt x="637" y="546"/>
                  </a:cubicBezTo>
                  <a:cubicBezTo>
                    <a:pt x="632" y="545"/>
                    <a:pt x="628" y="545"/>
                    <a:pt x="624" y="544"/>
                  </a:cubicBezTo>
                  <a:cubicBezTo>
                    <a:pt x="620" y="543"/>
                    <a:pt x="616" y="543"/>
                    <a:pt x="612" y="542"/>
                  </a:cubicBezTo>
                  <a:cubicBezTo>
                    <a:pt x="611" y="542"/>
                    <a:pt x="611" y="542"/>
                    <a:pt x="610" y="541"/>
                  </a:cubicBezTo>
                  <a:cubicBezTo>
                    <a:pt x="605" y="541"/>
                    <a:pt x="601" y="540"/>
                    <a:pt x="597" y="539"/>
                  </a:cubicBezTo>
                  <a:cubicBezTo>
                    <a:pt x="590" y="538"/>
                    <a:pt x="583" y="537"/>
                    <a:pt x="576" y="536"/>
                  </a:cubicBezTo>
                  <a:cubicBezTo>
                    <a:pt x="569" y="535"/>
                    <a:pt x="562" y="534"/>
                    <a:pt x="554" y="532"/>
                  </a:cubicBezTo>
                  <a:cubicBezTo>
                    <a:pt x="539" y="530"/>
                    <a:pt x="523" y="527"/>
                    <a:pt x="508" y="524"/>
                  </a:cubicBezTo>
                  <a:cubicBezTo>
                    <a:pt x="504" y="523"/>
                    <a:pt x="499" y="523"/>
                    <a:pt x="495" y="522"/>
                  </a:cubicBezTo>
                  <a:cubicBezTo>
                    <a:pt x="493" y="521"/>
                    <a:pt x="490" y="521"/>
                    <a:pt x="488" y="520"/>
                  </a:cubicBezTo>
                  <a:cubicBezTo>
                    <a:pt x="481" y="519"/>
                    <a:pt x="475" y="518"/>
                    <a:pt x="469" y="516"/>
                  </a:cubicBezTo>
                  <a:cubicBezTo>
                    <a:pt x="464" y="515"/>
                    <a:pt x="459" y="514"/>
                    <a:pt x="454" y="513"/>
                  </a:cubicBezTo>
                  <a:cubicBezTo>
                    <a:pt x="452" y="513"/>
                    <a:pt x="449" y="512"/>
                    <a:pt x="447" y="512"/>
                  </a:cubicBezTo>
                  <a:cubicBezTo>
                    <a:pt x="439" y="510"/>
                    <a:pt x="432" y="508"/>
                    <a:pt x="425" y="507"/>
                  </a:cubicBezTo>
                  <a:cubicBezTo>
                    <a:pt x="424" y="506"/>
                    <a:pt x="422" y="506"/>
                    <a:pt x="421" y="506"/>
                  </a:cubicBezTo>
                  <a:cubicBezTo>
                    <a:pt x="418" y="505"/>
                    <a:pt x="414" y="504"/>
                    <a:pt x="411" y="503"/>
                  </a:cubicBezTo>
                  <a:cubicBezTo>
                    <a:pt x="408" y="502"/>
                    <a:pt x="405" y="501"/>
                    <a:pt x="402" y="500"/>
                  </a:cubicBezTo>
                  <a:cubicBezTo>
                    <a:pt x="399" y="500"/>
                    <a:pt x="396" y="499"/>
                    <a:pt x="393" y="498"/>
                  </a:cubicBezTo>
                  <a:cubicBezTo>
                    <a:pt x="389" y="497"/>
                    <a:pt x="386" y="496"/>
                    <a:pt x="382" y="495"/>
                  </a:cubicBezTo>
                  <a:cubicBezTo>
                    <a:pt x="380" y="494"/>
                    <a:pt x="377" y="493"/>
                    <a:pt x="374" y="492"/>
                  </a:cubicBezTo>
                  <a:cubicBezTo>
                    <a:pt x="372" y="491"/>
                    <a:pt x="370" y="491"/>
                    <a:pt x="367" y="490"/>
                  </a:cubicBezTo>
                  <a:cubicBezTo>
                    <a:pt x="365" y="489"/>
                    <a:pt x="363" y="488"/>
                    <a:pt x="361" y="488"/>
                  </a:cubicBezTo>
                  <a:cubicBezTo>
                    <a:pt x="359" y="487"/>
                    <a:pt x="357" y="486"/>
                    <a:pt x="355" y="485"/>
                  </a:cubicBezTo>
                  <a:cubicBezTo>
                    <a:pt x="349" y="483"/>
                    <a:pt x="343" y="481"/>
                    <a:pt x="337" y="478"/>
                  </a:cubicBezTo>
                  <a:cubicBezTo>
                    <a:pt x="335" y="477"/>
                    <a:pt x="334" y="477"/>
                    <a:pt x="332" y="476"/>
                  </a:cubicBezTo>
                  <a:cubicBezTo>
                    <a:pt x="317" y="469"/>
                    <a:pt x="304" y="462"/>
                    <a:pt x="292" y="453"/>
                  </a:cubicBezTo>
                  <a:cubicBezTo>
                    <a:pt x="292" y="453"/>
                    <a:pt x="291" y="453"/>
                    <a:pt x="290" y="452"/>
                  </a:cubicBezTo>
                  <a:cubicBezTo>
                    <a:pt x="288" y="450"/>
                    <a:pt x="286" y="449"/>
                    <a:pt x="284" y="447"/>
                  </a:cubicBezTo>
                  <a:cubicBezTo>
                    <a:pt x="282" y="446"/>
                    <a:pt x="281" y="445"/>
                    <a:pt x="280" y="444"/>
                  </a:cubicBezTo>
                  <a:cubicBezTo>
                    <a:pt x="276" y="440"/>
                    <a:pt x="272" y="436"/>
                    <a:pt x="268" y="432"/>
                  </a:cubicBezTo>
                  <a:cubicBezTo>
                    <a:pt x="266" y="431"/>
                    <a:pt x="265" y="430"/>
                    <a:pt x="264" y="429"/>
                  </a:cubicBezTo>
                  <a:cubicBezTo>
                    <a:pt x="262" y="428"/>
                    <a:pt x="260" y="426"/>
                    <a:pt x="258" y="424"/>
                  </a:cubicBezTo>
                  <a:cubicBezTo>
                    <a:pt x="256" y="423"/>
                    <a:pt x="254" y="421"/>
                    <a:pt x="252" y="419"/>
                  </a:cubicBezTo>
                  <a:cubicBezTo>
                    <a:pt x="249" y="417"/>
                    <a:pt x="247" y="416"/>
                    <a:pt x="245" y="414"/>
                  </a:cubicBezTo>
                  <a:cubicBezTo>
                    <a:pt x="244" y="413"/>
                    <a:pt x="242" y="412"/>
                    <a:pt x="241" y="410"/>
                  </a:cubicBezTo>
                  <a:cubicBezTo>
                    <a:pt x="208" y="384"/>
                    <a:pt x="168" y="355"/>
                    <a:pt x="129" y="329"/>
                  </a:cubicBezTo>
                  <a:cubicBezTo>
                    <a:pt x="129" y="329"/>
                    <a:pt x="129" y="329"/>
                    <a:pt x="129" y="329"/>
                  </a:cubicBezTo>
                  <a:cubicBezTo>
                    <a:pt x="125" y="326"/>
                    <a:pt x="121" y="323"/>
                    <a:pt x="117" y="320"/>
                  </a:cubicBezTo>
                  <a:cubicBezTo>
                    <a:pt x="113" y="318"/>
                    <a:pt x="110" y="315"/>
                    <a:pt x="106" y="313"/>
                  </a:cubicBezTo>
                  <a:cubicBezTo>
                    <a:pt x="104" y="311"/>
                    <a:pt x="101" y="309"/>
                    <a:pt x="99" y="308"/>
                  </a:cubicBezTo>
                  <a:cubicBezTo>
                    <a:pt x="88" y="300"/>
                    <a:pt x="78" y="294"/>
                    <a:pt x="68" y="287"/>
                  </a:cubicBezTo>
                  <a:cubicBezTo>
                    <a:pt x="29" y="261"/>
                    <a:pt x="0" y="243"/>
                    <a:pt x="0" y="243"/>
                  </a:cubicBezTo>
                  <a:cubicBezTo>
                    <a:pt x="0" y="243"/>
                    <a:pt x="7" y="230"/>
                    <a:pt x="33" y="221"/>
                  </a:cubicBezTo>
                  <a:cubicBezTo>
                    <a:pt x="43" y="217"/>
                    <a:pt x="55" y="215"/>
                    <a:pt x="71" y="213"/>
                  </a:cubicBezTo>
                  <a:cubicBezTo>
                    <a:pt x="73" y="213"/>
                    <a:pt x="73" y="213"/>
                    <a:pt x="73" y="213"/>
                  </a:cubicBezTo>
                  <a:cubicBezTo>
                    <a:pt x="74" y="213"/>
                    <a:pt x="74" y="213"/>
                    <a:pt x="75" y="213"/>
                  </a:cubicBezTo>
                  <a:cubicBezTo>
                    <a:pt x="77" y="213"/>
                    <a:pt x="78" y="213"/>
                    <a:pt x="79" y="213"/>
                  </a:cubicBezTo>
                  <a:cubicBezTo>
                    <a:pt x="81" y="213"/>
                    <a:pt x="82" y="213"/>
                    <a:pt x="84" y="214"/>
                  </a:cubicBezTo>
                  <a:cubicBezTo>
                    <a:pt x="85" y="214"/>
                    <a:pt x="86" y="214"/>
                    <a:pt x="87" y="214"/>
                  </a:cubicBezTo>
                  <a:cubicBezTo>
                    <a:pt x="95" y="216"/>
                    <a:pt x="103" y="218"/>
                    <a:pt x="113" y="221"/>
                  </a:cubicBezTo>
                  <a:cubicBezTo>
                    <a:pt x="115" y="222"/>
                    <a:pt x="117" y="223"/>
                    <a:pt x="119" y="224"/>
                  </a:cubicBezTo>
                  <a:cubicBezTo>
                    <a:pt x="120" y="224"/>
                    <a:pt x="121" y="225"/>
                    <a:pt x="123" y="225"/>
                  </a:cubicBezTo>
                  <a:cubicBezTo>
                    <a:pt x="124" y="226"/>
                    <a:pt x="126" y="227"/>
                    <a:pt x="128" y="227"/>
                  </a:cubicBezTo>
                  <a:cubicBezTo>
                    <a:pt x="130" y="228"/>
                    <a:pt x="132" y="229"/>
                    <a:pt x="133" y="230"/>
                  </a:cubicBezTo>
                  <a:cubicBezTo>
                    <a:pt x="134" y="230"/>
                    <a:pt x="135" y="230"/>
                    <a:pt x="135" y="230"/>
                  </a:cubicBezTo>
                  <a:cubicBezTo>
                    <a:pt x="135" y="230"/>
                    <a:pt x="135" y="230"/>
                    <a:pt x="135" y="230"/>
                  </a:cubicBezTo>
                  <a:cubicBezTo>
                    <a:pt x="140" y="232"/>
                    <a:pt x="146" y="235"/>
                    <a:pt x="151" y="237"/>
                  </a:cubicBezTo>
                  <a:cubicBezTo>
                    <a:pt x="153" y="238"/>
                    <a:pt x="154" y="239"/>
                    <a:pt x="156" y="239"/>
                  </a:cubicBezTo>
                  <a:cubicBezTo>
                    <a:pt x="157" y="240"/>
                    <a:pt x="157" y="240"/>
                    <a:pt x="158" y="240"/>
                  </a:cubicBezTo>
                  <a:cubicBezTo>
                    <a:pt x="170" y="245"/>
                    <a:pt x="182" y="251"/>
                    <a:pt x="195" y="256"/>
                  </a:cubicBezTo>
                  <a:cubicBezTo>
                    <a:pt x="195" y="256"/>
                    <a:pt x="196" y="257"/>
                    <a:pt x="197" y="257"/>
                  </a:cubicBezTo>
                  <a:cubicBezTo>
                    <a:pt x="211" y="263"/>
                    <a:pt x="226" y="268"/>
                    <a:pt x="241" y="273"/>
                  </a:cubicBezTo>
                  <a:cubicBezTo>
                    <a:pt x="293" y="290"/>
                    <a:pt x="368" y="304"/>
                    <a:pt x="412" y="273"/>
                  </a:cubicBezTo>
                  <a:cubicBezTo>
                    <a:pt x="438" y="255"/>
                    <a:pt x="458" y="224"/>
                    <a:pt x="461" y="198"/>
                  </a:cubicBezTo>
                  <a:cubicBezTo>
                    <a:pt x="461" y="195"/>
                    <a:pt x="461" y="192"/>
                    <a:pt x="461" y="189"/>
                  </a:cubicBezTo>
                  <a:cubicBezTo>
                    <a:pt x="461" y="188"/>
                    <a:pt x="461" y="188"/>
                    <a:pt x="461" y="187"/>
                  </a:cubicBezTo>
                  <a:cubicBezTo>
                    <a:pt x="461" y="186"/>
                    <a:pt x="461" y="186"/>
                    <a:pt x="460" y="185"/>
                  </a:cubicBezTo>
                  <a:cubicBezTo>
                    <a:pt x="460" y="184"/>
                    <a:pt x="460" y="184"/>
                    <a:pt x="460" y="183"/>
                  </a:cubicBezTo>
                  <a:cubicBezTo>
                    <a:pt x="460" y="182"/>
                    <a:pt x="460" y="182"/>
                    <a:pt x="460" y="181"/>
                  </a:cubicBezTo>
                  <a:cubicBezTo>
                    <a:pt x="459" y="181"/>
                    <a:pt x="459" y="180"/>
                    <a:pt x="459" y="180"/>
                  </a:cubicBezTo>
                  <a:cubicBezTo>
                    <a:pt x="459" y="179"/>
                    <a:pt x="458" y="177"/>
                    <a:pt x="457" y="176"/>
                  </a:cubicBezTo>
                  <a:cubicBezTo>
                    <a:pt x="457" y="175"/>
                    <a:pt x="457" y="175"/>
                    <a:pt x="456" y="174"/>
                  </a:cubicBezTo>
                  <a:cubicBezTo>
                    <a:pt x="456" y="174"/>
                    <a:pt x="456" y="173"/>
                    <a:pt x="455" y="172"/>
                  </a:cubicBezTo>
                  <a:cubicBezTo>
                    <a:pt x="455" y="172"/>
                    <a:pt x="454" y="171"/>
                    <a:pt x="453" y="170"/>
                  </a:cubicBezTo>
                  <a:cubicBezTo>
                    <a:pt x="453" y="169"/>
                    <a:pt x="452" y="169"/>
                    <a:pt x="451" y="168"/>
                  </a:cubicBezTo>
                  <a:cubicBezTo>
                    <a:pt x="451" y="168"/>
                    <a:pt x="450" y="167"/>
                    <a:pt x="450" y="167"/>
                  </a:cubicBezTo>
                  <a:cubicBezTo>
                    <a:pt x="448" y="166"/>
                    <a:pt x="446" y="165"/>
                    <a:pt x="444" y="164"/>
                  </a:cubicBezTo>
                  <a:cubicBezTo>
                    <a:pt x="443" y="163"/>
                    <a:pt x="442" y="163"/>
                    <a:pt x="441" y="162"/>
                  </a:cubicBezTo>
                  <a:cubicBezTo>
                    <a:pt x="436" y="161"/>
                    <a:pt x="430" y="160"/>
                    <a:pt x="423" y="160"/>
                  </a:cubicBezTo>
                  <a:cubicBezTo>
                    <a:pt x="375" y="160"/>
                    <a:pt x="287" y="192"/>
                    <a:pt x="253" y="190"/>
                  </a:cubicBezTo>
                  <a:cubicBezTo>
                    <a:pt x="281" y="158"/>
                    <a:pt x="281" y="158"/>
                    <a:pt x="281" y="158"/>
                  </a:cubicBezTo>
                  <a:cubicBezTo>
                    <a:pt x="303" y="132"/>
                    <a:pt x="303" y="132"/>
                    <a:pt x="303" y="132"/>
                  </a:cubicBezTo>
                  <a:cubicBezTo>
                    <a:pt x="347" y="79"/>
                    <a:pt x="347" y="79"/>
                    <a:pt x="347" y="79"/>
                  </a:cubicBezTo>
                  <a:cubicBezTo>
                    <a:pt x="360" y="63"/>
                    <a:pt x="360" y="63"/>
                    <a:pt x="360" y="63"/>
                  </a:cubicBezTo>
                  <a:cubicBezTo>
                    <a:pt x="380" y="57"/>
                    <a:pt x="400" y="51"/>
                    <a:pt x="420" y="45"/>
                  </a:cubicBezTo>
                  <a:cubicBezTo>
                    <a:pt x="420" y="45"/>
                    <a:pt x="420" y="45"/>
                    <a:pt x="420" y="45"/>
                  </a:cubicBezTo>
                  <a:cubicBezTo>
                    <a:pt x="480" y="25"/>
                    <a:pt x="533" y="7"/>
                    <a:pt x="548" y="2"/>
                  </a:cubicBezTo>
                  <a:cubicBezTo>
                    <a:pt x="550" y="1"/>
                    <a:pt x="552" y="0"/>
                    <a:pt x="552" y="0"/>
                  </a:cubicBezTo>
                  <a:cubicBezTo>
                    <a:pt x="552" y="0"/>
                    <a:pt x="564" y="8"/>
                    <a:pt x="584" y="24"/>
                  </a:cubicBezTo>
                  <a:cubicBezTo>
                    <a:pt x="631" y="62"/>
                    <a:pt x="721" y="143"/>
                    <a:pt x="801" y="268"/>
                  </a:cubicBezTo>
                  <a:cubicBezTo>
                    <a:pt x="840" y="330"/>
                    <a:pt x="877" y="402"/>
                    <a:pt x="905" y="485"/>
                  </a:cubicBezTo>
                  <a:cubicBezTo>
                    <a:pt x="905" y="485"/>
                    <a:pt x="905" y="485"/>
                    <a:pt x="905" y="485"/>
                  </a:cubicBezTo>
                  <a:cubicBezTo>
                    <a:pt x="910" y="498"/>
                    <a:pt x="914" y="512"/>
                    <a:pt x="918" y="526"/>
                  </a:cubicBezTo>
                  <a:cubicBezTo>
                    <a:pt x="918" y="526"/>
                    <a:pt x="934" y="547"/>
                    <a:pt x="960" y="582"/>
                  </a:cubicBezTo>
                  <a:cubicBezTo>
                    <a:pt x="1041" y="691"/>
                    <a:pt x="1224" y="945"/>
                    <a:pt x="1360" y="1194"/>
                  </a:cubicBezTo>
                  <a:close/>
                </a:path>
              </a:pathLst>
            </a:custGeom>
            <a:gradFill>
              <a:gsLst>
                <a:gs pos="0">
                  <a:srgbClr val="E5C3FF"/>
                </a:gs>
                <a:gs pos="65000">
                  <a:srgbClr val="B0C7FF"/>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5" name="Freeform 32">
              <a:extLst>
                <a:ext uri="{FF2B5EF4-FFF2-40B4-BE49-F238E27FC236}">
                  <a16:creationId xmlns:a16="http://schemas.microsoft.com/office/drawing/2014/main" id="{742FC6CF-44F1-407F-BEB2-8F383DCEC064}"/>
                </a:ext>
              </a:extLst>
            </p:cNvPr>
            <p:cNvSpPr>
              <a:spLocks/>
            </p:cNvSpPr>
            <p:nvPr/>
          </p:nvSpPr>
          <p:spPr bwMode="auto">
            <a:xfrm>
              <a:off x="7721066" y="1559272"/>
              <a:ext cx="2833086" cy="2015954"/>
            </a:xfrm>
            <a:custGeom>
              <a:avLst/>
              <a:gdLst>
                <a:gd name="T0" fmla="*/ 723 w 841"/>
                <a:gd name="T1" fmla="*/ 599 h 599"/>
                <a:gd name="T2" fmla="*/ 720 w 841"/>
                <a:gd name="T3" fmla="*/ 589 h 599"/>
                <a:gd name="T4" fmla="*/ 717 w 841"/>
                <a:gd name="T5" fmla="*/ 581 h 599"/>
                <a:gd name="T6" fmla="*/ 704 w 841"/>
                <a:gd name="T7" fmla="*/ 552 h 599"/>
                <a:gd name="T8" fmla="*/ 696 w 841"/>
                <a:gd name="T9" fmla="*/ 542 h 599"/>
                <a:gd name="T10" fmla="*/ 689 w 841"/>
                <a:gd name="T11" fmla="*/ 536 h 599"/>
                <a:gd name="T12" fmla="*/ 685 w 841"/>
                <a:gd name="T13" fmla="*/ 533 h 599"/>
                <a:gd name="T14" fmla="*/ 666 w 841"/>
                <a:gd name="T15" fmla="*/ 524 h 599"/>
                <a:gd name="T16" fmla="*/ 661 w 841"/>
                <a:gd name="T17" fmla="*/ 522 h 599"/>
                <a:gd name="T18" fmla="*/ 634 w 841"/>
                <a:gd name="T19" fmla="*/ 516 h 599"/>
                <a:gd name="T20" fmla="*/ 604 w 841"/>
                <a:gd name="T21" fmla="*/ 511 h 599"/>
                <a:gd name="T22" fmla="*/ 579 w 841"/>
                <a:gd name="T23" fmla="*/ 507 h 599"/>
                <a:gd name="T24" fmla="*/ 564 w 841"/>
                <a:gd name="T25" fmla="*/ 504 h 599"/>
                <a:gd name="T26" fmla="*/ 521 w 841"/>
                <a:gd name="T27" fmla="*/ 497 h 599"/>
                <a:gd name="T28" fmla="*/ 462 w 841"/>
                <a:gd name="T29" fmla="*/ 487 h 599"/>
                <a:gd name="T30" fmla="*/ 436 w 841"/>
                <a:gd name="T31" fmla="*/ 481 h 599"/>
                <a:gd name="T32" fmla="*/ 414 w 841"/>
                <a:gd name="T33" fmla="*/ 477 h 599"/>
                <a:gd name="T34" fmla="*/ 388 w 841"/>
                <a:gd name="T35" fmla="*/ 471 h 599"/>
                <a:gd name="T36" fmla="*/ 369 w 841"/>
                <a:gd name="T37" fmla="*/ 465 h 599"/>
                <a:gd name="T38" fmla="*/ 349 w 841"/>
                <a:gd name="T39" fmla="*/ 460 h 599"/>
                <a:gd name="T40" fmla="*/ 334 w 841"/>
                <a:gd name="T41" fmla="*/ 455 h 599"/>
                <a:gd name="T42" fmla="*/ 322 w 841"/>
                <a:gd name="T43" fmla="*/ 450 h 599"/>
                <a:gd name="T44" fmla="*/ 299 w 841"/>
                <a:gd name="T45" fmla="*/ 441 h 599"/>
                <a:gd name="T46" fmla="*/ 257 w 841"/>
                <a:gd name="T47" fmla="*/ 417 h 599"/>
                <a:gd name="T48" fmla="*/ 247 w 841"/>
                <a:gd name="T49" fmla="*/ 409 h 599"/>
                <a:gd name="T50" fmla="*/ 231 w 841"/>
                <a:gd name="T51" fmla="*/ 394 h 599"/>
                <a:gd name="T52" fmla="*/ 219 w 841"/>
                <a:gd name="T53" fmla="*/ 384 h 599"/>
                <a:gd name="T54" fmla="*/ 208 w 841"/>
                <a:gd name="T55" fmla="*/ 375 h 599"/>
                <a:gd name="T56" fmla="*/ 96 w 841"/>
                <a:gd name="T57" fmla="*/ 294 h 599"/>
                <a:gd name="T58" fmla="*/ 73 w 841"/>
                <a:gd name="T59" fmla="*/ 278 h 599"/>
                <a:gd name="T60" fmla="*/ 52 w 841"/>
                <a:gd name="T61" fmla="*/ 231 h 599"/>
                <a:gd name="T62" fmla="*/ 38 w 841"/>
                <a:gd name="T63" fmla="*/ 178 h 599"/>
                <a:gd name="T64" fmla="*/ 42 w 841"/>
                <a:gd name="T65" fmla="*/ 178 h 599"/>
                <a:gd name="T66" fmla="*/ 51 w 841"/>
                <a:gd name="T67" fmla="*/ 179 h 599"/>
                <a:gd name="T68" fmla="*/ 80 w 841"/>
                <a:gd name="T69" fmla="*/ 186 h 599"/>
                <a:gd name="T70" fmla="*/ 90 w 841"/>
                <a:gd name="T71" fmla="*/ 190 h 599"/>
                <a:gd name="T72" fmla="*/ 100 w 841"/>
                <a:gd name="T73" fmla="*/ 195 h 599"/>
                <a:gd name="T74" fmla="*/ 102 w 841"/>
                <a:gd name="T75" fmla="*/ 195 h 599"/>
                <a:gd name="T76" fmla="*/ 154 w 841"/>
                <a:gd name="T77" fmla="*/ 229 h 599"/>
                <a:gd name="T78" fmla="*/ 428 w 841"/>
                <a:gd name="T79" fmla="*/ 189 h 599"/>
                <a:gd name="T80" fmla="*/ 428 w 841"/>
                <a:gd name="T81" fmla="*/ 163 h 599"/>
                <a:gd name="T82" fmla="*/ 428 w 841"/>
                <a:gd name="T83" fmla="*/ 152 h 599"/>
                <a:gd name="T84" fmla="*/ 427 w 841"/>
                <a:gd name="T85" fmla="*/ 148 h 599"/>
                <a:gd name="T86" fmla="*/ 426 w 841"/>
                <a:gd name="T87" fmla="*/ 145 h 599"/>
                <a:gd name="T88" fmla="*/ 423 w 841"/>
                <a:gd name="T89" fmla="*/ 139 h 599"/>
                <a:gd name="T90" fmla="*/ 420 w 841"/>
                <a:gd name="T91" fmla="*/ 135 h 599"/>
                <a:gd name="T92" fmla="*/ 417 w 841"/>
                <a:gd name="T93" fmla="*/ 132 h 599"/>
                <a:gd name="T94" fmla="*/ 408 w 841"/>
                <a:gd name="T95" fmla="*/ 127 h 599"/>
                <a:gd name="T96" fmla="*/ 220 w 841"/>
                <a:gd name="T97" fmla="*/ 155 h 599"/>
                <a:gd name="T98" fmla="*/ 270 w 841"/>
                <a:gd name="T99" fmla="*/ 97 h 599"/>
                <a:gd name="T100" fmla="*/ 594 w 841"/>
                <a:gd name="T101" fmla="*/ 148 h 599"/>
                <a:gd name="T102" fmla="*/ 832 w 841"/>
                <a:gd name="T103" fmla="*/ 54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841" h="599">
                  <a:moveTo>
                    <a:pt x="832" y="544"/>
                  </a:moveTo>
                  <a:cubicBezTo>
                    <a:pt x="827" y="548"/>
                    <a:pt x="784" y="581"/>
                    <a:pt x="723" y="599"/>
                  </a:cubicBezTo>
                  <a:cubicBezTo>
                    <a:pt x="722" y="597"/>
                    <a:pt x="721" y="595"/>
                    <a:pt x="721" y="593"/>
                  </a:cubicBezTo>
                  <a:cubicBezTo>
                    <a:pt x="721" y="592"/>
                    <a:pt x="720" y="590"/>
                    <a:pt x="720" y="589"/>
                  </a:cubicBezTo>
                  <a:cubicBezTo>
                    <a:pt x="719" y="587"/>
                    <a:pt x="719" y="585"/>
                    <a:pt x="718" y="583"/>
                  </a:cubicBezTo>
                  <a:cubicBezTo>
                    <a:pt x="718" y="583"/>
                    <a:pt x="718" y="582"/>
                    <a:pt x="717" y="581"/>
                  </a:cubicBezTo>
                  <a:cubicBezTo>
                    <a:pt x="714" y="570"/>
                    <a:pt x="710" y="561"/>
                    <a:pt x="705" y="554"/>
                  </a:cubicBezTo>
                  <a:cubicBezTo>
                    <a:pt x="704" y="553"/>
                    <a:pt x="704" y="553"/>
                    <a:pt x="704" y="552"/>
                  </a:cubicBezTo>
                  <a:cubicBezTo>
                    <a:pt x="702" y="549"/>
                    <a:pt x="699" y="546"/>
                    <a:pt x="697" y="544"/>
                  </a:cubicBezTo>
                  <a:cubicBezTo>
                    <a:pt x="697" y="543"/>
                    <a:pt x="696" y="543"/>
                    <a:pt x="696" y="542"/>
                  </a:cubicBezTo>
                  <a:cubicBezTo>
                    <a:pt x="694" y="541"/>
                    <a:pt x="692" y="539"/>
                    <a:pt x="690" y="537"/>
                  </a:cubicBezTo>
                  <a:cubicBezTo>
                    <a:pt x="690" y="537"/>
                    <a:pt x="690" y="536"/>
                    <a:pt x="689" y="536"/>
                  </a:cubicBezTo>
                  <a:cubicBezTo>
                    <a:pt x="689" y="536"/>
                    <a:pt x="689" y="536"/>
                    <a:pt x="688" y="536"/>
                  </a:cubicBezTo>
                  <a:cubicBezTo>
                    <a:pt x="687" y="535"/>
                    <a:pt x="686" y="534"/>
                    <a:pt x="685" y="533"/>
                  </a:cubicBezTo>
                  <a:cubicBezTo>
                    <a:pt x="682" y="531"/>
                    <a:pt x="679" y="529"/>
                    <a:pt x="676" y="528"/>
                  </a:cubicBezTo>
                  <a:cubicBezTo>
                    <a:pt x="672" y="526"/>
                    <a:pt x="669" y="525"/>
                    <a:pt x="666" y="524"/>
                  </a:cubicBezTo>
                  <a:cubicBezTo>
                    <a:pt x="665" y="524"/>
                    <a:pt x="664" y="523"/>
                    <a:pt x="663" y="523"/>
                  </a:cubicBezTo>
                  <a:cubicBezTo>
                    <a:pt x="663" y="523"/>
                    <a:pt x="662" y="523"/>
                    <a:pt x="661" y="522"/>
                  </a:cubicBezTo>
                  <a:cubicBezTo>
                    <a:pt x="659" y="522"/>
                    <a:pt x="657" y="521"/>
                    <a:pt x="655" y="521"/>
                  </a:cubicBezTo>
                  <a:cubicBezTo>
                    <a:pt x="648" y="519"/>
                    <a:pt x="641" y="518"/>
                    <a:pt x="634" y="516"/>
                  </a:cubicBezTo>
                  <a:cubicBezTo>
                    <a:pt x="632" y="516"/>
                    <a:pt x="630" y="516"/>
                    <a:pt x="628" y="515"/>
                  </a:cubicBezTo>
                  <a:cubicBezTo>
                    <a:pt x="620" y="514"/>
                    <a:pt x="612" y="512"/>
                    <a:pt x="604" y="511"/>
                  </a:cubicBezTo>
                  <a:cubicBezTo>
                    <a:pt x="599" y="510"/>
                    <a:pt x="595" y="510"/>
                    <a:pt x="591" y="509"/>
                  </a:cubicBezTo>
                  <a:cubicBezTo>
                    <a:pt x="587" y="508"/>
                    <a:pt x="583" y="508"/>
                    <a:pt x="579" y="507"/>
                  </a:cubicBezTo>
                  <a:cubicBezTo>
                    <a:pt x="578" y="507"/>
                    <a:pt x="578" y="507"/>
                    <a:pt x="577" y="506"/>
                  </a:cubicBezTo>
                  <a:cubicBezTo>
                    <a:pt x="572" y="506"/>
                    <a:pt x="568" y="505"/>
                    <a:pt x="564" y="504"/>
                  </a:cubicBezTo>
                  <a:cubicBezTo>
                    <a:pt x="557" y="503"/>
                    <a:pt x="550" y="502"/>
                    <a:pt x="543" y="501"/>
                  </a:cubicBezTo>
                  <a:cubicBezTo>
                    <a:pt x="536" y="500"/>
                    <a:pt x="529" y="499"/>
                    <a:pt x="521" y="497"/>
                  </a:cubicBezTo>
                  <a:cubicBezTo>
                    <a:pt x="506" y="495"/>
                    <a:pt x="490" y="492"/>
                    <a:pt x="475" y="489"/>
                  </a:cubicBezTo>
                  <a:cubicBezTo>
                    <a:pt x="471" y="488"/>
                    <a:pt x="466" y="488"/>
                    <a:pt x="462" y="487"/>
                  </a:cubicBezTo>
                  <a:cubicBezTo>
                    <a:pt x="460" y="486"/>
                    <a:pt x="457" y="486"/>
                    <a:pt x="455" y="485"/>
                  </a:cubicBezTo>
                  <a:cubicBezTo>
                    <a:pt x="448" y="484"/>
                    <a:pt x="442" y="483"/>
                    <a:pt x="436" y="481"/>
                  </a:cubicBezTo>
                  <a:cubicBezTo>
                    <a:pt x="431" y="480"/>
                    <a:pt x="426" y="479"/>
                    <a:pt x="421" y="478"/>
                  </a:cubicBezTo>
                  <a:cubicBezTo>
                    <a:pt x="419" y="478"/>
                    <a:pt x="416" y="477"/>
                    <a:pt x="414" y="477"/>
                  </a:cubicBezTo>
                  <a:cubicBezTo>
                    <a:pt x="406" y="475"/>
                    <a:pt x="399" y="473"/>
                    <a:pt x="392" y="472"/>
                  </a:cubicBezTo>
                  <a:cubicBezTo>
                    <a:pt x="391" y="471"/>
                    <a:pt x="389" y="471"/>
                    <a:pt x="388" y="471"/>
                  </a:cubicBezTo>
                  <a:cubicBezTo>
                    <a:pt x="385" y="470"/>
                    <a:pt x="381" y="469"/>
                    <a:pt x="378" y="468"/>
                  </a:cubicBezTo>
                  <a:cubicBezTo>
                    <a:pt x="375" y="467"/>
                    <a:pt x="372" y="466"/>
                    <a:pt x="369" y="465"/>
                  </a:cubicBezTo>
                  <a:cubicBezTo>
                    <a:pt x="366" y="465"/>
                    <a:pt x="363" y="464"/>
                    <a:pt x="360" y="463"/>
                  </a:cubicBezTo>
                  <a:cubicBezTo>
                    <a:pt x="356" y="462"/>
                    <a:pt x="353" y="461"/>
                    <a:pt x="349" y="460"/>
                  </a:cubicBezTo>
                  <a:cubicBezTo>
                    <a:pt x="347" y="459"/>
                    <a:pt x="344" y="458"/>
                    <a:pt x="341" y="457"/>
                  </a:cubicBezTo>
                  <a:cubicBezTo>
                    <a:pt x="339" y="456"/>
                    <a:pt x="337" y="456"/>
                    <a:pt x="334" y="455"/>
                  </a:cubicBezTo>
                  <a:cubicBezTo>
                    <a:pt x="332" y="454"/>
                    <a:pt x="330" y="453"/>
                    <a:pt x="328" y="453"/>
                  </a:cubicBezTo>
                  <a:cubicBezTo>
                    <a:pt x="326" y="452"/>
                    <a:pt x="324" y="451"/>
                    <a:pt x="322" y="450"/>
                  </a:cubicBezTo>
                  <a:cubicBezTo>
                    <a:pt x="316" y="448"/>
                    <a:pt x="310" y="446"/>
                    <a:pt x="304" y="443"/>
                  </a:cubicBezTo>
                  <a:cubicBezTo>
                    <a:pt x="302" y="442"/>
                    <a:pt x="301" y="442"/>
                    <a:pt x="299" y="441"/>
                  </a:cubicBezTo>
                  <a:cubicBezTo>
                    <a:pt x="284" y="434"/>
                    <a:pt x="271" y="427"/>
                    <a:pt x="259" y="418"/>
                  </a:cubicBezTo>
                  <a:cubicBezTo>
                    <a:pt x="259" y="418"/>
                    <a:pt x="258" y="418"/>
                    <a:pt x="257" y="417"/>
                  </a:cubicBezTo>
                  <a:cubicBezTo>
                    <a:pt x="255" y="415"/>
                    <a:pt x="253" y="414"/>
                    <a:pt x="251" y="412"/>
                  </a:cubicBezTo>
                  <a:cubicBezTo>
                    <a:pt x="249" y="411"/>
                    <a:pt x="248" y="410"/>
                    <a:pt x="247" y="409"/>
                  </a:cubicBezTo>
                  <a:cubicBezTo>
                    <a:pt x="243" y="405"/>
                    <a:pt x="239" y="401"/>
                    <a:pt x="235" y="397"/>
                  </a:cubicBezTo>
                  <a:cubicBezTo>
                    <a:pt x="233" y="396"/>
                    <a:pt x="232" y="395"/>
                    <a:pt x="231" y="394"/>
                  </a:cubicBezTo>
                  <a:cubicBezTo>
                    <a:pt x="229" y="393"/>
                    <a:pt x="227" y="391"/>
                    <a:pt x="225" y="389"/>
                  </a:cubicBezTo>
                  <a:cubicBezTo>
                    <a:pt x="223" y="388"/>
                    <a:pt x="221" y="386"/>
                    <a:pt x="219" y="384"/>
                  </a:cubicBezTo>
                  <a:cubicBezTo>
                    <a:pt x="216" y="382"/>
                    <a:pt x="214" y="381"/>
                    <a:pt x="212" y="379"/>
                  </a:cubicBezTo>
                  <a:cubicBezTo>
                    <a:pt x="211" y="378"/>
                    <a:pt x="209" y="377"/>
                    <a:pt x="208" y="375"/>
                  </a:cubicBezTo>
                  <a:cubicBezTo>
                    <a:pt x="175" y="349"/>
                    <a:pt x="135" y="320"/>
                    <a:pt x="96" y="294"/>
                  </a:cubicBezTo>
                  <a:cubicBezTo>
                    <a:pt x="96" y="294"/>
                    <a:pt x="96" y="294"/>
                    <a:pt x="96" y="294"/>
                  </a:cubicBezTo>
                  <a:cubicBezTo>
                    <a:pt x="92" y="291"/>
                    <a:pt x="88" y="288"/>
                    <a:pt x="84" y="285"/>
                  </a:cubicBezTo>
                  <a:cubicBezTo>
                    <a:pt x="80" y="283"/>
                    <a:pt x="77" y="280"/>
                    <a:pt x="73" y="278"/>
                  </a:cubicBezTo>
                  <a:cubicBezTo>
                    <a:pt x="71" y="276"/>
                    <a:pt x="68" y="274"/>
                    <a:pt x="66" y="273"/>
                  </a:cubicBezTo>
                  <a:cubicBezTo>
                    <a:pt x="65" y="256"/>
                    <a:pt x="60" y="242"/>
                    <a:pt x="52" y="231"/>
                  </a:cubicBezTo>
                  <a:cubicBezTo>
                    <a:pt x="38" y="211"/>
                    <a:pt x="16" y="198"/>
                    <a:pt x="0" y="186"/>
                  </a:cubicBezTo>
                  <a:cubicBezTo>
                    <a:pt x="10" y="182"/>
                    <a:pt x="22" y="180"/>
                    <a:pt x="38" y="178"/>
                  </a:cubicBezTo>
                  <a:cubicBezTo>
                    <a:pt x="40" y="178"/>
                    <a:pt x="40" y="178"/>
                    <a:pt x="40" y="178"/>
                  </a:cubicBezTo>
                  <a:cubicBezTo>
                    <a:pt x="41" y="178"/>
                    <a:pt x="41" y="178"/>
                    <a:pt x="42" y="178"/>
                  </a:cubicBezTo>
                  <a:cubicBezTo>
                    <a:pt x="44" y="178"/>
                    <a:pt x="45" y="178"/>
                    <a:pt x="46" y="178"/>
                  </a:cubicBezTo>
                  <a:cubicBezTo>
                    <a:pt x="48" y="178"/>
                    <a:pt x="49" y="178"/>
                    <a:pt x="51" y="179"/>
                  </a:cubicBezTo>
                  <a:cubicBezTo>
                    <a:pt x="52" y="179"/>
                    <a:pt x="53" y="179"/>
                    <a:pt x="54" y="179"/>
                  </a:cubicBezTo>
                  <a:cubicBezTo>
                    <a:pt x="62" y="181"/>
                    <a:pt x="70" y="183"/>
                    <a:pt x="80" y="186"/>
                  </a:cubicBezTo>
                  <a:cubicBezTo>
                    <a:pt x="82" y="187"/>
                    <a:pt x="84" y="188"/>
                    <a:pt x="86" y="189"/>
                  </a:cubicBezTo>
                  <a:cubicBezTo>
                    <a:pt x="87" y="189"/>
                    <a:pt x="88" y="190"/>
                    <a:pt x="90" y="190"/>
                  </a:cubicBezTo>
                  <a:cubicBezTo>
                    <a:pt x="91" y="191"/>
                    <a:pt x="93" y="192"/>
                    <a:pt x="95" y="192"/>
                  </a:cubicBezTo>
                  <a:cubicBezTo>
                    <a:pt x="97" y="193"/>
                    <a:pt x="99" y="194"/>
                    <a:pt x="100" y="195"/>
                  </a:cubicBezTo>
                  <a:cubicBezTo>
                    <a:pt x="101" y="195"/>
                    <a:pt x="101" y="195"/>
                    <a:pt x="102" y="195"/>
                  </a:cubicBezTo>
                  <a:cubicBezTo>
                    <a:pt x="102" y="195"/>
                    <a:pt x="102" y="195"/>
                    <a:pt x="102" y="195"/>
                  </a:cubicBezTo>
                  <a:cubicBezTo>
                    <a:pt x="102" y="195"/>
                    <a:pt x="102" y="195"/>
                    <a:pt x="102" y="195"/>
                  </a:cubicBezTo>
                  <a:cubicBezTo>
                    <a:pt x="116" y="207"/>
                    <a:pt x="134" y="218"/>
                    <a:pt x="154" y="229"/>
                  </a:cubicBezTo>
                  <a:cubicBezTo>
                    <a:pt x="251" y="280"/>
                    <a:pt x="405" y="310"/>
                    <a:pt x="428" y="196"/>
                  </a:cubicBezTo>
                  <a:cubicBezTo>
                    <a:pt x="429" y="193"/>
                    <a:pt x="429" y="191"/>
                    <a:pt x="428" y="189"/>
                  </a:cubicBezTo>
                  <a:cubicBezTo>
                    <a:pt x="430" y="180"/>
                    <a:pt x="430" y="171"/>
                    <a:pt x="428" y="163"/>
                  </a:cubicBezTo>
                  <a:cubicBezTo>
                    <a:pt x="428" y="163"/>
                    <a:pt x="428" y="163"/>
                    <a:pt x="428" y="163"/>
                  </a:cubicBezTo>
                  <a:cubicBezTo>
                    <a:pt x="428" y="160"/>
                    <a:pt x="428" y="157"/>
                    <a:pt x="428" y="154"/>
                  </a:cubicBezTo>
                  <a:cubicBezTo>
                    <a:pt x="428" y="153"/>
                    <a:pt x="428" y="153"/>
                    <a:pt x="428" y="152"/>
                  </a:cubicBezTo>
                  <a:cubicBezTo>
                    <a:pt x="428" y="151"/>
                    <a:pt x="428" y="151"/>
                    <a:pt x="427" y="150"/>
                  </a:cubicBezTo>
                  <a:cubicBezTo>
                    <a:pt x="427" y="149"/>
                    <a:pt x="427" y="149"/>
                    <a:pt x="427" y="148"/>
                  </a:cubicBezTo>
                  <a:cubicBezTo>
                    <a:pt x="427" y="147"/>
                    <a:pt x="427" y="147"/>
                    <a:pt x="427" y="146"/>
                  </a:cubicBezTo>
                  <a:cubicBezTo>
                    <a:pt x="426" y="146"/>
                    <a:pt x="426" y="145"/>
                    <a:pt x="426" y="145"/>
                  </a:cubicBezTo>
                  <a:cubicBezTo>
                    <a:pt x="426" y="144"/>
                    <a:pt x="425" y="142"/>
                    <a:pt x="424" y="141"/>
                  </a:cubicBezTo>
                  <a:cubicBezTo>
                    <a:pt x="424" y="140"/>
                    <a:pt x="424" y="140"/>
                    <a:pt x="423" y="139"/>
                  </a:cubicBezTo>
                  <a:cubicBezTo>
                    <a:pt x="423" y="139"/>
                    <a:pt x="423" y="138"/>
                    <a:pt x="422" y="137"/>
                  </a:cubicBezTo>
                  <a:cubicBezTo>
                    <a:pt x="422" y="137"/>
                    <a:pt x="421" y="136"/>
                    <a:pt x="420" y="135"/>
                  </a:cubicBezTo>
                  <a:cubicBezTo>
                    <a:pt x="420" y="134"/>
                    <a:pt x="419" y="134"/>
                    <a:pt x="418" y="133"/>
                  </a:cubicBezTo>
                  <a:cubicBezTo>
                    <a:pt x="418" y="133"/>
                    <a:pt x="417" y="132"/>
                    <a:pt x="417" y="132"/>
                  </a:cubicBezTo>
                  <a:cubicBezTo>
                    <a:pt x="415" y="131"/>
                    <a:pt x="413" y="130"/>
                    <a:pt x="411" y="129"/>
                  </a:cubicBezTo>
                  <a:cubicBezTo>
                    <a:pt x="410" y="128"/>
                    <a:pt x="409" y="128"/>
                    <a:pt x="408" y="127"/>
                  </a:cubicBezTo>
                  <a:cubicBezTo>
                    <a:pt x="403" y="126"/>
                    <a:pt x="397" y="125"/>
                    <a:pt x="390" y="125"/>
                  </a:cubicBezTo>
                  <a:cubicBezTo>
                    <a:pt x="342" y="125"/>
                    <a:pt x="254" y="157"/>
                    <a:pt x="220" y="155"/>
                  </a:cubicBezTo>
                  <a:cubicBezTo>
                    <a:pt x="248" y="123"/>
                    <a:pt x="248" y="123"/>
                    <a:pt x="248" y="123"/>
                  </a:cubicBezTo>
                  <a:cubicBezTo>
                    <a:pt x="270" y="97"/>
                    <a:pt x="270" y="97"/>
                    <a:pt x="270" y="97"/>
                  </a:cubicBezTo>
                  <a:cubicBezTo>
                    <a:pt x="333" y="79"/>
                    <a:pt x="410" y="61"/>
                    <a:pt x="464" y="53"/>
                  </a:cubicBezTo>
                  <a:cubicBezTo>
                    <a:pt x="541" y="42"/>
                    <a:pt x="566" y="0"/>
                    <a:pt x="594" y="148"/>
                  </a:cubicBezTo>
                  <a:cubicBezTo>
                    <a:pt x="621" y="297"/>
                    <a:pt x="682" y="329"/>
                    <a:pt x="730" y="361"/>
                  </a:cubicBezTo>
                  <a:cubicBezTo>
                    <a:pt x="779" y="394"/>
                    <a:pt x="841" y="538"/>
                    <a:pt x="832" y="54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56" name="Freeform 33">
              <a:extLst>
                <a:ext uri="{FF2B5EF4-FFF2-40B4-BE49-F238E27FC236}">
                  <a16:creationId xmlns:a16="http://schemas.microsoft.com/office/drawing/2014/main" id="{86469AEA-7511-41DC-A011-88DD81748329}"/>
                </a:ext>
              </a:extLst>
            </p:cNvPr>
            <p:cNvSpPr>
              <a:spLocks/>
            </p:cNvSpPr>
            <p:nvPr/>
          </p:nvSpPr>
          <p:spPr bwMode="auto">
            <a:xfrm>
              <a:off x="9860664" y="3197122"/>
              <a:ext cx="964074" cy="677360"/>
            </a:xfrm>
            <a:custGeom>
              <a:avLst/>
              <a:gdLst>
                <a:gd name="T0" fmla="*/ 462 w 538"/>
                <a:gd name="T1" fmla="*/ 0 h 378"/>
                <a:gd name="T2" fmla="*/ 0 w 538"/>
                <a:gd name="T3" fmla="*/ 245 h 378"/>
                <a:gd name="T4" fmla="*/ 0 w 538"/>
                <a:gd name="T5" fmla="*/ 378 h 378"/>
                <a:gd name="T6" fmla="*/ 538 w 538"/>
                <a:gd name="T7" fmla="*/ 100 h 378"/>
                <a:gd name="T8" fmla="*/ 462 w 538"/>
                <a:gd name="T9" fmla="*/ 0 h 378"/>
              </a:gdLst>
              <a:ahLst/>
              <a:cxnLst>
                <a:cxn ang="0">
                  <a:pos x="T0" y="T1"/>
                </a:cxn>
                <a:cxn ang="0">
                  <a:pos x="T2" y="T3"/>
                </a:cxn>
                <a:cxn ang="0">
                  <a:pos x="T4" y="T5"/>
                </a:cxn>
                <a:cxn ang="0">
                  <a:pos x="T6" y="T7"/>
                </a:cxn>
                <a:cxn ang="0">
                  <a:pos x="T8" y="T9"/>
                </a:cxn>
              </a:cxnLst>
              <a:rect l="0" t="0" r="r" b="b"/>
              <a:pathLst>
                <a:path w="538" h="378">
                  <a:moveTo>
                    <a:pt x="462" y="0"/>
                  </a:moveTo>
                  <a:lnTo>
                    <a:pt x="0" y="245"/>
                  </a:lnTo>
                  <a:lnTo>
                    <a:pt x="0" y="378"/>
                  </a:lnTo>
                  <a:lnTo>
                    <a:pt x="538" y="100"/>
                  </a:lnTo>
                  <a:lnTo>
                    <a:pt x="462" y="0"/>
                  </a:ln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7" name="Freeform 34">
              <a:extLst>
                <a:ext uri="{FF2B5EF4-FFF2-40B4-BE49-F238E27FC236}">
                  <a16:creationId xmlns:a16="http://schemas.microsoft.com/office/drawing/2014/main" id="{A828F27C-2D7F-4EC9-819B-5E25949089DA}"/>
                </a:ext>
              </a:extLst>
            </p:cNvPr>
            <p:cNvSpPr>
              <a:spLocks/>
            </p:cNvSpPr>
            <p:nvPr/>
          </p:nvSpPr>
          <p:spPr bwMode="auto">
            <a:xfrm>
              <a:off x="9860664" y="3376318"/>
              <a:ext cx="2331338" cy="3436976"/>
            </a:xfrm>
            <a:custGeom>
              <a:avLst/>
              <a:gdLst>
                <a:gd name="T0" fmla="*/ 692 w 692"/>
                <a:gd name="T1" fmla="*/ 543 h 1021"/>
                <a:gd name="T2" fmla="*/ 692 w 692"/>
                <a:gd name="T3" fmla="*/ 1021 h 1021"/>
                <a:gd name="T4" fmla="*/ 529 w 692"/>
                <a:gd name="T5" fmla="*/ 922 h 1021"/>
                <a:gd name="T6" fmla="*/ 267 w 692"/>
                <a:gd name="T7" fmla="*/ 862 h 1021"/>
                <a:gd name="T8" fmla="*/ 222 w 692"/>
                <a:gd name="T9" fmla="*/ 855 h 1021"/>
                <a:gd name="T10" fmla="*/ 85 w 692"/>
                <a:gd name="T11" fmla="*/ 506 h 1021"/>
                <a:gd name="T12" fmla="*/ 0 w 692"/>
                <a:gd name="T13" fmla="*/ 148 h 1021"/>
                <a:gd name="T14" fmla="*/ 95 w 692"/>
                <a:gd name="T15" fmla="*/ 99 h 1021"/>
                <a:gd name="T16" fmla="*/ 183 w 692"/>
                <a:gd name="T17" fmla="*/ 54 h 1021"/>
                <a:gd name="T18" fmla="*/ 263 w 692"/>
                <a:gd name="T19" fmla="*/ 13 h 1021"/>
                <a:gd name="T20" fmla="*/ 286 w 692"/>
                <a:gd name="T21" fmla="*/ 0 h 1021"/>
                <a:gd name="T22" fmla="*/ 286 w 692"/>
                <a:gd name="T23" fmla="*/ 0 h 1021"/>
                <a:gd name="T24" fmla="*/ 286 w 692"/>
                <a:gd name="T25" fmla="*/ 0 h 1021"/>
                <a:gd name="T26" fmla="*/ 292 w 692"/>
                <a:gd name="T27" fmla="*/ 7 h 1021"/>
                <a:gd name="T28" fmla="*/ 692 w 692"/>
                <a:gd name="T29" fmla="*/ 543 h 1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2" h="1021">
                  <a:moveTo>
                    <a:pt x="692" y="543"/>
                  </a:moveTo>
                  <a:cubicBezTo>
                    <a:pt x="692" y="1021"/>
                    <a:pt x="692" y="1021"/>
                    <a:pt x="692" y="1021"/>
                  </a:cubicBezTo>
                  <a:cubicBezTo>
                    <a:pt x="681" y="1000"/>
                    <a:pt x="644" y="961"/>
                    <a:pt x="529" y="922"/>
                  </a:cubicBezTo>
                  <a:cubicBezTo>
                    <a:pt x="467" y="901"/>
                    <a:pt x="382" y="880"/>
                    <a:pt x="267" y="862"/>
                  </a:cubicBezTo>
                  <a:cubicBezTo>
                    <a:pt x="252" y="860"/>
                    <a:pt x="238" y="857"/>
                    <a:pt x="222" y="855"/>
                  </a:cubicBezTo>
                  <a:cubicBezTo>
                    <a:pt x="164" y="741"/>
                    <a:pt x="118" y="618"/>
                    <a:pt x="85" y="506"/>
                  </a:cubicBezTo>
                  <a:cubicBezTo>
                    <a:pt x="24" y="308"/>
                    <a:pt x="0" y="148"/>
                    <a:pt x="0" y="148"/>
                  </a:cubicBezTo>
                  <a:cubicBezTo>
                    <a:pt x="95" y="99"/>
                    <a:pt x="95" y="99"/>
                    <a:pt x="95" y="99"/>
                  </a:cubicBezTo>
                  <a:cubicBezTo>
                    <a:pt x="183" y="54"/>
                    <a:pt x="183" y="54"/>
                    <a:pt x="183" y="54"/>
                  </a:cubicBezTo>
                  <a:cubicBezTo>
                    <a:pt x="263" y="13"/>
                    <a:pt x="263" y="13"/>
                    <a:pt x="263" y="13"/>
                  </a:cubicBezTo>
                  <a:cubicBezTo>
                    <a:pt x="286" y="0"/>
                    <a:pt x="286" y="0"/>
                    <a:pt x="286" y="0"/>
                  </a:cubicBezTo>
                  <a:cubicBezTo>
                    <a:pt x="286" y="0"/>
                    <a:pt x="286" y="0"/>
                    <a:pt x="286" y="0"/>
                  </a:cubicBezTo>
                  <a:cubicBezTo>
                    <a:pt x="286" y="0"/>
                    <a:pt x="286" y="0"/>
                    <a:pt x="286" y="0"/>
                  </a:cubicBezTo>
                  <a:cubicBezTo>
                    <a:pt x="288" y="2"/>
                    <a:pt x="290" y="5"/>
                    <a:pt x="292" y="7"/>
                  </a:cubicBezTo>
                  <a:cubicBezTo>
                    <a:pt x="354" y="77"/>
                    <a:pt x="539" y="303"/>
                    <a:pt x="692" y="543"/>
                  </a:cubicBezTo>
                  <a:close/>
                </a:path>
              </a:pathLst>
            </a:custGeom>
            <a:gradFill>
              <a:gsLst>
                <a:gs pos="0">
                  <a:srgbClr val="0A2DDB"/>
                </a:gs>
                <a:gs pos="83000">
                  <a:srgbClr val="3E04A9"/>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58" name="Freeform 35">
              <a:extLst>
                <a:ext uri="{FF2B5EF4-FFF2-40B4-BE49-F238E27FC236}">
                  <a16:creationId xmlns:a16="http://schemas.microsoft.com/office/drawing/2014/main" id="{3CEFFA90-EB51-41A6-8D88-DC1FC480C0E4}"/>
                </a:ext>
              </a:extLst>
            </p:cNvPr>
            <p:cNvSpPr>
              <a:spLocks/>
            </p:cNvSpPr>
            <p:nvPr/>
          </p:nvSpPr>
          <p:spPr bwMode="auto">
            <a:xfrm>
              <a:off x="9860664" y="3557306"/>
              <a:ext cx="1782999" cy="2922684"/>
            </a:xfrm>
            <a:custGeom>
              <a:avLst/>
              <a:gdLst>
                <a:gd name="T0" fmla="*/ 529 w 529"/>
                <a:gd name="T1" fmla="*/ 868 h 868"/>
                <a:gd name="T2" fmla="*/ 267 w 529"/>
                <a:gd name="T3" fmla="*/ 808 h 868"/>
                <a:gd name="T4" fmla="*/ 222 w 529"/>
                <a:gd name="T5" fmla="*/ 801 h 868"/>
                <a:gd name="T6" fmla="*/ 85 w 529"/>
                <a:gd name="T7" fmla="*/ 452 h 868"/>
                <a:gd name="T8" fmla="*/ 0 w 529"/>
                <a:gd name="T9" fmla="*/ 94 h 868"/>
                <a:gd name="T10" fmla="*/ 95 w 529"/>
                <a:gd name="T11" fmla="*/ 45 h 868"/>
                <a:gd name="T12" fmla="*/ 183 w 529"/>
                <a:gd name="T13" fmla="*/ 0 h 868"/>
                <a:gd name="T14" fmla="*/ 194 w 529"/>
                <a:gd name="T15" fmla="*/ 1 h 868"/>
                <a:gd name="T16" fmla="*/ 315 w 529"/>
                <a:gd name="T17" fmla="*/ 378 h 868"/>
                <a:gd name="T18" fmla="*/ 315 w 529"/>
                <a:gd name="T19" fmla="*/ 421 h 868"/>
                <a:gd name="T20" fmla="*/ 508 w 529"/>
                <a:gd name="T21" fmla="*/ 855 h 868"/>
                <a:gd name="T22" fmla="*/ 529 w 529"/>
                <a:gd name="T23" fmla="*/ 868 h 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29" h="868">
                  <a:moveTo>
                    <a:pt x="529" y="868"/>
                  </a:moveTo>
                  <a:cubicBezTo>
                    <a:pt x="467" y="847"/>
                    <a:pt x="382" y="826"/>
                    <a:pt x="267" y="808"/>
                  </a:cubicBezTo>
                  <a:cubicBezTo>
                    <a:pt x="252" y="806"/>
                    <a:pt x="238" y="803"/>
                    <a:pt x="222" y="801"/>
                  </a:cubicBezTo>
                  <a:cubicBezTo>
                    <a:pt x="164" y="687"/>
                    <a:pt x="118" y="564"/>
                    <a:pt x="85" y="452"/>
                  </a:cubicBezTo>
                  <a:cubicBezTo>
                    <a:pt x="24" y="254"/>
                    <a:pt x="0" y="94"/>
                    <a:pt x="0" y="94"/>
                  </a:cubicBezTo>
                  <a:cubicBezTo>
                    <a:pt x="95" y="45"/>
                    <a:pt x="95" y="45"/>
                    <a:pt x="95" y="45"/>
                  </a:cubicBezTo>
                  <a:cubicBezTo>
                    <a:pt x="183" y="0"/>
                    <a:pt x="183" y="0"/>
                    <a:pt x="183" y="0"/>
                  </a:cubicBezTo>
                  <a:cubicBezTo>
                    <a:pt x="187" y="0"/>
                    <a:pt x="190" y="0"/>
                    <a:pt x="194" y="1"/>
                  </a:cubicBezTo>
                  <a:cubicBezTo>
                    <a:pt x="194" y="1"/>
                    <a:pt x="315" y="244"/>
                    <a:pt x="315" y="378"/>
                  </a:cubicBezTo>
                  <a:cubicBezTo>
                    <a:pt x="315" y="392"/>
                    <a:pt x="315" y="406"/>
                    <a:pt x="315" y="421"/>
                  </a:cubicBezTo>
                  <a:cubicBezTo>
                    <a:pt x="311" y="551"/>
                    <a:pt x="307" y="720"/>
                    <a:pt x="508" y="855"/>
                  </a:cubicBezTo>
                  <a:cubicBezTo>
                    <a:pt x="515" y="859"/>
                    <a:pt x="522" y="864"/>
                    <a:pt x="529" y="868"/>
                  </a:cubicBezTo>
                  <a:close/>
                </a:path>
              </a:pathLst>
            </a:custGeom>
            <a:gradFill>
              <a:gsLst>
                <a:gs pos="100000">
                  <a:srgbClr val="5936E0"/>
                </a:gs>
                <a:gs pos="44000">
                  <a:srgbClr val="371DBD"/>
                </a:gs>
              </a:gsLst>
              <a:lin ang="13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67" name="Freeform: Shape 66">
              <a:extLst>
                <a:ext uri="{FF2B5EF4-FFF2-40B4-BE49-F238E27FC236}">
                  <a16:creationId xmlns:a16="http://schemas.microsoft.com/office/drawing/2014/main" id="{2ACAA286-8EC7-477A-B799-85B6B23E638D}"/>
                </a:ext>
              </a:extLst>
            </p:cNvPr>
            <p:cNvSpPr/>
            <p:nvPr/>
          </p:nvSpPr>
          <p:spPr>
            <a:xfrm rot="20923453">
              <a:off x="6655548" y="-439156"/>
              <a:ext cx="5488008" cy="1037277"/>
            </a:xfrm>
            <a:custGeom>
              <a:avLst/>
              <a:gdLst>
                <a:gd name="connsiteX0" fmla="*/ 584535 w 5488008"/>
                <a:gd name="connsiteY0" fmla="*/ 0 h 1037277"/>
                <a:gd name="connsiteX1" fmla="*/ 5488008 w 5488008"/>
                <a:gd name="connsiteY1" fmla="*/ 977656 h 1037277"/>
                <a:gd name="connsiteX2" fmla="*/ 5476121 w 5488008"/>
                <a:gd name="connsiteY2" fmla="*/ 1037276 h 1037277"/>
                <a:gd name="connsiteX3" fmla="*/ 0 w 5488008"/>
                <a:gd name="connsiteY3" fmla="*/ 1037277 h 1037277"/>
                <a:gd name="connsiteX4" fmla="*/ 35107 w 5488008"/>
                <a:gd name="connsiteY4" fmla="*/ 912868 h 1037277"/>
                <a:gd name="connsiteX5" fmla="*/ 584535 w 5488008"/>
                <a:gd name="connsiteY5" fmla="*/ 0 h 1037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8008" h="1037277">
                  <a:moveTo>
                    <a:pt x="584535" y="0"/>
                  </a:moveTo>
                  <a:lnTo>
                    <a:pt x="5488008" y="977656"/>
                  </a:lnTo>
                  <a:lnTo>
                    <a:pt x="5476121" y="1037276"/>
                  </a:lnTo>
                  <a:lnTo>
                    <a:pt x="0" y="1037277"/>
                  </a:lnTo>
                  <a:lnTo>
                    <a:pt x="35107" y="912868"/>
                  </a:lnTo>
                  <a:cubicBezTo>
                    <a:pt x="217952" y="337066"/>
                    <a:pt x="584535" y="0"/>
                    <a:pt x="584535" y="0"/>
                  </a:cubicBezTo>
                  <a:close/>
                </a:path>
              </a:pathLst>
            </a:custGeom>
            <a:gradFill>
              <a:gsLst>
                <a:gs pos="0">
                  <a:srgbClr val="7CEFD8"/>
                </a:gs>
                <a:gs pos="83000">
                  <a:srgbClr val="6672E4"/>
                </a:gs>
              </a:gsLst>
              <a:lin ang="24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sp>
        <p:nvSpPr>
          <p:cNvPr id="15" name="Title 14" hidden="1">
            <a:extLst>
              <a:ext uri="{FF2B5EF4-FFF2-40B4-BE49-F238E27FC236}">
                <a16:creationId xmlns:a16="http://schemas.microsoft.com/office/drawing/2014/main" id="{1B710331-53CB-4E4F-A9D3-D1E190EEAEE4}"/>
              </a:ext>
            </a:extLst>
          </p:cNvPr>
          <p:cNvSpPr>
            <a:spLocks noGrp="1"/>
          </p:cNvSpPr>
          <p:nvPr>
            <p:ph type="title"/>
          </p:nvPr>
        </p:nvSpPr>
        <p:spPr/>
        <p:txBody>
          <a:bodyPr/>
          <a:lstStyle/>
          <a:p>
            <a:r>
              <a:rPr lang="en-US" dirty="0"/>
              <a:t>Human resources slide 2</a:t>
            </a:r>
          </a:p>
        </p:txBody>
      </p:sp>
      <p:grpSp>
        <p:nvGrpSpPr>
          <p:cNvPr id="25" name="Group 24">
            <a:extLst>
              <a:ext uri="{FF2B5EF4-FFF2-40B4-BE49-F238E27FC236}">
                <a16:creationId xmlns:a16="http://schemas.microsoft.com/office/drawing/2014/main" id="{4C1A6DE6-CE1C-4872-9856-38F9A0A30D6F}"/>
              </a:ext>
            </a:extLst>
          </p:cNvPr>
          <p:cNvGrpSpPr/>
          <p:nvPr/>
        </p:nvGrpSpPr>
        <p:grpSpPr>
          <a:xfrm>
            <a:off x="731104" y="1309025"/>
            <a:ext cx="5976485" cy="2458529"/>
            <a:chOff x="731104" y="1309025"/>
            <a:chExt cx="5976485" cy="2458529"/>
          </a:xfrm>
        </p:grpSpPr>
        <p:sp>
          <p:nvSpPr>
            <p:cNvPr id="3" name="TextBox 2">
              <a:extLst>
                <a:ext uri="{FF2B5EF4-FFF2-40B4-BE49-F238E27FC236}">
                  <a16:creationId xmlns:a16="http://schemas.microsoft.com/office/drawing/2014/main" id="{597D9A31-3F98-4987-8748-CF1519144658}"/>
                </a:ext>
              </a:extLst>
            </p:cNvPr>
            <p:cNvSpPr txBox="1"/>
            <p:nvPr/>
          </p:nvSpPr>
          <p:spPr>
            <a:xfrm>
              <a:off x="1345651" y="3429000"/>
              <a:ext cx="2603510" cy="338554"/>
            </a:xfrm>
            <a:prstGeom prst="rect">
              <a:avLst/>
            </a:prstGeom>
            <a:noFill/>
          </p:spPr>
          <p:txBody>
            <a:bodyPr wrap="square" rtlCol="0">
              <a:spAutoFit/>
            </a:bodyPr>
            <a:lstStyle/>
            <a:p>
              <a:r>
                <a:rPr lang="en-GB" sz="1600" i="1" dirty="0">
                  <a:solidFill>
                    <a:srgbClr val="16286E"/>
                  </a:solidFill>
                  <a:latin typeface="+mj-lt"/>
                </a:rPr>
                <a:t>CSR</a:t>
              </a:r>
            </a:p>
          </p:txBody>
        </p:sp>
        <p:grpSp>
          <p:nvGrpSpPr>
            <p:cNvPr id="24" name="Group 23">
              <a:extLst>
                <a:ext uri="{FF2B5EF4-FFF2-40B4-BE49-F238E27FC236}">
                  <a16:creationId xmlns:a16="http://schemas.microsoft.com/office/drawing/2014/main" id="{F1141A3F-E677-4E4E-86D9-943777AF007C}"/>
                </a:ext>
              </a:extLst>
            </p:cNvPr>
            <p:cNvGrpSpPr/>
            <p:nvPr/>
          </p:nvGrpSpPr>
          <p:grpSpPr>
            <a:xfrm>
              <a:off x="731104" y="1309025"/>
              <a:ext cx="5976485" cy="2423166"/>
              <a:chOff x="731104" y="1309025"/>
              <a:chExt cx="5976485" cy="2423166"/>
            </a:xfrm>
          </p:grpSpPr>
          <p:grpSp>
            <p:nvGrpSpPr>
              <p:cNvPr id="69" name="Group 68">
                <a:extLst>
                  <a:ext uri="{FF2B5EF4-FFF2-40B4-BE49-F238E27FC236}">
                    <a16:creationId xmlns:a16="http://schemas.microsoft.com/office/drawing/2014/main" id="{B457331C-2A24-4352-9B4C-1C1B326F404F}"/>
                  </a:ext>
                  <a:ext uri="{C183D7F6-B498-43B3-948B-1728B52AA6E4}">
                    <adec:decorative xmlns:adec="http://schemas.microsoft.com/office/drawing/2017/decorative" val="1"/>
                  </a:ext>
                </a:extLst>
              </p:cNvPr>
              <p:cNvGrpSpPr/>
              <p:nvPr/>
            </p:nvGrpSpPr>
            <p:grpSpPr>
              <a:xfrm>
                <a:off x="731104" y="1309025"/>
                <a:ext cx="5976485" cy="1862943"/>
                <a:chOff x="518433" y="1822122"/>
                <a:chExt cx="5914676" cy="1984042"/>
              </a:xfrm>
            </p:grpSpPr>
            <p:grpSp>
              <p:nvGrpSpPr>
                <p:cNvPr id="21" name="Group 20">
                  <a:extLst>
                    <a:ext uri="{FF2B5EF4-FFF2-40B4-BE49-F238E27FC236}">
                      <a16:creationId xmlns:a16="http://schemas.microsoft.com/office/drawing/2014/main" id="{B111D787-E830-4638-97B3-205F0A0ABC3F}"/>
                    </a:ext>
                  </a:extLst>
                </p:cNvPr>
                <p:cNvGrpSpPr/>
                <p:nvPr/>
              </p:nvGrpSpPr>
              <p:grpSpPr>
                <a:xfrm>
                  <a:off x="518433" y="1822122"/>
                  <a:ext cx="4179932" cy="252230"/>
                  <a:chOff x="518433" y="1981199"/>
                  <a:chExt cx="4179932" cy="252230"/>
                </a:xfrm>
              </p:grpSpPr>
              <p:sp>
                <p:nvSpPr>
                  <p:cNvPr id="6" name="Rectangle: Rounded Corners 5">
                    <a:extLst>
                      <a:ext uri="{FF2B5EF4-FFF2-40B4-BE49-F238E27FC236}">
                        <a16:creationId xmlns:a16="http://schemas.microsoft.com/office/drawing/2014/main" id="{6BFCD1AA-E1CA-41D6-8605-56AFEBE4EEE3}"/>
                      </a:ext>
                    </a:extLst>
                  </p:cNvPr>
                  <p:cNvSpPr/>
                  <p:nvPr/>
                </p:nvSpPr>
                <p:spPr>
                  <a:xfrm>
                    <a:off x="518433" y="198119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E9101D99-B002-4698-9C7E-C942B9AA2D39}"/>
                      </a:ext>
                    </a:extLst>
                  </p:cNvPr>
                  <p:cNvSpPr/>
                  <p:nvPr/>
                </p:nvSpPr>
                <p:spPr>
                  <a:xfrm>
                    <a:off x="1162170" y="1987208"/>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 NHS</a:t>
                    </a:r>
                  </a:p>
                </p:txBody>
              </p:sp>
            </p:grpSp>
            <p:grpSp>
              <p:nvGrpSpPr>
                <p:cNvPr id="20" name="Group 19">
                  <a:extLst>
                    <a:ext uri="{FF2B5EF4-FFF2-40B4-BE49-F238E27FC236}">
                      <a16:creationId xmlns:a16="http://schemas.microsoft.com/office/drawing/2014/main" id="{2D19246F-8F2D-4FAD-8927-AA34DDAA5DFA}"/>
                    </a:ext>
                  </a:extLst>
                </p:cNvPr>
                <p:cNvGrpSpPr/>
                <p:nvPr/>
              </p:nvGrpSpPr>
              <p:grpSpPr>
                <a:xfrm>
                  <a:off x="518433" y="2426878"/>
                  <a:ext cx="4201583" cy="246221"/>
                  <a:chOff x="518433" y="2369016"/>
                  <a:chExt cx="4201583" cy="246221"/>
                </a:xfrm>
              </p:grpSpPr>
              <p:sp>
                <p:nvSpPr>
                  <p:cNvPr id="9" name="Rectangle: Rounded Corners 8">
                    <a:extLst>
                      <a:ext uri="{FF2B5EF4-FFF2-40B4-BE49-F238E27FC236}">
                        <a16:creationId xmlns:a16="http://schemas.microsoft.com/office/drawing/2014/main" id="{14FF47BA-9557-4442-8E2A-74A4F4AAD237}"/>
                      </a:ext>
                    </a:extLst>
                  </p:cNvPr>
                  <p:cNvSpPr/>
                  <p:nvPr/>
                </p:nvSpPr>
                <p:spPr>
                  <a:xfrm>
                    <a:off x="518433" y="236901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00C2221-E8A7-47E0-B2B2-5A6A32F96791}"/>
                      </a:ext>
                    </a:extLst>
                  </p:cNvPr>
                  <p:cNvSpPr/>
                  <p:nvPr/>
                </p:nvSpPr>
                <p:spPr>
                  <a:xfrm>
                    <a:off x="1183821" y="2369016"/>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APPROACH TO STRATERGY</a:t>
                    </a:r>
                  </a:p>
                </p:txBody>
              </p:sp>
            </p:grpSp>
            <p:grpSp>
              <p:nvGrpSpPr>
                <p:cNvPr id="19" name="Group 18">
                  <a:extLst>
                    <a:ext uri="{FF2B5EF4-FFF2-40B4-BE49-F238E27FC236}">
                      <a16:creationId xmlns:a16="http://schemas.microsoft.com/office/drawing/2014/main" id="{9D065A01-39E4-4CC9-9075-3910C66205F5}"/>
                    </a:ext>
                  </a:extLst>
                </p:cNvPr>
                <p:cNvGrpSpPr/>
                <p:nvPr/>
              </p:nvGrpSpPr>
              <p:grpSpPr>
                <a:xfrm>
                  <a:off x="518433" y="2962996"/>
                  <a:ext cx="5914676" cy="269673"/>
                  <a:chOff x="518433" y="2702120"/>
                  <a:chExt cx="5914676" cy="269673"/>
                </a:xfrm>
              </p:grpSpPr>
              <p:sp>
                <p:nvSpPr>
                  <p:cNvPr id="11" name="Rectangle: Rounded Corners 10">
                    <a:extLst>
                      <a:ext uri="{FF2B5EF4-FFF2-40B4-BE49-F238E27FC236}">
                        <a16:creationId xmlns:a16="http://schemas.microsoft.com/office/drawing/2014/main" id="{6B458D5C-BDF7-4A75-A4E8-B99128DCD84A}"/>
                      </a:ext>
                    </a:extLst>
                  </p:cNvPr>
                  <p:cNvSpPr/>
                  <p:nvPr/>
                </p:nvSpPr>
                <p:spPr>
                  <a:xfrm>
                    <a:off x="518433" y="2739497"/>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A17B45E-57F0-4725-89C0-3CD74A5097A3}"/>
                      </a:ext>
                    </a:extLst>
                  </p:cNvPr>
                  <p:cNvSpPr/>
                  <p:nvPr/>
                </p:nvSpPr>
                <p:spPr>
                  <a:xfrm>
                    <a:off x="1183821" y="2702120"/>
                    <a:ext cx="5249288"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APPROACHES TO ORGANISATION AND MANAGEMENT</a:t>
                    </a:r>
                  </a:p>
                </p:txBody>
              </p:sp>
            </p:grpSp>
            <p:grpSp>
              <p:nvGrpSpPr>
                <p:cNvPr id="18" name="Group 17">
                  <a:extLst>
                    <a:ext uri="{FF2B5EF4-FFF2-40B4-BE49-F238E27FC236}">
                      <a16:creationId xmlns:a16="http://schemas.microsoft.com/office/drawing/2014/main" id="{609D452F-25F9-4A2F-84BD-9A44714884C6}"/>
                    </a:ext>
                  </a:extLst>
                </p:cNvPr>
                <p:cNvGrpSpPr/>
                <p:nvPr/>
              </p:nvGrpSpPr>
              <p:grpSpPr>
                <a:xfrm>
                  <a:off x="518433" y="3554016"/>
                  <a:ext cx="4213927" cy="252148"/>
                  <a:chOff x="518433" y="3090127"/>
                  <a:chExt cx="4213927" cy="252148"/>
                </a:xfrm>
              </p:grpSpPr>
              <p:sp>
                <p:nvSpPr>
                  <p:cNvPr id="13" name="Rectangle: Rounded Corners 12">
                    <a:extLst>
                      <a:ext uri="{FF2B5EF4-FFF2-40B4-BE49-F238E27FC236}">
                        <a16:creationId xmlns:a16="http://schemas.microsoft.com/office/drawing/2014/main" id="{64E3D015-D1E6-40C0-B820-5D2B0144652D}"/>
                      </a:ext>
                    </a:extLst>
                  </p:cNvPr>
                  <p:cNvSpPr/>
                  <p:nvPr/>
                </p:nvSpPr>
                <p:spPr>
                  <a:xfrm>
                    <a:off x="518433" y="3109979"/>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9187696D-0387-46E9-A420-AD2392161D95}"/>
                      </a:ext>
                    </a:extLst>
                  </p:cNvPr>
                  <p:cNvSpPr/>
                  <p:nvPr/>
                </p:nvSpPr>
                <p:spPr>
                  <a:xfrm>
                    <a:off x="1196165" y="3090127"/>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GROUP AND TEAMWORK</a:t>
                    </a:r>
                  </a:p>
                </p:txBody>
              </p:sp>
            </p:grpSp>
          </p:grpSp>
          <p:sp>
            <p:nvSpPr>
              <p:cNvPr id="38" name="Rectangle: Rounded Corners 37">
                <a:extLst>
                  <a:ext uri="{FF2B5EF4-FFF2-40B4-BE49-F238E27FC236}">
                    <a16:creationId xmlns:a16="http://schemas.microsoft.com/office/drawing/2014/main" id="{8A1361A6-FD5A-4C31-896D-F78C1244DE4E}"/>
                  </a:ext>
                </a:extLst>
              </p:cNvPr>
              <p:cNvSpPr/>
              <p:nvPr/>
            </p:nvSpPr>
            <p:spPr>
              <a:xfrm>
                <a:off x="749216" y="3499895"/>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sp>
        <p:nvSpPr>
          <p:cNvPr id="41" name="Rectangle: Rounded Corners 40">
            <a:extLst>
              <a:ext uri="{FF2B5EF4-FFF2-40B4-BE49-F238E27FC236}">
                <a16:creationId xmlns:a16="http://schemas.microsoft.com/office/drawing/2014/main" id="{33AD9BC2-1030-4A26-9A64-313B480B0EC8}"/>
              </a:ext>
            </a:extLst>
          </p:cNvPr>
          <p:cNvSpPr/>
          <p:nvPr/>
        </p:nvSpPr>
        <p:spPr>
          <a:xfrm>
            <a:off x="744501" y="3964035"/>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Rounded Corners 41">
            <a:extLst>
              <a:ext uri="{FF2B5EF4-FFF2-40B4-BE49-F238E27FC236}">
                <a16:creationId xmlns:a16="http://schemas.microsoft.com/office/drawing/2014/main" id="{9F0CBC5D-3F18-4F4B-BA72-CD271FDBEFD5}"/>
              </a:ext>
            </a:extLst>
          </p:cNvPr>
          <p:cNvSpPr/>
          <p:nvPr/>
        </p:nvSpPr>
        <p:spPr>
          <a:xfrm>
            <a:off x="758525" y="4428175"/>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BEFD9F48-2A54-43A9-8D5A-B40B1C8B042A}"/>
              </a:ext>
            </a:extLst>
          </p:cNvPr>
          <p:cNvSpPr txBox="1"/>
          <p:nvPr/>
        </p:nvSpPr>
        <p:spPr>
          <a:xfrm>
            <a:off x="1286805" y="3910906"/>
            <a:ext cx="1560957" cy="338554"/>
          </a:xfrm>
          <a:prstGeom prst="rect">
            <a:avLst/>
          </a:prstGeom>
          <a:noFill/>
        </p:spPr>
        <p:txBody>
          <a:bodyPr wrap="square" rtlCol="0">
            <a:spAutoFit/>
          </a:bodyPr>
          <a:lstStyle/>
          <a:p>
            <a:r>
              <a:rPr lang="en-GB" sz="1600" i="1" dirty="0">
                <a:solidFill>
                  <a:srgbClr val="16286E"/>
                </a:solidFill>
                <a:latin typeface="+mj-lt"/>
              </a:rPr>
              <a:t>CONCLUSION</a:t>
            </a:r>
          </a:p>
        </p:txBody>
      </p:sp>
      <p:sp>
        <p:nvSpPr>
          <p:cNvPr id="17" name="TextBox 16">
            <a:extLst>
              <a:ext uri="{FF2B5EF4-FFF2-40B4-BE49-F238E27FC236}">
                <a16:creationId xmlns:a16="http://schemas.microsoft.com/office/drawing/2014/main" id="{6AE5A553-AA1F-4A94-B7C1-DE2EBA1AA89D}"/>
              </a:ext>
            </a:extLst>
          </p:cNvPr>
          <p:cNvSpPr txBox="1"/>
          <p:nvPr/>
        </p:nvSpPr>
        <p:spPr>
          <a:xfrm>
            <a:off x="1314397" y="4405276"/>
            <a:ext cx="1460013" cy="338554"/>
          </a:xfrm>
          <a:prstGeom prst="rect">
            <a:avLst/>
          </a:prstGeom>
          <a:noFill/>
        </p:spPr>
        <p:txBody>
          <a:bodyPr wrap="square" rtlCol="0">
            <a:spAutoFit/>
          </a:bodyPr>
          <a:lstStyle/>
          <a:p>
            <a:r>
              <a:rPr lang="en-GB" sz="1600" i="1" dirty="0">
                <a:solidFill>
                  <a:srgbClr val="16286E"/>
                </a:solidFill>
                <a:latin typeface="+mj-lt"/>
              </a:rPr>
              <a:t>REFERENCES</a:t>
            </a:r>
          </a:p>
        </p:txBody>
      </p:sp>
    </p:spTree>
    <p:extLst>
      <p:ext uri="{BB962C8B-B14F-4D97-AF65-F5344CB8AC3E}">
        <p14:creationId xmlns:p14="http://schemas.microsoft.com/office/powerpoint/2010/main" val="285523832"/>
      </p:ext>
    </p:extLst>
  </p:cSld>
  <p:clrMapOvr>
    <a:masterClrMapping/>
  </p:clrMapOvr>
  <mc:AlternateContent xmlns:mc="http://schemas.openxmlformats.org/markup-compatibility/2006">
    <mc:Choice xmlns:p14="http://schemas.microsoft.com/office/powerpoint/2010/main" Requires="p14">
      <p:transition spd="slow" p14:dur="5750">
        <p:push dir="u"/>
      </p:transition>
    </mc:Choice>
    <mc:Fallback>
      <p:transition spd="slow">
        <p:push dir="u"/>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250"/>
                                  </p:stCondLst>
                                  <p:childTnLst>
                                    <p:set>
                                      <p:cBhvr>
                                        <p:cTn id="6" dur="1" fill="hold">
                                          <p:stCondLst>
                                            <p:cond delay="29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 name="Picture 121">
            <a:extLst>
              <a:ext uri="{FF2B5EF4-FFF2-40B4-BE49-F238E27FC236}">
                <a16:creationId xmlns:a16="http://schemas.microsoft.com/office/drawing/2014/main" id="{470070FC-19D0-4354-9BC9-608A5DC44997}"/>
              </a:ext>
              <a:ext uri="{C183D7F6-B498-43B3-948B-1728B52AA6E4}">
                <adec:decorative xmlns:adec="http://schemas.microsoft.com/office/drawing/2017/decorative" val="1"/>
              </a:ext>
            </a:extLst>
          </p:cNvPr>
          <p:cNvPicPr>
            <a:picLocks noChangeAspect="1"/>
          </p:cNvPicPr>
          <p:nvPr/>
        </p:nvPicPr>
        <p:blipFill rotWithShape="1">
          <a:blip r:embed="rId3">
            <a:lum bright="70000" contrast="-70000"/>
            <a:extLst>
              <a:ext uri="{BEBA8EAE-BF5A-486C-A8C5-ECC9F3942E4B}">
                <a14:imgProps xmlns:a14="http://schemas.microsoft.com/office/drawing/2010/main">
                  <a14:imgLayer r:embed="rId4">
                    <a14:imgEffect>
                      <a14:colorTemperature colorTemp="5300"/>
                    </a14:imgEffect>
                    <a14:imgEffect>
                      <a14:saturation sat="0"/>
                    </a14:imgEffect>
                  </a14:imgLayer>
                </a14:imgProps>
              </a:ext>
              <a:ext uri="{28A0092B-C50C-407E-A947-70E740481C1C}">
                <a14:useLocalDpi xmlns:a14="http://schemas.microsoft.com/office/drawing/2010/main" val="0"/>
              </a:ext>
            </a:extLst>
          </a:blip>
          <a:srcRect/>
          <a:stretch/>
        </p:blipFill>
        <p:spPr>
          <a:xfrm>
            <a:off x="0" y="0"/>
            <a:ext cx="12192000" cy="6858000"/>
          </a:xfrm>
          <a:custGeom>
            <a:avLst/>
            <a:gdLst>
              <a:gd name="connsiteX0" fmla="*/ 0 w 12192000"/>
              <a:gd name="connsiteY0" fmla="*/ 0 h 2895600"/>
              <a:gd name="connsiteX1" fmla="*/ 12192000 w 12192000"/>
              <a:gd name="connsiteY1" fmla="*/ 0 h 2895600"/>
              <a:gd name="connsiteX2" fmla="*/ 12192000 w 12192000"/>
              <a:gd name="connsiteY2" fmla="*/ 2895600 h 2895600"/>
              <a:gd name="connsiteX3" fmla="*/ 0 w 12192000"/>
              <a:gd name="connsiteY3" fmla="*/ 2895600 h 2895600"/>
            </a:gdLst>
            <a:ahLst/>
            <a:cxnLst>
              <a:cxn ang="0">
                <a:pos x="connsiteX0" y="connsiteY0"/>
              </a:cxn>
              <a:cxn ang="0">
                <a:pos x="connsiteX1" y="connsiteY1"/>
              </a:cxn>
              <a:cxn ang="0">
                <a:pos x="connsiteX2" y="connsiteY2"/>
              </a:cxn>
              <a:cxn ang="0">
                <a:pos x="connsiteX3" y="connsiteY3"/>
              </a:cxn>
            </a:cxnLst>
            <a:rect l="l" t="t" r="r" b="b"/>
            <a:pathLst>
              <a:path w="12192000" h="2895600">
                <a:moveTo>
                  <a:pt x="0" y="0"/>
                </a:moveTo>
                <a:lnTo>
                  <a:pt x="12192000" y="0"/>
                </a:lnTo>
                <a:lnTo>
                  <a:pt x="12192000" y="2895600"/>
                </a:lnTo>
                <a:lnTo>
                  <a:pt x="0" y="2895600"/>
                </a:lnTo>
                <a:close/>
              </a:path>
            </a:pathLst>
          </a:custGeom>
        </p:spPr>
      </p:pic>
      <p:sp>
        <p:nvSpPr>
          <p:cNvPr id="123" name="Rectangle 122">
            <a:extLst>
              <a:ext uri="{FF2B5EF4-FFF2-40B4-BE49-F238E27FC236}">
                <a16:creationId xmlns:a16="http://schemas.microsoft.com/office/drawing/2014/main" id="{C9C2C56A-C4D4-4578-84E9-27FD62603EAA}"/>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62AEF5FE-6C45-4BF6-9676-571742C3CDD7}"/>
              </a:ext>
            </a:extLst>
          </p:cNvPr>
          <p:cNvSpPr txBox="1"/>
          <p:nvPr/>
        </p:nvSpPr>
        <p:spPr>
          <a:xfrm>
            <a:off x="689985" y="3615601"/>
            <a:ext cx="3603287" cy="1025922"/>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NHS EMPLOYEES</a:t>
            </a:r>
          </a:p>
        </p:txBody>
      </p:sp>
      <p:sp>
        <p:nvSpPr>
          <p:cNvPr id="5" name="TextBox 4">
            <a:extLst>
              <a:ext uri="{FF2B5EF4-FFF2-40B4-BE49-F238E27FC236}">
                <a16:creationId xmlns:a16="http://schemas.microsoft.com/office/drawing/2014/main" id="{BAD3DD8E-0492-4A48-B06C-F87FA5CFE3C0}"/>
              </a:ext>
            </a:extLst>
          </p:cNvPr>
          <p:cNvSpPr txBox="1"/>
          <p:nvPr/>
        </p:nvSpPr>
        <p:spPr>
          <a:xfrm>
            <a:off x="689985" y="2242036"/>
            <a:ext cx="2378308" cy="1231106"/>
          </a:xfrm>
          <a:prstGeom prst="rect">
            <a:avLst/>
          </a:prstGeom>
          <a:noFill/>
        </p:spPr>
        <p:txBody>
          <a:bodyPr wrap="square" lIns="0" tIns="0" rIns="0" bIns="0" rtlCol="0">
            <a:spAutoFit/>
          </a:bodyPr>
          <a:lstStyle/>
          <a:p>
            <a:r>
              <a:rPr lang="en-US" sz="8000" dirty="0">
                <a:solidFill>
                  <a:srgbClr val="002060"/>
                </a:solidFill>
                <a:latin typeface="Segoe UI" panose="020B0502040204020203" pitchFamily="34" charset="0"/>
                <a:cs typeface="Segoe UI" panose="020B0502040204020203" pitchFamily="34" charset="0"/>
              </a:rPr>
              <a:t>1.7M</a:t>
            </a:r>
          </a:p>
        </p:txBody>
      </p:sp>
      <p:sp>
        <p:nvSpPr>
          <p:cNvPr id="6" name="Rectangle: Rounded Corners 5">
            <a:extLst>
              <a:ext uri="{FF2B5EF4-FFF2-40B4-BE49-F238E27FC236}">
                <a16:creationId xmlns:a16="http://schemas.microsoft.com/office/drawing/2014/main" id="{C8431200-8E45-4A0C-B12B-CFA1B2C53C47}"/>
              </a:ext>
              <a:ext uri="{C183D7F6-B498-43B3-948B-1728B52AA6E4}">
                <adec:decorative xmlns:adec="http://schemas.microsoft.com/office/drawing/2017/decorative" val="1"/>
              </a:ext>
            </a:extLst>
          </p:cNvPr>
          <p:cNvSpPr/>
          <p:nvPr/>
        </p:nvSpPr>
        <p:spPr>
          <a:xfrm>
            <a:off x="-221796" y="5502466"/>
            <a:ext cx="443592" cy="232296"/>
          </a:xfrm>
          <a:prstGeom prst="roundRect">
            <a:avLst>
              <a:gd name="adj" fmla="val 50000"/>
            </a:avLst>
          </a:prstGeom>
          <a:no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Parallelogram 3">
            <a:extLst>
              <a:ext uri="{FF2B5EF4-FFF2-40B4-BE49-F238E27FC236}">
                <a16:creationId xmlns:a16="http://schemas.microsoft.com/office/drawing/2014/main" id="{241C7FC4-FEFA-4A96-9749-9068C68611EF}"/>
              </a:ext>
              <a:ext uri="{C183D7F6-B498-43B3-948B-1728B52AA6E4}">
                <adec:decorative xmlns:adec="http://schemas.microsoft.com/office/drawing/2017/decorative" val="1"/>
              </a:ext>
            </a:extLst>
          </p:cNvPr>
          <p:cNvSpPr/>
          <p:nvPr/>
        </p:nvSpPr>
        <p:spPr>
          <a:xfrm>
            <a:off x="4115474" y="2"/>
            <a:ext cx="3961053" cy="6857998"/>
          </a:xfrm>
          <a:prstGeom prst="parallelogram">
            <a:avLst>
              <a:gd name="adj" fmla="val 0"/>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GB" i="1" dirty="0">
              <a:highlight>
                <a:srgbClr val="FFFF00"/>
              </a:highlight>
            </a:endParaRPr>
          </a:p>
          <a:p>
            <a:endParaRPr lang="en-GB" i="1" dirty="0">
              <a:highlight>
                <a:srgbClr val="FFFF00"/>
              </a:highlight>
            </a:endParaRPr>
          </a:p>
          <a:p>
            <a:endParaRPr lang="en-GB" sz="2400" b="1" dirty="0">
              <a:highlight>
                <a:srgbClr val="FFFF00"/>
              </a:highlight>
              <a:latin typeface="+mj-lt"/>
            </a:endParaRPr>
          </a:p>
          <a:p>
            <a:r>
              <a:rPr lang="en-GB" sz="2400" b="1" i="1" dirty="0">
                <a:latin typeface="+mj-lt"/>
              </a:rPr>
              <a:t>“We strive to improve health and well-being and people's experiences of the NHS. We value excellence and professionalism wherever we find it – in the everyday things that make people's lives better as much as in clinical practice, service improvements and innovation.” </a:t>
            </a:r>
            <a:r>
              <a:rPr lang="en-GB" sz="2400" b="1" i="1" dirty="0">
                <a:solidFill>
                  <a:schemeClr val="bg1"/>
                </a:solidFill>
                <a:latin typeface="+mj-lt"/>
              </a:rPr>
              <a:t>(NHS, 2019).</a:t>
            </a:r>
            <a:endParaRPr lang="en-US" sz="2400" b="1" i="1" dirty="0">
              <a:solidFill>
                <a:schemeClr val="bg1"/>
              </a:solidFill>
              <a:latin typeface="+mj-lt"/>
            </a:endParaRPr>
          </a:p>
        </p:txBody>
      </p:sp>
      <p:sp>
        <p:nvSpPr>
          <p:cNvPr id="14" name="TextBox 13">
            <a:extLst>
              <a:ext uri="{FF2B5EF4-FFF2-40B4-BE49-F238E27FC236}">
                <a16:creationId xmlns:a16="http://schemas.microsoft.com/office/drawing/2014/main" id="{A5704BA3-593E-4519-9139-4E1D86366677}"/>
              </a:ext>
            </a:extLst>
          </p:cNvPr>
          <p:cNvSpPr txBox="1"/>
          <p:nvPr/>
        </p:nvSpPr>
        <p:spPr>
          <a:xfrm>
            <a:off x="4453458" y="1227906"/>
            <a:ext cx="2427971" cy="246221"/>
          </a:xfrm>
          <a:prstGeom prst="rect">
            <a:avLst/>
          </a:prstGeom>
          <a:noFill/>
        </p:spPr>
        <p:txBody>
          <a:bodyPr wrap="square" lIns="0" tIns="0" rIns="0" bIns="0" rtlCol="0">
            <a:spAutoFit/>
          </a:bodyPr>
          <a:lstStyle/>
          <a:p>
            <a:r>
              <a:rPr lang="en-US" sz="1600" b="1" dirty="0">
                <a:solidFill>
                  <a:schemeClr val="bg1"/>
                </a:solidFill>
                <a:latin typeface="Segoe UI" panose="020B0502040204020203" pitchFamily="34" charset="0"/>
                <a:cs typeface="Segoe UI" panose="020B0502040204020203" pitchFamily="34" charset="0"/>
              </a:rPr>
              <a:t>MISSION STATEMENT:</a:t>
            </a:r>
          </a:p>
        </p:txBody>
      </p:sp>
      <p:grpSp>
        <p:nvGrpSpPr>
          <p:cNvPr id="93" name="Group 92">
            <a:extLst>
              <a:ext uri="{FF2B5EF4-FFF2-40B4-BE49-F238E27FC236}">
                <a16:creationId xmlns:a16="http://schemas.microsoft.com/office/drawing/2014/main" id="{294AEDC0-6B1D-4A3D-860D-83756CC387D3}"/>
              </a:ext>
              <a:ext uri="{C183D7F6-B498-43B3-948B-1728B52AA6E4}">
                <adec:decorative xmlns:adec="http://schemas.microsoft.com/office/drawing/2017/decorative" val="1"/>
              </a:ext>
            </a:extLst>
          </p:cNvPr>
          <p:cNvGrpSpPr/>
          <p:nvPr/>
        </p:nvGrpSpPr>
        <p:grpSpPr>
          <a:xfrm>
            <a:off x="8446733" y="1300476"/>
            <a:ext cx="3047138" cy="4318138"/>
            <a:chOff x="8462691" y="1300476"/>
            <a:chExt cx="3047138" cy="4318138"/>
          </a:xfrm>
        </p:grpSpPr>
        <p:sp>
          <p:nvSpPr>
            <p:cNvPr id="101" name="TextBox 100">
              <a:extLst>
                <a:ext uri="{FF2B5EF4-FFF2-40B4-BE49-F238E27FC236}">
                  <a16:creationId xmlns:a16="http://schemas.microsoft.com/office/drawing/2014/main" id="{CAECCF3F-B2FA-4F0A-96EE-B54207D66547}"/>
                </a:ext>
              </a:extLst>
            </p:cNvPr>
            <p:cNvSpPr txBox="1"/>
            <p:nvPr/>
          </p:nvSpPr>
          <p:spPr>
            <a:xfrm>
              <a:off x="8462691" y="1300476"/>
              <a:ext cx="3047138" cy="246221"/>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FOUNDED BY</a:t>
              </a:r>
            </a:p>
          </p:txBody>
        </p:sp>
        <p:sp>
          <p:nvSpPr>
            <p:cNvPr id="103" name="Rectangle 102">
              <a:extLst>
                <a:ext uri="{FF2B5EF4-FFF2-40B4-BE49-F238E27FC236}">
                  <a16:creationId xmlns:a16="http://schemas.microsoft.com/office/drawing/2014/main" id="{CDAD2E5F-3DBB-47BA-B90E-DDB45972B6AF}"/>
                </a:ext>
              </a:extLst>
            </p:cNvPr>
            <p:cNvSpPr/>
            <p:nvPr/>
          </p:nvSpPr>
          <p:spPr>
            <a:xfrm>
              <a:off x="8483139" y="2034038"/>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ANUERIN BEVIN IN 1948</a:t>
              </a:r>
            </a:p>
          </p:txBody>
        </p:sp>
        <p:sp>
          <p:nvSpPr>
            <p:cNvPr id="104" name="TextBox 103">
              <a:extLst>
                <a:ext uri="{FF2B5EF4-FFF2-40B4-BE49-F238E27FC236}">
                  <a16:creationId xmlns:a16="http://schemas.microsoft.com/office/drawing/2014/main" id="{36650A66-75C3-4933-AFC0-6AB58DFE89D9}"/>
                </a:ext>
              </a:extLst>
            </p:cNvPr>
            <p:cNvSpPr txBox="1"/>
            <p:nvPr/>
          </p:nvSpPr>
          <p:spPr>
            <a:xfrm>
              <a:off x="8462691" y="2899706"/>
              <a:ext cx="3047138" cy="492443"/>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PUBLIC SECTOR ORGANISATION</a:t>
              </a:r>
            </a:p>
          </p:txBody>
        </p:sp>
        <p:sp>
          <p:nvSpPr>
            <p:cNvPr id="105" name="Rectangle 104">
              <a:extLst>
                <a:ext uri="{FF2B5EF4-FFF2-40B4-BE49-F238E27FC236}">
                  <a16:creationId xmlns:a16="http://schemas.microsoft.com/office/drawing/2014/main" id="{AD1F5E0B-9D11-43FF-9946-9B61EF9D6E88}"/>
                </a:ext>
              </a:extLst>
            </p:cNvPr>
            <p:cNvSpPr/>
            <p:nvPr/>
          </p:nvSpPr>
          <p:spPr>
            <a:xfrm>
              <a:off x="8483139" y="3633268"/>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NATIONAL HEALTH SEVICES</a:t>
              </a:r>
            </a:p>
          </p:txBody>
        </p:sp>
        <p:sp>
          <p:nvSpPr>
            <p:cNvPr id="106" name="TextBox 105">
              <a:extLst>
                <a:ext uri="{FF2B5EF4-FFF2-40B4-BE49-F238E27FC236}">
                  <a16:creationId xmlns:a16="http://schemas.microsoft.com/office/drawing/2014/main" id="{2BACDD99-66AF-423B-B714-10B1BD09EBE4}"/>
                </a:ext>
              </a:extLst>
            </p:cNvPr>
            <p:cNvSpPr txBox="1"/>
            <p:nvPr/>
          </p:nvSpPr>
          <p:spPr>
            <a:xfrm>
              <a:off x="8462691" y="4638831"/>
              <a:ext cx="3047138" cy="246221"/>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ANNUAL BUDGET 2019/2020</a:t>
              </a:r>
            </a:p>
          </p:txBody>
        </p:sp>
        <p:sp>
          <p:nvSpPr>
            <p:cNvPr id="107" name="Rectangle 106">
              <a:extLst>
                <a:ext uri="{FF2B5EF4-FFF2-40B4-BE49-F238E27FC236}">
                  <a16:creationId xmlns:a16="http://schemas.microsoft.com/office/drawing/2014/main" id="{D6D9691D-4606-4981-97A5-3BEAC7F0804E}"/>
                </a:ext>
              </a:extLst>
            </p:cNvPr>
            <p:cNvSpPr/>
            <p:nvPr/>
          </p:nvSpPr>
          <p:spPr>
            <a:xfrm>
              <a:off x="8483139" y="5372393"/>
              <a:ext cx="2975669"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£139.3BN GBP</a:t>
              </a:r>
            </a:p>
          </p:txBody>
        </p:sp>
        <p:cxnSp>
          <p:nvCxnSpPr>
            <p:cNvPr id="72" name="Straight Connector 71">
              <a:extLst>
                <a:ext uri="{FF2B5EF4-FFF2-40B4-BE49-F238E27FC236}">
                  <a16:creationId xmlns:a16="http://schemas.microsoft.com/office/drawing/2014/main" id="{281FF210-334C-43FA-80C2-0E1E9F3F51C4}"/>
                </a:ext>
              </a:extLst>
            </p:cNvPr>
            <p:cNvCxnSpPr>
              <a:cxnSpLocks/>
            </p:cNvCxnSpPr>
            <p:nvPr/>
          </p:nvCxnSpPr>
          <p:spPr>
            <a:xfrm>
              <a:off x="8462691" y="4385043"/>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8F599308-2B51-4D9D-9F9B-2C2E81CA918F}"/>
                </a:ext>
              </a:extLst>
            </p:cNvPr>
            <p:cNvCxnSpPr>
              <a:cxnSpLocks/>
            </p:cNvCxnSpPr>
            <p:nvPr/>
          </p:nvCxnSpPr>
          <p:spPr>
            <a:xfrm>
              <a:off x="8462691" y="2651992"/>
              <a:ext cx="2996117" cy="0"/>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dirty="0"/>
              <a:t>Human resources slide 3</a:t>
            </a:r>
          </a:p>
        </p:txBody>
      </p:sp>
    </p:spTree>
    <p:extLst>
      <p:ext uri="{BB962C8B-B14F-4D97-AF65-F5344CB8AC3E}">
        <p14:creationId xmlns:p14="http://schemas.microsoft.com/office/powerpoint/2010/main" val="1860944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46969EBC-E8D3-4914-9A82-8E88F816E77E}"/>
              </a:ext>
            </a:extLst>
          </p:cNvPr>
          <p:cNvSpPr/>
          <p:nvPr/>
        </p:nvSpPr>
        <p:spPr>
          <a:xfrm>
            <a:off x="4297327" y="5850468"/>
            <a:ext cx="3597344" cy="738664"/>
          </a:xfrm>
          <a:prstGeom prst="rect">
            <a:avLst/>
          </a:prstGeom>
        </p:spPr>
        <p:txBody>
          <a:bodyPr wrap="square" lIns="0" tIns="0" rIns="0" bIns="0">
            <a:spAutoFit/>
          </a:bodyPr>
          <a:lstStyle/>
          <a:p>
            <a:pPr algn="ctr"/>
            <a:r>
              <a:rPr lang="en-US" sz="2400" b="1" dirty="0">
                <a:solidFill>
                  <a:srgbClr val="002060"/>
                </a:solidFill>
                <a:latin typeface="Segoe UI" panose="020B0502040204020203" pitchFamily="34" charset="0"/>
                <a:cs typeface="Segoe UI" panose="020B0502040204020203" pitchFamily="34" charset="0"/>
              </a:rPr>
              <a:t>APPROACH TO STRATERGY </a:t>
            </a:r>
            <a:endParaRPr lang="en-US" sz="2400" dirty="0">
              <a:solidFill>
                <a:srgbClr val="002060"/>
              </a:solidFill>
            </a:endParaRPr>
          </a:p>
        </p:txBody>
      </p:sp>
      <p:grpSp>
        <p:nvGrpSpPr>
          <p:cNvPr id="27" name="Group 26" descr="This image is of a man seen from the back. ">
            <a:extLst>
              <a:ext uri="{FF2B5EF4-FFF2-40B4-BE49-F238E27FC236}">
                <a16:creationId xmlns:a16="http://schemas.microsoft.com/office/drawing/2014/main" id="{ABC2A172-1C05-4D6F-B5FB-5CEBE6B7E962}"/>
              </a:ext>
            </a:extLst>
          </p:cNvPr>
          <p:cNvGrpSpPr/>
          <p:nvPr/>
        </p:nvGrpSpPr>
        <p:grpSpPr>
          <a:xfrm>
            <a:off x="4761706" y="3127375"/>
            <a:ext cx="2668588" cy="2679700"/>
            <a:chOff x="4832350" y="3127375"/>
            <a:chExt cx="2668588" cy="2679700"/>
          </a:xfrm>
        </p:grpSpPr>
        <p:sp>
          <p:nvSpPr>
            <p:cNvPr id="5" name="Freeform 5">
              <a:extLst>
                <a:ext uri="{FF2B5EF4-FFF2-40B4-BE49-F238E27FC236}">
                  <a16:creationId xmlns:a16="http://schemas.microsoft.com/office/drawing/2014/main" id="{A113113D-0844-4CD7-B171-8F00F9D68757}"/>
                </a:ext>
              </a:extLst>
            </p:cNvPr>
            <p:cNvSpPr>
              <a:spLocks/>
            </p:cNvSpPr>
            <p:nvPr/>
          </p:nvSpPr>
          <p:spPr bwMode="auto">
            <a:xfrm>
              <a:off x="6364288" y="3810000"/>
              <a:ext cx="1004888" cy="1736725"/>
            </a:xfrm>
            <a:custGeom>
              <a:avLst/>
              <a:gdLst>
                <a:gd name="T0" fmla="*/ 82 w 175"/>
                <a:gd name="T1" fmla="*/ 75 h 303"/>
                <a:gd name="T2" fmla="*/ 172 w 175"/>
                <a:gd name="T3" fmla="*/ 242 h 303"/>
                <a:gd name="T4" fmla="*/ 103 w 175"/>
                <a:gd name="T5" fmla="*/ 242 h 303"/>
                <a:gd name="T6" fmla="*/ 49 w 175"/>
                <a:gd name="T7" fmla="*/ 89 h 303"/>
                <a:gd name="T8" fmla="*/ 22 w 175"/>
                <a:gd name="T9" fmla="*/ 67 h 303"/>
                <a:gd name="T10" fmla="*/ 7 w 175"/>
                <a:gd name="T11" fmla="*/ 36 h 303"/>
                <a:gd name="T12" fmla="*/ 23 w 175"/>
                <a:gd name="T13" fmla="*/ 36 h 303"/>
                <a:gd name="T14" fmla="*/ 35 w 175"/>
                <a:gd name="T15" fmla="*/ 54 h 303"/>
                <a:gd name="T16" fmla="*/ 8 w 175"/>
                <a:gd name="T17" fmla="*/ 5 h 303"/>
                <a:gd name="T18" fmla="*/ 30 w 175"/>
                <a:gd name="T19" fmla="*/ 21 h 303"/>
                <a:gd name="T20" fmla="*/ 51 w 175"/>
                <a:gd name="T21" fmla="*/ 25 h 303"/>
                <a:gd name="T22" fmla="*/ 70 w 175"/>
                <a:gd name="T23" fmla="*/ 49 h 303"/>
                <a:gd name="T24" fmla="*/ 82 w 175"/>
                <a:gd name="T25" fmla="*/ 75 h 3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5" h="303">
                  <a:moveTo>
                    <a:pt x="82" y="75"/>
                  </a:moveTo>
                  <a:cubicBezTo>
                    <a:pt x="82" y="75"/>
                    <a:pt x="175" y="184"/>
                    <a:pt x="172" y="242"/>
                  </a:cubicBezTo>
                  <a:cubicBezTo>
                    <a:pt x="169" y="299"/>
                    <a:pt x="126" y="303"/>
                    <a:pt x="103" y="242"/>
                  </a:cubicBezTo>
                  <a:cubicBezTo>
                    <a:pt x="81" y="180"/>
                    <a:pt x="49" y="89"/>
                    <a:pt x="49" y="89"/>
                  </a:cubicBezTo>
                  <a:cubicBezTo>
                    <a:pt x="49" y="89"/>
                    <a:pt x="27" y="74"/>
                    <a:pt x="22" y="67"/>
                  </a:cubicBezTo>
                  <a:cubicBezTo>
                    <a:pt x="17" y="61"/>
                    <a:pt x="13" y="39"/>
                    <a:pt x="7" y="36"/>
                  </a:cubicBezTo>
                  <a:cubicBezTo>
                    <a:pt x="0" y="33"/>
                    <a:pt x="12" y="26"/>
                    <a:pt x="23" y="36"/>
                  </a:cubicBezTo>
                  <a:cubicBezTo>
                    <a:pt x="33" y="46"/>
                    <a:pt x="30" y="57"/>
                    <a:pt x="35" y="54"/>
                  </a:cubicBezTo>
                  <a:cubicBezTo>
                    <a:pt x="40" y="50"/>
                    <a:pt x="8" y="10"/>
                    <a:pt x="8" y="5"/>
                  </a:cubicBezTo>
                  <a:cubicBezTo>
                    <a:pt x="9" y="0"/>
                    <a:pt x="30" y="21"/>
                    <a:pt x="30" y="21"/>
                  </a:cubicBezTo>
                  <a:cubicBezTo>
                    <a:pt x="30" y="21"/>
                    <a:pt x="44" y="19"/>
                    <a:pt x="51" y="25"/>
                  </a:cubicBezTo>
                  <a:cubicBezTo>
                    <a:pt x="58" y="30"/>
                    <a:pt x="67" y="43"/>
                    <a:pt x="70" y="49"/>
                  </a:cubicBezTo>
                  <a:cubicBezTo>
                    <a:pt x="72" y="55"/>
                    <a:pt x="75" y="66"/>
                    <a:pt x="82" y="75"/>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4" name="AutoShape 3">
              <a:extLst>
                <a:ext uri="{FF2B5EF4-FFF2-40B4-BE49-F238E27FC236}">
                  <a16:creationId xmlns:a16="http://schemas.microsoft.com/office/drawing/2014/main" id="{CBAFF68D-D572-4371-A91E-AC6024B691FF}"/>
                </a:ext>
              </a:extLst>
            </p:cNvPr>
            <p:cNvSpPr>
              <a:spLocks noChangeAspect="1" noChangeArrowheads="1" noTextEdit="1"/>
            </p:cNvSpPr>
            <p:nvPr/>
          </p:nvSpPr>
          <p:spPr bwMode="auto">
            <a:xfrm>
              <a:off x="4905375" y="3141662"/>
              <a:ext cx="2479675" cy="266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a:extLst>
                <a:ext uri="{FF2B5EF4-FFF2-40B4-BE49-F238E27FC236}">
                  <a16:creationId xmlns:a16="http://schemas.microsoft.com/office/drawing/2014/main" id="{48C4C649-8470-4879-B490-47F99A11E63F}"/>
                </a:ext>
              </a:extLst>
            </p:cNvPr>
            <p:cNvSpPr>
              <a:spLocks/>
            </p:cNvSpPr>
            <p:nvPr/>
          </p:nvSpPr>
          <p:spPr bwMode="auto">
            <a:xfrm>
              <a:off x="6610350" y="4210050"/>
              <a:ext cx="752475" cy="1301750"/>
            </a:xfrm>
            <a:custGeom>
              <a:avLst/>
              <a:gdLst>
                <a:gd name="T0" fmla="*/ 36 w 131"/>
                <a:gd name="T1" fmla="*/ 0 h 227"/>
                <a:gd name="T2" fmla="*/ 0 w 131"/>
                <a:gd name="T3" fmla="*/ 22 h 227"/>
                <a:gd name="T4" fmla="*/ 94 w 131"/>
                <a:gd name="T5" fmla="*/ 215 h 227"/>
                <a:gd name="T6" fmla="*/ 130 w 131"/>
                <a:gd name="T7" fmla="*/ 168 h 227"/>
                <a:gd name="T8" fmla="*/ 36 w 131"/>
                <a:gd name="T9" fmla="*/ 0 h 227"/>
              </a:gdLst>
              <a:ahLst/>
              <a:cxnLst>
                <a:cxn ang="0">
                  <a:pos x="T0" y="T1"/>
                </a:cxn>
                <a:cxn ang="0">
                  <a:pos x="T2" y="T3"/>
                </a:cxn>
                <a:cxn ang="0">
                  <a:pos x="T4" y="T5"/>
                </a:cxn>
                <a:cxn ang="0">
                  <a:pos x="T6" y="T7"/>
                </a:cxn>
                <a:cxn ang="0">
                  <a:pos x="T8" y="T9"/>
                </a:cxn>
              </a:cxnLst>
              <a:rect l="0" t="0" r="r" b="b"/>
              <a:pathLst>
                <a:path w="131" h="227">
                  <a:moveTo>
                    <a:pt x="36" y="0"/>
                  </a:moveTo>
                  <a:cubicBezTo>
                    <a:pt x="36" y="0"/>
                    <a:pt x="5" y="19"/>
                    <a:pt x="0" y="22"/>
                  </a:cubicBezTo>
                  <a:cubicBezTo>
                    <a:pt x="0" y="22"/>
                    <a:pt x="64" y="203"/>
                    <a:pt x="94" y="215"/>
                  </a:cubicBezTo>
                  <a:cubicBezTo>
                    <a:pt x="124" y="227"/>
                    <a:pt x="131" y="194"/>
                    <a:pt x="130" y="168"/>
                  </a:cubicBezTo>
                  <a:cubicBezTo>
                    <a:pt x="129" y="138"/>
                    <a:pt x="99" y="55"/>
                    <a:pt x="36" y="0"/>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a:extLst>
                <a:ext uri="{FF2B5EF4-FFF2-40B4-BE49-F238E27FC236}">
                  <a16:creationId xmlns:a16="http://schemas.microsoft.com/office/drawing/2014/main" id="{A6D0BE20-D8F3-4E9A-9E7A-BC6FFF63D4D3}"/>
                </a:ext>
              </a:extLst>
            </p:cNvPr>
            <p:cNvSpPr>
              <a:spLocks/>
            </p:cNvSpPr>
            <p:nvPr/>
          </p:nvSpPr>
          <p:spPr bwMode="auto">
            <a:xfrm>
              <a:off x="4883150" y="5529263"/>
              <a:ext cx="2451100" cy="257175"/>
            </a:xfrm>
            <a:custGeom>
              <a:avLst/>
              <a:gdLst>
                <a:gd name="T0" fmla="*/ 1544 w 1544"/>
                <a:gd name="T1" fmla="*/ 162 h 162"/>
                <a:gd name="T2" fmla="*/ 0 w 1544"/>
                <a:gd name="T3" fmla="*/ 162 h 162"/>
                <a:gd name="T4" fmla="*/ 156 w 1544"/>
                <a:gd name="T5" fmla="*/ 0 h 162"/>
                <a:gd name="T6" fmla="*/ 1436 w 1544"/>
                <a:gd name="T7" fmla="*/ 0 h 162"/>
                <a:gd name="T8" fmla="*/ 1544 w 1544"/>
                <a:gd name="T9" fmla="*/ 162 h 162"/>
              </a:gdLst>
              <a:ahLst/>
              <a:cxnLst>
                <a:cxn ang="0">
                  <a:pos x="T0" y="T1"/>
                </a:cxn>
                <a:cxn ang="0">
                  <a:pos x="T2" y="T3"/>
                </a:cxn>
                <a:cxn ang="0">
                  <a:pos x="T4" y="T5"/>
                </a:cxn>
                <a:cxn ang="0">
                  <a:pos x="T6" y="T7"/>
                </a:cxn>
                <a:cxn ang="0">
                  <a:pos x="T8" y="T9"/>
                </a:cxn>
              </a:cxnLst>
              <a:rect l="0" t="0" r="r" b="b"/>
              <a:pathLst>
                <a:path w="1544" h="162">
                  <a:moveTo>
                    <a:pt x="1544" y="162"/>
                  </a:moveTo>
                  <a:lnTo>
                    <a:pt x="0" y="162"/>
                  </a:lnTo>
                  <a:lnTo>
                    <a:pt x="156" y="0"/>
                  </a:lnTo>
                  <a:lnTo>
                    <a:pt x="1436" y="0"/>
                  </a:lnTo>
                  <a:lnTo>
                    <a:pt x="1544" y="162"/>
                  </a:lnTo>
                  <a:close/>
                </a:path>
              </a:pathLst>
            </a:custGeom>
            <a:gradFill flip="none" rotWithShape="1">
              <a:gsLst>
                <a:gs pos="0">
                  <a:srgbClr val="6FC9E0"/>
                </a:gs>
                <a:gs pos="39000">
                  <a:srgbClr val="4BC3E2"/>
                </a:gs>
                <a:gs pos="85000">
                  <a:srgbClr val="030341"/>
                </a:gs>
              </a:gsLst>
              <a:path path="circle">
                <a:fillToRect l="50000" t="130000" r="50000" b="-30000"/>
              </a:path>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8" name="Freeform 8">
              <a:extLst>
                <a:ext uri="{FF2B5EF4-FFF2-40B4-BE49-F238E27FC236}">
                  <a16:creationId xmlns:a16="http://schemas.microsoft.com/office/drawing/2014/main" id="{91E2CD51-2ACF-4F68-863C-840F1804E8B5}"/>
                </a:ext>
              </a:extLst>
            </p:cNvPr>
            <p:cNvSpPr>
              <a:spLocks/>
            </p:cNvSpPr>
            <p:nvPr/>
          </p:nvSpPr>
          <p:spPr bwMode="auto">
            <a:xfrm>
              <a:off x="5313363" y="4187825"/>
              <a:ext cx="1520825" cy="1598613"/>
            </a:xfrm>
            <a:custGeom>
              <a:avLst/>
              <a:gdLst>
                <a:gd name="T0" fmla="*/ 265 w 265"/>
                <a:gd name="T1" fmla="*/ 279 h 279"/>
                <a:gd name="T2" fmla="*/ 25 w 265"/>
                <a:gd name="T3" fmla="*/ 279 h 279"/>
                <a:gd name="T4" fmla="*/ 20 w 265"/>
                <a:gd name="T5" fmla="*/ 234 h 279"/>
                <a:gd name="T6" fmla="*/ 20 w 265"/>
                <a:gd name="T7" fmla="*/ 230 h 279"/>
                <a:gd name="T8" fmla="*/ 13 w 265"/>
                <a:gd name="T9" fmla="*/ 171 h 279"/>
                <a:gd name="T10" fmla="*/ 11 w 265"/>
                <a:gd name="T11" fmla="*/ 150 h 279"/>
                <a:gd name="T12" fmla="*/ 10 w 265"/>
                <a:gd name="T13" fmla="*/ 129 h 279"/>
                <a:gd name="T14" fmla="*/ 10 w 265"/>
                <a:gd name="T15" fmla="*/ 34 h 279"/>
                <a:gd name="T16" fmla="*/ 10 w 265"/>
                <a:gd name="T17" fmla="*/ 34 h 279"/>
                <a:gd name="T18" fmla="*/ 65 w 265"/>
                <a:gd name="T19" fmla="*/ 17 h 279"/>
                <a:gd name="T20" fmla="*/ 86 w 265"/>
                <a:gd name="T21" fmla="*/ 1 h 279"/>
                <a:gd name="T22" fmla="*/ 131 w 265"/>
                <a:gd name="T23" fmla="*/ 3 h 279"/>
                <a:gd name="T24" fmla="*/ 132 w 265"/>
                <a:gd name="T25" fmla="*/ 3 h 279"/>
                <a:gd name="T26" fmla="*/ 132 w 265"/>
                <a:gd name="T27" fmla="*/ 3 h 279"/>
                <a:gd name="T28" fmla="*/ 133 w 265"/>
                <a:gd name="T29" fmla="*/ 3 h 279"/>
                <a:gd name="T30" fmla="*/ 169 w 265"/>
                <a:gd name="T31" fmla="*/ 12 h 279"/>
                <a:gd name="T32" fmla="*/ 170 w 265"/>
                <a:gd name="T33" fmla="*/ 13 h 279"/>
                <a:gd name="T34" fmla="*/ 170 w 265"/>
                <a:gd name="T35" fmla="*/ 13 h 279"/>
                <a:gd name="T36" fmla="*/ 171 w 265"/>
                <a:gd name="T37" fmla="*/ 26 h 279"/>
                <a:gd name="T38" fmla="*/ 197 w 265"/>
                <a:gd name="T39" fmla="*/ 31 h 279"/>
                <a:gd name="T40" fmla="*/ 201 w 265"/>
                <a:gd name="T41" fmla="*/ 32 h 279"/>
                <a:gd name="T42" fmla="*/ 251 w 265"/>
                <a:gd name="T43" fmla="*/ 105 h 279"/>
                <a:gd name="T44" fmla="*/ 255 w 265"/>
                <a:gd name="T45" fmla="*/ 151 h 279"/>
                <a:gd name="T46" fmla="*/ 259 w 265"/>
                <a:gd name="T47" fmla="*/ 192 h 279"/>
                <a:gd name="T48" fmla="*/ 262 w 265"/>
                <a:gd name="T49" fmla="*/ 234 h 279"/>
                <a:gd name="T50" fmla="*/ 264 w 265"/>
                <a:gd name="T51" fmla="*/ 266 h 279"/>
                <a:gd name="T52" fmla="*/ 264 w 265"/>
                <a:gd name="T53" fmla="*/ 266 h 279"/>
                <a:gd name="T54" fmla="*/ 265 w 265"/>
                <a:gd name="T55" fmla="*/ 279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65" h="279">
                  <a:moveTo>
                    <a:pt x="265" y="279"/>
                  </a:moveTo>
                  <a:cubicBezTo>
                    <a:pt x="25" y="279"/>
                    <a:pt x="25" y="279"/>
                    <a:pt x="25" y="279"/>
                  </a:cubicBezTo>
                  <a:cubicBezTo>
                    <a:pt x="25" y="273"/>
                    <a:pt x="23" y="256"/>
                    <a:pt x="20" y="234"/>
                  </a:cubicBezTo>
                  <a:cubicBezTo>
                    <a:pt x="20" y="232"/>
                    <a:pt x="20" y="231"/>
                    <a:pt x="20" y="230"/>
                  </a:cubicBezTo>
                  <a:cubicBezTo>
                    <a:pt x="17" y="211"/>
                    <a:pt x="15" y="191"/>
                    <a:pt x="13" y="171"/>
                  </a:cubicBezTo>
                  <a:cubicBezTo>
                    <a:pt x="13" y="164"/>
                    <a:pt x="12" y="157"/>
                    <a:pt x="11" y="150"/>
                  </a:cubicBezTo>
                  <a:cubicBezTo>
                    <a:pt x="11" y="143"/>
                    <a:pt x="11" y="136"/>
                    <a:pt x="10" y="129"/>
                  </a:cubicBezTo>
                  <a:cubicBezTo>
                    <a:pt x="8" y="78"/>
                    <a:pt x="0" y="42"/>
                    <a:pt x="10" y="34"/>
                  </a:cubicBezTo>
                  <a:cubicBezTo>
                    <a:pt x="10" y="34"/>
                    <a:pt x="10" y="34"/>
                    <a:pt x="10" y="34"/>
                  </a:cubicBezTo>
                  <a:cubicBezTo>
                    <a:pt x="19" y="26"/>
                    <a:pt x="65" y="17"/>
                    <a:pt x="65" y="17"/>
                  </a:cubicBezTo>
                  <a:cubicBezTo>
                    <a:pt x="65" y="17"/>
                    <a:pt x="70" y="2"/>
                    <a:pt x="86" y="1"/>
                  </a:cubicBezTo>
                  <a:cubicBezTo>
                    <a:pt x="102" y="0"/>
                    <a:pt x="118" y="1"/>
                    <a:pt x="131" y="3"/>
                  </a:cubicBezTo>
                  <a:cubicBezTo>
                    <a:pt x="131" y="3"/>
                    <a:pt x="132" y="3"/>
                    <a:pt x="132" y="3"/>
                  </a:cubicBezTo>
                  <a:cubicBezTo>
                    <a:pt x="132" y="3"/>
                    <a:pt x="132" y="3"/>
                    <a:pt x="132" y="3"/>
                  </a:cubicBezTo>
                  <a:cubicBezTo>
                    <a:pt x="132" y="3"/>
                    <a:pt x="133" y="3"/>
                    <a:pt x="133" y="3"/>
                  </a:cubicBezTo>
                  <a:cubicBezTo>
                    <a:pt x="152" y="6"/>
                    <a:pt x="167" y="10"/>
                    <a:pt x="169" y="12"/>
                  </a:cubicBezTo>
                  <a:cubicBezTo>
                    <a:pt x="170" y="12"/>
                    <a:pt x="170" y="13"/>
                    <a:pt x="170" y="13"/>
                  </a:cubicBezTo>
                  <a:cubicBezTo>
                    <a:pt x="170" y="13"/>
                    <a:pt x="170" y="13"/>
                    <a:pt x="170" y="13"/>
                  </a:cubicBezTo>
                  <a:cubicBezTo>
                    <a:pt x="171" y="22"/>
                    <a:pt x="171" y="26"/>
                    <a:pt x="171" y="26"/>
                  </a:cubicBezTo>
                  <a:cubicBezTo>
                    <a:pt x="171" y="26"/>
                    <a:pt x="184" y="32"/>
                    <a:pt x="197" y="31"/>
                  </a:cubicBezTo>
                  <a:cubicBezTo>
                    <a:pt x="198" y="31"/>
                    <a:pt x="199" y="31"/>
                    <a:pt x="201" y="32"/>
                  </a:cubicBezTo>
                  <a:cubicBezTo>
                    <a:pt x="216" y="35"/>
                    <a:pt x="247" y="62"/>
                    <a:pt x="251" y="105"/>
                  </a:cubicBezTo>
                  <a:cubicBezTo>
                    <a:pt x="252" y="117"/>
                    <a:pt x="254" y="133"/>
                    <a:pt x="255" y="151"/>
                  </a:cubicBezTo>
                  <a:cubicBezTo>
                    <a:pt x="256" y="164"/>
                    <a:pt x="257" y="178"/>
                    <a:pt x="259" y="192"/>
                  </a:cubicBezTo>
                  <a:cubicBezTo>
                    <a:pt x="260" y="207"/>
                    <a:pt x="261" y="221"/>
                    <a:pt x="262" y="234"/>
                  </a:cubicBezTo>
                  <a:cubicBezTo>
                    <a:pt x="263" y="246"/>
                    <a:pt x="263" y="258"/>
                    <a:pt x="264" y="266"/>
                  </a:cubicBezTo>
                  <a:cubicBezTo>
                    <a:pt x="264" y="266"/>
                    <a:pt x="264" y="266"/>
                    <a:pt x="264" y="266"/>
                  </a:cubicBezTo>
                  <a:cubicBezTo>
                    <a:pt x="264" y="272"/>
                    <a:pt x="265" y="277"/>
                    <a:pt x="265" y="27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a:extLst>
                <a:ext uri="{FF2B5EF4-FFF2-40B4-BE49-F238E27FC236}">
                  <a16:creationId xmlns:a16="http://schemas.microsoft.com/office/drawing/2014/main" id="{319F10DD-B9D3-4B3A-8314-9802E27DC1C4}"/>
                </a:ext>
              </a:extLst>
            </p:cNvPr>
            <p:cNvSpPr>
              <a:spLocks/>
            </p:cNvSpPr>
            <p:nvPr/>
          </p:nvSpPr>
          <p:spPr bwMode="auto">
            <a:xfrm>
              <a:off x="4832350" y="4359275"/>
              <a:ext cx="1382713" cy="1152525"/>
            </a:xfrm>
            <a:custGeom>
              <a:avLst/>
              <a:gdLst>
                <a:gd name="T0" fmla="*/ 227 w 241"/>
                <a:gd name="T1" fmla="*/ 194 h 201"/>
                <a:gd name="T2" fmla="*/ 104 w 241"/>
                <a:gd name="T3" fmla="*/ 200 h 201"/>
                <a:gd name="T4" fmla="*/ 23 w 241"/>
                <a:gd name="T5" fmla="*/ 199 h 201"/>
                <a:gd name="T6" fmla="*/ 38 w 241"/>
                <a:gd name="T7" fmla="*/ 83 h 201"/>
                <a:gd name="T8" fmla="*/ 94 w 241"/>
                <a:gd name="T9" fmla="*/ 4 h 201"/>
                <a:gd name="T10" fmla="*/ 94 w 241"/>
                <a:gd name="T11" fmla="*/ 4 h 201"/>
                <a:gd name="T12" fmla="*/ 106 w 241"/>
                <a:gd name="T13" fmla="*/ 1 h 201"/>
                <a:gd name="T14" fmla="*/ 143 w 241"/>
                <a:gd name="T15" fmla="*/ 57 h 201"/>
                <a:gd name="T16" fmla="*/ 95 w 241"/>
                <a:gd name="T17" fmla="*/ 120 h 201"/>
                <a:gd name="T18" fmla="*/ 76 w 241"/>
                <a:gd name="T19" fmla="*/ 141 h 201"/>
                <a:gd name="T20" fmla="*/ 97 w 241"/>
                <a:gd name="T21" fmla="*/ 141 h 201"/>
                <a:gd name="T22" fmla="*/ 239 w 241"/>
                <a:gd name="T23" fmla="*/ 164 h 201"/>
                <a:gd name="T24" fmla="*/ 227 w 241"/>
                <a:gd name="T25" fmla="*/ 194 h 2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41" h="201">
                  <a:moveTo>
                    <a:pt x="227" y="194"/>
                  </a:moveTo>
                  <a:cubicBezTo>
                    <a:pt x="224" y="194"/>
                    <a:pt x="160" y="198"/>
                    <a:pt x="104" y="200"/>
                  </a:cubicBezTo>
                  <a:cubicBezTo>
                    <a:pt x="66" y="201"/>
                    <a:pt x="32" y="201"/>
                    <a:pt x="23" y="199"/>
                  </a:cubicBezTo>
                  <a:cubicBezTo>
                    <a:pt x="0" y="193"/>
                    <a:pt x="5" y="167"/>
                    <a:pt x="38" y="83"/>
                  </a:cubicBezTo>
                  <a:cubicBezTo>
                    <a:pt x="59" y="29"/>
                    <a:pt x="80" y="10"/>
                    <a:pt x="94" y="4"/>
                  </a:cubicBezTo>
                  <a:cubicBezTo>
                    <a:pt x="94" y="4"/>
                    <a:pt x="94" y="4"/>
                    <a:pt x="94" y="4"/>
                  </a:cubicBezTo>
                  <a:cubicBezTo>
                    <a:pt x="101" y="0"/>
                    <a:pt x="106" y="1"/>
                    <a:pt x="106" y="1"/>
                  </a:cubicBezTo>
                  <a:cubicBezTo>
                    <a:pt x="123" y="0"/>
                    <a:pt x="145" y="42"/>
                    <a:pt x="143" y="57"/>
                  </a:cubicBezTo>
                  <a:cubicBezTo>
                    <a:pt x="142" y="66"/>
                    <a:pt x="115" y="98"/>
                    <a:pt x="95" y="120"/>
                  </a:cubicBezTo>
                  <a:cubicBezTo>
                    <a:pt x="85" y="132"/>
                    <a:pt x="76" y="141"/>
                    <a:pt x="76" y="141"/>
                  </a:cubicBezTo>
                  <a:cubicBezTo>
                    <a:pt x="76" y="141"/>
                    <a:pt x="85" y="141"/>
                    <a:pt x="97" y="141"/>
                  </a:cubicBezTo>
                  <a:cubicBezTo>
                    <a:pt x="139" y="142"/>
                    <a:pt x="228" y="145"/>
                    <a:pt x="239" y="164"/>
                  </a:cubicBezTo>
                  <a:cubicBezTo>
                    <a:pt x="241" y="169"/>
                    <a:pt x="233" y="194"/>
                    <a:pt x="227" y="194"/>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a:extLst>
                <a:ext uri="{FF2B5EF4-FFF2-40B4-BE49-F238E27FC236}">
                  <a16:creationId xmlns:a16="http://schemas.microsoft.com/office/drawing/2014/main" id="{5849D18F-42AB-4436-A00E-CCB48479C93C}"/>
                </a:ext>
              </a:extLst>
            </p:cNvPr>
            <p:cNvSpPr>
              <a:spLocks/>
            </p:cNvSpPr>
            <p:nvPr/>
          </p:nvSpPr>
          <p:spPr bwMode="auto">
            <a:xfrm>
              <a:off x="6450013" y="4960938"/>
              <a:ext cx="333375" cy="750888"/>
            </a:xfrm>
            <a:custGeom>
              <a:avLst/>
              <a:gdLst>
                <a:gd name="T0" fmla="*/ 66 w 66"/>
                <a:gd name="T1" fmla="*/ 131 h 131"/>
                <a:gd name="T2" fmla="*/ 23 w 66"/>
                <a:gd name="T3" fmla="*/ 68 h 131"/>
                <a:gd name="T4" fmla="*/ 4 w 66"/>
                <a:gd name="T5" fmla="*/ 25 h 131"/>
                <a:gd name="T6" fmla="*/ 57 w 66"/>
                <a:gd name="T7" fmla="*/ 16 h 131"/>
                <a:gd name="T8" fmla="*/ 64 w 66"/>
                <a:gd name="T9" fmla="*/ 99 h 131"/>
                <a:gd name="T10" fmla="*/ 66 w 66"/>
                <a:gd name="T11" fmla="*/ 131 h 131"/>
              </a:gdLst>
              <a:ahLst/>
              <a:cxnLst>
                <a:cxn ang="0">
                  <a:pos x="T0" y="T1"/>
                </a:cxn>
                <a:cxn ang="0">
                  <a:pos x="T2" y="T3"/>
                </a:cxn>
                <a:cxn ang="0">
                  <a:pos x="T4" y="T5"/>
                </a:cxn>
                <a:cxn ang="0">
                  <a:pos x="T6" y="T7"/>
                </a:cxn>
                <a:cxn ang="0">
                  <a:pos x="T8" y="T9"/>
                </a:cxn>
                <a:cxn ang="0">
                  <a:pos x="T10" y="T11"/>
                </a:cxn>
              </a:cxnLst>
              <a:rect l="0" t="0" r="r" b="b"/>
              <a:pathLst>
                <a:path w="66" h="131">
                  <a:moveTo>
                    <a:pt x="66" y="131"/>
                  </a:moveTo>
                  <a:cubicBezTo>
                    <a:pt x="61" y="107"/>
                    <a:pt x="42" y="83"/>
                    <a:pt x="23" y="68"/>
                  </a:cubicBezTo>
                  <a:cubicBezTo>
                    <a:pt x="0" y="51"/>
                    <a:pt x="4" y="25"/>
                    <a:pt x="4" y="25"/>
                  </a:cubicBezTo>
                  <a:cubicBezTo>
                    <a:pt x="21" y="0"/>
                    <a:pt x="41" y="5"/>
                    <a:pt x="57" y="16"/>
                  </a:cubicBezTo>
                  <a:cubicBezTo>
                    <a:pt x="59" y="43"/>
                    <a:pt x="62" y="74"/>
                    <a:pt x="64" y="99"/>
                  </a:cubicBezTo>
                  <a:cubicBezTo>
                    <a:pt x="65" y="111"/>
                    <a:pt x="65" y="123"/>
                    <a:pt x="66" y="131"/>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Shape 21">
              <a:extLst>
                <a:ext uri="{FF2B5EF4-FFF2-40B4-BE49-F238E27FC236}">
                  <a16:creationId xmlns:a16="http://schemas.microsoft.com/office/drawing/2014/main" id="{D1D8B039-3C85-439E-9B4E-0AE3B0227E37}"/>
                </a:ext>
              </a:extLst>
            </p:cNvPr>
            <p:cNvSpPr/>
            <p:nvPr/>
          </p:nvSpPr>
          <p:spPr>
            <a:xfrm rot="20364014">
              <a:off x="6924390" y="4583236"/>
              <a:ext cx="305126" cy="641501"/>
            </a:xfrm>
            <a:custGeom>
              <a:avLst/>
              <a:gdLst>
                <a:gd name="connsiteX0" fmla="*/ 793 w 453638"/>
                <a:gd name="connsiteY0" fmla="*/ 10752 h 953733"/>
                <a:gd name="connsiteX1" fmla="*/ 331787 w 453638"/>
                <a:gd name="connsiteY1" fmla="*/ 467952 h 953733"/>
                <a:gd name="connsiteX2" fmla="*/ 436562 w 453638"/>
                <a:gd name="connsiteY2" fmla="*/ 944202 h 953733"/>
                <a:gd name="connsiteX3" fmla="*/ 793 w 453638"/>
                <a:gd name="connsiteY3" fmla="*/ 10752 h 953733"/>
              </a:gdLst>
              <a:ahLst/>
              <a:cxnLst>
                <a:cxn ang="0">
                  <a:pos x="connsiteX0" y="connsiteY0"/>
                </a:cxn>
                <a:cxn ang="0">
                  <a:pos x="connsiteX1" y="connsiteY1"/>
                </a:cxn>
                <a:cxn ang="0">
                  <a:pos x="connsiteX2" y="connsiteY2"/>
                </a:cxn>
                <a:cxn ang="0">
                  <a:pos x="connsiteX3" y="connsiteY3"/>
                </a:cxn>
              </a:cxnLst>
              <a:rect l="l" t="t" r="r" b="b"/>
              <a:pathLst>
                <a:path w="453638" h="953733">
                  <a:moveTo>
                    <a:pt x="793" y="10752"/>
                  </a:moveTo>
                  <a:cubicBezTo>
                    <a:pt x="-16669" y="-68623"/>
                    <a:pt x="259159" y="312377"/>
                    <a:pt x="331787" y="467952"/>
                  </a:cubicBezTo>
                  <a:cubicBezTo>
                    <a:pt x="404415" y="623527"/>
                    <a:pt x="490934" y="1020005"/>
                    <a:pt x="436562" y="944202"/>
                  </a:cubicBezTo>
                  <a:cubicBezTo>
                    <a:pt x="382190" y="868399"/>
                    <a:pt x="18255" y="90127"/>
                    <a:pt x="793" y="10752"/>
                  </a:cubicBezTo>
                  <a:close/>
                </a:path>
              </a:pathLst>
            </a:custGeom>
            <a:gradFill flip="none" rotWithShape="1">
              <a:gsLst>
                <a:gs pos="100000">
                  <a:srgbClr val="7289F2">
                    <a:alpha val="0"/>
                  </a:srgbClr>
                </a:gs>
                <a:gs pos="26000">
                  <a:srgbClr val="7289F2">
                    <a:alpha val="54000"/>
                  </a:srgbClr>
                </a:gs>
              </a:gsLst>
              <a:lin ang="7800000" scaled="0"/>
              <a:tileRect/>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11" name="Freeform 11">
              <a:extLst>
                <a:ext uri="{FF2B5EF4-FFF2-40B4-BE49-F238E27FC236}">
                  <a16:creationId xmlns:a16="http://schemas.microsoft.com/office/drawing/2014/main" id="{9C6C3AB2-1F41-4F9F-A40A-34C6948A2EEB}"/>
                </a:ext>
              </a:extLst>
            </p:cNvPr>
            <p:cNvSpPr>
              <a:spLocks/>
            </p:cNvSpPr>
            <p:nvPr/>
          </p:nvSpPr>
          <p:spPr bwMode="auto">
            <a:xfrm>
              <a:off x="6065838" y="4297363"/>
              <a:ext cx="1435100" cy="1168400"/>
            </a:xfrm>
            <a:custGeom>
              <a:avLst/>
              <a:gdLst>
                <a:gd name="T0" fmla="*/ 11 w 250"/>
                <a:gd name="T1" fmla="*/ 49 h 204"/>
                <a:gd name="T2" fmla="*/ 103 w 250"/>
                <a:gd name="T3" fmla="*/ 27 h 204"/>
                <a:gd name="T4" fmla="*/ 211 w 250"/>
                <a:gd name="T5" fmla="*/ 135 h 204"/>
                <a:gd name="T6" fmla="*/ 179 w 250"/>
                <a:gd name="T7" fmla="*/ 196 h 204"/>
                <a:gd name="T8" fmla="*/ 10 w 250"/>
                <a:gd name="T9" fmla="*/ 49 h 204"/>
                <a:gd name="T10" fmla="*/ 11 w 250"/>
                <a:gd name="T11" fmla="*/ 49 h 204"/>
              </a:gdLst>
              <a:ahLst/>
              <a:cxnLst>
                <a:cxn ang="0">
                  <a:pos x="T0" y="T1"/>
                </a:cxn>
                <a:cxn ang="0">
                  <a:pos x="T2" y="T3"/>
                </a:cxn>
                <a:cxn ang="0">
                  <a:pos x="T4" y="T5"/>
                </a:cxn>
                <a:cxn ang="0">
                  <a:pos x="T6" y="T7"/>
                </a:cxn>
                <a:cxn ang="0">
                  <a:pos x="T8" y="T9"/>
                </a:cxn>
                <a:cxn ang="0">
                  <a:pos x="T10" y="T11"/>
                </a:cxn>
              </a:cxnLst>
              <a:rect l="0" t="0" r="r" b="b"/>
              <a:pathLst>
                <a:path w="250" h="204">
                  <a:moveTo>
                    <a:pt x="11" y="49"/>
                  </a:moveTo>
                  <a:cubicBezTo>
                    <a:pt x="25" y="11"/>
                    <a:pt x="73" y="0"/>
                    <a:pt x="103" y="27"/>
                  </a:cubicBezTo>
                  <a:cubicBezTo>
                    <a:pt x="136" y="58"/>
                    <a:pt x="187" y="105"/>
                    <a:pt x="211" y="135"/>
                  </a:cubicBezTo>
                  <a:cubicBezTo>
                    <a:pt x="250" y="180"/>
                    <a:pt x="199" y="204"/>
                    <a:pt x="179" y="196"/>
                  </a:cubicBezTo>
                  <a:cubicBezTo>
                    <a:pt x="117" y="171"/>
                    <a:pt x="0" y="117"/>
                    <a:pt x="10" y="49"/>
                  </a:cubicBezTo>
                  <a:cubicBezTo>
                    <a:pt x="10" y="49"/>
                    <a:pt x="11" y="49"/>
                    <a:pt x="11" y="49"/>
                  </a:cubicBezTo>
                  <a:close/>
                </a:path>
              </a:pathLst>
            </a:custGeom>
            <a:solidFill>
              <a:srgbClr val="E5E1F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a:extLst>
                <a:ext uri="{FF2B5EF4-FFF2-40B4-BE49-F238E27FC236}">
                  <a16:creationId xmlns:a16="http://schemas.microsoft.com/office/drawing/2014/main" id="{53D9C9B8-8241-4452-98F4-6F4696E0228C}"/>
                </a:ext>
              </a:extLst>
            </p:cNvPr>
            <p:cNvSpPr>
              <a:spLocks/>
            </p:cNvSpPr>
            <p:nvPr/>
          </p:nvSpPr>
          <p:spPr bwMode="auto">
            <a:xfrm>
              <a:off x="5664200" y="3127375"/>
              <a:ext cx="809625" cy="1135063"/>
            </a:xfrm>
            <a:custGeom>
              <a:avLst/>
              <a:gdLst>
                <a:gd name="T0" fmla="*/ 138 w 141"/>
                <a:gd name="T1" fmla="*/ 142 h 198"/>
                <a:gd name="T2" fmla="*/ 136 w 141"/>
                <a:gd name="T3" fmla="*/ 150 h 198"/>
                <a:gd name="T4" fmla="*/ 134 w 141"/>
                <a:gd name="T5" fmla="*/ 170 h 198"/>
                <a:gd name="T6" fmla="*/ 128 w 141"/>
                <a:gd name="T7" fmla="*/ 178 h 198"/>
                <a:gd name="T8" fmla="*/ 125 w 141"/>
                <a:gd name="T9" fmla="*/ 179 h 198"/>
                <a:gd name="T10" fmla="*/ 115 w 141"/>
                <a:gd name="T11" fmla="*/ 178 h 198"/>
                <a:gd name="T12" fmla="*/ 109 w 141"/>
                <a:gd name="T13" fmla="*/ 198 h 198"/>
                <a:gd name="T14" fmla="*/ 108 w 141"/>
                <a:gd name="T15" fmla="*/ 197 h 198"/>
                <a:gd name="T16" fmla="*/ 71 w 141"/>
                <a:gd name="T17" fmla="*/ 188 h 198"/>
                <a:gd name="T18" fmla="*/ 71 w 141"/>
                <a:gd name="T19" fmla="*/ 188 h 198"/>
                <a:gd name="T20" fmla="*/ 70 w 141"/>
                <a:gd name="T21" fmla="*/ 188 h 198"/>
                <a:gd name="T22" fmla="*/ 25 w 141"/>
                <a:gd name="T23" fmla="*/ 186 h 198"/>
                <a:gd name="T24" fmla="*/ 26 w 141"/>
                <a:gd name="T25" fmla="*/ 157 h 198"/>
                <a:gd name="T26" fmla="*/ 19 w 141"/>
                <a:gd name="T27" fmla="*/ 125 h 198"/>
                <a:gd name="T28" fmla="*/ 9 w 141"/>
                <a:gd name="T29" fmla="*/ 99 h 198"/>
                <a:gd name="T30" fmla="*/ 0 w 141"/>
                <a:gd name="T31" fmla="*/ 72 h 198"/>
                <a:gd name="T32" fmla="*/ 34 w 141"/>
                <a:gd name="T33" fmla="*/ 18 h 198"/>
                <a:gd name="T34" fmla="*/ 57 w 141"/>
                <a:gd name="T35" fmla="*/ 7 h 198"/>
                <a:gd name="T36" fmla="*/ 76 w 141"/>
                <a:gd name="T37" fmla="*/ 0 h 198"/>
                <a:gd name="T38" fmla="*/ 92 w 141"/>
                <a:gd name="T39" fmla="*/ 9 h 198"/>
                <a:gd name="T40" fmla="*/ 112 w 141"/>
                <a:gd name="T41" fmla="*/ 11 h 198"/>
                <a:gd name="T42" fmla="*/ 124 w 141"/>
                <a:gd name="T43" fmla="*/ 24 h 198"/>
                <a:gd name="T44" fmla="*/ 134 w 141"/>
                <a:gd name="T45" fmla="*/ 37 h 198"/>
                <a:gd name="T46" fmla="*/ 134 w 141"/>
                <a:gd name="T47" fmla="*/ 38 h 198"/>
                <a:gd name="T48" fmla="*/ 134 w 141"/>
                <a:gd name="T49" fmla="*/ 38 h 198"/>
                <a:gd name="T50" fmla="*/ 133 w 141"/>
                <a:gd name="T51" fmla="*/ 39 h 198"/>
                <a:gd name="T52" fmla="*/ 132 w 141"/>
                <a:gd name="T53" fmla="*/ 41 h 198"/>
                <a:gd name="T54" fmla="*/ 131 w 141"/>
                <a:gd name="T55" fmla="*/ 42 h 198"/>
                <a:gd name="T56" fmla="*/ 130 w 141"/>
                <a:gd name="T57" fmla="*/ 42 h 198"/>
                <a:gd name="T58" fmla="*/ 129 w 141"/>
                <a:gd name="T59" fmla="*/ 43 h 198"/>
                <a:gd name="T60" fmla="*/ 129 w 141"/>
                <a:gd name="T61" fmla="*/ 43 h 198"/>
                <a:gd name="T62" fmla="*/ 138 w 141"/>
                <a:gd name="T63" fmla="*/ 90 h 198"/>
                <a:gd name="T64" fmla="*/ 139 w 141"/>
                <a:gd name="T65" fmla="*/ 113 h 198"/>
                <a:gd name="T66" fmla="*/ 138 w 141"/>
                <a:gd name="T67" fmla="*/ 142 h 1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41" h="198">
                  <a:moveTo>
                    <a:pt x="138" y="142"/>
                  </a:moveTo>
                  <a:cubicBezTo>
                    <a:pt x="138" y="145"/>
                    <a:pt x="137" y="147"/>
                    <a:pt x="136" y="150"/>
                  </a:cubicBezTo>
                  <a:cubicBezTo>
                    <a:pt x="136" y="151"/>
                    <a:pt x="135" y="166"/>
                    <a:pt x="134" y="170"/>
                  </a:cubicBezTo>
                  <a:cubicBezTo>
                    <a:pt x="134" y="172"/>
                    <a:pt x="132" y="177"/>
                    <a:pt x="128" y="178"/>
                  </a:cubicBezTo>
                  <a:cubicBezTo>
                    <a:pt x="127" y="179"/>
                    <a:pt x="126" y="179"/>
                    <a:pt x="125" y="179"/>
                  </a:cubicBezTo>
                  <a:cubicBezTo>
                    <a:pt x="118" y="178"/>
                    <a:pt x="115" y="178"/>
                    <a:pt x="115" y="178"/>
                  </a:cubicBezTo>
                  <a:cubicBezTo>
                    <a:pt x="115" y="178"/>
                    <a:pt x="108" y="189"/>
                    <a:pt x="109" y="198"/>
                  </a:cubicBezTo>
                  <a:cubicBezTo>
                    <a:pt x="109" y="198"/>
                    <a:pt x="109" y="197"/>
                    <a:pt x="108" y="197"/>
                  </a:cubicBezTo>
                  <a:cubicBezTo>
                    <a:pt x="106" y="195"/>
                    <a:pt x="91" y="191"/>
                    <a:pt x="71" y="188"/>
                  </a:cubicBezTo>
                  <a:cubicBezTo>
                    <a:pt x="71" y="188"/>
                    <a:pt x="71" y="188"/>
                    <a:pt x="71" y="188"/>
                  </a:cubicBezTo>
                  <a:cubicBezTo>
                    <a:pt x="71" y="188"/>
                    <a:pt x="70" y="188"/>
                    <a:pt x="70" y="188"/>
                  </a:cubicBezTo>
                  <a:cubicBezTo>
                    <a:pt x="57" y="186"/>
                    <a:pt x="41" y="185"/>
                    <a:pt x="25" y="186"/>
                  </a:cubicBezTo>
                  <a:cubicBezTo>
                    <a:pt x="25" y="186"/>
                    <a:pt x="27" y="173"/>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9" y="43"/>
                    <a:pt x="139" y="82"/>
                    <a:pt x="138" y="90"/>
                  </a:cubicBezTo>
                  <a:cubicBezTo>
                    <a:pt x="138" y="97"/>
                    <a:pt x="137" y="106"/>
                    <a:pt x="139" y="113"/>
                  </a:cubicBezTo>
                  <a:cubicBezTo>
                    <a:pt x="141" y="118"/>
                    <a:pt x="141" y="129"/>
                    <a:pt x="138" y="142"/>
                  </a:cubicBezTo>
                  <a:close/>
                </a:path>
              </a:pathLst>
            </a:custGeom>
            <a:solidFill>
              <a:srgbClr val="F8F3F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a:extLst>
                <a:ext uri="{FF2B5EF4-FFF2-40B4-BE49-F238E27FC236}">
                  <a16:creationId xmlns:a16="http://schemas.microsoft.com/office/drawing/2014/main" id="{104737AB-59A7-4247-842C-6F97799DA28F}"/>
                </a:ext>
              </a:extLst>
            </p:cNvPr>
            <p:cNvSpPr>
              <a:spLocks/>
            </p:cNvSpPr>
            <p:nvPr/>
          </p:nvSpPr>
          <p:spPr bwMode="auto">
            <a:xfrm>
              <a:off x="5664200" y="3127375"/>
              <a:ext cx="781050" cy="900113"/>
            </a:xfrm>
            <a:custGeom>
              <a:avLst/>
              <a:gdLst>
                <a:gd name="T0" fmla="*/ 134 w 136"/>
                <a:gd name="T1" fmla="*/ 37 h 157"/>
                <a:gd name="T2" fmla="*/ 134 w 136"/>
                <a:gd name="T3" fmla="*/ 38 h 157"/>
                <a:gd name="T4" fmla="*/ 134 w 136"/>
                <a:gd name="T5" fmla="*/ 38 h 157"/>
                <a:gd name="T6" fmla="*/ 133 w 136"/>
                <a:gd name="T7" fmla="*/ 39 h 157"/>
                <a:gd name="T8" fmla="*/ 132 w 136"/>
                <a:gd name="T9" fmla="*/ 41 h 157"/>
                <a:gd name="T10" fmla="*/ 129 w 136"/>
                <a:gd name="T11" fmla="*/ 43 h 157"/>
                <a:gd name="T12" fmla="*/ 129 w 136"/>
                <a:gd name="T13" fmla="*/ 43 h 157"/>
                <a:gd name="T14" fmla="*/ 127 w 136"/>
                <a:gd name="T15" fmla="*/ 79 h 157"/>
                <a:gd name="T16" fmla="*/ 97 w 136"/>
                <a:gd name="T17" fmla="*/ 111 h 157"/>
                <a:gd name="T18" fmla="*/ 85 w 136"/>
                <a:gd name="T19" fmla="*/ 140 h 157"/>
                <a:gd name="T20" fmla="*/ 85 w 136"/>
                <a:gd name="T21" fmla="*/ 157 h 157"/>
                <a:gd name="T22" fmla="*/ 26 w 136"/>
                <a:gd name="T23" fmla="*/ 157 h 157"/>
                <a:gd name="T24" fmla="*/ 19 w 136"/>
                <a:gd name="T25" fmla="*/ 125 h 157"/>
                <a:gd name="T26" fmla="*/ 9 w 136"/>
                <a:gd name="T27" fmla="*/ 99 h 157"/>
                <a:gd name="T28" fmla="*/ 0 w 136"/>
                <a:gd name="T29" fmla="*/ 72 h 157"/>
                <a:gd name="T30" fmla="*/ 34 w 136"/>
                <a:gd name="T31" fmla="*/ 18 h 157"/>
                <a:gd name="T32" fmla="*/ 57 w 136"/>
                <a:gd name="T33" fmla="*/ 7 h 157"/>
                <a:gd name="T34" fmla="*/ 76 w 136"/>
                <a:gd name="T35" fmla="*/ 0 h 157"/>
                <a:gd name="T36" fmla="*/ 92 w 136"/>
                <a:gd name="T37" fmla="*/ 9 h 157"/>
                <a:gd name="T38" fmla="*/ 112 w 136"/>
                <a:gd name="T39" fmla="*/ 11 h 157"/>
                <a:gd name="T40" fmla="*/ 124 w 136"/>
                <a:gd name="T41" fmla="*/ 24 h 157"/>
                <a:gd name="T42" fmla="*/ 134 w 136"/>
                <a:gd name="T43" fmla="*/ 37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6" h="157">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1" y="42"/>
                    <a:pt x="130" y="43"/>
                    <a:pt x="129" y="43"/>
                  </a:cubicBezTo>
                  <a:cubicBezTo>
                    <a:pt x="129" y="43"/>
                    <a:pt x="129" y="43"/>
                    <a:pt x="129" y="43"/>
                  </a:cubicBezTo>
                  <a:cubicBezTo>
                    <a:pt x="127" y="79"/>
                    <a:pt x="127" y="79"/>
                    <a:pt x="127" y="79"/>
                  </a:cubicBezTo>
                  <a:cubicBezTo>
                    <a:pt x="97" y="111"/>
                    <a:pt x="97" y="111"/>
                    <a:pt x="97" y="111"/>
                  </a:cubicBezTo>
                  <a:cubicBezTo>
                    <a:pt x="89" y="119"/>
                    <a:pt x="85" y="129"/>
                    <a:pt x="85" y="140"/>
                  </a:cubicBezTo>
                  <a:cubicBezTo>
                    <a:pt x="85" y="157"/>
                    <a:pt x="85" y="157"/>
                    <a:pt x="85" y="157"/>
                  </a:cubicBezTo>
                  <a:cubicBezTo>
                    <a:pt x="26" y="157"/>
                    <a:pt x="26" y="157"/>
                    <a:pt x="26" y="157"/>
                  </a:cubicBezTo>
                  <a:cubicBezTo>
                    <a:pt x="25" y="147"/>
                    <a:pt x="23" y="135"/>
                    <a:pt x="19" y="125"/>
                  </a:cubicBezTo>
                  <a:cubicBezTo>
                    <a:pt x="15" y="116"/>
                    <a:pt x="12" y="107"/>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gradFill>
              <a:gsLst>
                <a:gs pos="75000">
                  <a:srgbClr val="F7BDBB"/>
                </a:gs>
                <a:gs pos="100000">
                  <a:srgbClr val="F7BDBB">
                    <a:alpha val="0"/>
                  </a:srgbClr>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14">
              <a:extLst>
                <a:ext uri="{FF2B5EF4-FFF2-40B4-BE49-F238E27FC236}">
                  <a16:creationId xmlns:a16="http://schemas.microsoft.com/office/drawing/2014/main" id="{A4EE508E-C139-4549-AD46-4E5E82F754BB}"/>
                </a:ext>
              </a:extLst>
            </p:cNvPr>
            <p:cNvSpPr>
              <a:spLocks/>
            </p:cNvSpPr>
            <p:nvPr/>
          </p:nvSpPr>
          <p:spPr bwMode="auto">
            <a:xfrm>
              <a:off x="5664200" y="3127375"/>
              <a:ext cx="781050" cy="566738"/>
            </a:xfrm>
            <a:custGeom>
              <a:avLst/>
              <a:gdLst>
                <a:gd name="T0" fmla="*/ 134 w 136"/>
                <a:gd name="T1" fmla="*/ 37 h 99"/>
                <a:gd name="T2" fmla="*/ 134 w 136"/>
                <a:gd name="T3" fmla="*/ 38 h 99"/>
                <a:gd name="T4" fmla="*/ 134 w 136"/>
                <a:gd name="T5" fmla="*/ 38 h 99"/>
                <a:gd name="T6" fmla="*/ 133 w 136"/>
                <a:gd name="T7" fmla="*/ 39 h 99"/>
                <a:gd name="T8" fmla="*/ 132 w 136"/>
                <a:gd name="T9" fmla="*/ 41 h 99"/>
                <a:gd name="T10" fmla="*/ 131 w 136"/>
                <a:gd name="T11" fmla="*/ 42 h 99"/>
                <a:gd name="T12" fmla="*/ 130 w 136"/>
                <a:gd name="T13" fmla="*/ 42 h 99"/>
                <a:gd name="T14" fmla="*/ 129 w 136"/>
                <a:gd name="T15" fmla="*/ 43 h 99"/>
                <a:gd name="T16" fmla="*/ 129 w 136"/>
                <a:gd name="T17" fmla="*/ 43 h 99"/>
                <a:gd name="T18" fmla="*/ 72 w 136"/>
                <a:gd name="T19" fmla="*/ 96 h 99"/>
                <a:gd name="T20" fmla="*/ 70 w 136"/>
                <a:gd name="T21" fmla="*/ 99 h 99"/>
                <a:gd name="T22" fmla="*/ 9 w 136"/>
                <a:gd name="T23" fmla="*/ 99 h 99"/>
                <a:gd name="T24" fmla="*/ 0 w 136"/>
                <a:gd name="T25" fmla="*/ 72 h 99"/>
                <a:gd name="T26" fmla="*/ 34 w 136"/>
                <a:gd name="T27" fmla="*/ 18 h 99"/>
                <a:gd name="T28" fmla="*/ 57 w 136"/>
                <a:gd name="T29" fmla="*/ 7 h 99"/>
                <a:gd name="T30" fmla="*/ 76 w 136"/>
                <a:gd name="T31" fmla="*/ 0 h 99"/>
                <a:gd name="T32" fmla="*/ 92 w 136"/>
                <a:gd name="T33" fmla="*/ 9 h 99"/>
                <a:gd name="T34" fmla="*/ 112 w 136"/>
                <a:gd name="T35" fmla="*/ 11 h 99"/>
                <a:gd name="T36" fmla="*/ 124 w 136"/>
                <a:gd name="T37" fmla="*/ 24 h 99"/>
                <a:gd name="T38" fmla="*/ 134 w 136"/>
                <a:gd name="T39" fmla="*/ 3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6" h="99">
                  <a:moveTo>
                    <a:pt x="134" y="37"/>
                  </a:moveTo>
                  <a:cubicBezTo>
                    <a:pt x="134" y="38"/>
                    <a:pt x="134" y="38"/>
                    <a:pt x="134" y="38"/>
                  </a:cubicBezTo>
                  <a:cubicBezTo>
                    <a:pt x="134" y="38"/>
                    <a:pt x="134" y="38"/>
                    <a:pt x="134" y="38"/>
                  </a:cubicBezTo>
                  <a:cubicBezTo>
                    <a:pt x="134" y="39"/>
                    <a:pt x="134" y="39"/>
                    <a:pt x="133" y="39"/>
                  </a:cubicBezTo>
                  <a:cubicBezTo>
                    <a:pt x="133" y="40"/>
                    <a:pt x="133" y="40"/>
                    <a:pt x="132" y="41"/>
                  </a:cubicBezTo>
                  <a:cubicBezTo>
                    <a:pt x="132" y="41"/>
                    <a:pt x="131" y="41"/>
                    <a:pt x="131" y="42"/>
                  </a:cubicBezTo>
                  <a:cubicBezTo>
                    <a:pt x="131" y="42"/>
                    <a:pt x="130" y="42"/>
                    <a:pt x="130" y="42"/>
                  </a:cubicBezTo>
                  <a:cubicBezTo>
                    <a:pt x="130" y="43"/>
                    <a:pt x="130" y="43"/>
                    <a:pt x="129" y="43"/>
                  </a:cubicBezTo>
                  <a:cubicBezTo>
                    <a:pt x="129" y="43"/>
                    <a:pt x="129" y="43"/>
                    <a:pt x="129" y="43"/>
                  </a:cubicBezTo>
                  <a:cubicBezTo>
                    <a:pt x="124" y="45"/>
                    <a:pt x="107" y="51"/>
                    <a:pt x="72" y="96"/>
                  </a:cubicBezTo>
                  <a:cubicBezTo>
                    <a:pt x="72" y="97"/>
                    <a:pt x="71" y="98"/>
                    <a:pt x="70" y="99"/>
                  </a:cubicBezTo>
                  <a:cubicBezTo>
                    <a:pt x="9" y="99"/>
                    <a:pt x="9" y="99"/>
                    <a:pt x="9" y="99"/>
                  </a:cubicBezTo>
                  <a:cubicBezTo>
                    <a:pt x="4" y="84"/>
                    <a:pt x="0" y="73"/>
                    <a:pt x="0" y="72"/>
                  </a:cubicBezTo>
                  <a:cubicBezTo>
                    <a:pt x="0" y="71"/>
                    <a:pt x="4" y="33"/>
                    <a:pt x="34" y="18"/>
                  </a:cubicBezTo>
                  <a:cubicBezTo>
                    <a:pt x="34" y="18"/>
                    <a:pt x="49" y="6"/>
                    <a:pt x="57" y="7"/>
                  </a:cubicBezTo>
                  <a:cubicBezTo>
                    <a:pt x="66" y="8"/>
                    <a:pt x="72" y="0"/>
                    <a:pt x="76" y="0"/>
                  </a:cubicBezTo>
                  <a:cubicBezTo>
                    <a:pt x="80" y="0"/>
                    <a:pt x="85" y="7"/>
                    <a:pt x="92" y="9"/>
                  </a:cubicBezTo>
                  <a:cubicBezTo>
                    <a:pt x="100" y="12"/>
                    <a:pt x="107" y="7"/>
                    <a:pt x="112" y="11"/>
                  </a:cubicBezTo>
                  <a:cubicBezTo>
                    <a:pt x="116" y="14"/>
                    <a:pt x="121" y="24"/>
                    <a:pt x="124" y="24"/>
                  </a:cubicBezTo>
                  <a:cubicBezTo>
                    <a:pt x="127" y="24"/>
                    <a:pt x="136" y="31"/>
                    <a:pt x="134" y="37"/>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15">
              <a:extLst>
                <a:ext uri="{FF2B5EF4-FFF2-40B4-BE49-F238E27FC236}">
                  <a16:creationId xmlns:a16="http://schemas.microsoft.com/office/drawing/2014/main" id="{59F122DD-9773-48CA-B36A-41383E8FF7A4}"/>
                </a:ext>
              </a:extLst>
            </p:cNvPr>
            <p:cNvSpPr>
              <a:spLocks/>
            </p:cNvSpPr>
            <p:nvPr/>
          </p:nvSpPr>
          <p:spPr bwMode="auto">
            <a:xfrm>
              <a:off x="6289675" y="3775075"/>
              <a:ext cx="68263" cy="92075"/>
            </a:xfrm>
            <a:custGeom>
              <a:avLst/>
              <a:gdLst>
                <a:gd name="T0" fmla="*/ 0 w 12"/>
                <a:gd name="T1" fmla="*/ 4 h 16"/>
                <a:gd name="T2" fmla="*/ 6 w 12"/>
                <a:gd name="T3" fmla="*/ 8 h 16"/>
                <a:gd name="T4" fmla="*/ 12 w 12"/>
                <a:gd name="T5" fmla="*/ 16 h 16"/>
                <a:gd name="T6" fmla="*/ 0 w 12"/>
                <a:gd name="T7" fmla="*/ 4 h 16"/>
              </a:gdLst>
              <a:ahLst/>
              <a:cxnLst>
                <a:cxn ang="0">
                  <a:pos x="T0" y="T1"/>
                </a:cxn>
                <a:cxn ang="0">
                  <a:pos x="T2" y="T3"/>
                </a:cxn>
                <a:cxn ang="0">
                  <a:pos x="T4" y="T5"/>
                </a:cxn>
                <a:cxn ang="0">
                  <a:pos x="T6" y="T7"/>
                </a:cxn>
              </a:cxnLst>
              <a:rect l="0" t="0" r="r" b="b"/>
              <a:pathLst>
                <a:path w="12" h="16">
                  <a:moveTo>
                    <a:pt x="0" y="4"/>
                  </a:moveTo>
                  <a:cubicBezTo>
                    <a:pt x="0" y="0"/>
                    <a:pt x="4" y="3"/>
                    <a:pt x="6" y="8"/>
                  </a:cubicBezTo>
                  <a:cubicBezTo>
                    <a:pt x="7" y="13"/>
                    <a:pt x="11" y="16"/>
                    <a:pt x="12" y="16"/>
                  </a:cubicBezTo>
                  <a:cubicBezTo>
                    <a:pt x="12" y="16"/>
                    <a:pt x="1" y="14"/>
                    <a:pt x="0"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a:extLst>
                <a:ext uri="{FF2B5EF4-FFF2-40B4-BE49-F238E27FC236}">
                  <a16:creationId xmlns:a16="http://schemas.microsoft.com/office/drawing/2014/main" id="{0FEF4D20-2077-46B3-889D-C3694814510E}"/>
                </a:ext>
              </a:extLst>
            </p:cNvPr>
            <p:cNvSpPr>
              <a:spLocks/>
            </p:cNvSpPr>
            <p:nvPr/>
          </p:nvSpPr>
          <p:spPr bwMode="auto">
            <a:xfrm>
              <a:off x="6324600" y="3792538"/>
              <a:ext cx="131763" cy="360363"/>
            </a:xfrm>
            <a:custGeom>
              <a:avLst/>
              <a:gdLst>
                <a:gd name="T0" fmla="*/ 23 w 23"/>
                <a:gd name="T1" fmla="*/ 26 h 63"/>
                <a:gd name="T2" fmla="*/ 21 w 23"/>
                <a:gd name="T3" fmla="*/ 34 h 63"/>
                <a:gd name="T4" fmla="*/ 19 w 23"/>
                <a:gd name="T5" fmla="*/ 54 h 63"/>
                <a:gd name="T6" fmla="*/ 13 w 23"/>
                <a:gd name="T7" fmla="*/ 62 h 63"/>
                <a:gd name="T8" fmla="*/ 10 w 23"/>
                <a:gd name="T9" fmla="*/ 63 h 63"/>
                <a:gd name="T10" fmla="*/ 0 w 23"/>
                <a:gd name="T11" fmla="*/ 62 h 63"/>
                <a:gd name="T12" fmla="*/ 5 w 23"/>
                <a:gd name="T13" fmla="*/ 0 h 63"/>
                <a:gd name="T14" fmla="*/ 13 w 23"/>
                <a:gd name="T15" fmla="*/ 1 h 63"/>
                <a:gd name="T16" fmla="*/ 23 w 23"/>
                <a:gd name="T17" fmla="*/ 26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 h="63">
                  <a:moveTo>
                    <a:pt x="23" y="26"/>
                  </a:moveTo>
                  <a:cubicBezTo>
                    <a:pt x="23" y="29"/>
                    <a:pt x="22" y="31"/>
                    <a:pt x="21" y="34"/>
                  </a:cubicBezTo>
                  <a:cubicBezTo>
                    <a:pt x="21" y="35"/>
                    <a:pt x="20" y="50"/>
                    <a:pt x="19" y="54"/>
                  </a:cubicBezTo>
                  <a:cubicBezTo>
                    <a:pt x="19" y="56"/>
                    <a:pt x="17" y="61"/>
                    <a:pt x="13" y="62"/>
                  </a:cubicBezTo>
                  <a:cubicBezTo>
                    <a:pt x="12" y="63"/>
                    <a:pt x="11" y="63"/>
                    <a:pt x="10" y="63"/>
                  </a:cubicBezTo>
                  <a:cubicBezTo>
                    <a:pt x="3" y="62"/>
                    <a:pt x="0" y="62"/>
                    <a:pt x="0" y="62"/>
                  </a:cubicBezTo>
                  <a:cubicBezTo>
                    <a:pt x="0" y="62"/>
                    <a:pt x="8" y="22"/>
                    <a:pt x="5" y="0"/>
                  </a:cubicBezTo>
                  <a:cubicBezTo>
                    <a:pt x="13" y="1"/>
                    <a:pt x="13" y="1"/>
                    <a:pt x="13" y="1"/>
                  </a:cubicBezTo>
                  <a:cubicBezTo>
                    <a:pt x="13" y="1"/>
                    <a:pt x="17" y="19"/>
                    <a:pt x="23" y="26"/>
                  </a:cubicBezTo>
                  <a:close/>
                </a:path>
              </a:pathLst>
            </a:custGeom>
            <a:solidFill>
              <a:srgbClr val="FA9F9C"/>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7" name="Freeform 17">
              <a:extLst>
                <a:ext uri="{FF2B5EF4-FFF2-40B4-BE49-F238E27FC236}">
                  <a16:creationId xmlns:a16="http://schemas.microsoft.com/office/drawing/2014/main" id="{3E67FC6E-679C-4B7D-9F05-FF6856EDEB60}"/>
                </a:ext>
              </a:extLst>
            </p:cNvPr>
            <p:cNvSpPr>
              <a:spLocks/>
            </p:cNvSpPr>
            <p:nvPr/>
          </p:nvSpPr>
          <p:spPr bwMode="auto">
            <a:xfrm>
              <a:off x="6324600" y="4010025"/>
              <a:ext cx="74613" cy="142875"/>
            </a:xfrm>
            <a:custGeom>
              <a:avLst/>
              <a:gdLst>
                <a:gd name="T0" fmla="*/ 13 w 13"/>
                <a:gd name="T1" fmla="*/ 24 h 25"/>
                <a:gd name="T2" fmla="*/ 10 w 13"/>
                <a:gd name="T3" fmla="*/ 25 h 25"/>
                <a:gd name="T4" fmla="*/ 0 w 13"/>
                <a:gd name="T5" fmla="*/ 24 h 25"/>
                <a:gd name="T6" fmla="*/ 4 w 13"/>
                <a:gd name="T7" fmla="*/ 0 h 25"/>
                <a:gd name="T8" fmla="*/ 13 w 13"/>
                <a:gd name="T9" fmla="*/ 24 h 25"/>
              </a:gdLst>
              <a:ahLst/>
              <a:cxnLst>
                <a:cxn ang="0">
                  <a:pos x="T0" y="T1"/>
                </a:cxn>
                <a:cxn ang="0">
                  <a:pos x="T2" y="T3"/>
                </a:cxn>
                <a:cxn ang="0">
                  <a:pos x="T4" y="T5"/>
                </a:cxn>
                <a:cxn ang="0">
                  <a:pos x="T6" y="T7"/>
                </a:cxn>
                <a:cxn ang="0">
                  <a:pos x="T8" y="T9"/>
                </a:cxn>
              </a:cxnLst>
              <a:rect l="0" t="0" r="r" b="b"/>
              <a:pathLst>
                <a:path w="13" h="25">
                  <a:moveTo>
                    <a:pt x="13" y="24"/>
                  </a:moveTo>
                  <a:cubicBezTo>
                    <a:pt x="12" y="25"/>
                    <a:pt x="11" y="25"/>
                    <a:pt x="10" y="25"/>
                  </a:cubicBezTo>
                  <a:cubicBezTo>
                    <a:pt x="3" y="24"/>
                    <a:pt x="0" y="24"/>
                    <a:pt x="0" y="24"/>
                  </a:cubicBezTo>
                  <a:cubicBezTo>
                    <a:pt x="4" y="0"/>
                    <a:pt x="4" y="0"/>
                    <a:pt x="4" y="0"/>
                  </a:cubicBezTo>
                  <a:cubicBezTo>
                    <a:pt x="4" y="9"/>
                    <a:pt x="9" y="18"/>
                    <a:pt x="13" y="24"/>
                  </a:cubicBezTo>
                  <a:close/>
                </a:path>
              </a:pathLst>
            </a:custGeom>
            <a:gradFill>
              <a:gsLst>
                <a:gs pos="0">
                  <a:srgbClr val="4BC3E2">
                    <a:alpha val="63000"/>
                  </a:srgbClr>
                </a:gs>
                <a:gs pos="51000">
                  <a:srgbClr val="4BC3E2">
                    <a:alpha val="0"/>
                  </a:srgbClr>
                </a:gs>
              </a:gsLst>
              <a:lin ang="162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Freeform 18">
              <a:extLst>
                <a:ext uri="{FF2B5EF4-FFF2-40B4-BE49-F238E27FC236}">
                  <a16:creationId xmlns:a16="http://schemas.microsoft.com/office/drawing/2014/main" id="{3E28299F-82DC-4BAC-A5BB-7B5EA5A95BC3}"/>
                </a:ext>
              </a:extLst>
            </p:cNvPr>
            <p:cNvSpPr>
              <a:spLocks noEditPoints="1"/>
            </p:cNvSpPr>
            <p:nvPr/>
          </p:nvSpPr>
          <p:spPr bwMode="auto">
            <a:xfrm>
              <a:off x="4832350" y="3162300"/>
              <a:ext cx="1503363" cy="2624138"/>
            </a:xfrm>
            <a:custGeom>
              <a:avLst/>
              <a:gdLst>
                <a:gd name="T0" fmla="*/ 258 w 262"/>
                <a:gd name="T1" fmla="*/ 413 h 458"/>
                <a:gd name="T2" fmla="*/ 208 w 262"/>
                <a:gd name="T3" fmla="*/ 314 h 458"/>
                <a:gd name="T4" fmla="*/ 214 w 262"/>
                <a:gd name="T5" fmla="*/ 201 h 458"/>
                <a:gd name="T6" fmla="*/ 225 w 262"/>
                <a:gd name="T7" fmla="*/ 192 h 458"/>
                <a:gd name="T8" fmla="*/ 217 w 262"/>
                <a:gd name="T9" fmla="*/ 182 h 458"/>
                <a:gd name="T10" fmla="*/ 216 w 262"/>
                <a:gd name="T11" fmla="*/ 182 h 458"/>
                <a:gd name="T12" fmla="*/ 216 w 262"/>
                <a:gd name="T13" fmla="*/ 182 h 458"/>
                <a:gd name="T14" fmla="*/ 215 w 262"/>
                <a:gd name="T15" fmla="*/ 182 h 458"/>
                <a:gd name="T16" fmla="*/ 215 w 262"/>
                <a:gd name="T17" fmla="*/ 182 h 458"/>
                <a:gd name="T18" fmla="*/ 213 w 262"/>
                <a:gd name="T19" fmla="*/ 151 h 458"/>
                <a:gd name="T20" fmla="*/ 217 w 262"/>
                <a:gd name="T21" fmla="*/ 90 h 458"/>
                <a:gd name="T22" fmla="*/ 222 w 262"/>
                <a:gd name="T23" fmla="*/ 56 h 458"/>
                <a:gd name="T24" fmla="*/ 202 w 262"/>
                <a:gd name="T25" fmla="*/ 1 h 458"/>
                <a:gd name="T26" fmla="*/ 179 w 262"/>
                <a:gd name="T27" fmla="*/ 12 h 458"/>
                <a:gd name="T28" fmla="*/ 145 w 262"/>
                <a:gd name="T29" fmla="*/ 66 h 458"/>
                <a:gd name="T30" fmla="*/ 154 w 262"/>
                <a:gd name="T31" fmla="*/ 93 h 458"/>
                <a:gd name="T32" fmla="*/ 164 w 262"/>
                <a:gd name="T33" fmla="*/ 119 h 458"/>
                <a:gd name="T34" fmla="*/ 171 w 262"/>
                <a:gd name="T35" fmla="*/ 151 h 458"/>
                <a:gd name="T36" fmla="*/ 170 w 262"/>
                <a:gd name="T37" fmla="*/ 180 h 458"/>
                <a:gd name="T38" fmla="*/ 149 w 262"/>
                <a:gd name="T39" fmla="*/ 196 h 458"/>
                <a:gd name="T40" fmla="*/ 94 w 262"/>
                <a:gd name="T41" fmla="*/ 213 h 458"/>
                <a:gd name="T42" fmla="*/ 94 w 262"/>
                <a:gd name="T43" fmla="*/ 213 h 458"/>
                <a:gd name="T44" fmla="*/ 38 w 262"/>
                <a:gd name="T45" fmla="*/ 292 h 458"/>
                <a:gd name="T46" fmla="*/ 23 w 262"/>
                <a:gd name="T47" fmla="*/ 408 h 458"/>
                <a:gd name="T48" fmla="*/ 104 w 262"/>
                <a:gd name="T49" fmla="*/ 409 h 458"/>
                <a:gd name="T50" fmla="*/ 104 w 262"/>
                <a:gd name="T51" fmla="*/ 413 h 458"/>
                <a:gd name="T52" fmla="*/ 109 w 262"/>
                <a:gd name="T53" fmla="*/ 458 h 458"/>
                <a:gd name="T54" fmla="*/ 260 w 262"/>
                <a:gd name="T55" fmla="*/ 458 h 458"/>
                <a:gd name="T56" fmla="*/ 258 w 262"/>
                <a:gd name="T57" fmla="*/ 413 h 458"/>
                <a:gd name="T58" fmla="*/ 76 w 262"/>
                <a:gd name="T59" fmla="*/ 350 h 458"/>
                <a:gd name="T60" fmla="*/ 95 w 262"/>
                <a:gd name="T61" fmla="*/ 329 h 458"/>
                <a:gd name="T62" fmla="*/ 97 w 262"/>
                <a:gd name="T63" fmla="*/ 350 h 458"/>
                <a:gd name="T64" fmla="*/ 76 w 262"/>
                <a:gd name="T65" fmla="*/ 350 h 4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62" h="458">
                  <a:moveTo>
                    <a:pt x="258" y="413"/>
                  </a:moveTo>
                  <a:cubicBezTo>
                    <a:pt x="250" y="382"/>
                    <a:pt x="229" y="355"/>
                    <a:pt x="208" y="314"/>
                  </a:cubicBezTo>
                  <a:cubicBezTo>
                    <a:pt x="177" y="255"/>
                    <a:pt x="214" y="201"/>
                    <a:pt x="214" y="201"/>
                  </a:cubicBezTo>
                  <a:cubicBezTo>
                    <a:pt x="214" y="201"/>
                    <a:pt x="223" y="201"/>
                    <a:pt x="225" y="192"/>
                  </a:cubicBezTo>
                  <a:cubicBezTo>
                    <a:pt x="226" y="185"/>
                    <a:pt x="220" y="183"/>
                    <a:pt x="217" y="182"/>
                  </a:cubicBezTo>
                  <a:cubicBezTo>
                    <a:pt x="217" y="182"/>
                    <a:pt x="216" y="182"/>
                    <a:pt x="216" y="182"/>
                  </a:cubicBezTo>
                  <a:cubicBezTo>
                    <a:pt x="216" y="182"/>
                    <a:pt x="216" y="182"/>
                    <a:pt x="216" y="182"/>
                  </a:cubicBezTo>
                  <a:cubicBezTo>
                    <a:pt x="216" y="182"/>
                    <a:pt x="215" y="182"/>
                    <a:pt x="215" y="182"/>
                  </a:cubicBezTo>
                  <a:cubicBezTo>
                    <a:pt x="215" y="182"/>
                    <a:pt x="215" y="182"/>
                    <a:pt x="215" y="182"/>
                  </a:cubicBezTo>
                  <a:cubicBezTo>
                    <a:pt x="214" y="177"/>
                    <a:pt x="213" y="166"/>
                    <a:pt x="213" y="151"/>
                  </a:cubicBezTo>
                  <a:cubicBezTo>
                    <a:pt x="214" y="133"/>
                    <a:pt x="215" y="111"/>
                    <a:pt x="217" y="90"/>
                  </a:cubicBezTo>
                  <a:cubicBezTo>
                    <a:pt x="219" y="78"/>
                    <a:pt x="220" y="66"/>
                    <a:pt x="222" y="56"/>
                  </a:cubicBezTo>
                  <a:cubicBezTo>
                    <a:pt x="229" y="19"/>
                    <a:pt x="202" y="1"/>
                    <a:pt x="202" y="1"/>
                  </a:cubicBezTo>
                  <a:cubicBezTo>
                    <a:pt x="194" y="0"/>
                    <a:pt x="179" y="12"/>
                    <a:pt x="179" y="12"/>
                  </a:cubicBezTo>
                  <a:cubicBezTo>
                    <a:pt x="149" y="27"/>
                    <a:pt x="145" y="65"/>
                    <a:pt x="145" y="66"/>
                  </a:cubicBezTo>
                  <a:cubicBezTo>
                    <a:pt x="145" y="67"/>
                    <a:pt x="149" y="78"/>
                    <a:pt x="154" y="93"/>
                  </a:cubicBezTo>
                  <a:cubicBezTo>
                    <a:pt x="157" y="101"/>
                    <a:pt x="160" y="110"/>
                    <a:pt x="164" y="119"/>
                  </a:cubicBezTo>
                  <a:cubicBezTo>
                    <a:pt x="168" y="129"/>
                    <a:pt x="170" y="141"/>
                    <a:pt x="171" y="151"/>
                  </a:cubicBezTo>
                  <a:cubicBezTo>
                    <a:pt x="172" y="167"/>
                    <a:pt x="170" y="180"/>
                    <a:pt x="170" y="180"/>
                  </a:cubicBezTo>
                  <a:cubicBezTo>
                    <a:pt x="154" y="181"/>
                    <a:pt x="149" y="196"/>
                    <a:pt x="149" y="196"/>
                  </a:cubicBezTo>
                  <a:cubicBezTo>
                    <a:pt x="149" y="196"/>
                    <a:pt x="103" y="205"/>
                    <a:pt x="94" y="213"/>
                  </a:cubicBezTo>
                  <a:cubicBezTo>
                    <a:pt x="94" y="213"/>
                    <a:pt x="94" y="213"/>
                    <a:pt x="94" y="213"/>
                  </a:cubicBezTo>
                  <a:cubicBezTo>
                    <a:pt x="80" y="219"/>
                    <a:pt x="59" y="238"/>
                    <a:pt x="38" y="292"/>
                  </a:cubicBezTo>
                  <a:cubicBezTo>
                    <a:pt x="5" y="376"/>
                    <a:pt x="0" y="402"/>
                    <a:pt x="23" y="408"/>
                  </a:cubicBezTo>
                  <a:cubicBezTo>
                    <a:pt x="32" y="410"/>
                    <a:pt x="66" y="410"/>
                    <a:pt x="104" y="409"/>
                  </a:cubicBezTo>
                  <a:cubicBezTo>
                    <a:pt x="104" y="410"/>
                    <a:pt x="104" y="411"/>
                    <a:pt x="104" y="413"/>
                  </a:cubicBezTo>
                  <a:cubicBezTo>
                    <a:pt x="107" y="435"/>
                    <a:pt x="109" y="452"/>
                    <a:pt x="109" y="458"/>
                  </a:cubicBezTo>
                  <a:cubicBezTo>
                    <a:pt x="260" y="458"/>
                    <a:pt x="260" y="458"/>
                    <a:pt x="260" y="458"/>
                  </a:cubicBezTo>
                  <a:cubicBezTo>
                    <a:pt x="262" y="441"/>
                    <a:pt x="261" y="426"/>
                    <a:pt x="258" y="413"/>
                  </a:cubicBezTo>
                  <a:close/>
                  <a:moveTo>
                    <a:pt x="76" y="350"/>
                  </a:moveTo>
                  <a:cubicBezTo>
                    <a:pt x="76" y="350"/>
                    <a:pt x="85" y="341"/>
                    <a:pt x="95" y="329"/>
                  </a:cubicBezTo>
                  <a:cubicBezTo>
                    <a:pt x="96" y="336"/>
                    <a:pt x="97" y="343"/>
                    <a:pt x="97" y="350"/>
                  </a:cubicBezTo>
                  <a:cubicBezTo>
                    <a:pt x="85" y="350"/>
                    <a:pt x="76" y="350"/>
                    <a:pt x="76" y="350"/>
                  </a:cubicBezTo>
                  <a:close/>
                </a:path>
              </a:pathLst>
            </a:custGeom>
            <a:gradFill flip="none" rotWithShape="1">
              <a:gsLst>
                <a:gs pos="100000">
                  <a:srgbClr val="7289F2">
                    <a:alpha val="0"/>
                  </a:srgbClr>
                </a:gs>
                <a:gs pos="26000">
                  <a:srgbClr val="7289F2">
                    <a:alpha val="54000"/>
                  </a:srgbClr>
                </a:gs>
              </a:gsLst>
              <a:lin ang="7800000" scaled="0"/>
              <a:tileRect/>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9" name="Freeform 19">
              <a:extLst>
                <a:ext uri="{FF2B5EF4-FFF2-40B4-BE49-F238E27FC236}">
                  <a16:creationId xmlns:a16="http://schemas.microsoft.com/office/drawing/2014/main" id="{1F1055DB-0FAF-42E9-A9D9-33EEEA5E5D53}"/>
                </a:ext>
              </a:extLst>
            </p:cNvPr>
            <p:cNvSpPr>
              <a:spLocks/>
            </p:cNvSpPr>
            <p:nvPr/>
          </p:nvSpPr>
          <p:spPr bwMode="auto">
            <a:xfrm>
              <a:off x="5192713" y="5167313"/>
              <a:ext cx="236538" cy="338138"/>
            </a:xfrm>
            <a:custGeom>
              <a:avLst/>
              <a:gdLst>
                <a:gd name="T0" fmla="*/ 13 w 41"/>
                <a:gd name="T1" fmla="*/ 0 h 59"/>
                <a:gd name="T2" fmla="*/ 41 w 41"/>
                <a:gd name="T3" fmla="*/ 59 h 59"/>
                <a:gd name="T4" fmla="*/ 34 w 41"/>
                <a:gd name="T5" fmla="*/ 0 h 59"/>
                <a:gd name="T6" fmla="*/ 13 w 41"/>
                <a:gd name="T7" fmla="*/ 0 h 59"/>
              </a:gdLst>
              <a:ahLst/>
              <a:cxnLst>
                <a:cxn ang="0">
                  <a:pos x="T0" y="T1"/>
                </a:cxn>
                <a:cxn ang="0">
                  <a:pos x="T2" y="T3"/>
                </a:cxn>
                <a:cxn ang="0">
                  <a:pos x="T4" y="T5"/>
                </a:cxn>
                <a:cxn ang="0">
                  <a:pos x="T6" y="T7"/>
                </a:cxn>
              </a:cxnLst>
              <a:rect l="0" t="0" r="r" b="b"/>
              <a:pathLst>
                <a:path w="41" h="59">
                  <a:moveTo>
                    <a:pt x="13" y="0"/>
                  </a:moveTo>
                  <a:cubicBezTo>
                    <a:pt x="13" y="0"/>
                    <a:pt x="0" y="45"/>
                    <a:pt x="41" y="59"/>
                  </a:cubicBezTo>
                  <a:cubicBezTo>
                    <a:pt x="34" y="0"/>
                    <a:pt x="34" y="0"/>
                    <a:pt x="34" y="0"/>
                  </a:cubicBezTo>
                  <a:lnTo>
                    <a:pt x="13" y="0"/>
                  </a:lnTo>
                  <a:close/>
                </a:path>
              </a:pathLst>
            </a:custGeom>
            <a:solidFill>
              <a:srgbClr val="829CF3">
                <a:alpha val="26000"/>
              </a:srgb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0" name="Freeform 20">
              <a:extLst>
                <a:ext uri="{FF2B5EF4-FFF2-40B4-BE49-F238E27FC236}">
                  <a16:creationId xmlns:a16="http://schemas.microsoft.com/office/drawing/2014/main" id="{33DD8503-AB72-4432-BEC9-FC4887059C26}"/>
                </a:ext>
              </a:extLst>
            </p:cNvPr>
            <p:cNvSpPr>
              <a:spLocks/>
            </p:cNvSpPr>
            <p:nvPr/>
          </p:nvSpPr>
          <p:spPr bwMode="auto">
            <a:xfrm>
              <a:off x="6191250" y="3625850"/>
              <a:ext cx="333375" cy="217488"/>
            </a:xfrm>
            <a:custGeom>
              <a:avLst/>
              <a:gdLst>
                <a:gd name="T0" fmla="*/ 57 w 58"/>
                <a:gd name="T1" fmla="*/ 4 h 38"/>
                <a:gd name="T2" fmla="*/ 57 w 58"/>
                <a:gd name="T3" fmla="*/ 8 h 38"/>
                <a:gd name="T4" fmla="*/ 53 w 58"/>
                <a:gd name="T5" fmla="*/ 18 h 38"/>
                <a:gd name="T6" fmla="*/ 47 w 58"/>
                <a:gd name="T7" fmla="*/ 24 h 38"/>
                <a:gd name="T8" fmla="*/ 46 w 58"/>
                <a:gd name="T9" fmla="*/ 22 h 38"/>
                <a:gd name="T10" fmla="*/ 47 w 58"/>
                <a:gd name="T11" fmla="*/ 21 h 38"/>
                <a:gd name="T12" fmla="*/ 53 w 58"/>
                <a:gd name="T13" fmla="*/ 8 h 38"/>
                <a:gd name="T14" fmla="*/ 46 w 58"/>
                <a:gd name="T15" fmla="*/ 11 h 38"/>
                <a:gd name="T16" fmla="*/ 17 w 58"/>
                <a:gd name="T17" fmla="*/ 23 h 38"/>
                <a:gd name="T18" fmla="*/ 5 w 58"/>
                <a:gd name="T19" fmla="*/ 37 h 38"/>
                <a:gd name="T20" fmla="*/ 0 w 58"/>
                <a:gd name="T21" fmla="*/ 35 h 38"/>
                <a:gd name="T22" fmla="*/ 15 w 58"/>
                <a:gd name="T23" fmla="*/ 20 h 38"/>
                <a:gd name="T24" fmla="*/ 46 w 58"/>
                <a:gd name="T25" fmla="*/ 7 h 38"/>
                <a:gd name="T26" fmla="*/ 52 w 58"/>
                <a:gd name="T27" fmla="*/ 4 h 38"/>
                <a:gd name="T28" fmla="*/ 46 w 58"/>
                <a:gd name="T29" fmla="*/ 2 h 38"/>
                <a:gd name="T30" fmla="*/ 46 w 58"/>
                <a:gd name="T31" fmla="*/ 0 h 38"/>
                <a:gd name="T32" fmla="*/ 53 w 58"/>
                <a:gd name="T33" fmla="*/ 1 h 38"/>
                <a:gd name="T34" fmla="*/ 57 w 58"/>
                <a:gd name="T35" fmla="*/ 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 h="38">
                  <a:moveTo>
                    <a:pt x="57" y="4"/>
                  </a:moveTo>
                  <a:cubicBezTo>
                    <a:pt x="57" y="8"/>
                    <a:pt x="57" y="8"/>
                    <a:pt x="57" y="8"/>
                  </a:cubicBezTo>
                  <a:cubicBezTo>
                    <a:pt x="57" y="8"/>
                    <a:pt x="56" y="12"/>
                    <a:pt x="53" y="18"/>
                  </a:cubicBezTo>
                  <a:cubicBezTo>
                    <a:pt x="51" y="23"/>
                    <a:pt x="48" y="24"/>
                    <a:pt x="47" y="24"/>
                  </a:cubicBezTo>
                  <a:cubicBezTo>
                    <a:pt x="46" y="23"/>
                    <a:pt x="46" y="22"/>
                    <a:pt x="46" y="22"/>
                  </a:cubicBezTo>
                  <a:cubicBezTo>
                    <a:pt x="47" y="21"/>
                    <a:pt x="47" y="21"/>
                    <a:pt x="47" y="21"/>
                  </a:cubicBezTo>
                  <a:cubicBezTo>
                    <a:pt x="54" y="20"/>
                    <a:pt x="53" y="8"/>
                    <a:pt x="53" y="8"/>
                  </a:cubicBezTo>
                  <a:cubicBezTo>
                    <a:pt x="46" y="11"/>
                    <a:pt x="46" y="11"/>
                    <a:pt x="46" y="11"/>
                  </a:cubicBezTo>
                  <a:cubicBezTo>
                    <a:pt x="17" y="23"/>
                    <a:pt x="17" y="23"/>
                    <a:pt x="17" y="23"/>
                  </a:cubicBezTo>
                  <a:cubicBezTo>
                    <a:pt x="17" y="23"/>
                    <a:pt x="7" y="35"/>
                    <a:pt x="5" y="37"/>
                  </a:cubicBezTo>
                  <a:cubicBezTo>
                    <a:pt x="3" y="38"/>
                    <a:pt x="0" y="38"/>
                    <a:pt x="0" y="35"/>
                  </a:cubicBezTo>
                  <a:cubicBezTo>
                    <a:pt x="0" y="33"/>
                    <a:pt x="15" y="20"/>
                    <a:pt x="15" y="20"/>
                  </a:cubicBezTo>
                  <a:cubicBezTo>
                    <a:pt x="46" y="7"/>
                    <a:pt x="46" y="7"/>
                    <a:pt x="46" y="7"/>
                  </a:cubicBezTo>
                  <a:cubicBezTo>
                    <a:pt x="52" y="4"/>
                    <a:pt x="52" y="4"/>
                    <a:pt x="52" y="4"/>
                  </a:cubicBezTo>
                  <a:cubicBezTo>
                    <a:pt x="46" y="2"/>
                    <a:pt x="46" y="2"/>
                    <a:pt x="46" y="2"/>
                  </a:cubicBezTo>
                  <a:cubicBezTo>
                    <a:pt x="46" y="2"/>
                    <a:pt x="46" y="1"/>
                    <a:pt x="46" y="0"/>
                  </a:cubicBezTo>
                  <a:cubicBezTo>
                    <a:pt x="48" y="0"/>
                    <a:pt x="50" y="1"/>
                    <a:pt x="53" y="1"/>
                  </a:cubicBezTo>
                  <a:cubicBezTo>
                    <a:pt x="58" y="2"/>
                    <a:pt x="57" y="4"/>
                    <a:pt x="57" y="4"/>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Shape 24">
              <a:extLst>
                <a:ext uri="{FF2B5EF4-FFF2-40B4-BE49-F238E27FC236}">
                  <a16:creationId xmlns:a16="http://schemas.microsoft.com/office/drawing/2014/main" id="{5734A953-9B6C-444B-B25F-6DF0B880B296}"/>
                </a:ext>
              </a:extLst>
            </p:cNvPr>
            <p:cNvSpPr/>
            <p:nvPr/>
          </p:nvSpPr>
          <p:spPr>
            <a:xfrm>
              <a:off x="6538394" y="3930239"/>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0" name="Freeform: Shape 149">
              <a:extLst>
                <a:ext uri="{FF2B5EF4-FFF2-40B4-BE49-F238E27FC236}">
                  <a16:creationId xmlns:a16="http://schemas.microsoft.com/office/drawing/2014/main" id="{0981B24C-CD45-4505-87DD-EBA799A608A0}"/>
                </a:ext>
              </a:extLst>
            </p:cNvPr>
            <p:cNvSpPr/>
            <p:nvPr/>
          </p:nvSpPr>
          <p:spPr>
            <a:xfrm>
              <a:off x="6586362" y="3924595"/>
              <a:ext cx="104950" cy="82726"/>
            </a:xfrm>
            <a:custGeom>
              <a:avLst/>
              <a:gdLst>
                <a:gd name="connsiteX0" fmla="*/ 519 w 104950"/>
                <a:gd name="connsiteY0" fmla="*/ 1205 h 82726"/>
                <a:gd name="connsiteX1" fmla="*/ 64812 w 104950"/>
                <a:gd name="connsiteY1" fmla="*/ 36924 h 82726"/>
                <a:gd name="connsiteX2" fmla="*/ 102912 w 104950"/>
                <a:gd name="connsiteY2" fmla="*/ 82167 h 82726"/>
                <a:gd name="connsiteX3" fmla="*/ 519 w 104950"/>
                <a:gd name="connsiteY3" fmla="*/ 1205 h 82726"/>
              </a:gdLst>
              <a:ahLst/>
              <a:cxnLst>
                <a:cxn ang="0">
                  <a:pos x="connsiteX0" y="connsiteY0"/>
                </a:cxn>
                <a:cxn ang="0">
                  <a:pos x="connsiteX1" y="connsiteY1"/>
                </a:cxn>
                <a:cxn ang="0">
                  <a:pos x="connsiteX2" y="connsiteY2"/>
                </a:cxn>
                <a:cxn ang="0">
                  <a:pos x="connsiteX3" y="connsiteY3"/>
                </a:cxn>
              </a:cxnLst>
              <a:rect l="l" t="t" r="r" b="b"/>
              <a:pathLst>
                <a:path w="104950" h="82726">
                  <a:moveTo>
                    <a:pt x="519" y="1205"/>
                  </a:moveTo>
                  <a:cubicBezTo>
                    <a:pt x="-5831" y="-6335"/>
                    <a:pt x="47747" y="23430"/>
                    <a:pt x="64812" y="36924"/>
                  </a:cubicBezTo>
                  <a:cubicBezTo>
                    <a:pt x="81877" y="50418"/>
                    <a:pt x="113231" y="87723"/>
                    <a:pt x="102912" y="82167"/>
                  </a:cubicBezTo>
                  <a:cubicBezTo>
                    <a:pt x="92593" y="76611"/>
                    <a:pt x="6869" y="8745"/>
                    <a:pt x="519" y="12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Shape 25">
              <a:extLst>
                <a:ext uri="{FF2B5EF4-FFF2-40B4-BE49-F238E27FC236}">
                  <a16:creationId xmlns:a16="http://schemas.microsoft.com/office/drawing/2014/main" id="{95F849CF-BB96-4670-91B9-CF85441BB33B}"/>
                </a:ext>
              </a:extLst>
            </p:cNvPr>
            <p:cNvSpPr/>
            <p:nvPr/>
          </p:nvSpPr>
          <p:spPr>
            <a:xfrm>
              <a:off x="5832786" y="4279895"/>
              <a:ext cx="465015" cy="55559"/>
            </a:xfrm>
            <a:custGeom>
              <a:avLst/>
              <a:gdLst>
                <a:gd name="connsiteX0" fmla="*/ 456889 w 465015"/>
                <a:gd name="connsiteY0" fmla="*/ 50805 h 55559"/>
                <a:gd name="connsiteX1" fmla="*/ 2864 w 465015"/>
                <a:gd name="connsiteY1" fmla="*/ 5 h 55559"/>
                <a:gd name="connsiteX2" fmla="*/ 272739 w 465015"/>
                <a:gd name="connsiteY2" fmla="*/ 47630 h 55559"/>
                <a:gd name="connsiteX3" fmla="*/ 456889 w 465015"/>
                <a:gd name="connsiteY3" fmla="*/ 50805 h 55559"/>
              </a:gdLst>
              <a:ahLst/>
              <a:cxnLst>
                <a:cxn ang="0">
                  <a:pos x="connsiteX0" y="connsiteY0"/>
                </a:cxn>
                <a:cxn ang="0">
                  <a:pos x="connsiteX1" y="connsiteY1"/>
                </a:cxn>
                <a:cxn ang="0">
                  <a:pos x="connsiteX2" y="connsiteY2"/>
                </a:cxn>
                <a:cxn ang="0">
                  <a:pos x="connsiteX3" y="connsiteY3"/>
                </a:cxn>
              </a:cxnLst>
              <a:rect l="l" t="t" r="r" b="b"/>
              <a:pathLst>
                <a:path w="465015" h="55559">
                  <a:moveTo>
                    <a:pt x="456889" y="50805"/>
                  </a:moveTo>
                  <a:cubicBezTo>
                    <a:pt x="411910" y="42867"/>
                    <a:pt x="33556" y="534"/>
                    <a:pt x="2864" y="5"/>
                  </a:cubicBezTo>
                  <a:cubicBezTo>
                    <a:pt x="-27828" y="-524"/>
                    <a:pt x="196539" y="39163"/>
                    <a:pt x="272739" y="47630"/>
                  </a:cubicBezTo>
                  <a:cubicBezTo>
                    <a:pt x="348939" y="56097"/>
                    <a:pt x="501868" y="58743"/>
                    <a:pt x="456889" y="50805"/>
                  </a:cubicBezTo>
                  <a:close/>
                </a:path>
              </a:pathLst>
            </a:custGeom>
            <a:solidFill>
              <a:srgbClr val="0A00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grpSp>
      <p:grpSp>
        <p:nvGrpSpPr>
          <p:cNvPr id="40" name="Group 39" descr="This image is an icon of 1 person interacting with three people. ">
            <a:extLst>
              <a:ext uri="{FF2B5EF4-FFF2-40B4-BE49-F238E27FC236}">
                <a16:creationId xmlns:a16="http://schemas.microsoft.com/office/drawing/2014/main" id="{6163EC3B-1C70-4943-88AE-C995F6AF3D2D}"/>
              </a:ext>
            </a:extLst>
          </p:cNvPr>
          <p:cNvGrpSpPr/>
          <p:nvPr/>
        </p:nvGrpSpPr>
        <p:grpSpPr>
          <a:xfrm>
            <a:off x="5459412" y="1395413"/>
            <a:ext cx="1273175" cy="1271588"/>
            <a:chOff x="5459412" y="1395413"/>
            <a:chExt cx="1273175" cy="1271588"/>
          </a:xfrm>
        </p:grpSpPr>
        <p:sp>
          <p:nvSpPr>
            <p:cNvPr id="34" name="Oval 26">
              <a:extLst>
                <a:ext uri="{FF2B5EF4-FFF2-40B4-BE49-F238E27FC236}">
                  <a16:creationId xmlns:a16="http://schemas.microsoft.com/office/drawing/2014/main" id="{BAB1D2D2-1913-4FAF-8141-A2217D47D3D9}"/>
                </a:ext>
              </a:extLst>
            </p:cNvPr>
            <p:cNvSpPr>
              <a:spLocks noChangeArrowheads="1"/>
            </p:cNvSpPr>
            <p:nvPr/>
          </p:nvSpPr>
          <p:spPr bwMode="auto">
            <a:xfrm>
              <a:off x="5459412" y="1395413"/>
              <a:ext cx="1273175" cy="1271588"/>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53" name="Group 152">
              <a:extLst>
                <a:ext uri="{FF2B5EF4-FFF2-40B4-BE49-F238E27FC236}">
                  <a16:creationId xmlns:a16="http://schemas.microsoft.com/office/drawing/2014/main" id="{14E63ABA-A2BE-460E-AEC1-558B63A0D598}"/>
                </a:ext>
              </a:extLst>
            </p:cNvPr>
            <p:cNvGrpSpPr/>
            <p:nvPr/>
          </p:nvGrpSpPr>
          <p:grpSpPr>
            <a:xfrm>
              <a:off x="5781290" y="1569642"/>
              <a:ext cx="584970" cy="674403"/>
              <a:chOff x="2686050" y="2895601"/>
              <a:chExt cx="330200" cy="346075"/>
            </a:xfrm>
          </p:grpSpPr>
          <p:sp>
            <p:nvSpPr>
              <p:cNvPr id="154" name="Oval 309">
                <a:extLst>
                  <a:ext uri="{FF2B5EF4-FFF2-40B4-BE49-F238E27FC236}">
                    <a16:creationId xmlns:a16="http://schemas.microsoft.com/office/drawing/2014/main" id="{AC91C28A-AC97-43D2-BB20-485D353E831B}"/>
                  </a:ext>
                </a:extLst>
              </p:cNvPr>
              <p:cNvSpPr>
                <a:spLocks noChangeArrowheads="1"/>
              </p:cNvSpPr>
              <p:nvPr/>
            </p:nvSpPr>
            <p:spPr bwMode="auto">
              <a:xfrm>
                <a:off x="2809875" y="2895601"/>
                <a:ext cx="82550" cy="8255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5" name="Freeform 310">
                <a:extLst>
                  <a:ext uri="{FF2B5EF4-FFF2-40B4-BE49-F238E27FC236}">
                    <a16:creationId xmlns:a16="http://schemas.microsoft.com/office/drawing/2014/main" id="{307DC6B5-75A0-4610-B431-35147A890CA0}"/>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6" name="Oval 311">
                <a:extLst>
                  <a:ext uri="{FF2B5EF4-FFF2-40B4-BE49-F238E27FC236}">
                    <a16:creationId xmlns:a16="http://schemas.microsoft.com/office/drawing/2014/main" id="{16EA5084-E99D-4DD5-B478-224937E08C2D}"/>
                  </a:ext>
                </a:extLst>
              </p:cNvPr>
              <p:cNvSpPr>
                <a:spLocks noChangeArrowheads="1"/>
              </p:cNvSpPr>
              <p:nvPr/>
            </p:nvSpPr>
            <p:spPr bwMode="auto">
              <a:xfrm>
                <a:off x="2708275"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7" name="Freeform 312">
                <a:extLst>
                  <a:ext uri="{FF2B5EF4-FFF2-40B4-BE49-F238E27FC236}">
                    <a16:creationId xmlns:a16="http://schemas.microsoft.com/office/drawing/2014/main" id="{210EC1C6-3182-40F6-869F-33B0ABF22B6A}"/>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8" name="Oval 313">
                <a:extLst>
                  <a:ext uri="{FF2B5EF4-FFF2-40B4-BE49-F238E27FC236}">
                    <a16:creationId xmlns:a16="http://schemas.microsoft.com/office/drawing/2014/main" id="{168ACDC4-22F5-4D4B-A783-44D3655B843F}"/>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59" name="Freeform 314">
                <a:extLst>
                  <a:ext uri="{FF2B5EF4-FFF2-40B4-BE49-F238E27FC236}">
                    <a16:creationId xmlns:a16="http://schemas.microsoft.com/office/drawing/2014/main" id="{9350080E-FAD1-420D-A674-785E5FD1F3EE}"/>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0" name="Oval 315">
                <a:extLst>
                  <a:ext uri="{FF2B5EF4-FFF2-40B4-BE49-F238E27FC236}">
                    <a16:creationId xmlns:a16="http://schemas.microsoft.com/office/drawing/2014/main" id="{A3A96249-064E-4E4F-800D-F3E32321B7D5}"/>
                  </a:ext>
                </a:extLst>
              </p:cNvPr>
              <p:cNvSpPr>
                <a:spLocks noChangeArrowheads="1"/>
              </p:cNvSpPr>
              <p:nvPr/>
            </p:nvSpPr>
            <p:spPr bwMode="auto">
              <a:xfrm>
                <a:off x="2933700"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1" name="Freeform 316">
                <a:extLst>
                  <a:ext uri="{FF2B5EF4-FFF2-40B4-BE49-F238E27FC236}">
                    <a16:creationId xmlns:a16="http://schemas.microsoft.com/office/drawing/2014/main" id="{5B0FA9F4-74E7-4069-9E66-4CD168516DBB}"/>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2" name="Oval 317">
                <a:extLst>
                  <a:ext uri="{FF2B5EF4-FFF2-40B4-BE49-F238E27FC236}">
                    <a16:creationId xmlns:a16="http://schemas.microsoft.com/office/drawing/2014/main" id="{8B1079C4-08A2-4532-BF93-C9FBD28FC053}"/>
                  </a:ext>
                </a:extLst>
              </p:cNvPr>
              <p:cNvSpPr>
                <a:spLocks noChangeArrowheads="1"/>
              </p:cNvSpPr>
              <p:nvPr/>
            </p:nvSpPr>
            <p:spPr bwMode="auto">
              <a:xfrm>
                <a:off x="2820988" y="3128963"/>
                <a:ext cx="60325" cy="587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3" name="Freeform 318">
                <a:extLst>
                  <a:ext uri="{FF2B5EF4-FFF2-40B4-BE49-F238E27FC236}">
                    <a16:creationId xmlns:a16="http://schemas.microsoft.com/office/drawing/2014/main" id="{D2176F15-45A0-4989-901D-43FEBC8C6CA0}"/>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4" name="Freeform 319">
                <a:extLst>
                  <a:ext uri="{FF2B5EF4-FFF2-40B4-BE49-F238E27FC236}">
                    <a16:creationId xmlns:a16="http://schemas.microsoft.com/office/drawing/2014/main" id="{E441EEB4-0ED1-401E-BCE2-44490D081569}"/>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5" name="Line 320">
                <a:extLst>
                  <a:ext uri="{FF2B5EF4-FFF2-40B4-BE49-F238E27FC236}">
                    <a16:creationId xmlns:a16="http://schemas.microsoft.com/office/drawing/2014/main" id="{DE0936E5-0224-4C3C-9815-CA2E7C9781C1}"/>
                  </a:ext>
                </a:extLst>
              </p:cNvPr>
              <p:cNvSpPr>
                <a:spLocks noChangeShapeType="1"/>
              </p:cNvSpPr>
              <p:nvPr/>
            </p:nvSpPr>
            <p:spPr bwMode="auto">
              <a:xfrm>
                <a:off x="2851150" y="3044826"/>
                <a:ext cx="0" cy="46038"/>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41" name="Group 40" descr="This image is an icon of three people interacting. ">
            <a:extLst>
              <a:ext uri="{FF2B5EF4-FFF2-40B4-BE49-F238E27FC236}">
                <a16:creationId xmlns:a16="http://schemas.microsoft.com/office/drawing/2014/main" id="{7095B44D-041E-4DC3-A3B8-C4DBA721F0CF}"/>
              </a:ext>
            </a:extLst>
          </p:cNvPr>
          <p:cNvGrpSpPr/>
          <p:nvPr/>
        </p:nvGrpSpPr>
        <p:grpSpPr>
          <a:xfrm>
            <a:off x="3489325" y="2143125"/>
            <a:ext cx="1397000" cy="1397000"/>
            <a:chOff x="3438525" y="2143125"/>
            <a:chExt cx="1397000" cy="1397000"/>
          </a:xfrm>
        </p:grpSpPr>
        <p:sp>
          <p:nvSpPr>
            <p:cNvPr id="33" name="Freeform 25">
              <a:extLst>
                <a:ext uri="{FF2B5EF4-FFF2-40B4-BE49-F238E27FC236}">
                  <a16:creationId xmlns:a16="http://schemas.microsoft.com/office/drawing/2014/main" id="{82A9CD09-E5BD-4051-A55B-752BE1EA490F}"/>
                </a:ext>
              </a:extLst>
            </p:cNvPr>
            <p:cNvSpPr>
              <a:spLocks/>
            </p:cNvSpPr>
            <p:nvPr/>
          </p:nvSpPr>
          <p:spPr bwMode="auto">
            <a:xfrm>
              <a:off x="3438525" y="2143125"/>
              <a:ext cx="1397000" cy="1397000"/>
            </a:xfrm>
            <a:custGeom>
              <a:avLst/>
              <a:gdLst>
                <a:gd name="T0" fmla="*/ 276 w 336"/>
                <a:gd name="T1" fmla="*/ 276 h 336"/>
                <a:gd name="T2" fmla="*/ 60 w 336"/>
                <a:gd name="T3" fmla="*/ 276 h 336"/>
                <a:gd name="T4" fmla="*/ 60 w 336"/>
                <a:gd name="T5" fmla="*/ 60 h 336"/>
                <a:gd name="T6" fmla="*/ 276 w 336"/>
                <a:gd name="T7" fmla="*/ 60 h 336"/>
                <a:gd name="T8" fmla="*/ 276 w 336"/>
                <a:gd name="T9" fmla="*/ 276 h 336"/>
              </a:gdLst>
              <a:ahLst/>
              <a:cxnLst>
                <a:cxn ang="0">
                  <a:pos x="T0" y="T1"/>
                </a:cxn>
                <a:cxn ang="0">
                  <a:pos x="T2" y="T3"/>
                </a:cxn>
                <a:cxn ang="0">
                  <a:pos x="T4" y="T5"/>
                </a:cxn>
                <a:cxn ang="0">
                  <a:pos x="T6" y="T7"/>
                </a:cxn>
                <a:cxn ang="0">
                  <a:pos x="T8" y="T9"/>
                </a:cxn>
              </a:cxnLst>
              <a:rect l="0" t="0" r="r" b="b"/>
              <a:pathLst>
                <a:path w="336" h="336">
                  <a:moveTo>
                    <a:pt x="276" y="276"/>
                  </a:moveTo>
                  <a:cubicBezTo>
                    <a:pt x="217" y="336"/>
                    <a:pt x="120" y="336"/>
                    <a:pt x="60" y="276"/>
                  </a:cubicBezTo>
                  <a:cubicBezTo>
                    <a:pt x="0" y="217"/>
                    <a:pt x="0" y="120"/>
                    <a:pt x="60" y="60"/>
                  </a:cubicBezTo>
                  <a:cubicBezTo>
                    <a:pt x="120" y="0"/>
                    <a:pt x="217" y="0"/>
                    <a:pt x="276" y="60"/>
                  </a:cubicBezTo>
                  <a:cubicBezTo>
                    <a:pt x="336" y="120"/>
                    <a:pt x="336" y="217"/>
                    <a:pt x="276"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66" name="Group 165">
              <a:extLst>
                <a:ext uri="{FF2B5EF4-FFF2-40B4-BE49-F238E27FC236}">
                  <a16:creationId xmlns:a16="http://schemas.microsoft.com/office/drawing/2014/main" id="{F3A32F3A-3EA3-4F6F-905C-AE7E326402EF}"/>
                </a:ext>
              </a:extLst>
            </p:cNvPr>
            <p:cNvGrpSpPr/>
            <p:nvPr/>
          </p:nvGrpSpPr>
          <p:grpSpPr>
            <a:xfrm>
              <a:off x="3810316" y="2465099"/>
              <a:ext cx="613094" cy="674403"/>
              <a:chOff x="3398838" y="2895601"/>
              <a:chExt cx="346075" cy="346075"/>
            </a:xfrm>
          </p:grpSpPr>
          <p:sp>
            <p:nvSpPr>
              <p:cNvPr id="167" name="Freeform 49">
                <a:extLst>
                  <a:ext uri="{FF2B5EF4-FFF2-40B4-BE49-F238E27FC236}">
                    <a16:creationId xmlns:a16="http://schemas.microsoft.com/office/drawing/2014/main" id="{740B54FD-C512-4C4B-90F2-B8FE96027793}"/>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8" name="Freeform 50">
                <a:extLst>
                  <a:ext uri="{FF2B5EF4-FFF2-40B4-BE49-F238E27FC236}">
                    <a16:creationId xmlns:a16="http://schemas.microsoft.com/office/drawing/2014/main" id="{4FDC5A8D-821C-42CD-8C45-FB309BF76A4B}"/>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69" name="Oval 51">
                <a:extLst>
                  <a:ext uri="{FF2B5EF4-FFF2-40B4-BE49-F238E27FC236}">
                    <a16:creationId xmlns:a16="http://schemas.microsoft.com/office/drawing/2014/main" id="{627888DD-F7D4-4895-B336-F188BAF1D77E}"/>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0" name="Freeform 52">
                <a:extLst>
                  <a:ext uri="{FF2B5EF4-FFF2-40B4-BE49-F238E27FC236}">
                    <a16:creationId xmlns:a16="http://schemas.microsoft.com/office/drawing/2014/main" id="{21C53BAF-A1BD-4D9D-8C56-C5A5E2964569}"/>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1" name="Freeform 53">
                <a:extLst>
                  <a:ext uri="{FF2B5EF4-FFF2-40B4-BE49-F238E27FC236}">
                    <a16:creationId xmlns:a16="http://schemas.microsoft.com/office/drawing/2014/main" id="{B30A39F9-E915-4B71-94A4-3436CE4B9810}"/>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2" name="Freeform 54">
                <a:extLst>
                  <a:ext uri="{FF2B5EF4-FFF2-40B4-BE49-F238E27FC236}">
                    <a16:creationId xmlns:a16="http://schemas.microsoft.com/office/drawing/2014/main" id="{92A91763-2FE9-4F49-81B3-F46A31888210}"/>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3" name="Oval 55">
                <a:extLst>
                  <a:ext uri="{FF2B5EF4-FFF2-40B4-BE49-F238E27FC236}">
                    <a16:creationId xmlns:a16="http://schemas.microsoft.com/office/drawing/2014/main" id="{5D56157D-44A4-414B-A115-780567411345}"/>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4" name="Freeform 56">
                <a:extLst>
                  <a:ext uri="{FF2B5EF4-FFF2-40B4-BE49-F238E27FC236}">
                    <a16:creationId xmlns:a16="http://schemas.microsoft.com/office/drawing/2014/main" id="{62DA9A80-F152-45F5-94C2-BB31EDA3C093}"/>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5" name="Freeform 57">
                <a:extLst>
                  <a:ext uri="{FF2B5EF4-FFF2-40B4-BE49-F238E27FC236}">
                    <a16:creationId xmlns:a16="http://schemas.microsoft.com/office/drawing/2014/main" id="{003EFD2E-CF90-4AC0-BEC7-7BC68564812B}"/>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6" name="Freeform 58">
                <a:extLst>
                  <a:ext uri="{FF2B5EF4-FFF2-40B4-BE49-F238E27FC236}">
                    <a16:creationId xmlns:a16="http://schemas.microsoft.com/office/drawing/2014/main" id="{17D242C7-DED5-4760-974B-1C0C2CEDE00F}"/>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7" name="Oval 59">
                <a:extLst>
                  <a:ext uri="{FF2B5EF4-FFF2-40B4-BE49-F238E27FC236}">
                    <a16:creationId xmlns:a16="http://schemas.microsoft.com/office/drawing/2014/main" id="{4029ED17-8FD3-4AF2-A688-F0EE0CED0B1E}"/>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8" name="Freeform 60">
                <a:extLst>
                  <a:ext uri="{FF2B5EF4-FFF2-40B4-BE49-F238E27FC236}">
                    <a16:creationId xmlns:a16="http://schemas.microsoft.com/office/drawing/2014/main" id="{635ABD1D-573A-4AEB-BA17-43168A9B888A}"/>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79" name="Line 61">
                <a:extLst>
                  <a:ext uri="{FF2B5EF4-FFF2-40B4-BE49-F238E27FC236}">
                    <a16:creationId xmlns:a16="http://schemas.microsoft.com/office/drawing/2014/main" id="{5DC54740-A0D8-4879-95BC-57FB1ACC3E3D}"/>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0" name="Line 62">
                <a:extLst>
                  <a:ext uri="{FF2B5EF4-FFF2-40B4-BE49-F238E27FC236}">
                    <a16:creationId xmlns:a16="http://schemas.microsoft.com/office/drawing/2014/main" id="{E3DB3D49-FAF6-4080-AE40-81CF5899A3E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181" name="Group 180">
            <a:extLst>
              <a:ext uri="{FF2B5EF4-FFF2-40B4-BE49-F238E27FC236}">
                <a16:creationId xmlns:a16="http://schemas.microsoft.com/office/drawing/2014/main" id="{D14F9816-D761-44CD-80AC-A13A6A2BF4F4}"/>
              </a:ext>
              <a:ext uri="{C183D7F6-B498-43B3-948B-1728B52AA6E4}">
                <adec:decorative xmlns:adec="http://schemas.microsoft.com/office/drawing/2017/decorative" val="1"/>
              </a:ext>
            </a:extLst>
          </p:cNvPr>
          <p:cNvGrpSpPr/>
          <p:nvPr/>
        </p:nvGrpSpPr>
        <p:grpSpPr>
          <a:xfrm>
            <a:off x="2892834" y="3292485"/>
            <a:ext cx="584970" cy="615624"/>
            <a:chOff x="4127500" y="2909888"/>
            <a:chExt cx="330200" cy="315913"/>
          </a:xfrm>
        </p:grpSpPr>
        <p:sp>
          <p:nvSpPr>
            <p:cNvPr id="182" name="Oval 268">
              <a:extLst>
                <a:ext uri="{FF2B5EF4-FFF2-40B4-BE49-F238E27FC236}">
                  <a16:creationId xmlns:a16="http://schemas.microsoft.com/office/drawing/2014/main" id="{8D0C8D9D-E9ED-445E-B175-12C0160A5981}"/>
                </a:ext>
              </a:extLst>
            </p:cNvPr>
            <p:cNvSpPr>
              <a:spLocks noChangeArrowheads="1"/>
            </p:cNvSpPr>
            <p:nvPr/>
          </p:nvSpPr>
          <p:spPr bwMode="auto">
            <a:xfrm>
              <a:off x="4149725" y="3060701"/>
              <a:ext cx="76200"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3" name="Freeform 269">
              <a:extLst>
                <a:ext uri="{FF2B5EF4-FFF2-40B4-BE49-F238E27FC236}">
                  <a16:creationId xmlns:a16="http://schemas.microsoft.com/office/drawing/2014/main" id="{86759DBE-9B84-4D15-8B20-34E76E5F570C}"/>
                </a:ext>
              </a:extLst>
            </p:cNvPr>
            <p:cNvSpPr>
              <a:spLocks/>
            </p:cNvSpPr>
            <p:nvPr/>
          </p:nvSpPr>
          <p:spPr bwMode="auto">
            <a:xfrm>
              <a:off x="4127500" y="3135313"/>
              <a:ext cx="109538" cy="60325"/>
            </a:xfrm>
            <a:custGeom>
              <a:avLst/>
              <a:gdLst>
                <a:gd name="T0" fmla="*/ 22 w 29"/>
                <a:gd name="T1" fmla="*/ 16 h 16"/>
                <a:gd name="T2" fmla="*/ 0 w 29"/>
                <a:gd name="T3" fmla="*/ 16 h 16"/>
                <a:gd name="T4" fmla="*/ 16 w 29"/>
                <a:gd name="T5" fmla="*/ 0 h 16"/>
                <a:gd name="T6" fmla="*/ 29 w 29"/>
                <a:gd name="T7" fmla="*/ 7 h 16"/>
              </a:gdLst>
              <a:ahLst/>
              <a:cxnLst>
                <a:cxn ang="0">
                  <a:pos x="T0" y="T1"/>
                </a:cxn>
                <a:cxn ang="0">
                  <a:pos x="T2" y="T3"/>
                </a:cxn>
                <a:cxn ang="0">
                  <a:pos x="T4" y="T5"/>
                </a:cxn>
                <a:cxn ang="0">
                  <a:pos x="T6" y="T7"/>
                </a:cxn>
              </a:cxnLst>
              <a:rect l="0" t="0" r="r" b="b"/>
              <a:pathLst>
                <a:path w="29" h="16">
                  <a:moveTo>
                    <a:pt x="22" y="16"/>
                  </a:moveTo>
                  <a:cubicBezTo>
                    <a:pt x="0" y="16"/>
                    <a:pt x="0" y="16"/>
                    <a:pt x="0" y="16"/>
                  </a:cubicBezTo>
                  <a:cubicBezTo>
                    <a:pt x="0" y="7"/>
                    <a:pt x="7" y="0"/>
                    <a:pt x="16" y="0"/>
                  </a:cubicBezTo>
                  <a:cubicBezTo>
                    <a:pt x="21" y="0"/>
                    <a:pt x="26" y="3"/>
                    <a:pt x="29" y="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4" name="Oval 270">
              <a:extLst>
                <a:ext uri="{FF2B5EF4-FFF2-40B4-BE49-F238E27FC236}">
                  <a16:creationId xmlns:a16="http://schemas.microsoft.com/office/drawing/2014/main" id="{0524A632-17BB-4AA9-A49C-41BE94905C34}"/>
                </a:ext>
              </a:extLst>
            </p:cNvPr>
            <p:cNvSpPr>
              <a:spLocks noChangeArrowheads="1"/>
            </p:cNvSpPr>
            <p:nvPr/>
          </p:nvSpPr>
          <p:spPr bwMode="auto">
            <a:xfrm>
              <a:off x="4360863" y="3060701"/>
              <a:ext cx="74613" cy="74613"/>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5" name="Freeform 271">
              <a:extLst>
                <a:ext uri="{FF2B5EF4-FFF2-40B4-BE49-F238E27FC236}">
                  <a16:creationId xmlns:a16="http://schemas.microsoft.com/office/drawing/2014/main" id="{D502FFDD-28F4-4AA4-B259-B57867A0C506}"/>
                </a:ext>
              </a:extLst>
            </p:cNvPr>
            <p:cNvSpPr>
              <a:spLocks/>
            </p:cNvSpPr>
            <p:nvPr/>
          </p:nvSpPr>
          <p:spPr bwMode="auto">
            <a:xfrm>
              <a:off x="4349750" y="3135313"/>
              <a:ext cx="107950" cy="60325"/>
            </a:xfrm>
            <a:custGeom>
              <a:avLst/>
              <a:gdLst>
                <a:gd name="T0" fmla="*/ 0 w 29"/>
                <a:gd name="T1" fmla="*/ 7 h 16"/>
                <a:gd name="T2" fmla="*/ 13 w 29"/>
                <a:gd name="T3" fmla="*/ 0 h 16"/>
                <a:gd name="T4" fmla="*/ 29 w 29"/>
                <a:gd name="T5" fmla="*/ 16 h 16"/>
                <a:gd name="T6" fmla="*/ 7 w 29"/>
                <a:gd name="T7" fmla="*/ 16 h 16"/>
              </a:gdLst>
              <a:ahLst/>
              <a:cxnLst>
                <a:cxn ang="0">
                  <a:pos x="T0" y="T1"/>
                </a:cxn>
                <a:cxn ang="0">
                  <a:pos x="T2" y="T3"/>
                </a:cxn>
                <a:cxn ang="0">
                  <a:pos x="T4" y="T5"/>
                </a:cxn>
                <a:cxn ang="0">
                  <a:pos x="T6" y="T7"/>
                </a:cxn>
              </a:cxnLst>
              <a:rect l="0" t="0" r="r" b="b"/>
              <a:pathLst>
                <a:path w="29" h="16">
                  <a:moveTo>
                    <a:pt x="0" y="7"/>
                  </a:moveTo>
                  <a:cubicBezTo>
                    <a:pt x="3" y="3"/>
                    <a:pt x="8" y="0"/>
                    <a:pt x="13" y="0"/>
                  </a:cubicBezTo>
                  <a:cubicBezTo>
                    <a:pt x="22" y="0"/>
                    <a:pt x="29" y="7"/>
                    <a:pt x="29" y="16"/>
                  </a:cubicBezTo>
                  <a:cubicBezTo>
                    <a:pt x="7" y="16"/>
                    <a:pt x="7" y="16"/>
                    <a:pt x="7" y="16"/>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6" name="Oval 272">
              <a:extLst>
                <a:ext uri="{FF2B5EF4-FFF2-40B4-BE49-F238E27FC236}">
                  <a16:creationId xmlns:a16="http://schemas.microsoft.com/office/drawing/2014/main" id="{074B1DAE-77A3-4CE2-BB5F-6E109DFB6B0C}"/>
                </a:ext>
              </a:extLst>
            </p:cNvPr>
            <p:cNvSpPr>
              <a:spLocks noChangeArrowheads="1"/>
            </p:cNvSpPr>
            <p:nvPr/>
          </p:nvSpPr>
          <p:spPr bwMode="auto">
            <a:xfrm>
              <a:off x="4240213" y="3030538"/>
              <a:ext cx="104775" cy="109538"/>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7" name="Freeform 273">
              <a:extLst>
                <a:ext uri="{FF2B5EF4-FFF2-40B4-BE49-F238E27FC236}">
                  <a16:creationId xmlns:a16="http://schemas.microsoft.com/office/drawing/2014/main" id="{6F4FD849-C2CF-4E95-92A3-DF3CD12C6031}"/>
                </a:ext>
              </a:extLst>
            </p:cNvPr>
            <p:cNvSpPr>
              <a:spLocks/>
            </p:cNvSpPr>
            <p:nvPr/>
          </p:nvSpPr>
          <p:spPr bwMode="auto">
            <a:xfrm>
              <a:off x="4214813" y="2986088"/>
              <a:ext cx="157163" cy="36513"/>
            </a:xfrm>
            <a:custGeom>
              <a:avLst/>
              <a:gdLst>
                <a:gd name="T0" fmla="*/ 0 w 42"/>
                <a:gd name="T1" fmla="*/ 10 h 10"/>
                <a:gd name="T2" fmla="*/ 21 w 42"/>
                <a:gd name="T3" fmla="*/ 0 h 10"/>
                <a:gd name="T4" fmla="*/ 42 w 42"/>
                <a:gd name="T5" fmla="*/ 10 h 10"/>
              </a:gdLst>
              <a:ahLst/>
              <a:cxnLst>
                <a:cxn ang="0">
                  <a:pos x="T0" y="T1"/>
                </a:cxn>
                <a:cxn ang="0">
                  <a:pos x="T2" y="T3"/>
                </a:cxn>
                <a:cxn ang="0">
                  <a:pos x="T4" y="T5"/>
                </a:cxn>
              </a:cxnLst>
              <a:rect l="0" t="0" r="r" b="b"/>
              <a:pathLst>
                <a:path w="42" h="10">
                  <a:moveTo>
                    <a:pt x="0" y="10"/>
                  </a:moveTo>
                  <a:cubicBezTo>
                    <a:pt x="5" y="4"/>
                    <a:pt x="13" y="0"/>
                    <a:pt x="21" y="0"/>
                  </a:cubicBezTo>
                  <a:cubicBezTo>
                    <a:pt x="29" y="0"/>
                    <a:pt x="37" y="4"/>
                    <a:pt x="42" y="10"/>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8" name="Freeform 274">
              <a:extLst>
                <a:ext uri="{FF2B5EF4-FFF2-40B4-BE49-F238E27FC236}">
                  <a16:creationId xmlns:a16="http://schemas.microsoft.com/office/drawing/2014/main" id="{E95CA879-26B6-4158-84CA-E13BF1DBB284}"/>
                </a:ext>
              </a:extLst>
            </p:cNvPr>
            <p:cNvSpPr>
              <a:spLocks/>
            </p:cNvSpPr>
            <p:nvPr/>
          </p:nvSpPr>
          <p:spPr bwMode="auto">
            <a:xfrm>
              <a:off x="4187825" y="2947988"/>
              <a:ext cx="211138" cy="49213"/>
            </a:xfrm>
            <a:custGeom>
              <a:avLst/>
              <a:gdLst>
                <a:gd name="T0" fmla="*/ 0 w 56"/>
                <a:gd name="T1" fmla="*/ 13 h 13"/>
                <a:gd name="T2" fmla="*/ 28 w 56"/>
                <a:gd name="T3" fmla="*/ 0 h 13"/>
                <a:gd name="T4" fmla="*/ 56 w 56"/>
                <a:gd name="T5" fmla="*/ 13 h 13"/>
              </a:gdLst>
              <a:ahLst/>
              <a:cxnLst>
                <a:cxn ang="0">
                  <a:pos x="T0" y="T1"/>
                </a:cxn>
                <a:cxn ang="0">
                  <a:pos x="T2" y="T3"/>
                </a:cxn>
                <a:cxn ang="0">
                  <a:pos x="T4" y="T5"/>
                </a:cxn>
              </a:cxnLst>
              <a:rect l="0" t="0" r="r" b="b"/>
              <a:pathLst>
                <a:path w="56" h="13">
                  <a:moveTo>
                    <a:pt x="0" y="13"/>
                  </a:moveTo>
                  <a:cubicBezTo>
                    <a:pt x="7" y="5"/>
                    <a:pt x="17" y="0"/>
                    <a:pt x="28" y="0"/>
                  </a:cubicBezTo>
                  <a:cubicBezTo>
                    <a:pt x="39" y="0"/>
                    <a:pt x="49" y="5"/>
                    <a:pt x="56" y="13"/>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89" name="Freeform 275">
              <a:extLst>
                <a:ext uri="{FF2B5EF4-FFF2-40B4-BE49-F238E27FC236}">
                  <a16:creationId xmlns:a16="http://schemas.microsoft.com/office/drawing/2014/main" id="{E086F5C4-405F-457A-B470-EDF08E80A41A}"/>
                </a:ext>
              </a:extLst>
            </p:cNvPr>
            <p:cNvSpPr>
              <a:spLocks/>
            </p:cNvSpPr>
            <p:nvPr/>
          </p:nvSpPr>
          <p:spPr bwMode="auto">
            <a:xfrm>
              <a:off x="4157663" y="2909888"/>
              <a:ext cx="269875" cy="63500"/>
            </a:xfrm>
            <a:custGeom>
              <a:avLst/>
              <a:gdLst>
                <a:gd name="T0" fmla="*/ 0 w 72"/>
                <a:gd name="T1" fmla="*/ 17 h 17"/>
                <a:gd name="T2" fmla="*/ 36 w 72"/>
                <a:gd name="T3" fmla="*/ 0 h 17"/>
                <a:gd name="T4" fmla="*/ 72 w 72"/>
                <a:gd name="T5" fmla="*/ 17 h 17"/>
              </a:gdLst>
              <a:ahLst/>
              <a:cxnLst>
                <a:cxn ang="0">
                  <a:pos x="T0" y="T1"/>
                </a:cxn>
                <a:cxn ang="0">
                  <a:pos x="T2" y="T3"/>
                </a:cxn>
                <a:cxn ang="0">
                  <a:pos x="T4" y="T5"/>
                </a:cxn>
              </a:cxnLst>
              <a:rect l="0" t="0" r="r" b="b"/>
              <a:pathLst>
                <a:path w="72" h="17">
                  <a:moveTo>
                    <a:pt x="0" y="17"/>
                  </a:moveTo>
                  <a:cubicBezTo>
                    <a:pt x="8" y="7"/>
                    <a:pt x="21" y="0"/>
                    <a:pt x="36" y="0"/>
                  </a:cubicBezTo>
                  <a:cubicBezTo>
                    <a:pt x="51" y="0"/>
                    <a:pt x="64" y="7"/>
                    <a:pt x="72" y="17"/>
                  </a:cubicBezTo>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0" name="Freeform 276">
              <a:extLst>
                <a:ext uri="{FF2B5EF4-FFF2-40B4-BE49-F238E27FC236}">
                  <a16:creationId xmlns:a16="http://schemas.microsoft.com/office/drawing/2014/main" id="{8CDF0588-DA3B-4B0D-BDF8-DE1AF3941577}"/>
                </a:ext>
              </a:extLst>
            </p:cNvPr>
            <p:cNvSpPr>
              <a:spLocks/>
            </p:cNvSpPr>
            <p:nvPr/>
          </p:nvSpPr>
          <p:spPr bwMode="auto">
            <a:xfrm>
              <a:off x="4206875" y="3140076"/>
              <a:ext cx="173038" cy="85725"/>
            </a:xfrm>
            <a:custGeom>
              <a:avLst/>
              <a:gdLst>
                <a:gd name="T0" fmla="*/ 46 w 46"/>
                <a:gd name="T1" fmla="*/ 23 h 23"/>
                <a:gd name="T2" fmla="*/ 0 w 46"/>
                <a:gd name="T3" fmla="*/ 23 h 23"/>
                <a:gd name="T4" fmla="*/ 23 w 46"/>
                <a:gd name="T5" fmla="*/ 0 h 23"/>
                <a:gd name="T6" fmla="*/ 46 w 46"/>
                <a:gd name="T7" fmla="*/ 23 h 23"/>
              </a:gdLst>
              <a:ahLst/>
              <a:cxnLst>
                <a:cxn ang="0">
                  <a:pos x="T0" y="T1"/>
                </a:cxn>
                <a:cxn ang="0">
                  <a:pos x="T2" y="T3"/>
                </a:cxn>
                <a:cxn ang="0">
                  <a:pos x="T4" y="T5"/>
                </a:cxn>
                <a:cxn ang="0">
                  <a:pos x="T6" y="T7"/>
                </a:cxn>
              </a:cxnLst>
              <a:rect l="0" t="0" r="r" b="b"/>
              <a:pathLst>
                <a:path w="46" h="23">
                  <a:moveTo>
                    <a:pt x="46" y="23"/>
                  </a:moveTo>
                  <a:cubicBezTo>
                    <a:pt x="0" y="23"/>
                    <a:pt x="0" y="23"/>
                    <a:pt x="0" y="23"/>
                  </a:cubicBezTo>
                  <a:cubicBezTo>
                    <a:pt x="0" y="10"/>
                    <a:pt x="10" y="0"/>
                    <a:pt x="23" y="0"/>
                  </a:cubicBezTo>
                  <a:cubicBezTo>
                    <a:pt x="36" y="0"/>
                    <a:pt x="46" y="10"/>
                    <a:pt x="46" y="23"/>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nvGrpSpPr>
          <p:cNvPr id="42" name="Group 41" descr="This image is an icon of three people and a globe. ">
            <a:extLst>
              <a:ext uri="{FF2B5EF4-FFF2-40B4-BE49-F238E27FC236}">
                <a16:creationId xmlns:a16="http://schemas.microsoft.com/office/drawing/2014/main" id="{0F9B9E83-7B40-4A58-B9B6-072ADD8AF2AD}"/>
              </a:ext>
            </a:extLst>
          </p:cNvPr>
          <p:cNvGrpSpPr/>
          <p:nvPr/>
        </p:nvGrpSpPr>
        <p:grpSpPr>
          <a:xfrm>
            <a:off x="2741612" y="4162425"/>
            <a:ext cx="1271588" cy="1273175"/>
            <a:chOff x="2690812" y="4162425"/>
            <a:chExt cx="1271588" cy="1273175"/>
          </a:xfrm>
        </p:grpSpPr>
        <p:sp>
          <p:nvSpPr>
            <p:cNvPr id="32" name="Oval 24">
              <a:extLst>
                <a:ext uri="{FF2B5EF4-FFF2-40B4-BE49-F238E27FC236}">
                  <a16:creationId xmlns:a16="http://schemas.microsoft.com/office/drawing/2014/main" id="{16A34343-0998-42BB-80E4-28FB10F8BF29}"/>
                </a:ext>
              </a:extLst>
            </p:cNvPr>
            <p:cNvSpPr>
              <a:spLocks noChangeArrowheads="1"/>
            </p:cNvSpPr>
            <p:nvPr/>
          </p:nvSpPr>
          <p:spPr bwMode="auto">
            <a:xfrm>
              <a:off x="2690812"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91" name="Group 190">
              <a:extLst>
                <a:ext uri="{FF2B5EF4-FFF2-40B4-BE49-F238E27FC236}">
                  <a16:creationId xmlns:a16="http://schemas.microsoft.com/office/drawing/2014/main" id="{6EF0E095-962C-4FF0-89AE-50E91D8B01BD}"/>
                </a:ext>
              </a:extLst>
            </p:cNvPr>
            <p:cNvGrpSpPr/>
            <p:nvPr/>
          </p:nvGrpSpPr>
          <p:grpSpPr>
            <a:xfrm>
              <a:off x="3011359" y="4426329"/>
              <a:ext cx="610282" cy="674403"/>
              <a:chOff x="4841875" y="2895601"/>
              <a:chExt cx="344488" cy="346075"/>
            </a:xfrm>
          </p:grpSpPr>
          <p:sp>
            <p:nvSpPr>
              <p:cNvPr id="192" name="Freeform 258">
                <a:extLst>
                  <a:ext uri="{FF2B5EF4-FFF2-40B4-BE49-F238E27FC236}">
                    <a16:creationId xmlns:a16="http://schemas.microsoft.com/office/drawing/2014/main" id="{6406E6B6-1167-46C8-948E-C5EF17DA0E44}"/>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3" name="Freeform 259">
                <a:extLst>
                  <a:ext uri="{FF2B5EF4-FFF2-40B4-BE49-F238E27FC236}">
                    <a16:creationId xmlns:a16="http://schemas.microsoft.com/office/drawing/2014/main" id="{72ECCE91-FE4E-4D18-8094-A898EA086327}"/>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4" name="Freeform 260">
                <a:extLst>
                  <a:ext uri="{FF2B5EF4-FFF2-40B4-BE49-F238E27FC236}">
                    <a16:creationId xmlns:a16="http://schemas.microsoft.com/office/drawing/2014/main" id="{3548F75A-EA11-4316-A1F6-0CAEB67876FF}"/>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5" name="Line 261">
                <a:extLst>
                  <a:ext uri="{FF2B5EF4-FFF2-40B4-BE49-F238E27FC236}">
                    <a16:creationId xmlns:a16="http://schemas.microsoft.com/office/drawing/2014/main" id="{5124F4E9-141F-499A-8EEC-1241D51B25CD}"/>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6" name="Line 262">
                <a:extLst>
                  <a:ext uri="{FF2B5EF4-FFF2-40B4-BE49-F238E27FC236}">
                    <a16:creationId xmlns:a16="http://schemas.microsoft.com/office/drawing/2014/main" id="{F8299F61-1975-4EE9-BAB2-3CE9A446F738}"/>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7" name="Line 263">
                <a:extLst>
                  <a:ext uri="{FF2B5EF4-FFF2-40B4-BE49-F238E27FC236}">
                    <a16:creationId xmlns:a16="http://schemas.microsoft.com/office/drawing/2014/main" id="{21DCC590-EB7E-4BE9-BE74-8FD7163D4D78}"/>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8" name="Oval 264">
                <a:extLst>
                  <a:ext uri="{FF2B5EF4-FFF2-40B4-BE49-F238E27FC236}">
                    <a16:creationId xmlns:a16="http://schemas.microsoft.com/office/drawing/2014/main" id="{9DD4333D-6A4C-43A4-873D-73945A8A372F}"/>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199" name="Oval 265">
                <a:extLst>
                  <a:ext uri="{FF2B5EF4-FFF2-40B4-BE49-F238E27FC236}">
                    <a16:creationId xmlns:a16="http://schemas.microsoft.com/office/drawing/2014/main" id="{4BE9E84A-E911-4211-BBA2-3D0BE587575E}"/>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0" name="Oval 266">
                <a:extLst>
                  <a:ext uri="{FF2B5EF4-FFF2-40B4-BE49-F238E27FC236}">
                    <a16:creationId xmlns:a16="http://schemas.microsoft.com/office/drawing/2014/main" id="{0ECA1A96-AB7F-46A0-88B5-FCD88859225E}"/>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1" name="Freeform 267">
                <a:extLst>
                  <a:ext uri="{FF2B5EF4-FFF2-40B4-BE49-F238E27FC236}">
                    <a16:creationId xmlns:a16="http://schemas.microsoft.com/office/drawing/2014/main" id="{75E1735F-98B1-4E7B-BDDC-FE64527C3B9F}"/>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8" name="Group 37" descr="This image is an icon of three people and a globe. ">
            <a:extLst>
              <a:ext uri="{FF2B5EF4-FFF2-40B4-BE49-F238E27FC236}">
                <a16:creationId xmlns:a16="http://schemas.microsoft.com/office/drawing/2014/main" id="{A990E334-4A7D-4F5C-A904-F305BFAA954B}"/>
              </a:ext>
            </a:extLst>
          </p:cNvPr>
          <p:cNvGrpSpPr/>
          <p:nvPr/>
        </p:nvGrpSpPr>
        <p:grpSpPr>
          <a:xfrm>
            <a:off x="8229600" y="4182253"/>
            <a:ext cx="1271588" cy="1273175"/>
            <a:chOff x="8229600" y="4162425"/>
            <a:chExt cx="1271588" cy="1273175"/>
          </a:xfrm>
        </p:grpSpPr>
        <p:sp>
          <p:nvSpPr>
            <p:cNvPr id="36" name="Oval 28">
              <a:extLst>
                <a:ext uri="{FF2B5EF4-FFF2-40B4-BE49-F238E27FC236}">
                  <a16:creationId xmlns:a16="http://schemas.microsoft.com/office/drawing/2014/main" id="{4699FCCF-8ACA-4F41-97A7-AD2C08AE5E98}"/>
                </a:ext>
              </a:extLst>
            </p:cNvPr>
            <p:cNvSpPr>
              <a:spLocks noChangeArrowheads="1"/>
            </p:cNvSpPr>
            <p:nvPr/>
          </p:nvSpPr>
          <p:spPr bwMode="auto">
            <a:xfrm>
              <a:off x="8229600" y="4162425"/>
              <a:ext cx="1271588" cy="1273175"/>
            </a:xfrm>
            <a:prstGeom prst="ellipse">
              <a:avLst/>
            </a:pr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02" name="Group 201">
              <a:extLst>
                <a:ext uri="{FF2B5EF4-FFF2-40B4-BE49-F238E27FC236}">
                  <a16:creationId xmlns:a16="http://schemas.microsoft.com/office/drawing/2014/main" id="{F63DE9C6-B298-4701-B108-E8E84885E8BC}"/>
                </a:ext>
              </a:extLst>
            </p:cNvPr>
            <p:cNvGrpSpPr/>
            <p:nvPr/>
          </p:nvGrpSpPr>
          <p:grpSpPr>
            <a:xfrm>
              <a:off x="8560253" y="4426329"/>
              <a:ext cx="610282" cy="674403"/>
              <a:chOff x="4841875" y="2895601"/>
              <a:chExt cx="344488" cy="346075"/>
            </a:xfrm>
          </p:grpSpPr>
          <p:sp>
            <p:nvSpPr>
              <p:cNvPr id="203" name="Freeform 258">
                <a:extLst>
                  <a:ext uri="{FF2B5EF4-FFF2-40B4-BE49-F238E27FC236}">
                    <a16:creationId xmlns:a16="http://schemas.microsoft.com/office/drawing/2014/main" id="{05760EEA-E70F-4460-BC2A-336F9645E04A}"/>
                  </a:ext>
                </a:extLst>
              </p:cNvPr>
              <p:cNvSpPr>
                <a:spLocks/>
              </p:cNvSpPr>
              <p:nvPr/>
            </p:nvSpPr>
            <p:spPr bwMode="auto">
              <a:xfrm>
                <a:off x="4916488" y="2895601"/>
                <a:ext cx="195263" cy="195263"/>
              </a:xfrm>
              <a:custGeom>
                <a:avLst/>
                <a:gdLst>
                  <a:gd name="T0" fmla="*/ 52 w 52"/>
                  <a:gd name="T1" fmla="*/ 26 h 52"/>
                  <a:gd name="T2" fmla="*/ 26 w 52"/>
                  <a:gd name="T3" fmla="*/ 52 h 52"/>
                  <a:gd name="T4" fmla="*/ 0 w 52"/>
                  <a:gd name="T5" fmla="*/ 25 h 52"/>
                  <a:gd name="T6" fmla="*/ 25 w 52"/>
                  <a:gd name="T7" fmla="*/ 0 h 52"/>
                  <a:gd name="T8" fmla="*/ 26 w 52"/>
                  <a:gd name="T9" fmla="*/ 0 h 52"/>
                  <a:gd name="T10" fmla="*/ 52 w 52"/>
                  <a:gd name="T11" fmla="*/ 26 h 52"/>
                </a:gdLst>
                <a:ahLst/>
                <a:cxnLst>
                  <a:cxn ang="0">
                    <a:pos x="T0" y="T1"/>
                  </a:cxn>
                  <a:cxn ang="0">
                    <a:pos x="T2" y="T3"/>
                  </a:cxn>
                  <a:cxn ang="0">
                    <a:pos x="T4" y="T5"/>
                  </a:cxn>
                  <a:cxn ang="0">
                    <a:pos x="T6" y="T7"/>
                  </a:cxn>
                  <a:cxn ang="0">
                    <a:pos x="T8" y="T9"/>
                  </a:cxn>
                  <a:cxn ang="0">
                    <a:pos x="T10" y="T11"/>
                  </a:cxn>
                </a:cxnLst>
                <a:rect l="0" t="0" r="r" b="b"/>
                <a:pathLst>
                  <a:path w="52" h="52">
                    <a:moveTo>
                      <a:pt x="52" y="26"/>
                    </a:moveTo>
                    <a:cubicBezTo>
                      <a:pt x="52" y="40"/>
                      <a:pt x="40" y="52"/>
                      <a:pt x="26" y="52"/>
                    </a:cubicBezTo>
                    <a:cubicBezTo>
                      <a:pt x="12" y="52"/>
                      <a:pt x="0" y="40"/>
                      <a:pt x="0" y="25"/>
                    </a:cubicBezTo>
                    <a:cubicBezTo>
                      <a:pt x="0" y="11"/>
                      <a:pt x="11" y="1"/>
                      <a:pt x="25" y="0"/>
                    </a:cubicBezTo>
                    <a:cubicBezTo>
                      <a:pt x="25" y="0"/>
                      <a:pt x="26" y="0"/>
                      <a:pt x="26" y="0"/>
                    </a:cubicBezTo>
                    <a:cubicBezTo>
                      <a:pt x="40" y="0"/>
                      <a:pt x="52" y="11"/>
                      <a:pt x="52" y="26"/>
                    </a:cubicBezTo>
                    <a:close/>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4" name="Freeform 259">
                <a:extLst>
                  <a:ext uri="{FF2B5EF4-FFF2-40B4-BE49-F238E27FC236}">
                    <a16:creationId xmlns:a16="http://schemas.microsoft.com/office/drawing/2014/main" id="{7AE0CD2C-CD57-47B1-B505-80D106A80804}"/>
                  </a:ext>
                </a:extLst>
              </p:cNvPr>
              <p:cNvSpPr>
                <a:spLocks/>
              </p:cNvSpPr>
              <p:nvPr/>
            </p:nvSpPr>
            <p:spPr bwMode="auto">
              <a:xfrm>
                <a:off x="4957763" y="2895601"/>
                <a:ext cx="52388" cy="195263"/>
              </a:xfrm>
              <a:custGeom>
                <a:avLst/>
                <a:gdLst>
                  <a:gd name="T0" fmla="*/ 14 w 14"/>
                  <a:gd name="T1" fmla="*/ 0 h 52"/>
                  <a:gd name="T2" fmla="*/ 14 w 14"/>
                  <a:gd name="T3" fmla="*/ 52 h 52"/>
                </a:gdLst>
                <a:ahLst/>
                <a:cxnLst>
                  <a:cxn ang="0">
                    <a:pos x="T0" y="T1"/>
                  </a:cxn>
                  <a:cxn ang="0">
                    <a:pos x="T2" y="T3"/>
                  </a:cxn>
                </a:cxnLst>
                <a:rect l="0" t="0" r="r" b="b"/>
                <a:pathLst>
                  <a:path w="14" h="52">
                    <a:moveTo>
                      <a:pt x="14" y="0"/>
                    </a:moveTo>
                    <a:cubicBezTo>
                      <a:pt x="0" y="15"/>
                      <a:pt x="0" y="34"/>
                      <a:pt x="14"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5" name="Freeform 260">
                <a:extLst>
                  <a:ext uri="{FF2B5EF4-FFF2-40B4-BE49-F238E27FC236}">
                    <a16:creationId xmlns:a16="http://schemas.microsoft.com/office/drawing/2014/main" id="{872A3131-C536-4756-B975-DACC55DF3723}"/>
                  </a:ext>
                </a:extLst>
              </p:cNvPr>
              <p:cNvSpPr>
                <a:spLocks/>
              </p:cNvSpPr>
              <p:nvPr/>
            </p:nvSpPr>
            <p:spPr bwMode="auto">
              <a:xfrm>
                <a:off x="5018088" y="2895601"/>
                <a:ext cx="52388" cy="195263"/>
              </a:xfrm>
              <a:custGeom>
                <a:avLst/>
                <a:gdLst>
                  <a:gd name="T0" fmla="*/ 0 w 14"/>
                  <a:gd name="T1" fmla="*/ 0 h 52"/>
                  <a:gd name="T2" fmla="*/ 0 w 14"/>
                  <a:gd name="T3" fmla="*/ 52 h 52"/>
                </a:gdLst>
                <a:ahLst/>
                <a:cxnLst>
                  <a:cxn ang="0">
                    <a:pos x="T0" y="T1"/>
                  </a:cxn>
                  <a:cxn ang="0">
                    <a:pos x="T2" y="T3"/>
                  </a:cxn>
                </a:cxnLst>
                <a:rect l="0" t="0" r="r" b="b"/>
                <a:pathLst>
                  <a:path w="14" h="52">
                    <a:moveTo>
                      <a:pt x="0" y="0"/>
                    </a:moveTo>
                    <a:cubicBezTo>
                      <a:pt x="14" y="15"/>
                      <a:pt x="14" y="34"/>
                      <a:pt x="0" y="52"/>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6" name="Line 261">
                <a:extLst>
                  <a:ext uri="{FF2B5EF4-FFF2-40B4-BE49-F238E27FC236}">
                    <a16:creationId xmlns:a16="http://schemas.microsoft.com/office/drawing/2014/main" id="{8D6C92E4-36B6-469D-8D9D-7E821A2B6AD3}"/>
                  </a:ext>
                </a:extLst>
              </p:cNvPr>
              <p:cNvSpPr>
                <a:spLocks noChangeShapeType="1"/>
              </p:cNvSpPr>
              <p:nvPr/>
            </p:nvSpPr>
            <p:spPr bwMode="auto">
              <a:xfrm>
                <a:off x="4932363" y="3044826"/>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7" name="Line 262">
                <a:extLst>
                  <a:ext uri="{FF2B5EF4-FFF2-40B4-BE49-F238E27FC236}">
                    <a16:creationId xmlns:a16="http://schemas.microsoft.com/office/drawing/2014/main" id="{B9D7D31E-100C-4875-91DB-E3AA306D1C1C}"/>
                  </a:ext>
                </a:extLst>
              </p:cNvPr>
              <p:cNvSpPr>
                <a:spLocks noChangeShapeType="1"/>
              </p:cNvSpPr>
              <p:nvPr/>
            </p:nvSpPr>
            <p:spPr bwMode="auto">
              <a:xfrm>
                <a:off x="4932363" y="2940051"/>
                <a:ext cx="165100"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8" name="Line 263">
                <a:extLst>
                  <a:ext uri="{FF2B5EF4-FFF2-40B4-BE49-F238E27FC236}">
                    <a16:creationId xmlns:a16="http://schemas.microsoft.com/office/drawing/2014/main" id="{29CE937B-2D75-4864-AD7D-EE0DA1EBAD70}"/>
                  </a:ext>
                </a:extLst>
              </p:cNvPr>
              <p:cNvSpPr>
                <a:spLocks noChangeShapeType="1"/>
              </p:cNvSpPr>
              <p:nvPr/>
            </p:nvSpPr>
            <p:spPr bwMode="auto">
              <a:xfrm>
                <a:off x="4916488" y="2992438"/>
                <a:ext cx="195263" cy="0"/>
              </a:xfrm>
              <a:prstGeom prst="line">
                <a:avLst/>
              </a:prstGeom>
              <a:noFill/>
              <a:ln w="14288" cap="flat">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09" name="Oval 264">
                <a:extLst>
                  <a:ext uri="{FF2B5EF4-FFF2-40B4-BE49-F238E27FC236}">
                    <a16:creationId xmlns:a16="http://schemas.microsoft.com/office/drawing/2014/main" id="{5C237BA8-A5D9-4E6F-B526-E9714857803B}"/>
                  </a:ext>
                </a:extLst>
              </p:cNvPr>
              <p:cNvSpPr>
                <a:spLocks noChangeArrowheads="1"/>
              </p:cNvSpPr>
              <p:nvPr/>
            </p:nvSpPr>
            <p:spPr bwMode="auto">
              <a:xfrm>
                <a:off x="4864100"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0" name="Oval 265">
                <a:extLst>
                  <a:ext uri="{FF2B5EF4-FFF2-40B4-BE49-F238E27FC236}">
                    <a16:creationId xmlns:a16="http://schemas.microsoft.com/office/drawing/2014/main" id="{661A5EFA-ECB7-4C9D-A8BD-1FACE7EBBD7D}"/>
                  </a:ext>
                </a:extLst>
              </p:cNvPr>
              <p:cNvSpPr>
                <a:spLocks noChangeArrowheads="1"/>
              </p:cNvSpPr>
              <p:nvPr/>
            </p:nvSpPr>
            <p:spPr bwMode="auto">
              <a:xfrm>
                <a:off x="4976813"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1" name="Oval 266">
                <a:extLst>
                  <a:ext uri="{FF2B5EF4-FFF2-40B4-BE49-F238E27FC236}">
                    <a16:creationId xmlns:a16="http://schemas.microsoft.com/office/drawing/2014/main" id="{6503CA85-38C3-44D1-94CA-34EA501E44D5}"/>
                  </a:ext>
                </a:extLst>
              </p:cNvPr>
              <p:cNvSpPr>
                <a:spLocks noChangeArrowheads="1"/>
              </p:cNvSpPr>
              <p:nvPr/>
            </p:nvSpPr>
            <p:spPr bwMode="auto">
              <a:xfrm>
                <a:off x="5089525" y="3105151"/>
                <a:ext cx="74613" cy="76200"/>
              </a:xfrm>
              <a:prstGeom prst="ellipse">
                <a:avLst/>
              </a:pr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2" name="Freeform 267">
                <a:extLst>
                  <a:ext uri="{FF2B5EF4-FFF2-40B4-BE49-F238E27FC236}">
                    <a16:creationId xmlns:a16="http://schemas.microsoft.com/office/drawing/2014/main" id="{AE3AF176-184A-4597-B23C-A8ECB69459A6}"/>
                  </a:ext>
                </a:extLst>
              </p:cNvPr>
              <p:cNvSpPr>
                <a:spLocks/>
              </p:cNvSpPr>
              <p:nvPr/>
            </p:nvSpPr>
            <p:spPr bwMode="auto">
              <a:xfrm>
                <a:off x="4841875" y="3181351"/>
                <a:ext cx="344488" cy="60325"/>
              </a:xfrm>
              <a:custGeom>
                <a:avLst/>
                <a:gdLst>
                  <a:gd name="T0" fmla="*/ 76 w 92"/>
                  <a:gd name="T1" fmla="*/ 0 h 16"/>
                  <a:gd name="T2" fmla="*/ 61 w 92"/>
                  <a:gd name="T3" fmla="*/ 11 h 16"/>
                  <a:gd name="T4" fmla="*/ 46 w 92"/>
                  <a:gd name="T5" fmla="*/ 0 h 16"/>
                  <a:gd name="T6" fmla="*/ 31 w 92"/>
                  <a:gd name="T7" fmla="*/ 11 h 16"/>
                  <a:gd name="T8" fmla="*/ 16 w 92"/>
                  <a:gd name="T9" fmla="*/ 0 h 16"/>
                  <a:gd name="T10" fmla="*/ 0 w 92"/>
                  <a:gd name="T11" fmla="*/ 16 h 16"/>
                  <a:gd name="T12" fmla="*/ 92 w 92"/>
                  <a:gd name="T13" fmla="*/ 16 h 16"/>
                  <a:gd name="T14" fmla="*/ 76 w 92"/>
                  <a:gd name="T15" fmla="*/ 0 h 1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2" h="16">
                    <a:moveTo>
                      <a:pt x="76" y="0"/>
                    </a:moveTo>
                    <a:cubicBezTo>
                      <a:pt x="69" y="0"/>
                      <a:pt x="63" y="4"/>
                      <a:pt x="61" y="11"/>
                    </a:cubicBezTo>
                    <a:cubicBezTo>
                      <a:pt x="59" y="4"/>
                      <a:pt x="53" y="0"/>
                      <a:pt x="46" y="0"/>
                    </a:cubicBezTo>
                    <a:cubicBezTo>
                      <a:pt x="39" y="0"/>
                      <a:pt x="33" y="4"/>
                      <a:pt x="31" y="11"/>
                    </a:cubicBezTo>
                    <a:cubicBezTo>
                      <a:pt x="29" y="4"/>
                      <a:pt x="23" y="0"/>
                      <a:pt x="16" y="0"/>
                    </a:cubicBezTo>
                    <a:cubicBezTo>
                      <a:pt x="7" y="0"/>
                      <a:pt x="0" y="8"/>
                      <a:pt x="0" y="16"/>
                    </a:cubicBezTo>
                    <a:cubicBezTo>
                      <a:pt x="92" y="16"/>
                      <a:pt x="92" y="16"/>
                      <a:pt x="92" y="16"/>
                    </a:cubicBezTo>
                    <a:cubicBezTo>
                      <a:pt x="92" y="8"/>
                      <a:pt x="85" y="0"/>
                      <a:pt x="76" y="0"/>
                    </a:cubicBezTo>
                    <a:close/>
                  </a:path>
                </a:pathLst>
              </a:custGeom>
              <a:noFill/>
              <a:ln w="14288" cap="rnd">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39" name="Group 38" descr="This image is an icon of three people interacting. ">
            <a:extLst>
              <a:ext uri="{FF2B5EF4-FFF2-40B4-BE49-F238E27FC236}">
                <a16:creationId xmlns:a16="http://schemas.microsoft.com/office/drawing/2014/main" id="{D7F5E6C2-3449-4D64-AEF0-8F9AE58743E4}"/>
              </a:ext>
            </a:extLst>
          </p:cNvPr>
          <p:cNvGrpSpPr/>
          <p:nvPr/>
        </p:nvGrpSpPr>
        <p:grpSpPr>
          <a:xfrm>
            <a:off x="7305675" y="2143125"/>
            <a:ext cx="1397000" cy="1397000"/>
            <a:chOff x="7356475" y="2143125"/>
            <a:chExt cx="1397000" cy="1397000"/>
          </a:xfrm>
        </p:grpSpPr>
        <p:sp>
          <p:nvSpPr>
            <p:cNvPr id="35" name="Freeform 27">
              <a:extLst>
                <a:ext uri="{FF2B5EF4-FFF2-40B4-BE49-F238E27FC236}">
                  <a16:creationId xmlns:a16="http://schemas.microsoft.com/office/drawing/2014/main" id="{AAE4382C-A236-4EFC-A5CF-301D418C624F}"/>
                </a:ext>
              </a:extLst>
            </p:cNvPr>
            <p:cNvSpPr>
              <a:spLocks/>
            </p:cNvSpPr>
            <p:nvPr/>
          </p:nvSpPr>
          <p:spPr bwMode="auto">
            <a:xfrm>
              <a:off x="7356475" y="2143125"/>
              <a:ext cx="1397000" cy="1397000"/>
            </a:xfrm>
            <a:custGeom>
              <a:avLst/>
              <a:gdLst>
                <a:gd name="T0" fmla="*/ 60 w 336"/>
                <a:gd name="T1" fmla="*/ 276 h 336"/>
                <a:gd name="T2" fmla="*/ 60 w 336"/>
                <a:gd name="T3" fmla="*/ 60 h 336"/>
                <a:gd name="T4" fmla="*/ 276 w 336"/>
                <a:gd name="T5" fmla="*/ 60 h 336"/>
                <a:gd name="T6" fmla="*/ 276 w 336"/>
                <a:gd name="T7" fmla="*/ 276 h 336"/>
                <a:gd name="T8" fmla="*/ 60 w 336"/>
                <a:gd name="T9" fmla="*/ 276 h 336"/>
              </a:gdLst>
              <a:ahLst/>
              <a:cxnLst>
                <a:cxn ang="0">
                  <a:pos x="T0" y="T1"/>
                </a:cxn>
                <a:cxn ang="0">
                  <a:pos x="T2" y="T3"/>
                </a:cxn>
                <a:cxn ang="0">
                  <a:pos x="T4" y="T5"/>
                </a:cxn>
                <a:cxn ang="0">
                  <a:pos x="T6" y="T7"/>
                </a:cxn>
                <a:cxn ang="0">
                  <a:pos x="T8" y="T9"/>
                </a:cxn>
              </a:cxnLst>
              <a:rect l="0" t="0" r="r" b="b"/>
              <a:pathLst>
                <a:path w="336" h="336">
                  <a:moveTo>
                    <a:pt x="60" y="276"/>
                  </a:moveTo>
                  <a:cubicBezTo>
                    <a:pt x="0" y="217"/>
                    <a:pt x="0" y="120"/>
                    <a:pt x="60" y="60"/>
                  </a:cubicBezTo>
                  <a:cubicBezTo>
                    <a:pt x="120" y="0"/>
                    <a:pt x="217" y="0"/>
                    <a:pt x="276" y="60"/>
                  </a:cubicBezTo>
                  <a:cubicBezTo>
                    <a:pt x="336" y="120"/>
                    <a:pt x="336" y="217"/>
                    <a:pt x="276" y="276"/>
                  </a:cubicBezTo>
                  <a:cubicBezTo>
                    <a:pt x="217" y="336"/>
                    <a:pt x="120" y="336"/>
                    <a:pt x="60" y="276"/>
                  </a:cubicBezTo>
                  <a:close/>
                </a:path>
              </a:pathLst>
            </a:custGeom>
            <a:gradFill>
              <a:gsLst>
                <a:gs pos="0">
                  <a:srgbClr val="7CEFD8"/>
                </a:gs>
                <a:gs pos="50000">
                  <a:srgbClr val="6672E4"/>
                </a:gs>
                <a:gs pos="100000">
                  <a:srgbClr val="882BE5"/>
                </a:gs>
              </a:gsLst>
              <a:lin ang="78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213" name="Group 212">
              <a:extLst>
                <a:ext uri="{FF2B5EF4-FFF2-40B4-BE49-F238E27FC236}">
                  <a16:creationId xmlns:a16="http://schemas.microsoft.com/office/drawing/2014/main" id="{84CDD73D-3AA4-4625-B9F5-1852145FC880}"/>
                </a:ext>
              </a:extLst>
            </p:cNvPr>
            <p:cNvGrpSpPr/>
            <p:nvPr/>
          </p:nvGrpSpPr>
          <p:grpSpPr>
            <a:xfrm>
              <a:off x="7748428" y="2465099"/>
              <a:ext cx="613094" cy="674403"/>
              <a:chOff x="3398838" y="2895601"/>
              <a:chExt cx="346075" cy="346075"/>
            </a:xfrm>
          </p:grpSpPr>
          <p:sp>
            <p:nvSpPr>
              <p:cNvPr id="214" name="Freeform 49">
                <a:extLst>
                  <a:ext uri="{FF2B5EF4-FFF2-40B4-BE49-F238E27FC236}">
                    <a16:creationId xmlns:a16="http://schemas.microsoft.com/office/drawing/2014/main" id="{ABF2711F-75A7-4B4A-BF02-2652927EB6DB}"/>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5" name="Freeform 50">
                <a:extLst>
                  <a:ext uri="{FF2B5EF4-FFF2-40B4-BE49-F238E27FC236}">
                    <a16:creationId xmlns:a16="http://schemas.microsoft.com/office/drawing/2014/main" id="{82DE05A5-FAEC-4B16-BF1A-19901B942D35}"/>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6" name="Oval 51">
                <a:extLst>
                  <a:ext uri="{FF2B5EF4-FFF2-40B4-BE49-F238E27FC236}">
                    <a16:creationId xmlns:a16="http://schemas.microsoft.com/office/drawing/2014/main" id="{0E0CD678-477B-451D-9104-A48469B3943C}"/>
                  </a:ext>
                </a:extLst>
              </p:cNvPr>
              <p:cNvSpPr>
                <a:spLocks noChangeArrowheads="1"/>
              </p:cNvSpPr>
              <p:nvPr/>
            </p:nvSpPr>
            <p:spPr bwMode="auto">
              <a:xfrm>
                <a:off x="3429001"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7" name="Freeform 52">
                <a:extLst>
                  <a:ext uri="{FF2B5EF4-FFF2-40B4-BE49-F238E27FC236}">
                    <a16:creationId xmlns:a16="http://schemas.microsoft.com/office/drawing/2014/main" id="{26FA0A70-D241-45F0-830E-0A67FE310BAF}"/>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8" name="Freeform 53">
                <a:extLst>
                  <a:ext uri="{FF2B5EF4-FFF2-40B4-BE49-F238E27FC236}">
                    <a16:creationId xmlns:a16="http://schemas.microsoft.com/office/drawing/2014/main" id="{A59E8B52-245F-4ACF-8281-9CF552059B59}"/>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19" name="Freeform 54">
                <a:extLst>
                  <a:ext uri="{FF2B5EF4-FFF2-40B4-BE49-F238E27FC236}">
                    <a16:creationId xmlns:a16="http://schemas.microsoft.com/office/drawing/2014/main" id="{899BF9CE-E77F-4F48-9450-66E3BECCB68B}"/>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0" name="Oval 55">
                <a:extLst>
                  <a:ext uri="{FF2B5EF4-FFF2-40B4-BE49-F238E27FC236}">
                    <a16:creationId xmlns:a16="http://schemas.microsoft.com/office/drawing/2014/main" id="{4BEF1ED3-5C78-40B2-8A93-4068B9D51806}"/>
                  </a:ext>
                </a:extLst>
              </p:cNvPr>
              <p:cNvSpPr>
                <a:spLocks noChangeArrowheads="1"/>
              </p:cNvSpPr>
              <p:nvPr/>
            </p:nvSpPr>
            <p:spPr bwMode="auto">
              <a:xfrm>
                <a:off x="3624263" y="2895601"/>
                <a:ext cx="90488"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1" name="Freeform 56">
                <a:extLst>
                  <a:ext uri="{FF2B5EF4-FFF2-40B4-BE49-F238E27FC236}">
                    <a16:creationId xmlns:a16="http://schemas.microsoft.com/office/drawing/2014/main" id="{A2AAED8D-F9E0-4ECB-9AB3-CBBAFB83B1AF}"/>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2" name="Freeform 57">
                <a:extLst>
                  <a:ext uri="{FF2B5EF4-FFF2-40B4-BE49-F238E27FC236}">
                    <a16:creationId xmlns:a16="http://schemas.microsoft.com/office/drawing/2014/main" id="{6002DB15-DE43-4C77-9619-8D419321F2E7}"/>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3" name="Freeform 58">
                <a:extLst>
                  <a:ext uri="{FF2B5EF4-FFF2-40B4-BE49-F238E27FC236}">
                    <a16:creationId xmlns:a16="http://schemas.microsoft.com/office/drawing/2014/main" id="{96593802-B775-42A3-AF14-F045D7024BCC}"/>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4" name="Oval 59">
                <a:extLst>
                  <a:ext uri="{FF2B5EF4-FFF2-40B4-BE49-F238E27FC236}">
                    <a16:creationId xmlns:a16="http://schemas.microsoft.com/office/drawing/2014/main" id="{E9093A9B-C057-4965-9778-D32C3435BAC3}"/>
                  </a:ext>
                </a:extLst>
              </p:cNvPr>
              <p:cNvSpPr>
                <a:spLocks noChangeArrowheads="1"/>
              </p:cNvSpPr>
              <p:nvPr/>
            </p:nvSpPr>
            <p:spPr bwMode="auto">
              <a:xfrm>
                <a:off x="3527426" y="3090864"/>
                <a:ext cx="88900" cy="96838"/>
              </a:xfrm>
              <a:prstGeom prst="ellipse">
                <a:avLst/>
              </a:pr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5" name="Freeform 60">
                <a:extLst>
                  <a:ext uri="{FF2B5EF4-FFF2-40B4-BE49-F238E27FC236}">
                    <a16:creationId xmlns:a16="http://schemas.microsoft.com/office/drawing/2014/main" id="{25E38B6F-D336-4A2F-AB1E-5483A67114A8}"/>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chemeClr val="bg1"/>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6" name="Line 61">
                <a:extLst>
                  <a:ext uri="{FF2B5EF4-FFF2-40B4-BE49-F238E27FC236}">
                    <a16:creationId xmlns:a16="http://schemas.microsoft.com/office/drawing/2014/main" id="{C97F06C5-8609-4F4A-94C8-8D52F4857B8C}"/>
                  </a:ext>
                </a:extLst>
              </p:cNvPr>
              <p:cNvSpPr>
                <a:spLocks noChangeShapeType="1"/>
              </p:cNvSpPr>
              <p:nvPr/>
            </p:nvSpPr>
            <p:spPr bwMode="auto">
              <a:xfrm>
                <a:off x="34512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sp>
            <p:nvSpPr>
              <p:cNvPr id="227" name="Line 62">
                <a:extLst>
                  <a:ext uri="{FF2B5EF4-FFF2-40B4-BE49-F238E27FC236}">
                    <a16:creationId xmlns:a16="http://schemas.microsoft.com/office/drawing/2014/main" id="{7A7E2673-DEC0-43F1-9033-64A7A4DA55B2}"/>
                  </a:ext>
                </a:extLst>
              </p:cNvPr>
              <p:cNvSpPr>
                <a:spLocks noChangeShapeType="1"/>
              </p:cNvSpPr>
              <p:nvPr/>
            </p:nvSpPr>
            <p:spPr bwMode="auto">
              <a:xfrm flipH="1">
                <a:off x="3654426" y="3074989"/>
                <a:ext cx="38100" cy="38100"/>
              </a:xfrm>
              <a:prstGeom prst="line">
                <a:avLst/>
              </a:prstGeom>
              <a:noFill/>
              <a:ln w="14288" cap="rnd">
                <a:solidFill>
                  <a:schemeClr val="bg1"/>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p>
            </p:txBody>
          </p:sp>
        </p:grpSp>
      </p:grpSp>
      <p:grpSp>
        <p:nvGrpSpPr>
          <p:cNvPr id="43" name="Group 42">
            <a:extLst>
              <a:ext uri="{FF2B5EF4-FFF2-40B4-BE49-F238E27FC236}">
                <a16:creationId xmlns:a16="http://schemas.microsoft.com/office/drawing/2014/main" id="{A64F8879-D01A-46C0-82F4-C2574F5186EA}"/>
              </a:ext>
              <a:ext uri="{C183D7F6-B498-43B3-948B-1728B52AA6E4}">
                <adec:decorative xmlns:adec="http://schemas.microsoft.com/office/drawing/2017/decorative" val="1"/>
              </a:ext>
            </a:extLst>
          </p:cNvPr>
          <p:cNvGrpSpPr/>
          <p:nvPr/>
        </p:nvGrpSpPr>
        <p:grpSpPr>
          <a:xfrm>
            <a:off x="8867701" y="4157418"/>
            <a:ext cx="3162810" cy="2124842"/>
            <a:chOff x="9700605" y="4157408"/>
            <a:chExt cx="1752508" cy="1449957"/>
          </a:xfrm>
        </p:grpSpPr>
        <p:sp>
          <p:nvSpPr>
            <p:cNvPr id="331" name="TextBox 330">
              <a:extLst>
                <a:ext uri="{FF2B5EF4-FFF2-40B4-BE49-F238E27FC236}">
                  <a16:creationId xmlns:a16="http://schemas.microsoft.com/office/drawing/2014/main" id="{62109C55-9EBC-4778-80D4-D55D22307915}"/>
                </a:ext>
              </a:extLst>
            </p:cNvPr>
            <p:cNvSpPr txBox="1"/>
            <p:nvPr/>
          </p:nvSpPr>
          <p:spPr>
            <a:xfrm>
              <a:off x="9700605" y="4157408"/>
              <a:ext cx="1729395" cy="168017"/>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              PESTLE ANALYSIS</a:t>
              </a:r>
            </a:p>
          </p:txBody>
        </p:sp>
        <p:sp>
          <p:nvSpPr>
            <p:cNvPr id="332" name="Rectangle 331">
              <a:extLst>
                <a:ext uri="{FF2B5EF4-FFF2-40B4-BE49-F238E27FC236}">
                  <a16:creationId xmlns:a16="http://schemas.microsoft.com/office/drawing/2014/main" id="{779BDC05-BA31-44EF-B695-331F1F3CEBCA}"/>
                </a:ext>
              </a:extLst>
            </p:cNvPr>
            <p:cNvSpPr/>
            <p:nvPr/>
          </p:nvSpPr>
          <p:spPr>
            <a:xfrm>
              <a:off x="9723719" y="4431244"/>
              <a:ext cx="1729394" cy="1176121"/>
            </a:xfrm>
            <a:prstGeom prst="rect">
              <a:avLst/>
            </a:prstGeom>
          </p:spPr>
          <p:txBody>
            <a:bodyPr wrap="square" lIns="0" tIns="0" rIns="0" bIns="0">
              <a:spAutoFit/>
            </a:bodyPr>
            <a:lstStyle/>
            <a:p>
              <a:pPr marL="342900" indent="-342900" algn="ctr">
                <a:buAutoNum type="arabicParenR"/>
              </a:pPr>
              <a:r>
                <a:rPr lang="en-US" sz="1600" i="1" dirty="0">
                  <a:solidFill>
                    <a:srgbClr val="002060"/>
                  </a:solidFill>
                  <a:latin typeface="+mj-lt"/>
                  <a:cs typeface="Segoe UI" panose="020B0502040204020203" pitchFamily="34" charset="0"/>
                </a:rPr>
                <a:t>Political Factor</a:t>
              </a:r>
            </a:p>
            <a:p>
              <a:pPr algn="ctr"/>
              <a:r>
                <a:rPr lang="en-US" sz="1600" i="1" dirty="0">
                  <a:solidFill>
                    <a:srgbClr val="002060"/>
                  </a:solidFill>
                  <a:latin typeface="+mj-lt"/>
                  <a:cs typeface="Segoe UI" panose="020B0502040204020203" pitchFamily="34" charset="0"/>
                </a:rPr>
                <a:t>2) Environmental Factor</a:t>
              </a:r>
            </a:p>
            <a:p>
              <a:pPr algn="ctr"/>
              <a:r>
                <a:rPr lang="en-US" sz="1600" i="1" dirty="0">
                  <a:solidFill>
                    <a:srgbClr val="002060"/>
                  </a:solidFill>
                  <a:latin typeface="+mj-lt"/>
                  <a:cs typeface="Segoe UI" panose="020B0502040204020203" pitchFamily="34" charset="0"/>
                </a:rPr>
                <a:t>3) Social Factor</a:t>
              </a:r>
            </a:p>
            <a:p>
              <a:pPr algn="ctr"/>
              <a:r>
                <a:rPr lang="en-US" sz="1600" i="1" dirty="0">
                  <a:solidFill>
                    <a:srgbClr val="002060"/>
                  </a:solidFill>
                  <a:latin typeface="+mj-lt"/>
                  <a:cs typeface="Segoe UI" panose="020B0502040204020203" pitchFamily="34" charset="0"/>
                </a:rPr>
                <a:t>4) Economic Factor</a:t>
              </a:r>
            </a:p>
            <a:p>
              <a:pPr algn="ctr"/>
              <a:r>
                <a:rPr lang="en-US" sz="1600" i="1" dirty="0">
                  <a:solidFill>
                    <a:srgbClr val="002060"/>
                  </a:solidFill>
                  <a:latin typeface="+mj-lt"/>
                  <a:cs typeface="Segoe UI" panose="020B0502040204020203" pitchFamily="34" charset="0"/>
                </a:rPr>
                <a:t>5) Legal Factor</a:t>
              </a:r>
            </a:p>
            <a:p>
              <a:pPr marL="342900" indent="-342900" algn="ctr">
                <a:buAutoNum type="arabicParenR"/>
              </a:pPr>
              <a:endParaRPr lang="en-US" sz="1600" i="1" dirty="0">
                <a:solidFill>
                  <a:srgbClr val="002060"/>
                </a:solidFill>
                <a:latin typeface="+mj-lt"/>
                <a:cs typeface="Segoe UI" panose="020B0502040204020203" pitchFamily="34" charset="0"/>
              </a:endParaRPr>
            </a:p>
            <a:p>
              <a:pPr algn="ctr"/>
              <a:endParaRPr lang="en-US" sz="1600" i="1" dirty="0">
                <a:solidFill>
                  <a:srgbClr val="002060"/>
                </a:solidFill>
                <a:latin typeface="+mj-lt"/>
                <a:cs typeface="Segoe UI" panose="020B0502040204020203" pitchFamily="34" charset="0"/>
              </a:endParaRPr>
            </a:p>
          </p:txBody>
        </p:sp>
      </p:grpSp>
      <p:grpSp>
        <p:nvGrpSpPr>
          <p:cNvPr id="336" name="Group 335">
            <a:extLst>
              <a:ext uri="{FF2B5EF4-FFF2-40B4-BE49-F238E27FC236}">
                <a16:creationId xmlns:a16="http://schemas.microsoft.com/office/drawing/2014/main" id="{28F9A76E-D468-407E-9575-CEACF4453F35}"/>
              </a:ext>
              <a:ext uri="{C183D7F6-B498-43B3-948B-1728B52AA6E4}">
                <adec:decorative xmlns:adec="http://schemas.microsoft.com/office/drawing/2017/decorative" val="1"/>
              </a:ext>
            </a:extLst>
          </p:cNvPr>
          <p:cNvGrpSpPr/>
          <p:nvPr/>
        </p:nvGrpSpPr>
        <p:grpSpPr>
          <a:xfrm>
            <a:off x="9098877" y="2203556"/>
            <a:ext cx="1640214" cy="1389433"/>
            <a:chOff x="9700605" y="4157408"/>
            <a:chExt cx="1778859" cy="1389433"/>
          </a:xfrm>
        </p:grpSpPr>
        <p:sp>
          <p:nvSpPr>
            <p:cNvPr id="337" name="TextBox 336">
              <a:extLst>
                <a:ext uri="{FF2B5EF4-FFF2-40B4-BE49-F238E27FC236}">
                  <a16:creationId xmlns:a16="http://schemas.microsoft.com/office/drawing/2014/main" id="{3380BC47-47FB-44F3-9E0B-80B83E426031}"/>
                </a:ext>
              </a:extLst>
            </p:cNvPr>
            <p:cNvSpPr txBox="1"/>
            <p:nvPr/>
          </p:nvSpPr>
          <p:spPr>
            <a:xfrm>
              <a:off x="9700605" y="4157408"/>
              <a:ext cx="1729395" cy="246221"/>
            </a:xfrm>
            <a:prstGeom prst="rect">
              <a:avLst/>
            </a:prstGeom>
            <a:noFill/>
          </p:spPr>
          <p:txBody>
            <a:bodyPr wrap="square" lIns="0" tIns="0" rIns="0" bIns="0" rtlCol="0">
              <a:spAutoFit/>
            </a:bodyPr>
            <a:lstStyle/>
            <a:p>
              <a:r>
                <a:rPr lang="en-US" sz="1600" b="1" dirty="0">
                  <a:solidFill>
                    <a:srgbClr val="002060"/>
                  </a:solidFill>
                  <a:latin typeface="Segoe UI" panose="020B0502040204020203" pitchFamily="34" charset="0"/>
                  <a:cs typeface="Segoe UI" panose="020B0502040204020203" pitchFamily="34" charset="0"/>
                </a:rPr>
                <a:t>SWOT ANALYSIS</a:t>
              </a:r>
            </a:p>
          </p:txBody>
        </p:sp>
        <p:sp>
          <p:nvSpPr>
            <p:cNvPr id="338" name="Rectangle 337">
              <a:extLst>
                <a:ext uri="{FF2B5EF4-FFF2-40B4-BE49-F238E27FC236}">
                  <a16:creationId xmlns:a16="http://schemas.microsoft.com/office/drawing/2014/main" id="{9DE6A47E-C4CC-416D-9C28-3273394521C8}"/>
                </a:ext>
              </a:extLst>
            </p:cNvPr>
            <p:cNvSpPr/>
            <p:nvPr/>
          </p:nvSpPr>
          <p:spPr>
            <a:xfrm>
              <a:off x="9750070" y="4561956"/>
              <a:ext cx="1729394" cy="984885"/>
            </a:xfrm>
            <a:prstGeom prst="rect">
              <a:avLst/>
            </a:prstGeom>
          </p:spPr>
          <p:txBody>
            <a:bodyPr wrap="square" lIns="0" tIns="0" rIns="0" bIns="0">
              <a:spAutoFit/>
            </a:bodyPr>
            <a:lstStyle/>
            <a:p>
              <a:pPr marL="342900" indent="-342900">
                <a:buFont typeface="+mj-lt"/>
                <a:buAutoNum type="arabicPeriod"/>
              </a:pPr>
              <a:r>
                <a:rPr lang="en-US" sz="1600" i="1" dirty="0">
                  <a:solidFill>
                    <a:srgbClr val="002060"/>
                  </a:solidFill>
                  <a:latin typeface="+mj-lt"/>
                  <a:cs typeface="Segoe UI" panose="020B0502040204020203" pitchFamily="34" charset="0"/>
                </a:rPr>
                <a:t>Strengths</a:t>
              </a:r>
            </a:p>
            <a:p>
              <a:pPr marL="342900" indent="-342900">
                <a:buFont typeface="+mj-lt"/>
                <a:buAutoNum type="arabicPeriod"/>
              </a:pPr>
              <a:r>
                <a:rPr lang="en-US" sz="1600" i="1" dirty="0">
                  <a:solidFill>
                    <a:srgbClr val="002060"/>
                  </a:solidFill>
                  <a:latin typeface="+mj-lt"/>
                  <a:cs typeface="Segoe UI" panose="020B0502040204020203" pitchFamily="34" charset="0"/>
                </a:rPr>
                <a:t>Weaknesses</a:t>
              </a:r>
            </a:p>
            <a:p>
              <a:pPr marL="342900" indent="-342900">
                <a:buFont typeface="+mj-lt"/>
                <a:buAutoNum type="arabicPeriod"/>
              </a:pPr>
              <a:r>
                <a:rPr lang="en-US" sz="1600" i="1" dirty="0">
                  <a:solidFill>
                    <a:srgbClr val="002060"/>
                  </a:solidFill>
                  <a:latin typeface="+mj-lt"/>
                  <a:cs typeface="Segoe UI" panose="020B0502040204020203" pitchFamily="34" charset="0"/>
                </a:rPr>
                <a:t>Opportunities</a:t>
              </a:r>
            </a:p>
            <a:p>
              <a:pPr marL="342900" indent="-342900">
                <a:buFont typeface="+mj-lt"/>
                <a:buAutoNum type="arabicPeriod"/>
              </a:pPr>
              <a:r>
                <a:rPr lang="en-US" sz="1600" i="1" dirty="0">
                  <a:solidFill>
                    <a:srgbClr val="002060"/>
                  </a:solidFill>
                  <a:latin typeface="+mj-lt"/>
                  <a:cs typeface="Segoe UI" panose="020B0502040204020203" pitchFamily="34" charset="0"/>
                </a:rPr>
                <a:t>Threats</a:t>
              </a:r>
            </a:p>
          </p:txBody>
        </p:sp>
      </p:grpSp>
      <p:grpSp>
        <p:nvGrpSpPr>
          <p:cNvPr id="45" name="Group 44">
            <a:extLst>
              <a:ext uri="{FF2B5EF4-FFF2-40B4-BE49-F238E27FC236}">
                <a16:creationId xmlns:a16="http://schemas.microsoft.com/office/drawing/2014/main" id="{99CDDA2C-6FA4-497B-A320-3ED782990E8C}"/>
              </a:ext>
              <a:ext uri="{C183D7F6-B498-43B3-948B-1728B52AA6E4}">
                <adec:decorative xmlns:adec="http://schemas.microsoft.com/office/drawing/2017/decorative" val="1"/>
              </a:ext>
            </a:extLst>
          </p:cNvPr>
          <p:cNvGrpSpPr/>
          <p:nvPr/>
        </p:nvGrpSpPr>
        <p:grpSpPr>
          <a:xfrm>
            <a:off x="1427303" y="2164807"/>
            <a:ext cx="1594605" cy="1076643"/>
            <a:chOff x="1427303" y="2203556"/>
            <a:chExt cx="1594605" cy="1076643"/>
          </a:xfrm>
        </p:grpSpPr>
        <p:sp>
          <p:nvSpPr>
            <p:cNvPr id="340" name="TextBox 339">
              <a:extLst>
                <a:ext uri="{FF2B5EF4-FFF2-40B4-BE49-F238E27FC236}">
                  <a16:creationId xmlns:a16="http://schemas.microsoft.com/office/drawing/2014/main" id="{246A1BD9-59BD-467C-9A84-D6A5E4382773}"/>
                </a:ext>
              </a:extLst>
            </p:cNvPr>
            <p:cNvSpPr txBox="1"/>
            <p:nvPr/>
          </p:nvSpPr>
          <p:spPr>
            <a:xfrm>
              <a:off x="1427303" y="2203556"/>
              <a:ext cx="1594605" cy="492443"/>
            </a:xfrm>
            <a:prstGeom prst="rect">
              <a:avLst/>
            </a:prstGeom>
            <a:noFill/>
          </p:spPr>
          <p:txBody>
            <a:bodyPr wrap="square" lIns="0" tIns="0" rIns="0" bIns="0" rtlCol="0">
              <a:spAutoFit/>
            </a:bodyPr>
            <a:lstStyle/>
            <a:p>
              <a:pPr algn="r"/>
              <a:r>
                <a:rPr lang="en-US" sz="1600" b="1" dirty="0">
                  <a:solidFill>
                    <a:srgbClr val="002060"/>
                  </a:solidFill>
                  <a:latin typeface="Segoe UI" panose="020B0502040204020203" pitchFamily="34" charset="0"/>
                  <a:cs typeface="Segoe UI" panose="020B0502040204020203" pitchFamily="34" charset="0"/>
                </a:rPr>
                <a:t>PROFIT OBJECTIVES</a:t>
              </a:r>
            </a:p>
          </p:txBody>
        </p:sp>
        <p:sp>
          <p:nvSpPr>
            <p:cNvPr id="341" name="Rectangle 340">
              <a:extLst>
                <a:ext uri="{FF2B5EF4-FFF2-40B4-BE49-F238E27FC236}">
                  <a16:creationId xmlns:a16="http://schemas.microsoft.com/office/drawing/2014/main" id="{594EDD4C-FB3C-4D67-A0E0-448BE5307678}"/>
                </a:ext>
              </a:extLst>
            </p:cNvPr>
            <p:cNvSpPr/>
            <p:nvPr/>
          </p:nvSpPr>
          <p:spPr>
            <a:xfrm>
              <a:off x="1427304" y="3033978"/>
              <a:ext cx="1594604" cy="246221"/>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 </a:t>
              </a:r>
            </a:p>
          </p:txBody>
        </p:sp>
      </p:grpSp>
      <p:grpSp>
        <p:nvGrpSpPr>
          <p:cNvPr id="342" name="Group 341">
            <a:extLst>
              <a:ext uri="{FF2B5EF4-FFF2-40B4-BE49-F238E27FC236}">
                <a16:creationId xmlns:a16="http://schemas.microsoft.com/office/drawing/2014/main" id="{6ADA542D-B2D5-4962-8376-A598260BA8B9}"/>
              </a:ext>
              <a:ext uri="{C183D7F6-B498-43B3-948B-1728B52AA6E4}">
                <adec:decorative xmlns:adec="http://schemas.microsoft.com/office/drawing/2017/decorative" val="1"/>
              </a:ext>
            </a:extLst>
          </p:cNvPr>
          <p:cNvGrpSpPr/>
          <p:nvPr/>
        </p:nvGrpSpPr>
        <p:grpSpPr>
          <a:xfrm>
            <a:off x="786405" y="4157408"/>
            <a:ext cx="1598853" cy="1076643"/>
            <a:chOff x="9695998" y="4157408"/>
            <a:chExt cx="1734002" cy="1076643"/>
          </a:xfrm>
        </p:grpSpPr>
        <p:sp>
          <p:nvSpPr>
            <p:cNvPr id="343" name="TextBox 342">
              <a:extLst>
                <a:ext uri="{FF2B5EF4-FFF2-40B4-BE49-F238E27FC236}">
                  <a16:creationId xmlns:a16="http://schemas.microsoft.com/office/drawing/2014/main" id="{36571B2F-0463-48D1-8CC7-EA6BC8F3FB67}"/>
                </a:ext>
              </a:extLst>
            </p:cNvPr>
            <p:cNvSpPr txBox="1"/>
            <p:nvPr/>
          </p:nvSpPr>
          <p:spPr>
            <a:xfrm>
              <a:off x="9700605" y="4157408"/>
              <a:ext cx="1729395" cy="492443"/>
            </a:xfrm>
            <a:prstGeom prst="rect">
              <a:avLst/>
            </a:prstGeom>
            <a:noFill/>
          </p:spPr>
          <p:txBody>
            <a:bodyPr wrap="square" lIns="0" tIns="0" rIns="0" bIns="0" rtlCol="0">
              <a:spAutoFit/>
            </a:bodyPr>
            <a:lstStyle/>
            <a:p>
              <a:pPr algn="r"/>
              <a:r>
                <a:rPr lang="en-US" sz="1600" b="1" dirty="0">
                  <a:solidFill>
                    <a:srgbClr val="002060"/>
                  </a:solidFill>
                  <a:latin typeface="Segoe UI" panose="020B0502040204020203" pitchFamily="34" charset="0"/>
                  <a:cs typeface="Segoe UI" panose="020B0502040204020203" pitchFamily="34" charset="0"/>
                </a:rPr>
                <a:t>OBJECTIVES AND POLICY</a:t>
              </a:r>
            </a:p>
          </p:txBody>
        </p:sp>
        <p:sp>
          <p:nvSpPr>
            <p:cNvPr id="344" name="Rectangle 343">
              <a:extLst>
                <a:ext uri="{FF2B5EF4-FFF2-40B4-BE49-F238E27FC236}">
                  <a16:creationId xmlns:a16="http://schemas.microsoft.com/office/drawing/2014/main" id="{2BA0C149-973C-4722-BF48-FF9DE9B8BC55}"/>
                </a:ext>
              </a:extLst>
            </p:cNvPr>
            <p:cNvSpPr/>
            <p:nvPr/>
          </p:nvSpPr>
          <p:spPr>
            <a:xfrm>
              <a:off x="9695998" y="4987830"/>
              <a:ext cx="1729394" cy="246221"/>
            </a:xfrm>
            <a:prstGeom prst="rect">
              <a:avLst/>
            </a:prstGeom>
          </p:spPr>
          <p:txBody>
            <a:bodyPr wrap="square" lIns="0" tIns="0" rIns="0" bIns="0">
              <a:spAutoFit/>
            </a:bodyPr>
            <a:lstStyle/>
            <a:p>
              <a:pPr algn="r"/>
              <a:r>
                <a:rPr lang="en-US" sz="1600" i="1" dirty="0">
                  <a:solidFill>
                    <a:srgbClr val="002060"/>
                  </a:solidFill>
                  <a:latin typeface="+mj-lt"/>
                  <a:cs typeface="Segoe UI" panose="020B0502040204020203" pitchFamily="34" charset="0"/>
                </a:rPr>
                <a:t> </a:t>
              </a:r>
            </a:p>
          </p:txBody>
        </p:sp>
      </p:grpSp>
      <p:grpSp>
        <p:nvGrpSpPr>
          <p:cNvPr id="345" name="Group 344">
            <a:extLst>
              <a:ext uri="{FF2B5EF4-FFF2-40B4-BE49-F238E27FC236}">
                <a16:creationId xmlns:a16="http://schemas.microsoft.com/office/drawing/2014/main" id="{E6D6E19C-DE46-4402-8CBF-17BB95458532}"/>
              </a:ext>
              <a:ext uri="{C183D7F6-B498-43B3-948B-1728B52AA6E4}">
                <adec:decorative xmlns:adec="http://schemas.microsoft.com/office/drawing/2017/decorative" val="1"/>
              </a:ext>
            </a:extLst>
          </p:cNvPr>
          <p:cNvGrpSpPr/>
          <p:nvPr/>
        </p:nvGrpSpPr>
        <p:grpSpPr>
          <a:xfrm>
            <a:off x="3953987" y="537999"/>
            <a:ext cx="4284026" cy="517853"/>
            <a:chOff x="9379627" y="4410753"/>
            <a:chExt cx="2371352" cy="517853"/>
          </a:xfrm>
        </p:grpSpPr>
        <p:sp>
          <p:nvSpPr>
            <p:cNvPr id="346" name="TextBox 345">
              <a:extLst>
                <a:ext uri="{FF2B5EF4-FFF2-40B4-BE49-F238E27FC236}">
                  <a16:creationId xmlns:a16="http://schemas.microsoft.com/office/drawing/2014/main" id="{3DF722C9-361F-401E-AD34-54132A8436B3}"/>
                </a:ext>
              </a:extLst>
            </p:cNvPr>
            <p:cNvSpPr txBox="1"/>
            <p:nvPr/>
          </p:nvSpPr>
          <p:spPr>
            <a:xfrm>
              <a:off x="9379627" y="4410753"/>
              <a:ext cx="2371352" cy="246221"/>
            </a:xfrm>
            <a:prstGeom prst="rect">
              <a:avLst/>
            </a:prstGeom>
            <a:noFill/>
          </p:spPr>
          <p:txBody>
            <a:bodyPr wrap="square" lIns="0" tIns="0" rIns="0" bIns="0" rtlCol="0">
              <a:spAutoFit/>
            </a:bodyPr>
            <a:lstStyle/>
            <a:p>
              <a:pPr algn="ctr"/>
              <a:r>
                <a:rPr lang="en-US" sz="1600" b="1" dirty="0">
                  <a:solidFill>
                    <a:srgbClr val="002060"/>
                  </a:solidFill>
                  <a:latin typeface="Segoe UI" panose="020B0502040204020203" pitchFamily="34" charset="0"/>
                  <a:cs typeface="Segoe UI" panose="020B0502040204020203" pitchFamily="34" charset="0"/>
                </a:rPr>
                <a:t>DIRECTION AND SCOPE</a:t>
              </a:r>
            </a:p>
          </p:txBody>
        </p:sp>
        <p:sp>
          <p:nvSpPr>
            <p:cNvPr id="347" name="Rectangle 346">
              <a:extLst>
                <a:ext uri="{FF2B5EF4-FFF2-40B4-BE49-F238E27FC236}">
                  <a16:creationId xmlns:a16="http://schemas.microsoft.com/office/drawing/2014/main" id="{49C08362-5A73-4AB7-8811-DC216428D42D}"/>
                </a:ext>
              </a:extLst>
            </p:cNvPr>
            <p:cNvSpPr/>
            <p:nvPr/>
          </p:nvSpPr>
          <p:spPr>
            <a:xfrm>
              <a:off x="9695998" y="4682385"/>
              <a:ext cx="1729394" cy="246221"/>
            </a:xfrm>
            <a:prstGeom prst="rect">
              <a:avLst/>
            </a:prstGeom>
          </p:spPr>
          <p:txBody>
            <a:bodyPr wrap="square" lIns="0" tIns="0" rIns="0" bIns="0">
              <a:spAutoFit/>
            </a:bodyPr>
            <a:lstStyle/>
            <a:p>
              <a:pPr algn="ctr"/>
              <a:r>
                <a:rPr lang="en-US" sz="1600" i="1" dirty="0">
                  <a:solidFill>
                    <a:srgbClr val="002060"/>
                  </a:solidFill>
                  <a:latin typeface="+mj-lt"/>
                  <a:cs typeface="Segoe UI" panose="020B0502040204020203" pitchFamily="34" charset="0"/>
                </a:rPr>
                <a:t> </a:t>
              </a:r>
            </a:p>
          </p:txBody>
        </p:sp>
      </p:grpSp>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dirty="0"/>
              <a:t>Human resources slide 4</a:t>
            </a:r>
          </a:p>
        </p:txBody>
      </p:sp>
    </p:spTree>
    <p:extLst>
      <p:ext uri="{BB962C8B-B14F-4D97-AF65-F5344CB8AC3E}">
        <p14:creationId xmlns:p14="http://schemas.microsoft.com/office/powerpoint/2010/main" val="1869736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TextBox 106">
            <a:extLst>
              <a:ext uri="{FF2B5EF4-FFF2-40B4-BE49-F238E27FC236}">
                <a16:creationId xmlns:a16="http://schemas.microsoft.com/office/drawing/2014/main" id="{54EA7ED5-6E34-4D47-91B6-F78F5F8B4C6E}"/>
              </a:ext>
            </a:extLst>
          </p:cNvPr>
          <p:cNvSpPr txBox="1"/>
          <p:nvPr/>
        </p:nvSpPr>
        <p:spPr>
          <a:xfrm>
            <a:off x="7341415" y="509041"/>
            <a:ext cx="4257918" cy="2564805"/>
          </a:xfrm>
          <a:prstGeom prst="rect">
            <a:avLst/>
          </a:prstGeom>
          <a:noFill/>
        </p:spPr>
        <p:txBody>
          <a:bodyPr wrap="square" lIns="0" tIns="0" rIns="0" bIns="0" rtlCol="0">
            <a:spAutoFit/>
          </a:bodyPr>
          <a:lstStyle/>
          <a:p>
            <a:pPr>
              <a:lnSpc>
                <a:spcPts val="4000"/>
              </a:lnSpc>
            </a:pPr>
            <a:r>
              <a:rPr lang="en-US" sz="4400" b="1" dirty="0">
                <a:solidFill>
                  <a:srgbClr val="002060"/>
                </a:solidFill>
                <a:latin typeface="Segoe UI" panose="020B0502040204020203" pitchFamily="34" charset="0"/>
                <a:cs typeface="Segoe UI" panose="020B0502040204020203" pitchFamily="34" charset="0"/>
              </a:rPr>
              <a:t>APPROACHES TO ORGANISATION AND MANAGEMENT </a:t>
            </a:r>
          </a:p>
        </p:txBody>
      </p:sp>
      <p:cxnSp>
        <p:nvCxnSpPr>
          <p:cNvPr id="110" name="Straight Connector 109">
            <a:extLst>
              <a:ext uri="{FF2B5EF4-FFF2-40B4-BE49-F238E27FC236}">
                <a16:creationId xmlns:a16="http://schemas.microsoft.com/office/drawing/2014/main" id="{6D08E99A-0644-4757-9F3A-BBA1A4F39081}"/>
              </a:ext>
              <a:ext uri="{C183D7F6-B498-43B3-948B-1728B52AA6E4}">
                <adec:decorative xmlns:adec="http://schemas.microsoft.com/office/drawing/2017/decorative" val="1"/>
              </a:ext>
            </a:extLst>
          </p:cNvPr>
          <p:cNvCxnSpPr/>
          <p:nvPr/>
        </p:nvCxnSpPr>
        <p:spPr>
          <a:xfrm>
            <a:off x="6751014" y="0"/>
            <a:ext cx="0" cy="6357257"/>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119" name="Rectangle 118">
            <a:extLst>
              <a:ext uri="{FF2B5EF4-FFF2-40B4-BE49-F238E27FC236}">
                <a16:creationId xmlns:a16="http://schemas.microsoft.com/office/drawing/2014/main" id="{EE9F5B85-E2F5-4C15-9A02-657F53EEE3BD}"/>
              </a:ext>
            </a:extLst>
          </p:cNvPr>
          <p:cNvSpPr/>
          <p:nvPr/>
        </p:nvSpPr>
        <p:spPr>
          <a:xfrm>
            <a:off x="7347313" y="2668085"/>
            <a:ext cx="3536195"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t. </a:t>
            </a:r>
          </a:p>
        </p:txBody>
      </p:sp>
      <p:sp>
        <p:nvSpPr>
          <p:cNvPr id="124" name="Oval 123">
            <a:extLst>
              <a:ext uri="{FF2B5EF4-FFF2-40B4-BE49-F238E27FC236}">
                <a16:creationId xmlns:a16="http://schemas.microsoft.com/office/drawing/2014/main" id="{0B8C9A86-3574-4A2E-BC62-481A2BE7FBED}"/>
              </a:ext>
              <a:ext uri="{C183D7F6-B498-43B3-948B-1728B52AA6E4}">
                <adec:decorative xmlns:adec="http://schemas.microsoft.com/office/drawing/2017/decorative" val="1"/>
              </a:ext>
            </a:extLst>
          </p:cNvPr>
          <p:cNvSpPr/>
          <p:nvPr/>
        </p:nvSpPr>
        <p:spPr>
          <a:xfrm>
            <a:off x="6724637" y="567838"/>
            <a:ext cx="52754" cy="52754"/>
          </a:xfrm>
          <a:prstGeom prst="ellipse">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6" name="Group 205" descr="This image is an icon of one person interacting with three people ">
            <a:extLst>
              <a:ext uri="{FF2B5EF4-FFF2-40B4-BE49-F238E27FC236}">
                <a16:creationId xmlns:a16="http://schemas.microsoft.com/office/drawing/2014/main" id="{23348E2E-A7EF-4B89-8F8D-D88C5354E9D5}"/>
              </a:ext>
            </a:extLst>
          </p:cNvPr>
          <p:cNvGrpSpPr/>
          <p:nvPr/>
        </p:nvGrpSpPr>
        <p:grpSpPr>
          <a:xfrm>
            <a:off x="7319810" y="3566010"/>
            <a:ext cx="3923923" cy="492443"/>
            <a:chOff x="7999616" y="3566010"/>
            <a:chExt cx="3067397" cy="492443"/>
          </a:xfrm>
        </p:grpSpPr>
        <p:sp>
          <p:nvSpPr>
            <p:cNvPr id="190" name="Rectangle 189">
              <a:extLst>
                <a:ext uri="{FF2B5EF4-FFF2-40B4-BE49-F238E27FC236}">
                  <a16:creationId xmlns:a16="http://schemas.microsoft.com/office/drawing/2014/main" id="{80F4EEC6-F407-4E25-BBB6-C506B28F5A4C}"/>
                </a:ext>
              </a:extLst>
            </p:cNvPr>
            <p:cNvSpPr/>
            <p:nvPr/>
          </p:nvSpPr>
          <p:spPr>
            <a:xfrm>
              <a:off x="8578718" y="3566010"/>
              <a:ext cx="2488295" cy="492443"/>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LEADERSHIP VS. MANAGEMENT </a:t>
              </a:r>
            </a:p>
          </p:txBody>
        </p:sp>
        <p:grpSp>
          <p:nvGrpSpPr>
            <p:cNvPr id="191" name="Group 190">
              <a:extLst>
                <a:ext uri="{FF2B5EF4-FFF2-40B4-BE49-F238E27FC236}">
                  <a16:creationId xmlns:a16="http://schemas.microsoft.com/office/drawing/2014/main" id="{0FD0F77B-65FD-413C-B2B0-1AD539DC68D3}"/>
                </a:ext>
              </a:extLst>
            </p:cNvPr>
            <p:cNvGrpSpPr/>
            <p:nvPr/>
          </p:nvGrpSpPr>
          <p:grpSpPr>
            <a:xfrm>
              <a:off x="7999616" y="3639194"/>
              <a:ext cx="330200" cy="346075"/>
              <a:chOff x="2686050" y="2895601"/>
              <a:chExt cx="330200" cy="346075"/>
            </a:xfrm>
          </p:grpSpPr>
          <p:sp>
            <p:nvSpPr>
              <p:cNvPr id="192" name="Oval 309">
                <a:extLst>
                  <a:ext uri="{FF2B5EF4-FFF2-40B4-BE49-F238E27FC236}">
                    <a16:creationId xmlns:a16="http://schemas.microsoft.com/office/drawing/2014/main" id="{C57EF862-9A10-430C-8004-66A9241CE18B}"/>
                  </a:ext>
                </a:extLst>
              </p:cNvPr>
              <p:cNvSpPr>
                <a:spLocks noChangeArrowheads="1"/>
              </p:cNvSpPr>
              <p:nvPr/>
            </p:nvSpPr>
            <p:spPr bwMode="auto">
              <a:xfrm>
                <a:off x="2809875" y="2895601"/>
                <a:ext cx="82550" cy="82550"/>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3" name="Freeform 310">
                <a:extLst>
                  <a:ext uri="{FF2B5EF4-FFF2-40B4-BE49-F238E27FC236}">
                    <a16:creationId xmlns:a16="http://schemas.microsoft.com/office/drawing/2014/main" id="{13EA5F29-D427-40C4-AB4D-3D59B3F699E4}"/>
                  </a:ext>
                </a:extLst>
              </p:cNvPr>
              <p:cNvSpPr>
                <a:spLocks/>
              </p:cNvSpPr>
              <p:nvPr/>
            </p:nvSpPr>
            <p:spPr bwMode="auto">
              <a:xfrm>
                <a:off x="2782888" y="2978151"/>
                <a:ext cx="134938" cy="66675"/>
              </a:xfrm>
              <a:custGeom>
                <a:avLst/>
                <a:gdLst>
                  <a:gd name="T0" fmla="*/ 36 w 36"/>
                  <a:gd name="T1" fmla="*/ 18 h 18"/>
                  <a:gd name="T2" fmla="*/ 0 w 36"/>
                  <a:gd name="T3" fmla="*/ 18 h 18"/>
                  <a:gd name="T4" fmla="*/ 18 w 36"/>
                  <a:gd name="T5" fmla="*/ 0 h 18"/>
                  <a:gd name="T6" fmla="*/ 36 w 36"/>
                  <a:gd name="T7" fmla="*/ 18 h 18"/>
                </a:gdLst>
                <a:ahLst/>
                <a:cxnLst>
                  <a:cxn ang="0">
                    <a:pos x="T0" y="T1"/>
                  </a:cxn>
                  <a:cxn ang="0">
                    <a:pos x="T2" y="T3"/>
                  </a:cxn>
                  <a:cxn ang="0">
                    <a:pos x="T4" y="T5"/>
                  </a:cxn>
                  <a:cxn ang="0">
                    <a:pos x="T6" y="T7"/>
                  </a:cxn>
                </a:cxnLst>
                <a:rect l="0" t="0" r="r" b="b"/>
                <a:pathLst>
                  <a:path w="36" h="18">
                    <a:moveTo>
                      <a:pt x="36" y="18"/>
                    </a:moveTo>
                    <a:cubicBezTo>
                      <a:pt x="0" y="18"/>
                      <a:pt x="0" y="18"/>
                      <a:pt x="0" y="18"/>
                    </a:cubicBezTo>
                    <a:cubicBezTo>
                      <a:pt x="0" y="8"/>
                      <a:pt x="8" y="0"/>
                      <a:pt x="18" y="0"/>
                    </a:cubicBezTo>
                    <a:cubicBezTo>
                      <a:pt x="28" y="0"/>
                      <a:pt x="36" y="8"/>
                      <a:pt x="36" y="18"/>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4" name="Oval 311">
                <a:extLst>
                  <a:ext uri="{FF2B5EF4-FFF2-40B4-BE49-F238E27FC236}">
                    <a16:creationId xmlns:a16="http://schemas.microsoft.com/office/drawing/2014/main" id="{D591DE3C-214D-426A-9B8E-741D87BAFB46}"/>
                  </a:ext>
                </a:extLst>
              </p:cNvPr>
              <p:cNvSpPr>
                <a:spLocks noChangeArrowheads="1"/>
              </p:cNvSpPr>
              <p:nvPr/>
            </p:nvSpPr>
            <p:spPr bwMode="auto">
              <a:xfrm>
                <a:off x="2708275"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5" name="Freeform 312">
                <a:extLst>
                  <a:ext uri="{FF2B5EF4-FFF2-40B4-BE49-F238E27FC236}">
                    <a16:creationId xmlns:a16="http://schemas.microsoft.com/office/drawing/2014/main" id="{921D329D-AC5C-496B-96D4-A220BC49B579}"/>
                  </a:ext>
                </a:extLst>
              </p:cNvPr>
              <p:cNvSpPr>
                <a:spLocks/>
              </p:cNvSpPr>
              <p:nvPr/>
            </p:nvSpPr>
            <p:spPr bwMode="auto">
              <a:xfrm>
                <a:off x="2686050"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6" name="Oval 313">
                <a:extLst>
                  <a:ext uri="{FF2B5EF4-FFF2-40B4-BE49-F238E27FC236}">
                    <a16:creationId xmlns:a16="http://schemas.microsoft.com/office/drawing/2014/main" id="{87933186-B346-44AC-85AA-CA346F5FBDEE}"/>
                  </a:ext>
                </a:extLst>
              </p:cNvPr>
              <p:cNvSpPr>
                <a:spLocks noChangeArrowheads="1"/>
              </p:cNvSpPr>
              <p:nvPr/>
            </p:nvSpPr>
            <p:spPr bwMode="auto">
              <a:xfrm>
                <a:off x="2933700"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7" name="Freeform 314">
                <a:extLst>
                  <a:ext uri="{FF2B5EF4-FFF2-40B4-BE49-F238E27FC236}">
                    <a16:creationId xmlns:a16="http://schemas.microsoft.com/office/drawing/2014/main" id="{E0E3BA39-8375-478D-9CF6-4EC7438136A6}"/>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8" name="Oval 315">
                <a:extLst>
                  <a:ext uri="{FF2B5EF4-FFF2-40B4-BE49-F238E27FC236}">
                    <a16:creationId xmlns:a16="http://schemas.microsoft.com/office/drawing/2014/main" id="{550D4481-BC6A-476D-80E1-F12F8ED9F75F}"/>
                  </a:ext>
                </a:extLst>
              </p:cNvPr>
              <p:cNvSpPr>
                <a:spLocks noChangeArrowheads="1"/>
              </p:cNvSpPr>
              <p:nvPr/>
            </p:nvSpPr>
            <p:spPr bwMode="auto">
              <a:xfrm>
                <a:off x="2933700"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99" name="Freeform 316">
                <a:extLst>
                  <a:ext uri="{FF2B5EF4-FFF2-40B4-BE49-F238E27FC236}">
                    <a16:creationId xmlns:a16="http://schemas.microsoft.com/office/drawing/2014/main" id="{951EE685-6291-44F0-81B1-A3B5791D1C54}"/>
                  </a:ext>
                </a:extLst>
              </p:cNvPr>
              <p:cNvSpPr>
                <a:spLocks/>
              </p:cNvSpPr>
              <p:nvPr/>
            </p:nvSpPr>
            <p:spPr bwMode="auto">
              <a:xfrm>
                <a:off x="2911475"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200" name="Oval 317">
                <a:extLst>
                  <a:ext uri="{FF2B5EF4-FFF2-40B4-BE49-F238E27FC236}">
                    <a16:creationId xmlns:a16="http://schemas.microsoft.com/office/drawing/2014/main" id="{1822195B-E26A-4DF0-B1B1-A36823632E74}"/>
                  </a:ext>
                </a:extLst>
              </p:cNvPr>
              <p:cNvSpPr>
                <a:spLocks noChangeArrowheads="1"/>
              </p:cNvSpPr>
              <p:nvPr/>
            </p:nvSpPr>
            <p:spPr bwMode="auto">
              <a:xfrm>
                <a:off x="2820988" y="3128963"/>
                <a:ext cx="60325" cy="58738"/>
              </a:xfrm>
              <a:prstGeom prst="ellipse">
                <a:avLst/>
              </a:pr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201" name="Freeform 318">
                <a:extLst>
                  <a:ext uri="{FF2B5EF4-FFF2-40B4-BE49-F238E27FC236}">
                    <a16:creationId xmlns:a16="http://schemas.microsoft.com/office/drawing/2014/main" id="{E33AF9C8-AD93-4E36-9887-B8B748838EED}"/>
                  </a:ext>
                </a:extLst>
              </p:cNvPr>
              <p:cNvSpPr>
                <a:spLocks/>
              </p:cNvSpPr>
              <p:nvPr/>
            </p:nvSpPr>
            <p:spPr bwMode="auto">
              <a:xfrm>
                <a:off x="2798763" y="3187701"/>
                <a:ext cx="104775" cy="53975"/>
              </a:xfrm>
              <a:custGeom>
                <a:avLst/>
                <a:gdLst>
                  <a:gd name="T0" fmla="*/ 28 w 28"/>
                  <a:gd name="T1" fmla="*/ 14 h 14"/>
                  <a:gd name="T2" fmla="*/ 0 w 28"/>
                  <a:gd name="T3" fmla="*/ 14 h 14"/>
                  <a:gd name="T4" fmla="*/ 14 w 28"/>
                  <a:gd name="T5" fmla="*/ 0 h 14"/>
                  <a:gd name="T6" fmla="*/ 28 w 28"/>
                  <a:gd name="T7" fmla="*/ 14 h 14"/>
                </a:gdLst>
                <a:ahLst/>
                <a:cxnLst>
                  <a:cxn ang="0">
                    <a:pos x="T0" y="T1"/>
                  </a:cxn>
                  <a:cxn ang="0">
                    <a:pos x="T2" y="T3"/>
                  </a:cxn>
                  <a:cxn ang="0">
                    <a:pos x="T4" y="T5"/>
                  </a:cxn>
                  <a:cxn ang="0">
                    <a:pos x="T6" y="T7"/>
                  </a:cxn>
                </a:cxnLst>
                <a:rect l="0" t="0" r="r" b="b"/>
                <a:pathLst>
                  <a:path w="28" h="14">
                    <a:moveTo>
                      <a:pt x="28" y="14"/>
                    </a:moveTo>
                    <a:cubicBezTo>
                      <a:pt x="0" y="14"/>
                      <a:pt x="0" y="14"/>
                      <a:pt x="0" y="14"/>
                    </a:cubicBezTo>
                    <a:cubicBezTo>
                      <a:pt x="0" y="6"/>
                      <a:pt x="6" y="0"/>
                      <a:pt x="14" y="0"/>
                    </a:cubicBezTo>
                    <a:cubicBezTo>
                      <a:pt x="22" y="0"/>
                      <a:pt x="28" y="6"/>
                      <a:pt x="28" y="14"/>
                    </a:cubicBezTo>
                    <a:close/>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202" name="Freeform 319">
                <a:extLst>
                  <a:ext uri="{FF2B5EF4-FFF2-40B4-BE49-F238E27FC236}">
                    <a16:creationId xmlns:a16="http://schemas.microsoft.com/office/drawing/2014/main" id="{3E3913FB-5C76-4699-89D5-5A71454116E9}"/>
                  </a:ext>
                </a:extLst>
              </p:cNvPr>
              <p:cNvSpPr>
                <a:spLocks/>
              </p:cNvSpPr>
              <p:nvPr/>
            </p:nvSpPr>
            <p:spPr bwMode="auto">
              <a:xfrm>
                <a:off x="2738438" y="3074988"/>
                <a:ext cx="225425" cy="15875"/>
              </a:xfrm>
              <a:custGeom>
                <a:avLst/>
                <a:gdLst>
                  <a:gd name="T0" fmla="*/ 0 w 142"/>
                  <a:gd name="T1" fmla="*/ 10 h 10"/>
                  <a:gd name="T2" fmla="*/ 0 w 142"/>
                  <a:gd name="T3" fmla="*/ 0 h 10"/>
                  <a:gd name="T4" fmla="*/ 142 w 142"/>
                  <a:gd name="T5" fmla="*/ 0 h 10"/>
                  <a:gd name="T6" fmla="*/ 142 w 142"/>
                  <a:gd name="T7" fmla="*/ 10 h 10"/>
                </a:gdLst>
                <a:ahLst/>
                <a:cxnLst>
                  <a:cxn ang="0">
                    <a:pos x="T0" y="T1"/>
                  </a:cxn>
                  <a:cxn ang="0">
                    <a:pos x="T2" y="T3"/>
                  </a:cxn>
                  <a:cxn ang="0">
                    <a:pos x="T4" y="T5"/>
                  </a:cxn>
                  <a:cxn ang="0">
                    <a:pos x="T6" y="T7"/>
                  </a:cxn>
                </a:cxnLst>
                <a:rect l="0" t="0" r="r" b="b"/>
                <a:pathLst>
                  <a:path w="142" h="10">
                    <a:moveTo>
                      <a:pt x="0" y="10"/>
                    </a:moveTo>
                    <a:lnTo>
                      <a:pt x="0" y="0"/>
                    </a:lnTo>
                    <a:lnTo>
                      <a:pt x="142" y="0"/>
                    </a:lnTo>
                    <a:lnTo>
                      <a:pt x="142" y="10"/>
                    </a:lnTo>
                  </a:path>
                </a:pathLst>
              </a:custGeom>
              <a:noFill/>
              <a:ln w="14288" cap="rnd">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203" name="Line 320">
                <a:extLst>
                  <a:ext uri="{FF2B5EF4-FFF2-40B4-BE49-F238E27FC236}">
                    <a16:creationId xmlns:a16="http://schemas.microsoft.com/office/drawing/2014/main" id="{C96335B1-62B8-4482-A67B-BE60CF58E363}"/>
                  </a:ext>
                </a:extLst>
              </p:cNvPr>
              <p:cNvSpPr>
                <a:spLocks noChangeShapeType="1"/>
              </p:cNvSpPr>
              <p:nvPr/>
            </p:nvSpPr>
            <p:spPr bwMode="auto">
              <a:xfrm>
                <a:off x="2851150" y="3044826"/>
                <a:ext cx="0" cy="46038"/>
              </a:xfrm>
              <a:prstGeom prst="line">
                <a:avLst/>
              </a:prstGeom>
              <a:noFill/>
              <a:ln w="14288" cap="rnd">
                <a:solidFill>
                  <a:srgbClr val="00206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grpSp>
      <p:grpSp>
        <p:nvGrpSpPr>
          <p:cNvPr id="205" name="Group 204" descr="This image is an icon of three people interacting. ">
            <a:extLst>
              <a:ext uri="{FF2B5EF4-FFF2-40B4-BE49-F238E27FC236}">
                <a16:creationId xmlns:a16="http://schemas.microsoft.com/office/drawing/2014/main" id="{45696519-F308-4262-9DC5-C541B866A807}"/>
              </a:ext>
            </a:extLst>
          </p:cNvPr>
          <p:cNvGrpSpPr/>
          <p:nvPr/>
        </p:nvGrpSpPr>
        <p:grpSpPr>
          <a:xfrm>
            <a:off x="7311871" y="4554108"/>
            <a:ext cx="4405995" cy="419259"/>
            <a:chOff x="7991679" y="4554108"/>
            <a:chExt cx="3431862" cy="419259"/>
          </a:xfrm>
        </p:grpSpPr>
        <p:grpSp>
          <p:nvGrpSpPr>
            <p:cNvPr id="174" name="Group 173">
              <a:extLst>
                <a:ext uri="{FF2B5EF4-FFF2-40B4-BE49-F238E27FC236}">
                  <a16:creationId xmlns:a16="http://schemas.microsoft.com/office/drawing/2014/main" id="{292DC2AF-B08E-43EC-A60D-B71EFEF8E4D1}"/>
                </a:ext>
              </a:extLst>
            </p:cNvPr>
            <p:cNvGrpSpPr/>
            <p:nvPr/>
          </p:nvGrpSpPr>
          <p:grpSpPr>
            <a:xfrm>
              <a:off x="7991679" y="4627292"/>
              <a:ext cx="346075" cy="346075"/>
              <a:chOff x="3398838" y="2895601"/>
              <a:chExt cx="346075" cy="346075"/>
            </a:xfrm>
          </p:grpSpPr>
          <p:sp>
            <p:nvSpPr>
              <p:cNvPr id="176" name="Freeform 49">
                <a:extLst>
                  <a:ext uri="{FF2B5EF4-FFF2-40B4-BE49-F238E27FC236}">
                    <a16:creationId xmlns:a16="http://schemas.microsoft.com/office/drawing/2014/main" id="{17CD577B-CBE6-4837-A90F-4F36762E5332}"/>
                  </a:ext>
                </a:extLst>
              </p:cNvPr>
              <p:cNvSpPr>
                <a:spLocks/>
              </p:cNvSpPr>
              <p:nvPr/>
            </p:nvSpPr>
            <p:spPr bwMode="auto">
              <a:xfrm>
                <a:off x="3398838"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77" name="Freeform 50">
                <a:extLst>
                  <a:ext uri="{FF2B5EF4-FFF2-40B4-BE49-F238E27FC236}">
                    <a16:creationId xmlns:a16="http://schemas.microsoft.com/office/drawing/2014/main" id="{8BB81587-7777-4AE5-985D-5B14D33AD60C}"/>
                  </a:ext>
                </a:extLst>
              </p:cNvPr>
              <p:cNvSpPr>
                <a:spLocks/>
              </p:cNvSpPr>
              <p:nvPr/>
            </p:nvSpPr>
            <p:spPr bwMode="auto">
              <a:xfrm>
                <a:off x="3467101"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78" name="Oval 51">
                <a:extLst>
                  <a:ext uri="{FF2B5EF4-FFF2-40B4-BE49-F238E27FC236}">
                    <a16:creationId xmlns:a16="http://schemas.microsoft.com/office/drawing/2014/main" id="{49EA0197-339C-4417-A18C-DC15037A9717}"/>
                  </a:ext>
                </a:extLst>
              </p:cNvPr>
              <p:cNvSpPr>
                <a:spLocks noChangeArrowheads="1"/>
              </p:cNvSpPr>
              <p:nvPr/>
            </p:nvSpPr>
            <p:spPr bwMode="auto">
              <a:xfrm>
                <a:off x="3429001" y="2895601"/>
                <a:ext cx="90488"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79" name="Freeform 52">
                <a:extLst>
                  <a:ext uri="{FF2B5EF4-FFF2-40B4-BE49-F238E27FC236}">
                    <a16:creationId xmlns:a16="http://schemas.microsoft.com/office/drawing/2014/main" id="{203C108E-5283-4E7B-B970-0E4DF3AF3AEC}"/>
                  </a:ext>
                </a:extLst>
              </p:cNvPr>
              <p:cNvSpPr>
                <a:spLocks/>
              </p:cNvSpPr>
              <p:nvPr/>
            </p:nvSpPr>
            <p:spPr bwMode="auto">
              <a:xfrm>
                <a:off x="3429001"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0" name="Freeform 53">
                <a:extLst>
                  <a:ext uri="{FF2B5EF4-FFF2-40B4-BE49-F238E27FC236}">
                    <a16:creationId xmlns:a16="http://schemas.microsoft.com/office/drawing/2014/main" id="{4A82F405-C833-4408-A2F0-752E2D6C80A8}"/>
                  </a:ext>
                </a:extLst>
              </p:cNvPr>
              <p:cNvSpPr>
                <a:spLocks/>
              </p:cNvSpPr>
              <p:nvPr/>
            </p:nvSpPr>
            <p:spPr bwMode="auto">
              <a:xfrm>
                <a:off x="3594101" y="2986089"/>
                <a:ext cx="82550" cy="58738"/>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1" name="Freeform 54">
                <a:extLst>
                  <a:ext uri="{FF2B5EF4-FFF2-40B4-BE49-F238E27FC236}">
                    <a16:creationId xmlns:a16="http://schemas.microsoft.com/office/drawing/2014/main" id="{895EA8D0-BBA4-4370-A965-F96A9EDD4249}"/>
                  </a:ext>
                </a:extLst>
              </p:cNvPr>
              <p:cNvSpPr>
                <a:spLocks/>
              </p:cNvSpPr>
              <p:nvPr/>
            </p:nvSpPr>
            <p:spPr bwMode="auto">
              <a:xfrm>
                <a:off x="3662363" y="2986089"/>
                <a:ext cx="82550" cy="58738"/>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2" name="Oval 55">
                <a:extLst>
                  <a:ext uri="{FF2B5EF4-FFF2-40B4-BE49-F238E27FC236}">
                    <a16:creationId xmlns:a16="http://schemas.microsoft.com/office/drawing/2014/main" id="{94D90E4F-09C7-44B0-9D11-E32A4A0208BC}"/>
                  </a:ext>
                </a:extLst>
              </p:cNvPr>
              <p:cNvSpPr>
                <a:spLocks noChangeArrowheads="1"/>
              </p:cNvSpPr>
              <p:nvPr/>
            </p:nvSpPr>
            <p:spPr bwMode="auto">
              <a:xfrm>
                <a:off x="3624263" y="2895601"/>
                <a:ext cx="90488"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3" name="Freeform 56">
                <a:extLst>
                  <a:ext uri="{FF2B5EF4-FFF2-40B4-BE49-F238E27FC236}">
                    <a16:creationId xmlns:a16="http://schemas.microsoft.com/office/drawing/2014/main" id="{0D6D6DA1-3425-44CA-B1CB-B326D2C50D5D}"/>
                  </a:ext>
                </a:extLst>
              </p:cNvPr>
              <p:cNvSpPr>
                <a:spLocks/>
              </p:cNvSpPr>
              <p:nvPr/>
            </p:nvSpPr>
            <p:spPr bwMode="auto">
              <a:xfrm>
                <a:off x="3624263" y="2928939"/>
                <a:ext cx="90488" cy="14288"/>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4" name="Freeform 57">
                <a:extLst>
                  <a:ext uri="{FF2B5EF4-FFF2-40B4-BE49-F238E27FC236}">
                    <a16:creationId xmlns:a16="http://schemas.microsoft.com/office/drawing/2014/main" id="{A25CE64B-B92A-4562-B048-0FA2A21CB7F4}"/>
                  </a:ext>
                </a:extLst>
              </p:cNvPr>
              <p:cNvSpPr>
                <a:spLocks/>
              </p:cNvSpPr>
              <p:nvPr/>
            </p:nvSpPr>
            <p:spPr bwMode="auto">
              <a:xfrm>
                <a:off x="3497263" y="3181351"/>
                <a:ext cx="82550" cy="60325"/>
              </a:xfrm>
              <a:custGeom>
                <a:avLst/>
                <a:gdLst>
                  <a:gd name="T0" fmla="*/ 14 w 22"/>
                  <a:gd name="T1" fmla="*/ 0 h 16"/>
                  <a:gd name="T2" fmla="*/ 14 w 22"/>
                  <a:gd name="T3" fmla="*/ 6 h 16"/>
                  <a:gd name="T4" fmla="*/ 4 w 22"/>
                  <a:gd name="T5" fmla="*/ 9 h 16"/>
                  <a:gd name="T6" fmla="*/ 0 w 22"/>
                  <a:gd name="T7" fmla="*/ 14 h 16"/>
                  <a:gd name="T8" fmla="*/ 0 w 22"/>
                  <a:gd name="T9" fmla="*/ 16 h 16"/>
                  <a:gd name="T10" fmla="*/ 22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14" y="0"/>
                    </a:moveTo>
                    <a:cubicBezTo>
                      <a:pt x="14" y="6"/>
                      <a:pt x="14" y="6"/>
                      <a:pt x="14" y="6"/>
                    </a:cubicBezTo>
                    <a:cubicBezTo>
                      <a:pt x="4" y="9"/>
                      <a:pt x="4" y="9"/>
                      <a:pt x="4" y="9"/>
                    </a:cubicBezTo>
                    <a:cubicBezTo>
                      <a:pt x="2" y="10"/>
                      <a:pt x="0" y="12"/>
                      <a:pt x="0" y="14"/>
                    </a:cubicBezTo>
                    <a:cubicBezTo>
                      <a:pt x="0" y="16"/>
                      <a:pt x="0" y="16"/>
                      <a:pt x="0" y="16"/>
                    </a:cubicBezTo>
                    <a:cubicBezTo>
                      <a:pt x="22" y="16"/>
                      <a:pt x="22" y="16"/>
                      <a:pt x="22"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5" name="Freeform 58">
                <a:extLst>
                  <a:ext uri="{FF2B5EF4-FFF2-40B4-BE49-F238E27FC236}">
                    <a16:creationId xmlns:a16="http://schemas.microsoft.com/office/drawing/2014/main" id="{80861AE6-B038-4B8C-9EF0-109DEB591A97}"/>
                  </a:ext>
                </a:extLst>
              </p:cNvPr>
              <p:cNvSpPr>
                <a:spLocks/>
              </p:cNvSpPr>
              <p:nvPr/>
            </p:nvSpPr>
            <p:spPr bwMode="auto">
              <a:xfrm>
                <a:off x="3563938" y="3181351"/>
                <a:ext cx="82550" cy="60325"/>
              </a:xfrm>
              <a:custGeom>
                <a:avLst/>
                <a:gdLst>
                  <a:gd name="T0" fmla="*/ 8 w 22"/>
                  <a:gd name="T1" fmla="*/ 0 h 16"/>
                  <a:gd name="T2" fmla="*/ 8 w 22"/>
                  <a:gd name="T3" fmla="*/ 6 h 16"/>
                  <a:gd name="T4" fmla="*/ 18 w 22"/>
                  <a:gd name="T5" fmla="*/ 9 h 16"/>
                  <a:gd name="T6" fmla="*/ 22 w 22"/>
                  <a:gd name="T7" fmla="*/ 14 h 16"/>
                  <a:gd name="T8" fmla="*/ 22 w 22"/>
                  <a:gd name="T9" fmla="*/ 16 h 16"/>
                  <a:gd name="T10" fmla="*/ 0 w 22"/>
                  <a:gd name="T11" fmla="*/ 16 h 16"/>
                </a:gdLst>
                <a:ahLst/>
                <a:cxnLst>
                  <a:cxn ang="0">
                    <a:pos x="T0" y="T1"/>
                  </a:cxn>
                  <a:cxn ang="0">
                    <a:pos x="T2" y="T3"/>
                  </a:cxn>
                  <a:cxn ang="0">
                    <a:pos x="T4" y="T5"/>
                  </a:cxn>
                  <a:cxn ang="0">
                    <a:pos x="T6" y="T7"/>
                  </a:cxn>
                  <a:cxn ang="0">
                    <a:pos x="T8" y="T9"/>
                  </a:cxn>
                  <a:cxn ang="0">
                    <a:pos x="T10" y="T11"/>
                  </a:cxn>
                </a:cxnLst>
                <a:rect l="0" t="0" r="r" b="b"/>
                <a:pathLst>
                  <a:path w="22" h="16">
                    <a:moveTo>
                      <a:pt x="8" y="0"/>
                    </a:moveTo>
                    <a:cubicBezTo>
                      <a:pt x="8" y="6"/>
                      <a:pt x="8" y="6"/>
                      <a:pt x="8" y="6"/>
                    </a:cubicBezTo>
                    <a:cubicBezTo>
                      <a:pt x="18" y="9"/>
                      <a:pt x="18" y="9"/>
                      <a:pt x="18" y="9"/>
                    </a:cubicBezTo>
                    <a:cubicBezTo>
                      <a:pt x="20" y="10"/>
                      <a:pt x="22" y="12"/>
                      <a:pt x="22" y="14"/>
                    </a:cubicBezTo>
                    <a:cubicBezTo>
                      <a:pt x="22" y="16"/>
                      <a:pt x="22" y="16"/>
                      <a:pt x="22" y="16"/>
                    </a:cubicBezTo>
                    <a:cubicBezTo>
                      <a:pt x="0" y="16"/>
                      <a:pt x="0" y="16"/>
                      <a:pt x="0" y="16"/>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6" name="Oval 59">
                <a:extLst>
                  <a:ext uri="{FF2B5EF4-FFF2-40B4-BE49-F238E27FC236}">
                    <a16:creationId xmlns:a16="http://schemas.microsoft.com/office/drawing/2014/main" id="{2505D730-7819-4CDD-9F00-8E9CEC3DF49F}"/>
                  </a:ext>
                </a:extLst>
              </p:cNvPr>
              <p:cNvSpPr>
                <a:spLocks noChangeArrowheads="1"/>
              </p:cNvSpPr>
              <p:nvPr/>
            </p:nvSpPr>
            <p:spPr bwMode="auto">
              <a:xfrm>
                <a:off x="3527426" y="3090864"/>
                <a:ext cx="88900" cy="96838"/>
              </a:xfrm>
              <a:prstGeom prst="ellipse">
                <a:avLst/>
              </a:pr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7" name="Freeform 60">
                <a:extLst>
                  <a:ext uri="{FF2B5EF4-FFF2-40B4-BE49-F238E27FC236}">
                    <a16:creationId xmlns:a16="http://schemas.microsoft.com/office/drawing/2014/main" id="{88FBFC84-B4E6-4DDD-9DD0-1BB91EA0E022}"/>
                  </a:ext>
                </a:extLst>
              </p:cNvPr>
              <p:cNvSpPr>
                <a:spLocks/>
              </p:cNvSpPr>
              <p:nvPr/>
            </p:nvSpPr>
            <p:spPr bwMode="auto">
              <a:xfrm>
                <a:off x="3527426" y="3124201"/>
                <a:ext cx="88900" cy="15875"/>
              </a:xfrm>
              <a:custGeom>
                <a:avLst/>
                <a:gdLst>
                  <a:gd name="T0" fmla="*/ 24 w 24"/>
                  <a:gd name="T1" fmla="*/ 2 h 4"/>
                  <a:gd name="T2" fmla="*/ 14 w 24"/>
                  <a:gd name="T3" fmla="*/ 0 h 4"/>
                  <a:gd name="T4" fmla="*/ 0 w 24"/>
                  <a:gd name="T5" fmla="*/ 1 h 4"/>
                </a:gdLst>
                <a:ahLst/>
                <a:cxnLst>
                  <a:cxn ang="0">
                    <a:pos x="T0" y="T1"/>
                  </a:cxn>
                  <a:cxn ang="0">
                    <a:pos x="T2" y="T3"/>
                  </a:cxn>
                  <a:cxn ang="0">
                    <a:pos x="T4" y="T5"/>
                  </a:cxn>
                </a:cxnLst>
                <a:rect l="0" t="0" r="r" b="b"/>
                <a:pathLst>
                  <a:path w="24" h="4">
                    <a:moveTo>
                      <a:pt x="24" y="2"/>
                    </a:moveTo>
                    <a:cubicBezTo>
                      <a:pt x="22" y="4"/>
                      <a:pt x="16" y="4"/>
                      <a:pt x="14" y="0"/>
                    </a:cubicBezTo>
                    <a:cubicBezTo>
                      <a:pt x="10" y="4"/>
                      <a:pt x="3" y="4"/>
                      <a:pt x="0" y="1"/>
                    </a:cubicBezTo>
                  </a:path>
                </a:pathLst>
              </a:custGeom>
              <a:noFill/>
              <a:ln w="14288" cap="flat">
                <a:solidFill>
                  <a:srgbClr val="002060"/>
                </a:solidFill>
                <a:prstDash val="solid"/>
                <a:round/>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8" name="Line 61">
                <a:extLst>
                  <a:ext uri="{FF2B5EF4-FFF2-40B4-BE49-F238E27FC236}">
                    <a16:creationId xmlns:a16="http://schemas.microsoft.com/office/drawing/2014/main" id="{9689C86A-B365-433F-B326-C60DC116B48F}"/>
                  </a:ext>
                </a:extLst>
              </p:cNvPr>
              <p:cNvSpPr>
                <a:spLocks noChangeShapeType="1"/>
              </p:cNvSpPr>
              <p:nvPr/>
            </p:nvSpPr>
            <p:spPr bwMode="auto">
              <a:xfrm>
                <a:off x="3451226" y="3074989"/>
                <a:ext cx="38100" cy="38100"/>
              </a:xfrm>
              <a:prstGeom prst="line">
                <a:avLst/>
              </a:prstGeom>
              <a:noFill/>
              <a:ln w="14288" cap="rnd">
                <a:solidFill>
                  <a:srgbClr val="00206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89" name="Line 62">
                <a:extLst>
                  <a:ext uri="{FF2B5EF4-FFF2-40B4-BE49-F238E27FC236}">
                    <a16:creationId xmlns:a16="http://schemas.microsoft.com/office/drawing/2014/main" id="{ED368EF9-22A8-4990-9D2E-549C76157C0F}"/>
                  </a:ext>
                </a:extLst>
              </p:cNvPr>
              <p:cNvSpPr>
                <a:spLocks noChangeShapeType="1"/>
              </p:cNvSpPr>
              <p:nvPr/>
            </p:nvSpPr>
            <p:spPr bwMode="auto">
              <a:xfrm flipH="1">
                <a:off x="3654426" y="3074989"/>
                <a:ext cx="38100" cy="38100"/>
              </a:xfrm>
              <a:prstGeom prst="line">
                <a:avLst/>
              </a:prstGeom>
              <a:noFill/>
              <a:ln w="14288" cap="rnd">
                <a:solidFill>
                  <a:srgbClr val="00206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sp>
          <p:nvSpPr>
            <p:cNvPr id="175" name="Rectangle 174">
              <a:extLst>
                <a:ext uri="{FF2B5EF4-FFF2-40B4-BE49-F238E27FC236}">
                  <a16:creationId xmlns:a16="http://schemas.microsoft.com/office/drawing/2014/main" id="{E522F3F9-ECF0-4D2A-9244-1942DCB20E98}"/>
                </a:ext>
              </a:extLst>
            </p:cNvPr>
            <p:cNvSpPr/>
            <p:nvPr/>
          </p:nvSpPr>
          <p:spPr>
            <a:xfrm>
              <a:off x="8578718" y="4554108"/>
              <a:ext cx="2844823" cy="246221"/>
            </a:xfrm>
            <a:prstGeom prst="rect">
              <a:avLst/>
            </a:prstGeom>
          </p:spPr>
          <p:txBody>
            <a:bodyPr wrap="square" lIns="0" tIns="0" rIns="0" bIns="0">
              <a:spAutoFit/>
            </a:bodyPr>
            <a:lstStyle/>
            <a:p>
              <a:r>
                <a:rPr lang="en-US" sz="1600" i="1" dirty="0">
                  <a:solidFill>
                    <a:srgbClr val="002060"/>
                  </a:solidFill>
                  <a:latin typeface="+mj-lt"/>
                  <a:cs typeface="Segoe UI" panose="020B0502040204020203" pitchFamily="34" charset="0"/>
                </a:rPr>
                <a:t>LEADERSHIP STLYES</a:t>
              </a:r>
            </a:p>
          </p:txBody>
        </p:sp>
      </p:grpSp>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a:lstStyle/>
          <a:p>
            <a:r>
              <a:rPr lang="en-US" dirty="0"/>
              <a:t>Human resources slide 5</a:t>
            </a:r>
          </a:p>
        </p:txBody>
      </p:sp>
      <p:sp>
        <p:nvSpPr>
          <p:cNvPr id="2" name="TextBox 1">
            <a:extLst>
              <a:ext uri="{FF2B5EF4-FFF2-40B4-BE49-F238E27FC236}">
                <a16:creationId xmlns:a16="http://schemas.microsoft.com/office/drawing/2014/main" id="{FF9218DF-BB53-4A95-8D47-8571631F5088}"/>
              </a:ext>
            </a:extLst>
          </p:cNvPr>
          <p:cNvSpPr txBox="1"/>
          <p:nvPr/>
        </p:nvSpPr>
        <p:spPr>
          <a:xfrm>
            <a:off x="1035639" y="335845"/>
            <a:ext cx="4374472" cy="1569660"/>
          </a:xfrm>
          <a:prstGeom prst="rect">
            <a:avLst/>
          </a:prstGeom>
          <a:noFill/>
        </p:spPr>
        <p:txBody>
          <a:bodyPr wrap="square" rtlCol="0">
            <a:spAutoFit/>
          </a:bodyPr>
          <a:lstStyle/>
          <a:p>
            <a:pPr algn="ctr"/>
            <a:r>
              <a:rPr lang="en-GB" sz="2400" b="1" u="sng" dirty="0">
                <a:solidFill>
                  <a:srgbClr val="030553"/>
                </a:solidFill>
                <a:latin typeface="+mj-lt"/>
              </a:rPr>
              <a:t>LEADERSHIP STYLES</a:t>
            </a:r>
          </a:p>
          <a:p>
            <a:pPr marL="285750" indent="-285750">
              <a:buFont typeface="Arial" panose="020B0604020202020204" pitchFamily="34" charset="0"/>
              <a:buChar char="•"/>
            </a:pPr>
            <a:r>
              <a:rPr lang="en-GB" dirty="0">
                <a:solidFill>
                  <a:srgbClr val="6B8DE1"/>
                </a:solidFill>
                <a:latin typeface="+mj-lt"/>
              </a:rPr>
              <a:t>TELLS</a:t>
            </a:r>
          </a:p>
          <a:p>
            <a:pPr marL="285750" indent="-285750">
              <a:buFont typeface="Arial" panose="020B0604020202020204" pitchFamily="34" charset="0"/>
              <a:buChar char="•"/>
            </a:pPr>
            <a:r>
              <a:rPr lang="en-GB" dirty="0">
                <a:solidFill>
                  <a:srgbClr val="6B8DE1"/>
                </a:solidFill>
                <a:latin typeface="+mj-lt"/>
              </a:rPr>
              <a:t>SELLS</a:t>
            </a:r>
          </a:p>
          <a:p>
            <a:pPr marL="285750" indent="-285750">
              <a:buFont typeface="Arial" panose="020B0604020202020204" pitchFamily="34" charset="0"/>
              <a:buChar char="•"/>
            </a:pPr>
            <a:r>
              <a:rPr lang="en-GB" dirty="0">
                <a:solidFill>
                  <a:srgbClr val="6B8DE1"/>
                </a:solidFill>
                <a:latin typeface="+mj-lt"/>
              </a:rPr>
              <a:t>CONSULTS</a:t>
            </a:r>
          </a:p>
          <a:p>
            <a:pPr marL="285750" indent="-285750">
              <a:buFont typeface="Arial" panose="020B0604020202020204" pitchFamily="34" charset="0"/>
              <a:buChar char="•"/>
            </a:pPr>
            <a:r>
              <a:rPr lang="en-GB" dirty="0">
                <a:solidFill>
                  <a:srgbClr val="6B8DE1"/>
                </a:solidFill>
                <a:latin typeface="+mj-lt"/>
              </a:rPr>
              <a:t>JOINS. </a:t>
            </a:r>
            <a:r>
              <a:rPr lang="en-GB" i="1" dirty="0">
                <a:solidFill>
                  <a:srgbClr val="6B8DE1"/>
                </a:solidFill>
                <a:latin typeface="+mj-lt"/>
              </a:rPr>
              <a:t>(MULLINS, 1985).</a:t>
            </a:r>
          </a:p>
        </p:txBody>
      </p:sp>
      <p:grpSp>
        <p:nvGrpSpPr>
          <p:cNvPr id="114" name="Group 113" descr="This image is an illustration of a man with a beard. ">
            <a:extLst>
              <a:ext uri="{FF2B5EF4-FFF2-40B4-BE49-F238E27FC236}">
                <a16:creationId xmlns:a16="http://schemas.microsoft.com/office/drawing/2014/main" id="{8D474070-45FB-48D0-A1EB-20733EC1EA97}"/>
              </a:ext>
            </a:extLst>
          </p:cNvPr>
          <p:cNvGrpSpPr/>
          <p:nvPr/>
        </p:nvGrpSpPr>
        <p:grpSpPr>
          <a:xfrm>
            <a:off x="1864377" y="1547462"/>
            <a:ext cx="4752123" cy="5310538"/>
            <a:chOff x="117404" y="1951388"/>
            <a:chExt cx="3810340" cy="5197917"/>
          </a:xfrm>
        </p:grpSpPr>
        <p:sp>
          <p:nvSpPr>
            <p:cNvPr id="115" name="Oval 114">
              <a:extLst>
                <a:ext uri="{FF2B5EF4-FFF2-40B4-BE49-F238E27FC236}">
                  <a16:creationId xmlns:a16="http://schemas.microsoft.com/office/drawing/2014/main" id="{3303703C-CE31-4A74-92B7-F7EE5731B050}"/>
                </a:ext>
              </a:extLst>
            </p:cNvPr>
            <p:cNvSpPr/>
            <p:nvPr/>
          </p:nvSpPr>
          <p:spPr>
            <a:xfrm>
              <a:off x="218769" y="2438400"/>
              <a:ext cx="3131996" cy="3131996"/>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116" name="Group 115">
              <a:extLst>
                <a:ext uri="{FF2B5EF4-FFF2-40B4-BE49-F238E27FC236}">
                  <a16:creationId xmlns:a16="http://schemas.microsoft.com/office/drawing/2014/main" id="{723744A3-7828-4DB2-8179-2BA917BBB7AF}"/>
                </a:ext>
              </a:extLst>
            </p:cNvPr>
            <p:cNvGrpSpPr/>
            <p:nvPr/>
          </p:nvGrpSpPr>
          <p:grpSpPr>
            <a:xfrm>
              <a:off x="524849" y="2442817"/>
              <a:ext cx="2749416" cy="4706488"/>
              <a:chOff x="209099" y="1340526"/>
              <a:chExt cx="3468002" cy="5936574"/>
            </a:xfrm>
          </p:grpSpPr>
          <p:sp>
            <p:nvSpPr>
              <p:cNvPr id="125" name="Freeform 5">
                <a:extLst>
                  <a:ext uri="{FF2B5EF4-FFF2-40B4-BE49-F238E27FC236}">
                    <a16:creationId xmlns:a16="http://schemas.microsoft.com/office/drawing/2014/main" id="{B61803FC-CEEA-4C4A-9BAA-E1DC00D1C11A}"/>
                  </a:ext>
                </a:extLst>
              </p:cNvPr>
              <p:cNvSpPr>
                <a:spLocks/>
              </p:cNvSpPr>
              <p:nvPr/>
            </p:nvSpPr>
            <p:spPr bwMode="auto">
              <a:xfrm>
                <a:off x="2096528" y="3310241"/>
                <a:ext cx="1340572" cy="1498286"/>
              </a:xfrm>
              <a:custGeom>
                <a:avLst/>
                <a:gdLst>
                  <a:gd name="T0" fmla="*/ 210 w 502"/>
                  <a:gd name="T1" fmla="*/ 73 h 562"/>
                  <a:gd name="T2" fmla="*/ 463 w 502"/>
                  <a:gd name="T3" fmla="*/ 365 h 562"/>
                  <a:gd name="T4" fmla="*/ 463 w 502"/>
                  <a:gd name="T5" fmla="*/ 549 h 562"/>
                  <a:gd name="T6" fmla="*/ 81 w 502"/>
                  <a:gd name="T7" fmla="*/ 311 h 562"/>
                  <a:gd name="T8" fmla="*/ 48 w 502"/>
                  <a:gd name="T9" fmla="*/ 5 h 562"/>
                  <a:gd name="T10" fmla="*/ 210 w 502"/>
                  <a:gd name="T11" fmla="*/ 73 h 562"/>
                </a:gdLst>
                <a:ahLst/>
                <a:cxnLst>
                  <a:cxn ang="0">
                    <a:pos x="T0" y="T1"/>
                  </a:cxn>
                  <a:cxn ang="0">
                    <a:pos x="T2" y="T3"/>
                  </a:cxn>
                  <a:cxn ang="0">
                    <a:pos x="T4" y="T5"/>
                  </a:cxn>
                  <a:cxn ang="0">
                    <a:pos x="T6" y="T7"/>
                  </a:cxn>
                  <a:cxn ang="0">
                    <a:pos x="T8" y="T9"/>
                  </a:cxn>
                  <a:cxn ang="0">
                    <a:pos x="T10" y="T11"/>
                  </a:cxn>
                </a:cxnLst>
                <a:rect l="0" t="0" r="r" b="b"/>
                <a:pathLst>
                  <a:path w="502" h="562">
                    <a:moveTo>
                      <a:pt x="210" y="73"/>
                    </a:moveTo>
                    <a:cubicBezTo>
                      <a:pt x="210" y="73"/>
                      <a:pt x="450" y="325"/>
                      <a:pt x="463" y="365"/>
                    </a:cubicBezTo>
                    <a:cubicBezTo>
                      <a:pt x="475" y="405"/>
                      <a:pt x="502" y="535"/>
                      <a:pt x="463" y="549"/>
                    </a:cubicBezTo>
                    <a:cubicBezTo>
                      <a:pt x="423" y="562"/>
                      <a:pt x="161" y="540"/>
                      <a:pt x="81" y="311"/>
                    </a:cubicBezTo>
                    <a:cubicBezTo>
                      <a:pt x="0" y="81"/>
                      <a:pt x="30" y="9"/>
                      <a:pt x="48" y="5"/>
                    </a:cubicBezTo>
                    <a:cubicBezTo>
                      <a:pt x="66" y="0"/>
                      <a:pt x="157" y="17"/>
                      <a:pt x="210" y="73"/>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6" name="Freeform 6">
                <a:extLst>
                  <a:ext uri="{FF2B5EF4-FFF2-40B4-BE49-F238E27FC236}">
                    <a16:creationId xmlns:a16="http://schemas.microsoft.com/office/drawing/2014/main" id="{BEE68BD2-9BDF-474F-BE5C-E4E3C0E0EB7F}"/>
                  </a:ext>
                </a:extLst>
              </p:cNvPr>
              <p:cNvSpPr>
                <a:spLocks/>
              </p:cNvSpPr>
              <p:nvPr/>
            </p:nvSpPr>
            <p:spPr bwMode="auto">
              <a:xfrm>
                <a:off x="1614814" y="1340526"/>
                <a:ext cx="1248001" cy="2249144"/>
              </a:xfrm>
              <a:custGeom>
                <a:avLst/>
                <a:gdLst>
                  <a:gd name="T0" fmla="*/ 413 w 467"/>
                  <a:gd name="T1" fmla="*/ 409 h 844"/>
                  <a:gd name="T2" fmla="*/ 420 w 467"/>
                  <a:gd name="T3" fmla="*/ 446 h 844"/>
                  <a:gd name="T4" fmla="*/ 410 w 467"/>
                  <a:gd name="T5" fmla="*/ 586 h 844"/>
                  <a:gd name="T6" fmla="*/ 431 w 467"/>
                  <a:gd name="T7" fmla="*/ 664 h 844"/>
                  <a:gd name="T8" fmla="*/ 371 w 467"/>
                  <a:gd name="T9" fmla="*/ 820 h 844"/>
                  <a:gd name="T10" fmla="*/ 99 w 467"/>
                  <a:gd name="T11" fmla="*/ 595 h 844"/>
                  <a:gd name="T12" fmla="*/ 87 w 467"/>
                  <a:gd name="T13" fmla="*/ 476 h 844"/>
                  <a:gd name="T14" fmla="*/ 87 w 467"/>
                  <a:gd name="T15" fmla="*/ 475 h 844"/>
                  <a:gd name="T16" fmla="*/ 93 w 467"/>
                  <a:gd name="T17" fmla="*/ 438 h 844"/>
                  <a:gd name="T18" fmla="*/ 0 w 467"/>
                  <a:gd name="T19" fmla="*/ 380 h 844"/>
                  <a:gd name="T20" fmla="*/ 39 w 467"/>
                  <a:gd name="T21" fmla="*/ 228 h 844"/>
                  <a:gd name="T22" fmla="*/ 62 w 467"/>
                  <a:gd name="T23" fmla="*/ 98 h 844"/>
                  <a:gd name="T24" fmla="*/ 31 w 467"/>
                  <a:gd name="T25" fmla="*/ 98 h 844"/>
                  <a:gd name="T26" fmla="*/ 146 w 467"/>
                  <a:gd name="T27" fmla="*/ 4 h 844"/>
                  <a:gd name="T28" fmla="*/ 205 w 467"/>
                  <a:gd name="T29" fmla="*/ 14 h 844"/>
                  <a:gd name="T30" fmla="*/ 297 w 467"/>
                  <a:gd name="T31" fmla="*/ 15 h 844"/>
                  <a:gd name="T32" fmla="*/ 413 w 467"/>
                  <a:gd name="T33" fmla="*/ 49 h 844"/>
                  <a:gd name="T34" fmla="*/ 422 w 467"/>
                  <a:gd name="T35" fmla="*/ 72 h 844"/>
                  <a:gd name="T36" fmla="*/ 424 w 467"/>
                  <a:gd name="T37" fmla="*/ 86 h 844"/>
                  <a:gd name="T38" fmla="*/ 410 w 467"/>
                  <a:gd name="T39" fmla="*/ 124 h 844"/>
                  <a:gd name="T40" fmla="*/ 432 w 467"/>
                  <a:gd name="T41" fmla="*/ 249 h 844"/>
                  <a:gd name="T42" fmla="*/ 446 w 467"/>
                  <a:gd name="T43" fmla="*/ 374 h 844"/>
                  <a:gd name="T44" fmla="*/ 446 w 467"/>
                  <a:gd name="T45" fmla="*/ 409 h 844"/>
                  <a:gd name="T46" fmla="*/ 413 w 467"/>
                  <a:gd name="T47" fmla="*/ 409 h 8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67" h="844">
                    <a:moveTo>
                      <a:pt x="413" y="409"/>
                    </a:moveTo>
                    <a:cubicBezTo>
                      <a:pt x="413" y="409"/>
                      <a:pt x="425" y="426"/>
                      <a:pt x="420" y="446"/>
                    </a:cubicBezTo>
                    <a:cubicBezTo>
                      <a:pt x="415" y="465"/>
                      <a:pt x="385" y="526"/>
                      <a:pt x="410" y="586"/>
                    </a:cubicBezTo>
                    <a:cubicBezTo>
                      <a:pt x="418" y="605"/>
                      <a:pt x="427" y="633"/>
                      <a:pt x="431" y="664"/>
                    </a:cubicBezTo>
                    <a:cubicBezTo>
                      <a:pt x="441" y="728"/>
                      <a:pt x="433" y="803"/>
                      <a:pt x="371" y="820"/>
                    </a:cubicBezTo>
                    <a:cubicBezTo>
                      <a:pt x="280" y="844"/>
                      <a:pt x="123" y="754"/>
                      <a:pt x="99" y="595"/>
                    </a:cubicBezTo>
                    <a:cubicBezTo>
                      <a:pt x="91" y="536"/>
                      <a:pt x="87" y="499"/>
                      <a:pt x="87" y="476"/>
                    </a:cubicBezTo>
                    <a:cubicBezTo>
                      <a:pt x="87" y="475"/>
                      <a:pt x="87" y="475"/>
                      <a:pt x="87" y="475"/>
                    </a:cubicBezTo>
                    <a:cubicBezTo>
                      <a:pt x="86" y="437"/>
                      <a:pt x="93" y="438"/>
                      <a:pt x="93" y="438"/>
                    </a:cubicBezTo>
                    <a:cubicBezTo>
                      <a:pt x="0" y="380"/>
                      <a:pt x="0" y="380"/>
                      <a:pt x="0" y="380"/>
                    </a:cubicBezTo>
                    <a:cubicBezTo>
                      <a:pt x="0" y="380"/>
                      <a:pt x="42" y="270"/>
                      <a:pt x="39" y="228"/>
                    </a:cubicBezTo>
                    <a:cubicBezTo>
                      <a:pt x="36" y="186"/>
                      <a:pt x="19" y="171"/>
                      <a:pt x="62" y="98"/>
                    </a:cubicBezTo>
                    <a:cubicBezTo>
                      <a:pt x="31" y="98"/>
                      <a:pt x="31" y="98"/>
                      <a:pt x="31" y="98"/>
                    </a:cubicBezTo>
                    <a:cubicBezTo>
                      <a:pt x="31" y="98"/>
                      <a:pt x="46" y="13"/>
                      <a:pt x="146" y="4"/>
                    </a:cubicBezTo>
                    <a:cubicBezTo>
                      <a:pt x="146" y="4"/>
                      <a:pt x="177" y="0"/>
                      <a:pt x="205" y="14"/>
                    </a:cubicBezTo>
                    <a:cubicBezTo>
                      <a:pt x="232" y="28"/>
                      <a:pt x="262" y="22"/>
                      <a:pt x="297" y="15"/>
                    </a:cubicBezTo>
                    <a:cubicBezTo>
                      <a:pt x="332" y="8"/>
                      <a:pt x="393" y="16"/>
                      <a:pt x="413" y="49"/>
                    </a:cubicBezTo>
                    <a:cubicBezTo>
                      <a:pt x="417" y="57"/>
                      <a:pt x="421" y="65"/>
                      <a:pt x="422" y="72"/>
                    </a:cubicBezTo>
                    <a:cubicBezTo>
                      <a:pt x="423" y="77"/>
                      <a:pt x="424" y="82"/>
                      <a:pt x="424" y="86"/>
                    </a:cubicBezTo>
                    <a:cubicBezTo>
                      <a:pt x="425" y="104"/>
                      <a:pt x="418" y="118"/>
                      <a:pt x="410" y="124"/>
                    </a:cubicBezTo>
                    <a:cubicBezTo>
                      <a:pt x="410" y="124"/>
                      <a:pt x="444" y="197"/>
                      <a:pt x="432" y="249"/>
                    </a:cubicBezTo>
                    <a:cubicBezTo>
                      <a:pt x="419" y="300"/>
                      <a:pt x="412" y="315"/>
                      <a:pt x="446" y="374"/>
                    </a:cubicBezTo>
                    <a:cubicBezTo>
                      <a:pt x="446" y="374"/>
                      <a:pt x="467" y="389"/>
                      <a:pt x="446" y="409"/>
                    </a:cubicBezTo>
                    <a:cubicBezTo>
                      <a:pt x="446" y="409"/>
                      <a:pt x="436" y="417"/>
                      <a:pt x="413" y="409"/>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7" name="Freeform 7">
                <a:extLst>
                  <a:ext uri="{FF2B5EF4-FFF2-40B4-BE49-F238E27FC236}">
                    <a16:creationId xmlns:a16="http://schemas.microsoft.com/office/drawing/2014/main" id="{ABCD4951-7606-4E43-B879-5D55B1D51401}"/>
                  </a:ext>
                </a:extLst>
              </p:cNvPr>
              <p:cNvSpPr>
                <a:spLocks/>
              </p:cNvSpPr>
              <p:nvPr/>
            </p:nvSpPr>
            <p:spPr bwMode="auto">
              <a:xfrm>
                <a:off x="1666242" y="1340526"/>
                <a:ext cx="1081715" cy="608572"/>
              </a:xfrm>
              <a:custGeom>
                <a:avLst/>
                <a:gdLst>
                  <a:gd name="T0" fmla="*/ 405 w 405"/>
                  <a:gd name="T1" fmla="*/ 86 h 228"/>
                  <a:gd name="T2" fmla="*/ 178 w 405"/>
                  <a:gd name="T3" fmla="*/ 98 h 228"/>
                  <a:gd name="T4" fmla="*/ 114 w 405"/>
                  <a:gd name="T5" fmla="*/ 186 h 228"/>
                  <a:gd name="T6" fmla="*/ 20 w 405"/>
                  <a:gd name="T7" fmla="*/ 228 h 228"/>
                  <a:gd name="T8" fmla="*/ 43 w 405"/>
                  <a:gd name="T9" fmla="*/ 98 h 228"/>
                  <a:gd name="T10" fmla="*/ 12 w 405"/>
                  <a:gd name="T11" fmla="*/ 98 h 228"/>
                  <a:gd name="T12" fmla="*/ 127 w 405"/>
                  <a:gd name="T13" fmla="*/ 4 h 228"/>
                  <a:gd name="T14" fmla="*/ 186 w 405"/>
                  <a:gd name="T15" fmla="*/ 14 h 228"/>
                  <a:gd name="T16" fmla="*/ 278 w 405"/>
                  <a:gd name="T17" fmla="*/ 15 h 228"/>
                  <a:gd name="T18" fmla="*/ 394 w 405"/>
                  <a:gd name="T19" fmla="*/ 49 h 228"/>
                  <a:gd name="T20" fmla="*/ 403 w 405"/>
                  <a:gd name="T21" fmla="*/ 72 h 228"/>
                  <a:gd name="T22" fmla="*/ 405 w 405"/>
                  <a:gd name="T23" fmla="*/ 86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05" h="228">
                    <a:moveTo>
                      <a:pt x="405" y="86"/>
                    </a:moveTo>
                    <a:cubicBezTo>
                      <a:pt x="358" y="84"/>
                      <a:pt x="287" y="87"/>
                      <a:pt x="178" y="98"/>
                    </a:cubicBezTo>
                    <a:cubicBezTo>
                      <a:pt x="178" y="98"/>
                      <a:pt x="118" y="122"/>
                      <a:pt x="114" y="186"/>
                    </a:cubicBezTo>
                    <a:cubicBezTo>
                      <a:pt x="114" y="186"/>
                      <a:pt x="61" y="157"/>
                      <a:pt x="20" y="228"/>
                    </a:cubicBezTo>
                    <a:cubicBezTo>
                      <a:pt x="17" y="186"/>
                      <a:pt x="0" y="171"/>
                      <a:pt x="43" y="98"/>
                    </a:cubicBezTo>
                    <a:cubicBezTo>
                      <a:pt x="12" y="98"/>
                      <a:pt x="12" y="98"/>
                      <a:pt x="12" y="98"/>
                    </a:cubicBezTo>
                    <a:cubicBezTo>
                      <a:pt x="12" y="98"/>
                      <a:pt x="27" y="13"/>
                      <a:pt x="127" y="4"/>
                    </a:cubicBezTo>
                    <a:cubicBezTo>
                      <a:pt x="127" y="4"/>
                      <a:pt x="158" y="0"/>
                      <a:pt x="186" y="14"/>
                    </a:cubicBezTo>
                    <a:cubicBezTo>
                      <a:pt x="213" y="28"/>
                      <a:pt x="243" y="22"/>
                      <a:pt x="278" y="15"/>
                    </a:cubicBezTo>
                    <a:cubicBezTo>
                      <a:pt x="313" y="8"/>
                      <a:pt x="374" y="16"/>
                      <a:pt x="394" y="49"/>
                    </a:cubicBezTo>
                    <a:cubicBezTo>
                      <a:pt x="398" y="57"/>
                      <a:pt x="402" y="65"/>
                      <a:pt x="403" y="72"/>
                    </a:cubicBezTo>
                    <a:cubicBezTo>
                      <a:pt x="404" y="77"/>
                      <a:pt x="405" y="82"/>
                      <a:pt x="405" y="86"/>
                    </a:cubicBezTo>
                    <a:close/>
                  </a:path>
                </a:pathLst>
              </a:custGeom>
              <a:gradFill>
                <a:gsLst>
                  <a:gs pos="0">
                    <a:srgbClr val="6524DE"/>
                  </a:gs>
                  <a:gs pos="76000">
                    <a:srgbClr val="6524DE">
                      <a:alpha val="0"/>
                    </a:srgbClr>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28" name="Freeform 8">
                <a:extLst>
                  <a:ext uri="{FF2B5EF4-FFF2-40B4-BE49-F238E27FC236}">
                    <a16:creationId xmlns:a16="http://schemas.microsoft.com/office/drawing/2014/main" id="{F4356940-DE47-4E65-AE41-A0F6FFC73677}"/>
                  </a:ext>
                </a:extLst>
              </p:cNvPr>
              <p:cNvSpPr>
                <a:spLocks/>
              </p:cNvSpPr>
              <p:nvPr/>
            </p:nvSpPr>
            <p:spPr bwMode="auto">
              <a:xfrm>
                <a:off x="2163386" y="1422812"/>
                <a:ext cx="699429" cy="1808573"/>
              </a:xfrm>
              <a:custGeom>
                <a:avLst/>
                <a:gdLst>
                  <a:gd name="T0" fmla="*/ 208 w 262"/>
                  <a:gd name="T1" fmla="*/ 378 h 678"/>
                  <a:gd name="T2" fmla="*/ 215 w 262"/>
                  <a:gd name="T3" fmla="*/ 415 h 678"/>
                  <a:gd name="T4" fmla="*/ 205 w 262"/>
                  <a:gd name="T5" fmla="*/ 555 h 678"/>
                  <a:gd name="T6" fmla="*/ 226 w 262"/>
                  <a:gd name="T7" fmla="*/ 633 h 678"/>
                  <a:gd name="T8" fmla="*/ 92 w 262"/>
                  <a:gd name="T9" fmla="*/ 411 h 678"/>
                  <a:gd name="T10" fmla="*/ 45 w 262"/>
                  <a:gd name="T11" fmla="*/ 280 h 678"/>
                  <a:gd name="T12" fmla="*/ 23 w 262"/>
                  <a:gd name="T13" fmla="*/ 165 h 678"/>
                  <a:gd name="T14" fmla="*/ 56 w 262"/>
                  <a:gd name="T15" fmla="*/ 82 h 678"/>
                  <a:gd name="T16" fmla="*/ 180 w 262"/>
                  <a:gd name="T17" fmla="*/ 33 h 678"/>
                  <a:gd name="T18" fmla="*/ 217 w 262"/>
                  <a:gd name="T19" fmla="*/ 41 h 678"/>
                  <a:gd name="T20" fmla="*/ 205 w 262"/>
                  <a:gd name="T21" fmla="*/ 93 h 678"/>
                  <a:gd name="T22" fmla="*/ 227 w 262"/>
                  <a:gd name="T23" fmla="*/ 218 h 678"/>
                  <a:gd name="T24" fmla="*/ 241 w 262"/>
                  <a:gd name="T25" fmla="*/ 343 h 678"/>
                  <a:gd name="T26" fmla="*/ 241 w 262"/>
                  <a:gd name="T27" fmla="*/ 378 h 678"/>
                  <a:gd name="T28" fmla="*/ 208 w 262"/>
                  <a:gd name="T29" fmla="*/ 378 h 6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62" h="678">
                    <a:moveTo>
                      <a:pt x="208" y="378"/>
                    </a:moveTo>
                    <a:cubicBezTo>
                      <a:pt x="208" y="378"/>
                      <a:pt x="220" y="395"/>
                      <a:pt x="215" y="415"/>
                    </a:cubicBezTo>
                    <a:cubicBezTo>
                      <a:pt x="210" y="434"/>
                      <a:pt x="180" y="495"/>
                      <a:pt x="205" y="555"/>
                    </a:cubicBezTo>
                    <a:cubicBezTo>
                      <a:pt x="213" y="574"/>
                      <a:pt x="222" y="602"/>
                      <a:pt x="226" y="633"/>
                    </a:cubicBezTo>
                    <a:cubicBezTo>
                      <a:pt x="146" y="678"/>
                      <a:pt x="100" y="440"/>
                      <a:pt x="92" y="411"/>
                    </a:cubicBezTo>
                    <a:cubicBezTo>
                      <a:pt x="85" y="382"/>
                      <a:pt x="35" y="333"/>
                      <a:pt x="45" y="280"/>
                    </a:cubicBezTo>
                    <a:cubicBezTo>
                      <a:pt x="56" y="227"/>
                      <a:pt x="45" y="218"/>
                      <a:pt x="23" y="165"/>
                    </a:cubicBezTo>
                    <a:cubicBezTo>
                      <a:pt x="0" y="113"/>
                      <a:pt x="56" y="82"/>
                      <a:pt x="56" y="82"/>
                    </a:cubicBezTo>
                    <a:cubicBezTo>
                      <a:pt x="107" y="0"/>
                      <a:pt x="158" y="34"/>
                      <a:pt x="180" y="33"/>
                    </a:cubicBezTo>
                    <a:cubicBezTo>
                      <a:pt x="186" y="33"/>
                      <a:pt x="200" y="35"/>
                      <a:pt x="217" y="41"/>
                    </a:cubicBezTo>
                    <a:cubicBezTo>
                      <a:pt x="223" y="65"/>
                      <a:pt x="216" y="85"/>
                      <a:pt x="205" y="93"/>
                    </a:cubicBezTo>
                    <a:cubicBezTo>
                      <a:pt x="205" y="93"/>
                      <a:pt x="239" y="166"/>
                      <a:pt x="227" y="218"/>
                    </a:cubicBezTo>
                    <a:cubicBezTo>
                      <a:pt x="214" y="269"/>
                      <a:pt x="207" y="284"/>
                      <a:pt x="241" y="343"/>
                    </a:cubicBezTo>
                    <a:cubicBezTo>
                      <a:pt x="241" y="343"/>
                      <a:pt x="262" y="358"/>
                      <a:pt x="241" y="378"/>
                    </a:cubicBezTo>
                    <a:cubicBezTo>
                      <a:pt x="241" y="378"/>
                      <a:pt x="231" y="386"/>
                      <a:pt x="208" y="378"/>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9" name="Freeform 9">
                <a:extLst>
                  <a:ext uri="{FF2B5EF4-FFF2-40B4-BE49-F238E27FC236}">
                    <a16:creationId xmlns:a16="http://schemas.microsoft.com/office/drawing/2014/main" id="{56673107-BF25-42CC-AAB2-56E5C6AF38E6}"/>
                  </a:ext>
                </a:extLst>
              </p:cNvPr>
              <p:cNvSpPr>
                <a:spLocks/>
              </p:cNvSpPr>
              <p:nvPr/>
            </p:nvSpPr>
            <p:spPr bwMode="auto">
              <a:xfrm>
                <a:off x="209099" y="2329669"/>
                <a:ext cx="2883430" cy="4947431"/>
              </a:xfrm>
              <a:custGeom>
                <a:avLst/>
                <a:gdLst>
                  <a:gd name="T0" fmla="*/ 904 w 1079"/>
                  <a:gd name="T1" fmla="*/ 1856 h 1856"/>
                  <a:gd name="T2" fmla="*/ 136 w 1079"/>
                  <a:gd name="T3" fmla="*/ 1856 h 1856"/>
                  <a:gd name="T4" fmla="*/ 116 w 1079"/>
                  <a:gd name="T5" fmla="*/ 962 h 1856"/>
                  <a:gd name="T6" fmla="*/ 449 w 1079"/>
                  <a:gd name="T7" fmla="*/ 104 h 1856"/>
                  <a:gd name="T8" fmla="*/ 497 w 1079"/>
                  <a:gd name="T9" fmla="*/ 30 h 1856"/>
                  <a:gd name="T10" fmla="*/ 526 w 1079"/>
                  <a:gd name="T11" fmla="*/ 9 h 1856"/>
                  <a:gd name="T12" fmla="*/ 753 w 1079"/>
                  <a:gd name="T13" fmla="*/ 150 h 1856"/>
                  <a:gd name="T14" fmla="*/ 823 w 1079"/>
                  <a:gd name="T15" fmla="*/ 312 h 1856"/>
                  <a:gd name="T16" fmla="*/ 904 w 1079"/>
                  <a:gd name="T17" fmla="*/ 1856 h 18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9" h="1856">
                    <a:moveTo>
                      <a:pt x="904" y="1856"/>
                    </a:moveTo>
                    <a:cubicBezTo>
                      <a:pt x="136" y="1856"/>
                      <a:pt x="136" y="1856"/>
                      <a:pt x="136" y="1856"/>
                    </a:cubicBezTo>
                    <a:cubicBezTo>
                      <a:pt x="125" y="1546"/>
                      <a:pt x="232" y="1684"/>
                      <a:pt x="116" y="962"/>
                    </a:cubicBezTo>
                    <a:cubicBezTo>
                      <a:pt x="0" y="241"/>
                      <a:pt x="449" y="104"/>
                      <a:pt x="449" y="104"/>
                    </a:cubicBezTo>
                    <a:cubicBezTo>
                      <a:pt x="449" y="104"/>
                      <a:pt x="481" y="60"/>
                      <a:pt x="497" y="30"/>
                    </a:cubicBezTo>
                    <a:cubicBezTo>
                      <a:pt x="512" y="0"/>
                      <a:pt x="526" y="9"/>
                      <a:pt x="526" y="9"/>
                    </a:cubicBezTo>
                    <a:cubicBezTo>
                      <a:pt x="753" y="150"/>
                      <a:pt x="753" y="150"/>
                      <a:pt x="753" y="150"/>
                    </a:cubicBezTo>
                    <a:cubicBezTo>
                      <a:pt x="780" y="202"/>
                      <a:pt x="803" y="257"/>
                      <a:pt x="823" y="312"/>
                    </a:cubicBezTo>
                    <a:cubicBezTo>
                      <a:pt x="1079" y="1007"/>
                      <a:pt x="904" y="1856"/>
                      <a:pt x="904" y="1856"/>
                    </a:cubicBezTo>
                    <a:close/>
                  </a:path>
                </a:pathLst>
              </a:custGeom>
              <a:gradFill>
                <a:gsLst>
                  <a:gs pos="0">
                    <a:srgbClr val="7D4BC9"/>
                  </a:gs>
                  <a:gs pos="78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0" name="Freeform 10">
                <a:extLst>
                  <a:ext uri="{FF2B5EF4-FFF2-40B4-BE49-F238E27FC236}">
                    <a16:creationId xmlns:a16="http://schemas.microsoft.com/office/drawing/2014/main" id="{1E925135-A5E0-410F-8BDD-48E68D067A9A}"/>
                  </a:ext>
                </a:extLst>
              </p:cNvPr>
              <p:cNvSpPr>
                <a:spLocks/>
              </p:cNvSpPr>
              <p:nvPr/>
            </p:nvSpPr>
            <p:spPr bwMode="auto">
              <a:xfrm>
                <a:off x="1409100" y="2329669"/>
                <a:ext cx="999430" cy="836572"/>
              </a:xfrm>
              <a:custGeom>
                <a:avLst/>
                <a:gdLst>
                  <a:gd name="T0" fmla="*/ 374 w 374"/>
                  <a:gd name="T1" fmla="*/ 312 h 314"/>
                  <a:gd name="T2" fmla="*/ 0 w 374"/>
                  <a:gd name="T3" fmla="*/ 104 h 314"/>
                  <a:gd name="T4" fmla="*/ 48 w 374"/>
                  <a:gd name="T5" fmla="*/ 30 h 314"/>
                  <a:gd name="T6" fmla="*/ 77 w 374"/>
                  <a:gd name="T7" fmla="*/ 9 h 314"/>
                  <a:gd name="T8" fmla="*/ 304 w 374"/>
                  <a:gd name="T9" fmla="*/ 150 h 314"/>
                  <a:gd name="T10" fmla="*/ 374 w 374"/>
                  <a:gd name="T11" fmla="*/ 312 h 314"/>
                </a:gdLst>
                <a:ahLst/>
                <a:cxnLst>
                  <a:cxn ang="0">
                    <a:pos x="T0" y="T1"/>
                  </a:cxn>
                  <a:cxn ang="0">
                    <a:pos x="T2" y="T3"/>
                  </a:cxn>
                  <a:cxn ang="0">
                    <a:pos x="T4" y="T5"/>
                  </a:cxn>
                  <a:cxn ang="0">
                    <a:pos x="T6" y="T7"/>
                  </a:cxn>
                  <a:cxn ang="0">
                    <a:pos x="T8" y="T9"/>
                  </a:cxn>
                  <a:cxn ang="0">
                    <a:pos x="T10" y="T11"/>
                  </a:cxn>
                </a:cxnLst>
                <a:rect l="0" t="0" r="r" b="b"/>
                <a:pathLst>
                  <a:path w="374" h="314">
                    <a:moveTo>
                      <a:pt x="374" y="312"/>
                    </a:moveTo>
                    <a:cubicBezTo>
                      <a:pt x="222" y="314"/>
                      <a:pt x="0" y="104"/>
                      <a:pt x="0" y="104"/>
                    </a:cubicBezTo>
                    <a:cubicBezTo>
                      <a:pt x="0" y="104"/>
                      <a:pt x="32" y="60"/>
                      <a:pt x="48" y="30"/>
                    </a:cubicBezTo>
                    <a:cubicBezTo>
                      <a:pt x="63" y="0"/>
                      <a:pt x="77" y="9"/>
                      <a:pt x="77" y="9"/>
                    </a:cubicBezTo>
                    <a:cubicBezTo>
                      <a:pt x="304" y="150"/>
                      <a:pt x="304" y="150"/>
                      <a:pt x="304" y="150"/>
                    </a:cubicBezTo>
                    <a:cubicBezTo>
                      <a:pt x="331" y="202"/>
                      <a:pt x="354" y="257"/>
                      <a:pt x="374" y="312"/>
                    </a:cubicBezTo>
                    <a:close/>
                  </a:path>
                </a:pathLst>
              </a:custGeom>
              <a:gradFill>
                <a:gsLst>
                  <a:gs pos="0">
                    <a:srgbClr val="7D4BC9"/>
                  </a:gs>
                  <a:gs pos="100000">
                    <a:srgbClr val="16286E"/>
                  </a:gs>
                </a:gsLst>
                <a:lin ang="540000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1" name="Freeform 11">
                <a:extLst>
                  <a:ext uri="{FF2B5EF4-FFF2-40B4-BE49-F238E27FC236}">
                    <a16:creationId xmlns:a16="http://schemas.microsoft.com/office/drawing/2014/main" id="{38038361-18C5-4C75-A454-2DF19CD9BD8C}"/>
                  </a:ext>
                </a:extLst>
              </p:cNvPr>
              <p:cNvSpPr>
                <a:spLocks/>
              </p:cNvSpPr>
              <p:nvPr/>
            </p:nvSpPr>
            <p:spPr bwMode="auto">
              <a:xfrm>
                <a:off x="1743385" y="1835954"/>
                <a:ext cx="258858" cy="378858"/>
              </a:xfrm>
              <a:custGeom>
                <a:avLst/>
                <a:gdLst>
                  <a:gd name="T0" fmla="*/ 75 w 97"/>
                  <a:gd name="T1" fmla="*/ 34 h 142"/>
                  <a:gd name="T2" fmla="*/ 11 w 97"/>
                  <a:gd name="T3" fmla="*/ 66 h 142"/>
                  <a:gd name="T4" fmla="*/ 74 w 97"/>
                  <a:gd name="T5" fmla="*/ 132 h 142"/>
                  <a:gd name="T6" fmla="*/ 75 w 97"/>
                  <a:gd name="T7" fmla="*/ 34 h 142"/>
                </a:gdLst>
                <a:ahLst/>
                <a:cxnLst>
                  <a:cxn ang="0">
                    <a:pos x="T0" y="T1"/>
                  </a:cxn>
                  <a:cxn ang="0">
                    <a:pos x="T2" y="T3"/>
                  </a:cxn>
                  <a:cxn ang="0">
                    <a:pos x="T4" y="T5"/>
                  </a:cxn>
                  <a:cxn ang="0">
                    <a:pos x="T6" y="T7"/>
                  </a:cxn>
                </a:cxnLst>
                <a:rect l="0" t="0" r="r" b="b"/>
                <a:pathLst>
                  <a:path w="97" h="142">
                    <a:moveTo>
                      <a:pt x="75" y="34"/>
                    </a:moveTo>
                    <a:cubicBezTo>
                      <a:pt x="75" y="34"/>
                      <a:pt x="22" y="0"/>
                      <a:pt x="11" y="66"/>
                    </a:cubicBezTo>
                    <a:cubicBezTo>
                      <a:pt x="0" y="132"/>
                      <a:pt x="59" y="142"/>
                      <a:pt x="74" y="132"/>
                    </a:cubicBezTo>
                    <a:cubicBezTo>
                      <a:pt x="74" y="132"/>
                      <a:pt x="97" y="82"/>
                      <a:pt x="75" y="34"/>
                    </a:cubicBezTo>
                    <a:close/>
                  </a:path>
                </a:pathLst>
              </a:custGeom>
              <a:solidFill>
                <a:srgbClr val="15004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2" name="Freeform 12">
                <a:extLst>
                  <a:ext uri="{FF2B5EF4-FFF2-40B4-BE49-F238E27FC236}">
                    <a16:creationId xmlns:a16="http://schemas.microsoft.com/office/drawing/2014/main" id="{7777B3D6-43BB-49CC-8CB4-A4E891D1AA3A}"/>
                  </a:ext>
                </a:extLst>
              </p:cNvPr>
              <p:cNvSpPr>
                <a:spLocks/>
              </p:cNvSpPr>
              <p:nvPr/>
            </p:nvSpPr>
            <p:spPr bwMode="auto">
              <a:xfrm>
                <a:off x="1851962" y="1895956"/>
                <a:ext cx="1001144" cy="1693715"/>
              </a:xfrm>
              <a:custGeom>
                <a:avLst/>
                <a:gdLst>
                  <a:gd name="T0" fmla="*/ 284 w 375"/>
                  <a:gd name="T1" fmla="*/ 612 h 636"/>
                  <a:gd name="T2" fmla="*/ 12 w 375"/>
                  <a:gd name="T3" fmla="*/ 387 h 636"/>
                  <a:gd name="T4" fmla="*/ 0 w 375"/>
                  <a:gd name="T5" fmla="*/ 268 h 636"/>
                  <a:gd name="T6" fmla="*/ 0 w 375"/>
                  <a:gd name="T7" fmla="*/ 267 h 636"/>
                  <a:gd name="T8" fmla="*/ 6 w 375"/>
                  <a:gd name="T9" fmla="*/ 230 h 636"/>
                  <a:gd name="T10" fmla="*/ 36 w 375"/>
                  <a:gd name="T11" fmla="*/ 12 h 636"/>
                  <a:gd name="T12" fmla="*/ 64 w 375"/>
                  <a:gd name="T13" fmla="*/ 62 h 636"/>
                  <a:gd name="T14" fmla="*/ 173 w 375"/>
                  <a:gd name="T15" fmla="*/ 216 h 636"/>
                  <a:gd name="T16" fmla="*/ 226 w 375"/>
                  <a:gd name="T17" fmla="*/ 205 h 636"/>
                  <a:gd name="T18" fmla="*/ 326 w 375"/>
                  <a:gd name="T19" fmla="*/ 201 h 636"/>
                  <a:gd name="T20" fmla="*/ 333 w 375"/>
                  <a:gd name="T21" fmla="*/ 238 h 636"/>
                  <a:gd name="T22" fmla="*/ 323 w 375"/>
                  <a:gd name="T23" fmla="*/ 378 h 636"/>
                  <a:gd name="T24" fmla="*/ 284 w 375"/>
                  <a:gd name="T25" fmla="*/ 612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5" h="636">
                    <a:moveTo>
                      <a:pt x="284" y="612"/>
                    </a:moveTo>
                    <a:cubicBezTo>
                      <a:pt x="193" y="636"/>
                      <a:pt x="36" y="546"/>
                      <a:pt x="12" y="387"/>
                    </a:cubicBezTo>
                    <a:cubicBezTo>
                      <a:pt x="4" y="328"/>
                      <a:pt x="0" y="291"/>
                      <a:pt x="0" y="268"/>
                    </a:cubicBezTo>
                    <a:cubicBezTo>
                      <a:pt x="0" y="267"/>
                      <a:pt x="0" y="267"/>
                      <a:pt x="0" y="267"/>
                    </a:cubicBezTo>
                    <a:cubicBezTo>
                      <a:pt x="2" y="249"/>
                      <a:pt x="4" y="235"/>
                      <a:pt x="6" y="230"/>
                    </a:cubicBezTo>
                    <a:cubicBezTo>
                      <a:pt x="6" y="230"/>
                      <a:pt x="55" y="77"/>
                      <a:pt x="36" y="12"/>
                    </a:cubicBezTo>
                    <a:cubicBezTo>
                      <a:pt x="36" y="12"/>
                      <a:pt x="53" y="0"/>
                      <a:pt x="64" y="62"/>
                    </a:cubicBezTo>
                    <a:cubicBezTo>
                      <a:pt x="74" y="123"/>
                      <a:pt x="134" y="202"/>
                      <a:pt x="173" y="216"/>
                    </a:cubicBezTo>
                    <a:cubicBezTo>
                      <a:pt x="212" y="229"/>
                      <a:pt x="214" y="208"/>
                      <a:pt x="226" y="205"/>
                    </a:cubicBezTo>
                    <a:cubicBezTo>
                      <a:pt x="238" y="204"/>
                      <a:pt x="263" y="178"/>
                      <a:pt x="326" y="201"/>
                    </a:cubicBezTo>
                    <a:cubicBezTo>
                      <a:pt x="326" y="201"/>
                      <a:pt x="338" y="218"/>
                      <a:pt x="333" y="238"/>
                    </a:cubicBezTo>
                    <a:cubicBezTo>
                      <a:pt x="328" y="257"/>
                      <a:pt x="297" y="318"/>
                      <a:pt x="323" y="378"/>
                    </a:cubicBezTo>
                    <a:cubicBezTo>
                      <a:pt x="349" y="437"/>
                      <a:pt x="375" y="587"/>
                      <a:pt x="284" y="612"/>
                    </a:cubicBezTo>
                    <a:close/>
                  </a:path>
                </a:pathLst>
              </a:custGeom>
              <a:gradFill>
                <a:gsLst>
                  <a:gs pos="0">
                    <a:srgbClr val="BB7FFB"/>
                  </a:gs>
                  <a:gs pos="100000">
                    <a:srgbClr val="FB95E9"/>
                  </a:gs>
                </a:gsLst>
                <a:lin ang="5400000" scaled="1"/>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3" name="Freeform 13">
                <a:extLst>
                  <a:ext uri="{FF2B5EF4-FFF2-40B4-BE49-F238E27FC236}">
                    <a16:creationId xmlns:a16="http://schemas.microsoft.com/office/drawing/2014/main" id="{554346FA-8AED-44A4-94E8-59312633E710}"/>
                  </a:ext>
                </a:extLst>
              </p:cNvPr>
              <p:cNvSpPr>
                <a:spLocks/>
              </p:cNvSpPr>
              <p:nvPr/>
            </p:nvSpPr>
            <p:spPr bwMode="auto">
              <a:xfrm>
                <a:off x="1697100" y="1340526"/>
                <a:ext cx="1071430" cy="330858"/>
              </a:xfrm>
              <a:custGeom>
                <a:avLst/>
                <a:gdLst>
                  <a:gd name="T0" fmla="*/ 379 w 401"/>
                  <a:gd name="T1" fmla="*/ 124 h 124"/>
                  <a:gd name="T2" fmla="*/ 258 w 401"/>
                  <a:gd name="T3" fmla="*/ 113 h 124"/>
                  <a:gd name="T4" fmla="*/ 166 w 401"/>
                  <a:gd name="T5" fmla="*/ 98 h 124"/>
                  <a:gd name="T6" fmla="*/ 0 w 401"/>
                  <a:gd name="T7" fmla="*/ 98 h 124"/>
                  <a:gd name="T8" fmla="*/ 115 w 401"/>
                  <a:gd name="T9" fmla="*/ 4 h 124"/>
                  <a:gd name="T10" fmla="*/ 174 w 401"/>
                  <a:gd name="T11" fmla="*/ 14 h 124"/>
                  <a:gd name="T12" fmla="*/ 266 w 401"/>
                  <a:gd name="T13" fmla="*/ 15 h 124"/>
                  <a:gd name="T14" fmla="*/ 382 w 401"/>
                  <a:gd name="T15" fmla="*/ 49 h 124"/>
                  <a:gd name="T16" fmla="*/ 379 w 401"/>
                  <a:gd name="T17" fmla="*/ 124 h 1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1" h="124">
                    <a:moveTo>
                      <a:pt x="379" y="124"/>
                    </a:moveTo>
                    <a:cubicBezTo>
                      <a:pt x="354" y="103"/>
                      <a:pt x="299" y="110"/>
                      <a:pt x="258" y="113"/>
                    </a:cubicBezTo>
                    <a:cubicBezTo>
                      <a:pt x="217" y="117"/>
                      <a:pt x="166" y="98"/>
                      <a:pt x="166" y="98"/>
                    </a:cubicBezTo>
                    <a:cubicBezTo>
                      <a:pt x="0" y="98"/>
                      <a:pt x="0" y="98"/>
                      <a:pt x="0" y="98"/>
                    </a:cubicBezTo>
                    <a:cubicBezTo>
                      <a:pt x="0" y="98"/>
                      <a:pt x="15" y="13"/>
                      <a:pt x="115" y="4"/>
                    </a:cubicBezTo>
                    <a:cubicBezTo>
                      <a:pt x="115" y="4"/>
                      <a:pt x="146" y="0"/>
                      <a:pt x="174" y="14"/>
                    </a:cubicBezTo>
                    <a:cubicBezTo>
                      <a:pt x="201" y="28"/>
                      <a:pt x="231" y="22"/>
                      <a:pt x="266" y="15"/>
                    </a:cubicBezTo>
                    <a:cubicBezTo>
                      <a:pt x="301" y="8"/>
                      <a:pt x="362" y="16"/>
                      <a:pt x="382" y="49"/>
                    </a:cubicBezTo>
                    <a:cubicBezTo>
                      <a:pt x="401" y="81"/>
                      <a:pt x="393" y="114"/>
                      <a:pt x="379" y="124"/>
                    </a:cubicBezTo>
                    <a:close/>
                  </a:path>
                </a:pathLst>
              </a:custGeom>
              <a:gradFill>
                <a:gsLst>
                  <a:gs pos="28000">
                    <a:srgbClr val="6313DC"/>
                  </a:gs>
                  <a:gs pos="100000">
                    <a:srgbClr val="1E3ADA"/>
                  </a:gs>
                </a:gsLst>
                <a:lin ang="0" scaled="0"/>
              </a:gradFill>
              <a:ln>
                <a:noFill/>
              </a:ln>
            </p:spPr>
            <p:txBody>
              <a:bodyPr vert="horz" wrap="square" lIns="91440" tIns="45720" rIns="91440" bIns="45720" numCol="1" anchor="t" anchorCtr="0" compatLnSpc="1">
                <a:prstTxWarp prst="textNoShape">
                  <a:avLst/>
                </a:prstTxWarp>
              </a:bodyPr>
              <a:lstStyle/>
              <a:p>
                <a:endParaRPr lang="en-US" dirty="0"/>
              </a:p>
            </p:txBody>
          </p:sp>
          <p:sp>
            <p:nvSpPr>
              <p:cNvPr id="134" name="Freeform 14">
                <a:extLst>
                  <a:ext uri="{FF2B5EF4-FFF2-40B4-BE49-F238E27FC236}">
                    <a16:creationId xmlns:a16="http://schemas.microsoft.com/office/drawing/2014/main" id="{472FC94C-9195-46AE-BF06-B2F75CD75B7B}"/>
                  </a:ext>
                </a:extLst>
              </p:cNvPr>
              <p:cNvSpPr>
                <a:spLocks/>
              </p:cNvSpPr>
              <p:nvPr/>
            </p:nvSpPr>
            <p:spPr bwMode="auto">
              <a:xfrm>
                <a:off x="1350814" y="4258241"/>
                <a:ext cx="761143" cy="908572"/>
              </a:xfrm>
              <a:custGeom>
                <a:avLst/>
                <a:gdLst>
                  <a:gd name="T0" fmla="*/ 265 w 285"/>
                  <a:gd name="T1" fmla="*/ 0 h 341"/>
                  <a:gd name="T2" fmla="*/ 68 w 285"/>
                  <a:gd name="T3" fmla="*/ 96 h 341"/>
                  <a:gd name="T4" fmla="*/ 0 w 285"/>
                  <a:gd name="T5" fmla="*/ 232 h 341"/>
                  <a:gd name="T6" fmla="*/ 3 w 285"/>
                  <a:gd name="T7" fmla="*/ 341 h 341"/>
                  <a:gd name="T8" fmla="*/ 41 w 285"/>
                  <a:gd name="T9" fmla="*/ 303 h 341"/>
                  <a:gd name="T10" fmla="*/ 41 w 285"/>
                  <a:gd name="T11" fmla="*/ 224 h 341"/>
                  <a:gd name="T12" fmla="*/ 93 w 285"/>
                  <a:gd name="T13" fmla="*/ 156 h 341"/>
                  <a:gd name="T14" fmla="*/ 62 w 285"/>
                  <a:gd name="T15" fmla="*/ 256 h 341"/>
                  <a:gd name="T16" fmla="*/ 106 w 285"/>
                  <a:gd name="T17" fmla="*/ 323 h 341"/>
                  <a:gd name="T18" fmla="*/ 117 w 285"/>
                  <a:gd name="T19" fmla="*/ 275 h 341"/>
                  <a:gd name="T20" fmla="*/ 101 w 285"/>
                  <a:gd name="T21" fmla="*/ 237 h 341"/>
                  <a:gd name="T22" fmla="*/ 136 w 285"/>
                  <a:gd name="T23" fmla="*/ 172 h 341"/>
                  <a:gd name="T24" fmla="*/ 133 w 285"/>
                  <a:gd name="T25" fmla="*/ 239 h 341"/>
                  <a:gd name="T26" fmla="*/ 168 w 285"/>
                  <a:gd name="T27" fmla="*/ 301 h 341"/>
                  <a:gd name="T28" fmla="*/ 185 w 285"/>
                  <a:gd name="T29" fmla="*/ 257 h 341"/>
                  <a:gd name="T30" fmla="*/ 180 w 285"/>
                  <a:gd name="T31" fmla="*/ 196 h 341"/>
                  <a:gd name="T32" fmla="*/ 285 w 285"/>
                  <a:gd name="T33" fmla="*/ 100 h 341"/>
                  <a:gd name="T34" fmla="*/ 265 w 285"/>
                  <a:gd name="T35" fmla="*/ 0 h 3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341">
                    <a:moveTo>
                      <a:pt x="265" y="0"/>
                    </a:moveTo>
                    <a:cubicBezTo>
                      <a:pt x="265" y="0"/>
                      <a:pt x="85" y="79"/>
                      <a:pt x="68" y="96"/>
                    </a:cubicBezTo>
                    <a:cubicBezTo>
                      <a:pt x="51" y="113"/>
                      <a:pt x="0" y="232"/>
                      <a:pt x="0" y="232"/>
                    </a:cubicBezTo>
                    <a:cubicBezTo>
                      <a:pt x="3" y="341"/>
                      <a:pt x="3" y="341"/>
                      <a:pt x="3" y="341"/>
                    </a:cubicBezTo>
                    <a:cubicBezTo>
                      <a:pt x="3" y="341"/>
                      <a:pt x="42" y="329"/>
                      <a:pt x="41" y="303"/>
                    </a:cubicBezTo>
                    <a:cubicBezTo>
                      <a:pt x="39" y="278"/>
                      <a:pt x="35" y="230"/>
                      <a:pt x="41" y="224"/>
                    </a:cubicBezTo>
                    <a:cubicBezTo>
                      <a:pt x="46" y="218"/>
                      <a:pt x="93" y="156"/>
                      <a:pt x="93" y="156"/>
                    </a:cubicBezTo>
                    <a:cubicBezTo>
                      <a:pt x="93" y="156"/>
                      <a:pt x="59" y="250"/>
                      <a:pt x="62" y="256"/>
                    </a:cubicBezTo>
                    <a:cubicBezTo>
                      <a:pt x="64" y="262"/>
                      <a:pt x="106" y="323"/>
                      <a:pt x="106" y="323"/>
                    </a:cubicBezTo>
                    <a:cubicBezTo>
                      <a:pt x="106" y="323"/>
                      <a:pt x="128" y="296"/>
                      <a:pt x="117" y="275"/>
                    </a:cubicBezTo>
                    <a:cubicBezTo>
                      <a:pt x="106" y="255"/>
                      <a:pt x="101" y="237"/>
                      <a:pt x="101" y="237"/>
                    </a:cubicBezTo>
                    <a:cubicBezTo>
                      <a:pt x="136" y="172"/>
                      <a:pt x="136" y="172"/>
                      <a:pt x="136" y="172"/>
                    </a:cubicBezTo>
                    <a:cubicBezTo>
                      <a:pt x="133" y="239"/>
                      <a:pt x="133" y="239"/>
                      <a:pt x="133" y="239"/>
                    </a:cubicBezTo>
                    <a:cubicBezTo>
                      <a:pt x="168" y="301"/>
                      <a:pt x="168" y="301"/>
                      <a:pt x="168" y="301"/>
                    </a:cubicBezTo>
                    <a:cubicBezTo>
                      <a:pt x="168" y="301"/>
                      <a:pt x="197" y="274"/>
                      <a:pt x="185" y="257"/>
                    </a:cubicBezTo>
                    <a:cubicBezTo>
                      <a:pt x="172" y="240"/>
                      <a:pt x="180" y="196"/>
                      <a:pt x="180" y="196"/>
                    </a:cubicBezTo>
                    <a:cubicBezTo>
                      <a:pt x="285" y="100"/>
                      <a:pt x="285" y="100"/>
                      <a:pt x="285" y="100"/>
                    </a:cubicBezTo>
                    <a:lnTo>
                      <a:pt x="26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5" name="Freeform 15">
                <a:extLst>
                  <a:ext uri="{FF2B5EF4-FFF2-40B4-BE49-F238E27FC236}">
                    <a16:creationId xmlns:a16="http://schemas.microsoft.com/office/drawing/2014/main" id="{0F64D51C-8C8D-4638-A7DF-7D3C7010E2AF}"/>
                  </a:ext>
                </a:extLst>
              </p:cNvPr>
              <p:cNvSpPr>
                <a:spLocks/>
              </p:cNvSpPr>
              <p:nvPr/>
            </p:nvSpPr>
            <p:spPr bwMode="auto">
              <a:xfrm>
                <a:off x="2489100" y="3680527"/>
                <a:ext cx="387429" cy="685715"/>
              </a:xfrm>
              <a:custGeom>
                <a:avLst/>
                <a:gdLst>
                  <a:gd name="T0" fmla="*/ 21 w 145"/>
                  <a:gd name="T1" fmla="*/ 257 h 257"/>
                  <a:gd name="T2" fmla="*/ 3 w 145"/>
                  <a:gd name="T3" fmla="*/ 120 h 257"/>
                  <a:gd name="T4" fmla="*/ 50 w 145"/>
                  <a:gd name="T5" fmla="*/ 37 h 257"/>
                  <a:gd name="T6" fmla="*/ 108 w 145"/>
                  <a:gd name="T7" fmla="*/ 0 h 257"/>
                  <a:gd name="T8" fmla="*/ 102 w 145"/>
                  <a:gd name="T9" fmla="*/ 33 h 257"/>
                  <a:gd name="T10" fmla="*/ 60 w 145"/>
                  <a:gd name="T11" fmla="*/ 61 h 257"/>
                  <a:gd name="T12" fmla="*/ 43 w 145"/>
                  <a:gd name="T13" fmla="*/ 112 h 257"/>
                  <a:gd name="T14" fmla="*/ 84 w 145"/>
                  <a:gd name="T15" fmla="*/ 60 h 257"/>
                  <a:gd name="T16" fmla="*/ 135 w 145"/>
                  <a:gd name="T17" fmla="*/ 60 h 257"/>
                  <a:gd name="T18" fmla="*/ 114 w 145"/>
                  <a:gd name="T19" fmla="*/ 83 h 257"/>
                  <a:gd name="T20" fmla="*/ 88 w 145"/>
                  <a:gd name="T21" fmla="*/ 88 h 257"/>
                  <a:gd name="T22" fmla="*/ 67 w 145"/>
                  <a:gd name="T23" fmla="*/ 129 h 257"/>
                  <a:gd name="T24" fmla="*/ 100 w 145"/>
                  <a:gd name="T25" fmla="*/ 104 h 257"/>
                  <a:gd name="T26" fmla="*/ 145 w 145"/>
                  <a:gd name="T27" fmla="*/ 100 h 257"/>
                  <a:gd name="T28" fmla="*/ 128 w 145"/>
                  <a:gd name="T29" fmla="*/ 125 h 257"/>
                  <a:gd name="T30" fmla="*/ 94 w 145"/>
                  <a:gd name="T31" fmla="*/ 144 h 257"/>
                  <a:gd name="T32" fmla="*/ 81 w 145"/>
                  <a:gd name="T33" fmla="*/ 232 h 257"/>
                  <a:gd name="T34" fmla="*/ 21 w 145"/>
                  <a:gd name="T35" fmla="*/ 257 h 2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5" h="257">
                    <a:moveTo>
                      <a:pt x="21" y="257"/>
                    </a:moveTo>
                    <a:cubicBezTo>
                      <a:pt x="21" y="257"/>
                      <a:pt x="0" y="134"/>
                      <a:pt x="3" y="120"/>
                    </a:cubicBezTo>
                    <a:cubicBezTo>
                      <a:pt x="6" y="105"/>
                      <a:pt x="50" y="37"/>
                      <a:pt x="50" y="37"/>
                    </a:cubicBezTo>
                    <a:cubicBezTo>
                      <a:pt x="108" y="0"/>
                      <a:pt x="108" y="0"/>
                      <a:pt x="108" y="0"/>
                    </a:cubicBezTo>
                    <a:cubicBezTo>
                      <a:pt x="108" y="0"/>
                      <a:pt x="116" y="25"/>
                      <a:pt x="102" y="33"/>
                    </a:cubicBezTo>
                    <a:cubicBezTo>
                      <a:pt x="88" y="41"/>
                      <a:pt x="61" y="56"/>
                      <a:pt x="60" y="61"/>
                    </a:cubicBezTo>
                    <a:cubicBezTo>
                      <a:pt x="59" y="66"/>
                      <a:pt x="43" y="112"/>
                      <a:pt x="43" y="112"/>
                    </a:cubicBezTo>
                    <a:cubicBezTo>
                      <a:pt x="43" y="112"/>
                      <a:pt x="80" y="61"/>
                      <a:pt x="84" y="60"/>
                    </a:cubicBezTo>
                    <a:cubicBezTo>
                      <a:pt x="89" y="60"/>
                      <a:pt x="135" y="60"/>
                      <a:pt x="135" y="60"/>
                    </a:cubicBezTo>
                    <a:cubicBezTo>
                      <a:pt x="135" y="60"/>
                      <a:pt x="128" y="81"/>
                      <a:pt x="114" y="83"/>
                    </a:cubicBezTo>
                    <a:cubicBezTo>
                      <a:pt x="99" y="84"/>
                      <a:pt x="88" y="88"/>
                      <a:pt x="88" y="88"/>
                    </a:cubicBezTo>
                    <a:cubicBezTo>
                      <a:pt x="67" y="129"/>
                      <a:pt x="67" y="129"/>
                      <a:pt x="67" y="129"/>
                    </a:cubicBezTo>
                    <a:cubicBezTo>
                      <a:pt x="100" y="104"/>
                      <a:pt x="100" y="104"/>
                      <a:pt x="100" y="104"/>
                    </a:cubicBezTo>
                    <a:cubicBezTo>
                      <a:pt x="145" y="100"/>
                      <a:pt x="145" y="100"/>
                      <a:pt x="145" y="100"/>
                    </a:cubicBezTo>
                    <a:cubicBezTo>
                      <a:pt x="145" y="100"/>
                      <a:pt x="141" y="125"/>
                      <a:pt x="128" y="125"/>
                    </a:cubicBezTo>
                    <a:cubicBezTo>
                      <a:pt x="115" y="124"/>
                      <a:pt x="94" y="144"/>
                      <a:pt x="94" y="144"/>
                    </a:cubicBezTo>
                    <a:cubicBezTo>
                      <a:pt x="81" y="232"/>
                      <a:pt x="81" y="232"/>
                      <a:pt x="81" y="232"/>
                    </a:cubicBezTo>
                    <a:lnTo>
                      <a:pt x="21" y="257"/>
                    </a:lnTo>
                    <a:close/>
                  </a:path>
                </a:pathLst>
              </a:custGeom>
              <a:solidFill>
                <a:schemeClr val="bg1">
                  <a:lumMod val="8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6" name="Freeform 16">
                <a:extLst>
                  <a:ext uri="{FF2B5EF4-FFF2-40B4-BE49-F238E27FC236}">
                    <a16:creationId xmlns:a16="http://schemas.microsoft.com/office/drawing/2014/main" id="{E2BB606D-5D4F-45F1-AACB-57694BCA43D9}"/>
                  </a:ext>
                </a:extLst>
              </p:cNvPr>
              <p:cNvSpPr>
                <a:spLocks/>
              </p:cNvSpPr>
              <p:nvPr/>
            </p:nvSpPr>
            <p:spPr bwMode="auto">
              <a:xfrm rot="487774">
                <a:off x="2302872" y="4062813"/>
                <a:ext cx="1145143" cy="673715"/>
              </a:xfrm>
              <a:custGeom>
                <a:avLst/>
                <a:gdLst>
                  <a:gd name="T0" fmla="*/ 82 w 428"/>
                  <a:gd name="T1" fmla="*/ 54 h 253"/>
                  <a:gd name="T2" fmla="*/ 282 w 428"/>
                  <a:gd name="T3" fmla="*/ 41 h 253"/>
                  <a:gd name="T4" fmla="*/ 326 w 428"/>
                  <a:gd name="T5" fmla="*/ 235 h 253"/>
                  <a:gd name="T6" fmla="*/ 59 w 428"/>
                  <a:gd name="T7" fmla="*/ 170 h 253"/>
                  <a:gd name="T8" fmla="*/ 82 w 428"/>
                  <a:gd name="T9" fmla="*/ 54 h 253"/>
                </a:gdLst>
                <a:ahLst/>
                <a:cxnLst>
                  <a:cxn ang="0">
                    <a:pos x="T0" y="T1"/>
                  </a:cxn>
                  <a:cxn ang="0">
                    <a:pos x="T2" y="T3"/>
                  </a:cxn>
                  <a:cxn ang="0">
                    <a:pos x="T4" y="T5"/>
                  </a:cxn>
                  <a:cxn ang="0">
                    <a:pos x="T6" y="T7"/>
                  </a:cxn>
                  <a:cxn ang="0">
                    <a:pos x="T8" y="T9"/>
                  </a:cxn>
                </a:cxnLst>
                <a:rect l="0" t="0" r="r" b="b"/>
                <a:pathLst>
                  <a:path w="428" h="253">
                    <a:moveTo>
                      <a:pt x="82" y="54"/>
                    </a:moveTo>
                    <a:cubicBezTo>
                      <a:pt x="82" y="54"/>
                      <a:pt x="169" y="0"/>
                      <a:pt x="282" y="41"/>
                    </a:cubicBezTo>
                    <a:cubicBezTo>
                      <a:pt x="428" y="93"/>
                      <a:pt x="371" y="223"/>
                      <a:pt x="326" y="235"/>
                    </a:cubicBezTo>
                    <a:cubicBezTo>
                      <a:pt x="260" y="253"/>
                      <a:pt x="93" y="170"/>
                      <a:pt x="59" y="170"/>
                    </a:cubicBezTo>
                    <a:cubicBezTo>
                      <a:pt x="25" y="170"/>
                      <a:pt x="0" y="102"/>
                      <a:pt x="82" y="5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7" name="Freeform 17">
                <a:extLst>
                  <a:ext uri="{FF2B5EF4-FFF2-40B4-BE49-F238E27FC236}">
                    <a16:creationId xmlns:a16="http://schemas.microsoft.com/office/drawing/2014/main" id="{199B2A0F-7B5F-4C2E-87B8-ADC4401AE443}"/>
                  </a:ext>
                </a:extLst>
              </p:cNvPr>
              <p:cNvSpPr>
                <a:spLocks/>
              </p:cNvSpPr>
              <p:nvPr/>
            </p:nvSpPr>
            <p:spPr bwMode="auto">
              <a:xfrm>
                <a:off x="963385" y="3011955"/>
                <a:ext cx="2713716" cy="2492573"/>
              </a:xfrm>
              <a:custGeom>
                <a:avLst/>
                <a:gdLst>
                  <a:gd name="T0" fmla="*/ 154 w 1016"/>
                  <a:gd name="T1" fmla="*/ 0 h 935"/>
                  <a:gd name="T2" fmla="*/ 461 w 1016"/>
                  <a:gd name="T3" fmla="*/ 248 h 935"/>
                  <a:gd name="T4" fmla="*/ 785 w 1016"/>
                  <a:gd name="T5" fmla="*/ 556 h 935"/>
                  <a:gd name="T6" fmla="*/ 901 w 1016"/>
                  <a:gd name="T7" fmla="*/ 822 h 935"/>
                  <a:gd name="T8" fmla="*/ 331 w 1016"/>
                  <a:gd name="T9" fmla="*/ 781 h 935"/>
                  <a:gd name="T10" fmla="*/ 10 w 1016"/>
                  <a:gd name="T11" fmla="*/ 204 h 935"/>
                  <a:gd name="T12" fmla="*/ 154 w 1016"/>
                  <a:gd name="T13" fmla="*/ 0 h 935"/>
                </a:gdLst>
                <a:ahLst/>
                <a:cxnLst>
                  <a:cxn ang="0">
                    <a:pos x="T0" y="T1"/>
                  </a:cxn>
                  <a:cxn ang="0">
                    <a:pos x="T2" y="T3"/>
                  </a:cxn>
                  <a:cxn ang="0">
                    <a:pos x="T4" y="T5"/>
                  </a:cxn>
                  <a:cxn ang="0">
                    <a:pos x="T6" y="T7"/>
                  </a:cxn>
                  <a:cxn ang="0">
                    <a:pos x="T8" y="T9"/>
                  </a:cxn>
                  <a:cxn ang="0">
                    <a:pos x="T10" y="T11"/>
                  </a:cxn>
                  <a:cxn ang="0">
                    <a:pos x="T12" y="T13"/>
                  </a:cxn>
                </a:cxnLst>
                <a:rect l="0" t="0" r="r" b="b"/>
                <a:pathLst>
                  <a:path w="1016" h="935">
                    <a:moveTo>
                      <a:pt x="154" y="0"/>
                    </a:moveTo>
                    <a:cubicBezTo>
                      <a:pt x="154" y="0"/>
                      <a:pt x="317" y="11"/>
                      <a:pt x="461" y="248"/>
                    </a:cubicBezTo>
                    <a:cubicBezTo>
                      <a:pt x="604" y="484"/>
                      <a:pt x="785" y="556"/>
                      <a:pt x="785" y="556"/>
                    </a:cubicBezTo>
                    <a:cubicBezTo>
                      <a:pt x="785" y="556"/>
                      <a:pt x="1016" y="720"/>
                      <a:pt x="901" y="822"/>
                    </a:cubicBezTo>
                    <a:cubicBezTo>
                      <a:pt x="787" y="925"/>
                      <a:pt x="485" y="935"/>
                      <a:pt x="331" y="781"/>
                    </a:cubicBezTo>
                    <a:cubicBezTo>
                      <a:pt x="178" y="628"/>
                      <a:pt x="0" y="341"/>
                      <a:pt x="10" y="204"/>
                    </a:cubicBezTo>
                    <a:cubicBezTo>
                      <a:pt x="21" y="68"/>
                      <a:pt x="68" y="10"/>
                      <a:pt x="154" y="0"/>
                    </a:cubicBezTo>
                    <a:close/>
                  </a:path>
                </a:pathLst>
              </a:custGeom>
              <a:gradFill>
                <a:gsLst>
                  <a:gs pos="0">
                    <a:srgbClr val="7D4BC9"/>
                  </a:gs>
                  <a:gs pos="78000">
                    <a:srgbClr val="16286E"/>
                  </a:gs>
                </a:gsLst>
                <a:lin ang="5400000" scaled="0"/>
              </a:gra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117" name="Oval 116">
              <a:extLst>
                <a:ext uri="{FF2B5EF4-FFF2-40B4-BE49-F238E27FC236}">
                  <a16:creationId xmlns:a16="http://schemas.microsoft.com/office/drawing/2014/main" id="{31E90919-DEAD-40F2-A7DF-0925ECCF4062}"/>
                </a:ext>
              </a:extLst>
            </p:cNvPr>
            <p:cNvSpPr/>
            <p:nvPr/>
          </p:nvSpPr>
          <p:spPr>
            <a:xfrm flipH="1">
              <a:off x="662569" y="2575406"/>
              <a:ext cx="333828" cy="333828"/>
            </a:xfrm>
            <a:prstGeom prst="ellipse">
              <a:avLst/>
            </a:prstGeom>
            <a:gradFill>
              <a:gsLst>
                <a:gs pos="0">
                  <a:srgbClr val="7CEFD8"/>
                </a:gs>
                <a:gs pos="7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20" name="Oval 119">
              <a:extLst>
                <a:ext uri="{FF2B5EF4-FFF2-40B4-BE49-F238E27FC236}">
                  <a16:creationId xmlns:a16="http://schemas.microsoft.com/office/drawing/2014/main" id="{EEE1676B-0D5C-423D-AD5E-ADCABEA01763}"/>
                </a:ext>
              </a:extLst>
            </p:cNvPr>
            <p:cNvSpPr/>
            <p:nvPr/>
          </p:nvSpPr>
          <p:spPr>
            <a:xfrm flipH="1">
              <a:off x="3192720" y="5092277"/>
              <a:ext cx="191756" cy="191756"/>
            </a:xfrm>
            <a:prstGeom prst="ellipse">
              <a:avLst/>
            </a:prstGeom>
            <a:gradFill>
              <a:gsLst>
                <a:gs pos="0">
                  <a:srgbClr val="7CEFD8"/>
                </a:gs>
                <a:gs pos="100000">
                  <a:srgbClr val="6C92E1"/>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121" name="Diamond 120">
              <a:extLst>
                <a:ext uri="{FF2B5EF4-FFF2-40B4-BE49-F238E27FC236}">
                  <a16:creationId xmlns:a16="http://schemas.microsoft.com/office/drawing/2014/main" id="{E6AB433A-165D-4523-A68E-B2A64677C357}"/>
                </a:ext>
              </a:extLst>
            </p:cNvPr>
            <p:cNvSpPr/>
            <p:nvPr/>
          </p:nvSpPr>
          <p:spPr>
            <a:xfrm>
              <a:off x="117404" y="5337893"/>
              <a:ext cx="319314" cy="319314"/>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 name="Diamond 121">
              <a:extLst>
                <a:ext uri="{FF2B5EF4-FFF2-40B4-BE49-F238E27FC236}">
                  <a16:creationId xmlns:a16="http://schemas.microsoft.com/office/drawing/2014/main" id="{93ECB5AE-76E1-4DE1-90F6-CF9F229D027D}"/>
                </a:ext>
              </a:extLst>
            </p:cNvPr>
            <p:cNvSpPr/>
            <p:nvPr/>
          </p:nvSpPr>
          <p:spPr>
            <a:xfrm>
              <a:off x="3656166" y="3941881"/>
              <a:ext cx="271578" cy="271578"/>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 name="Diamond 122">
              <a:extLst>
                <a:ext uri="{FF2B5EF4-FFF2-40B4-BE49-F238E27FC236}">
                  <a16:creationId xmlns:a16="http://schemas.microsoft.com/office/drawing/2014/main" id="{F7A64756-4027-44F1-B06D-CEB143073F40}"/>
                </a:ext>
              </a:extLst>
            </p:cNvPr>
            <p:cNvSpPr/>
            <p:nvPr/>
          </p:nvSpPr>
          <p:spPr>
            <a:xfrm>
              <a:off x="2941210" y="1951388"/>
              <a:ext cx="404893" cy="404893"/>
            </a:xfrm>
            <a:prstGeom prst="diamond">
              <a:avLst/>
            </a:prstGeom>
            <a:gradFill flip="none" rotWithShape="1">
              <a:gsLst>
                <a:gs pos="100000">
                  <a:srgbClr val="FE7B4C"/>
                </a:gs>
                <a:gs pos="0">
                  <a:srgbClr val="FE7B4C">
                    <a:lumMod val="83000"/>
                    <a:lumOff val="17000"/>
                  </a:srgbClr>
                </a:gs>
              </a:gsLst>
              <a:path path="circle">
                <a:fillToRect l="100000" t="100000"/>
              </a:path>
              <a:tileRect r="-100000" b="-100000"/>
            </a:gradFill>
            <a:ln>
              <a:noFill/>
            </a:ln>
            <a:effectLst>
              <a:glow rad="254000">
                <a:srgbClr val="FE7B4C">
                  <a:alpha val="7000"/>
                </a:srgb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40025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39929E06-4AB9-4598-A963-82CCC18A3FF2}"/>
              </a:ext>
            </a:extLst>
          </p:cNvPr>
          <p:cNvSpPr txBox="1"/>
          <p:nvPr/>
        </p:nvSpPr>
        <p:spPr>
          <a:xfrm>
            <a:off x="644420" y="4841786"/>
            <a:ext cx="1848648"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GROUP VS TEAM</a:t>
            </a:r>
          </a:p>
        </p:txBody>
      </p:sp>
      <p:sp>
        <p:nvSpPr>
          <p:cNvPr id="19" name="Text Placeholder 2">
            <a:extLst>
              <a:ext uri="{FF2B5EF4-FFF2-40B4-BE49-F238E27FC236}">
                <a16:creationId xmlns:a16="http://schemas.microsoft.com/office/drawing/2014/main" id="{9DF162EE-A4BE-4D4C-9A3C-51FC2F765D81}"/>
              </a:ext>
            </a:extLst>
          </p:cNvPr>
          <p:cNvSpPr txBox="1">
            <a:spLocks/>
          </p:cNvSpPr>
          <p:nvPr/>
        </p:nvSpPr>
        <p:spPr>
          <a:xfrm>
            <a:off x="241881" y="5454662"/>
            <a:ext cx="2653720" cy="323486"/>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 </a:t>
            </a:r>
          </a:p>
        </p:txBody>
      </p:sp>
      <p:cxnSp>
        <p:nvCxnSpPr>
          <p:cNvPr id="20" name="Straight Connector 19">
            <a:extLst>
              <a:ext uri="{FF2B5EF4-FFF2-40B4-BE49-F238E27FC236}">
                <a16:creationId xmlns:a16="http://schemas.microsoft.com/office/drawing/2014/main" id="{A258B9C9-A63C-4AE4-8EB4-544F3A70C2F7}"/>
              </a:ext>
              <a:ext uri="{C183D7F6-B498-43B3-948B-1728B52AA6E4}">
                <adec:decorative xmlns:adec="http://schemas.microsoft.com/office/drawing/2017/decorative" val="1"/>
              </a:ext>
            </a:extLst>
          </p:cNvPr>
          <p:cNvCxnSpPr/>
          <p:nvPr/>
        </p:nvCxnSpPr>
        <p:spPr>
          <a:xfrm>
            <a:off x="1329338" y="5277685"/>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AB0754C1-4097-4CDA-B3CB-7304331CBBB9}"/>
              </a:ext>
            </a:extLst>
          </p:cNvPr>
          <p:cNvSpPr txBox="1"/>
          <p:nvPr/>
        </p:nvSpPr>
        <p:spPr>
          <a:xfrm>
            <a:off x="3856476" y="4841787"/>
            <a:ext cx="1409039" cy="1661993"/>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PHASES OF; </a:t>
            </a:r>
          </a:p>
          <a:p>
            <a:pPr algn="ctr"/>
            <a:endParaRPr lang="en-US" b="1" dirty="0">
              <a:latin typeface="Segoe UI" panose="020B0502040204020203" pitchFamily="34" charset="0"/>
              <a:cs typeface="Segoe UI" panose="020B0502040204020203" pitchFamily="34" charset="0"/>
            </a:endParaRPr>
          </a:p>
          <a:p>
            <a:pPr algn="ctr"/>
            <a:r>
              <a:rPr lang="en-US" dirty="0">
                <a:latin typeface="Segoe UI" panose="020B0502040204020203" pitchFamily="34" charset="0"/>
                <a:cs typeface="Segoe UI" panose="020B0502040204020203" pitchFamily="34" charset="0"/>
              </a:rPr>
              <a:t>FORMING</a:t>
            </a:r>
          </a:p>
          <a:p>
            <a:pPr algn="ctr"/>
            <a:r>
              <a:rPr lang="en-US" dirty="0">
                <a:latin typeface="Segoe UI" panose="020B0502040204020203" pitchFamily="34" charset="0"/>
                <a:cs typeface="Segoe UI" panose="020B0502040204020203" pitchFamily="34" charset="0"/>
              </a:rPr>
              <a:t>STORMING</a:t>
            </a:r>
          </a:p>
          <a:p>
            <a:pPr algn="ctr"/>
            <a:r>
              <a:rPr lang="en-US" dirty="0">
                <a:latin typeface="Segoe UI" panose="020B0502040204020203" pitchFamily="34" charset="0"/>
                <a:cs typeface="Segoe UI" panose="020B0502040204020203" pitchFamily="34" charset="0"/>
              </a:rPr>
              <a:t>NORMING</a:t>
            </a:r>
          </a:p>
          <a:p>
            <a:pPr algn="ctr"/>
            <a:r>
              <a:rPr lang="en-US" dirty="0">
                <a:latin typeface="Segoe UI" panose="020B0502040204020203" pitchFamily="34" charset="0"/>
                <a:cs typeface="Segoe UI" panose="020B0502040204020203" pitchFamily="34" charset="0"/>
              </a:rPr>
              <a:t>PERFORMING</a:t>
            </a:r>
          </a:p>
        </p:txBody>
      </p:sp>
      <p:cxnSp>
        <p:nvCxnSpPr>
          <p:cNvPr id="26" name="Straight Connector 25">
            <a:extLst>
              <a:ext uri="{FF2B5EF4-FFF2-40B4-BE49-F238E27FC236}">
                <a16:creationId xmlns:a16="http://schemas.microsoft.com/office/drawing/2014/main" id="{EE30765C-622F-4015-90C6-297DE00BBDB5}"/>
              </a:ext>
              <a:ext uri="{C183D7F6-B498-43B3-948B-1728B52AA6E4}">
                <adec:decorative xmlns:adec="http://schemas.microsoft.com/office/drawing/2017/decorative" val="1"/>
              </a:ext>
            </a:extLst>
          </p:cNvPr>
          <p:cNvCxnSpPr/>
          <p:nvPr/>
        </p:nvCxnSpPr>
        <p:spPr>
          <a:xfrm>
            <a:off x="4321589"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54005B0B-E5FC-472B-962B-C2258039F3B2}"/>
              </a:ext>
            </a:extLst>
          </p:cNvPr>
          <p:cNvSpPr txBox="1"/>
          <p:nvPr/>
        </p:nvSpPr>
        <p:spPr>
          <a:xfrm>
            <a:off x="5847788" y="4841787"/>
            <a:ext cx="3453125"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STRENGTHS AND WEAKNESSES</a:t>
            </a:r>
          </a:p>
        </p:txBody>
      </p:sp>
      <p:sp>
        <p:nvSpPr>
          <p:cNvPr id="37" name="Text Placeholder 2">
            <a:extLst>
              <a:ext uri="{FF2B5EF4-FFF2-40B4-BE49-F238E27FC236}">
                <a16:creationId xmlns:a16="http://schemas.microsoft.com/office/drawing/2014/main" id="{5BA86B7F-9A89-4AB5-BADE-64D7C6E5C868}"/>
              </a:ext>
            </a:extLst>
          </p:cNvPr>
          <p:cNvSpPr txBox="1">
            <a:spLocks/>
          </p:cNvSpPr>
          <p:nvPr/>
        </p:nvSpPr>
        <p:spPr>
          <a:xfrm>
            <a:off x="6247488" y="5454663"/>
            <a:ext cx="2653720" cy="1216039"/>
          </a:xfrm>
          <a:prstGeom prst="rect">
            <a:avLst/>
          </a:prstGeom>
        </p:spPr>
        <p:txBody>
          <a:bodyPr vert="horz" wrap="square" lIns="0" tIns="0" rIns="0" bIns="0" rtlCol="0">
            <a:spAutoFit/>
          </a:bodyPr>
          <a:lstStyle>
            <a:lvl1pPr marL="0" indent="0" algn="l" defTabSz="914400" rtl="0" eaLnBrk="1" latinLnBrk="0" hangingPunct="1">
              <a:lnSpc>
                <a:spcPct val="90000"/>
              </a:lnSpc>
              <a:spcBef>
                <a:spcPts val="600"/>
              </a:spcBef>
              <a:buFont typeface="Arial" panose="020B0604020202020204" pitchFamily="34" charset="0"/>
              <a:buNone/>
              <a:defRPr sz="1100" kern="1200">
                <a:solidFill>
                  <a:schemeClr val="tx1"/>
                </a:solidFill>
                <a:latin typeface="+mn-lt"/>
                <a:ea typeface="+mn-ea"/>
                <a:cs typeface="+mn-cs"/>
              </a:defRPr>
            </a:lvl1pPr>
            <a:lvl2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2pPr>
            <a:lvl3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3pPr>
            <a:lvl4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4pPr>
            <a:lvl5pPr marL="234000" indent="-234000" algn="l" defTabSz="914400" rtl="0" eaLnBrk="1" latinLnBrk="0" hangingPunct="1">
              <a:lnSpc>
                <a:spcPct val="90000"/>
              </a:lnSpc>
              <a:spcBef>
                <a:spcPts val="6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lnSpc>
                <a:spcPct val="150000"/>
              </a:lnSpc>
            </a:pPr>
            <a:r>
              <a:rPr lang="en-US" sz="1600" dirty="0">
                <a:latin typeface="Segoe UI" panose="020B0502040204020203" pitchFamily="34" charset="0"/>
                <a:cs typeface="Segoe UI" panose="020B0502040204020203" pitchFamily="34" charset="0"/>
              </a:rPr>
              <a:t>THINKING </a:t>
            </a:r>
          </a:p>
          <a:p>
            <a:pPr algn="ctr">
              <a:lnSpc>
                <a:spcPct val="150000"/>
              </a:lnSpc>
            </a:pPr>
            <a:r>
              <a:rPr lang="en-US" sz="1600" dirty="0">
                <a:latin typeface="Segoe UI" panose="020B0502040204020203" pitchFamily="34" charset="0"/>
                <a:cs typeface="Segoe UI" panose="020B0502040204020203" pitchFamily="34" charset="0"/>
              </a:rPr>
              <a:t>ACTION </a:t>
            </a:r>
          </a:p>
          <a:p>
            <a:pPr algn="ctr">
              <a:lnSpc>
                <a:spcPct val="150000"/>
              </a:lnSpc>
            </a:pPr>
            <a:r>
              <a:rPr lang="en-US" sz="1600" dirty="0">
                <a:latin typeface="Segoe UI" panose="020B0502040204020203" pitchFamily="34" charset="0"/>
                <a:cs typeface="Segoe UI" panose="020B0502040204020203" pitchFamily="34" charset="0"/>
              </a:rPr>
              <a:t>PEOPLE</a:t>
            </a:r>
          </a:p>
        </p:txBody>
      </p:sp>
      <p:cxnSp>
        <p:nvCxnSpPr>
          <p:cNvPr id="38" name="Straight Connector 37">
            <a:extLst>
              <a:ext uri="{FF2B5EF4-FFF2-40B4-BE49-F238E27FC236}">
                <a16:creationId xmlns:a16="http://schemas.microsoft.com/office/drawing/2014/main" id="{8781AB32-AC63-443B-8ADA-AAB7C9723936}"/>
              </a:ext>
              <a:ext uri="{C183D7F6-B498-43B3-948B-1728B52AA6E4}">
                <adec:decorative xmlns:adec="http://schemas.microsoft.com/office/drawing/2017/decorative" val="1"/>
              </a:ext>
            </a:extLst>
          </p:cNvPr>
          <p:cNvCxnSpPr/>
          <p:nvPr/>
        </p:nvCxnSpPr>
        <p:spPr>
          <a:xfrm>
            <a:off x="7334945"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F7B6FBDF-4663-4A5D-A2B3-B90DCEBBA233}"/>
              </a:ext>
            </a:extLst>
          </p:cNvPr>
          <p:cNvSpPr txBox="1"/>
          <p:nvPr/>
        </p:nvSpPr>
        <p:spPr>
          <a:xfrm>
            <a:off x="9479345" y="4841786"/>
            <a:ext cx="2435218" cy="276999"/>
          </a:xfrm>
          <a:prstGeom prst="rect">
            <a:avLst/>
          </a:prstGeom>
          <a:noFill/>
        </p:spPr>
        <p:txBody>
          <a:bodyPr wrap="none" lIns="0" tIns="0" rIns="0" bIns="0" rtlCol="0">
            <a:spAutoFit/>
          </a:bodyPr>
          <a:lstStyle/>
          <a:p>
            <a:pPr algn="ctr"/>
            <a:r>
              <a:rPr lang="en-US" b="1" dirty="0">
                <a:latin typeface="Segoe UI" panose="020B0502040204020203" pitchFamily="34" charset="0"/>
                <a:cs typeface="Segoe UI" panose="020B0502040204020203" pitchFamily="34" charset="0"/>
              </a:rPr>
              <a:t>TEAM DEVELOPMENT </a:t>
            </a:r>
          </a:p>
        </p:txBody>
      </p:sp>
      <p:cxnSp>
        <p:nvCxnSpPr>
          <p:cNvPr id="50" name="Straight Connector 49">
            <a:extLst>
              <a:ext uri="{FF2B5EF4-FFF2-40B4-BE49-F238E27FC236}">
                <a16:creationId xmlns:a16="http://schemas.microsoft.com/office/drawing/2014/main" id="{28F561C8-B2FA-4D2D-9122-39870DF5465F}"/>
              </a:ext>
              <a:ext uri="{C183D7F6-B498-43B3-948B-1728B52AA6E4}">
                <adec:decorative xmlns:adec="http://schemas.microsoft.com/office/drawing/2017/decorative" val="1"/>
              </a:ext>
            </a:extLst>
          </p:cNvPr>
          <p:cNvCxnSpPr/>
          <p:nvPr/>
        </p:nvCxnSpPr>
        <p:spPr>
          <a:xfrm>
            <a:off x="10348300" y="5277686"/>
            <a:ext cx="478805" cy="0"/>
          </a:xfrm>
          <a:prstGeom prst="line">
            <a:avLst/>
          </a:prstGeom>
          <a:ln w="28575">
            <a:solidFill>
              <a:schemeClr val="accent3"/>
            </a:solidFill>
          </a:ln>
        </p:spPr>
        <p:style>
          <a:lnRef idx="1">
            <a:schemeClr val="accent1"/>
          </a:lnRef>
          <a:fillRef idx="0">
            <a:schemeClr val="accent1"/>
          </a:fillRef>
          <a:effectRef idx="0">
            <a:schemeClr val="accent1"/>
          </a:effectRef>
          <a:fontRef idx="minor">
            <a:schemeClr val="tx1"/>
          </a:fontRef>
        </p:style>
      </p:cxnSp>
      <p:sp>
        <p:nvSpPr>
          <p:cNvPr id="57" name="TextBox 56">
            <a:extLst>
              <a:ext uri="{FF2B5EF4-FFF2-40B4-BE49-F238E27FC236}">
                <a16:creationId xmlns:a16="http://schemas.microsoft.com/office/drawing/2014/main" id="{25264A13-2CF6-4653-9A8E-AE29B6F25F8E}"/>
              </a:ext>
            </a:extLst>
          </p:cNvPr>
          <p:cNvSpPr txBox="1"/>
          <p:nvPr/>
        </p:nvSpPr>
        <p:spPr>
          <a:xfrm>
            <a:off x="723899" y="457291"/>
            <a:ext cx="6235701" cy="1159742"/>
          </a:xfrm>
          <a:prstGeom prst="rect">
            <a:avLst/>
          </a:prstGeom>
          <a:noFill/>
        </p:spPr>
        <p:txBody>
          <a:bodyPr wrap="square" lIns="0" tIns="0" rIns="0" bIns="0" rtlCol="0">
            <a:noAutofit/>
          </a:bodyPr>
          <a:lstStyle/>
          <a:p>
            <a:pPr>
              <a:lnSpc>
                <a:spcPts val="4000"/>
              </a:lnSpc>
            </a:pPr>
            <a:r>
              <a:rPr lang="en-US" sz="3600" b="1" dirty="0">
                <a:solidFill>
                  <a:srgbClr val="002060"/>
                </a:solidFill>
                <a:latin typeface="Segoe UI" panose="020B0502040204020203" pitchFamily="34" charset="0"/>
                <a:cs typeface="Segoe UI" panose="020B0502040204020203" pitchFamily="34" charset="0"/>
              </a:rPr>
              <a:t>GROUP AND TEAM WORK </a:t>
            </a:r>
          </a:p>
        </p:txBody>
      </p:sp>
      <p:grpSp>
        <p:nvGrpSpPr>
          <p:cNvPr id="67" name="Group 66">
            <a:extLst>
              <a:ext uri="{FF2B5EF4-FFF2-40B4-BE49-F238E27FC236}">
                <a16:creationId xmlns:a16="http://schemas.microsoft.com/office/drawing/2014/main" id="{A6D12FB3-2E0E-4392-B30A-8FABD55972D2}"/>
              </a:ext>
              <a:ext uri="{C183D7F6-B498-43B3-948B-1728B52AA6E4}">
                <adec:decorative xmlns:adec="http://schemas.microsoft.com/office/drawing/2017/decorative" val="1"/>
              </a:ext>
            </a:extLst>
          </p:cNvPr>
          <p:cNvGrpSpPr/>
          <p:nvPr/>
        </p:nvGrpSpPr>
        <p:grpSpPr>
          <a:xfrm>
            <a:off x="-12700" y="1794009"/>
            <a:ext cx="12204700" cy="2514602"/>
            <a:chOff x="-12700" y="2162907"/>
            <a:chExt cx="12204700" cy="2514602"/>
          </a:xfrm>
        </p:grpSpPr>
        <p:pic>
          <p:nvPicPr>
            <p:cNvPr id="2" name="Picture 1" descr="A group of people sitting at a desk&#10;">
              <a:extLst>
                <a:ext uri="{FF2B5EF4-FFF2-40B4-BE49-F238E27FC236}">
                  <a16:creationId xmlns:a16="http://schemas.microsoft.com/office/drawing/2014/main" id="{2D62790E-5C31-4474-BE12-F50234A0C76C}"/>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104"/>
            <a:stretch/>
          </p:blipFill>
          <p:spPr>
            <a:xfrm>
              <a:off x="-12700" y="2162908"/>
              <a:ext cx="12192000" cy="2514601"/>
            </a:xfrm>
            <a:prstGeom prst="rect">
              <a:avLst/>
            </a:prstGeom>
          </p:spPr>
        </p:pic>
        <p:sp>
          <p:nvSpPr>
            <p:cNvPr id="3" name="Rectangle 2" descr="This is an image of a desk with laptop computers and people working.">
              <a:extLst>
                <a:ext uri="{FF2B5EF4-FFF2-40B4-BE49-F238E27FC236}">
                  <a16:creationId xmlns:a16="http://schemas.microsoft.com/office/drawing/2014/main" id="{53AEFB1F-87BB-40C6-9BC7-E1CE0AC0AC1B}"/>
                </a:ext>
              </a:extLst>
            </p:cNvPr>
            <p:cNvSpPr/>
            <p:nvPr/>
          </p:nvSpPr>
          <p:spPr>
            <a:xfrm>
              <a:off x="0" y="2162907"/>
              <a:ext cx="12192000" cy="2514601"/>
            </a:xfrm>
            <a:prstGeom prst="rect">
              <a:avLst/>
            </a:prstGeom>
            <a:gradFill>
              <a:gsLst>
                <a:gs pos="1000">
                  <a:srgbClr val="7CEFD8">
                    <a:alpha val="79000"/>
                  </a:srgbClr>
                </a:gs>
                <a:gs pos="61000">
                  <a:srgbClr val="6672E4">
                    <a:alpha val="84000"/>
                  </a:srgbClr>
                </a:gs>
                <a:gs pos="98000">
                  <a:srgbClr val="882BE5">
                    <a:alpha val="66000"/>
                  </a:srgbClr>
                </a:gs>
              </a:gsLst>
              <a:lin ang="5400000" scaled="1"/>
            </a:gradFill>
            <a:ln w="12700" cap="flat">
              <a:noFill/>
              <a:prstDash val="solid"/>
              <a:miter lim="800000"/>
              <a:headEnd/>
              <a:tailEnd/>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endParaRPr lang="en-US" dirty="0">
                <a:solidFill>
                  <a:schemeClr val="tx1"/>
                </a:solidFill>
              </a:endParaRPr>
            </a:p>
          </p:txBody>
        </p:sp>
        <p:sp>
          <p:nvSpPr>
            <p:cNvPr id="14" name="Oval 13">
              <a:extLst>
                <a:ext uri="{FF2B5EF4-FFF2-40B4-BE49-F238E27FC236}">
                  <a16:creationId xmlns:a16="http://schemas.microsoft.com/office/drawing/2014/main" id="{3CFBA714-94A9-4CEA-9D73-2E90A898B450}"/>
                </a:ext>
                <a:ext uri="{C183D7F6-B498-43B3-948B-1728B52AA6E4}">
                  <adec:decorative xmlns:adec="http://schemas.microsoft.com/office/drawing/2017/decorative" val="1"/>
                </a:ext>
              </a:extLst>
            </p:cNvPr>
            <p:cNvSpPr/>
            <p:nvPr/>
          </p:nvSpPr>
          <p:spPr>
            <a:xfrm>
              <a:off x="852825" y="2694293"/>
              <a:ext cx="2042776" cy="1431827"/>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r>
                <a:rPr lang="en-US" dirty="0"/>
                <a:t>DIFFERENCES</a:t>
              </a:r>
            </a:p>
          </p:txBody>
        </p:sp>
        <p:sp>
          <p:nvSpPr>
            <p:cNvPr id="16" name="Oval 15">
              <a:extLst>
                <a:ext uri="{FF2B5EF4-FFF2-40B4-BE49-F238E27FC236}">
                  <a16:creationId xmlns:a16="http://schemas.microsoft.com/office/drawing/2014/main" id="{3EB48CA9-382A-48A4-B5F2-BBE91C08FD62}"/>
                </a:ext>
              </a:extLst>
            </p:cNvPr>
            <p:cNvSpPr/>
            <p:nvPr/>
          </p:nvSpPr>
          <p:spPr>
            <a:xfrm>
              <a:off x="1737814" y="3936470"/>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B20BBE89-8E4D-448A-8F53-F45437DD24BB}"/>
                </a:ext>
              </a:extLst>
            </p:cNvPr>
            <p:cNvSpPr/>
            <p:nvPr/>
          </p:nvSpPr>
          <p:spPr>
            <a:xfrm>
              <a:off x="1782422" y="3981078"/>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1B02FFA3-53E3-4FFD-922C-CCB9EFEA5C8A}"/>
                </a:ext>
                <a:ext uri="{C183D7F6-B498-43B3-948B-1728B52AA6E4}">
                  <adec:decorative xmlns:adec="http://schemas.microsoft.com/office/drawing/2017/decorative" val="1"/>
                </a:ext>
              </a:extLst>
            </p:cNvPr>
            <p:cNvSpPr/>
            <p:nvPr/>
          </p:nvSpPr>
          <p:spPr>
            <a:xfrm>
              <a:off x="3058658" y="2719313"/>
              <a:ext cx="3016477" cy="1431826"/>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1" name="Oval 30">
              <a:extLst>
                <a:ext uri="{FF2B5EF4-FFF2-40B4-BE49-F238E27FC236}">
                  <a16:creationId xmlns:a16="http://schemas.microsoft.com/office/drawing/2014/main" id="{0EB5F512-613A-44CC-ACE3-5B63ACC24F3F}"/>
                </a:ext>
              </a:extLst>
            </p:cNvPr>
            <p:cNvSpPr/>
            <p:nvPr/>
          </p:nvSpPr>
          <p:spPr>
            <a:xfrm>
              <a:off x="5016340" y="2881739"/>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Oval 31">
              <a:extLst>
                <a:ext uri="{FF2B5EF4-FFF2-40B4-BE49-F238E27FC236}">
                  <a16:creationId xmlns:a16="http://schemas.microsoft.com/office/drawing/2014/main" id="{CDD030F3-5250-4104-9D3A-3BDB421469D0}"/>
                </a:ext>
              </a:extLst>
            </p:cNvPr>
            <p:cNvSpPr/>
            <p:nvPr/>
          </p:nvSpPr>
          <p:spPr>
            <a:xfrm>
              <a:off x="5060947" y="2926346"/>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TextBox 27">
              <a:extLst>
                <a:ext uri="{FF2B5EF4-FFF2-40B4-BE49-F238E27FC236}">
                  <a16:creationId xmlns:a16="http://schemas.microsoft.com/office/drawing/2014/main" id="{1CC8C601-FB40-4573-87B3-B1126A610542}"/>
                </a:ext>
              </a:extLst>
            </p:cNvPr>
            <p:cNvSpPr txBox="1"/>
            <p:nvPr/>
          </p:nvSpPr>
          <p:spPr>
            <a:xfrm>
              <a:off x="3419212" y="3272039"/>
              <a:ext cx="2224263" cy="246221"/>
            </a:xfrm>
            <a:prstGeom prst="rect">
              <a:avLst/>
            </a:prstGeom>
            <a:noFill/>
          </p:spPr>
          <p:txBody>
            <a:bodyPr wrap="none" lIns="0" tIns="0" rIns="0" bIns="0" rtlCol="0">
              <a:spAutoFit/>
            </a:bodyPr>
            <a:lstStyle/>
            <a:p>
              <a:pPr algn="ctr"/>
              <a:r>
                <a:rPr lang="en-US" sz="1600" b="1" dirty="0">
                  <a:solidFill>
                    <a:schemeClr val="bg1"/>
                  </a:solidFill>
                  <a:latin typeface="+mj-lt"/>
                </a:rPr>
                <a:t>BRUCE TUCKMANS THEORY</a:t>
              </a:r>
            </a:p>
          </p:txBody>
        </p:sp>
        <p:sp>
          <p:nvSpPr>
            <p:cNvPr id="41" name="Oval 40">
              <a:extLst>
                <a:ext uri="{FF2B5EF4-FFF2-40B4-BE49-F238E27FC236}">
                  <a16:creationId xmlns:a16="http://schemas.microsoft.com/office/drawing/2014/main" id="{9AA6EBCD-B27A-4FC4-87A8-ED6638C5545A}"/>
                </a:ext>
              </a:extLst>
            </p:cNvPr>
            <p:cNvSpPr/>
            <p:nvPr/>
          </p:nvSpPr>
          <p:spPr>
            <a:xfrm>
              <a:off x="6573974" y="2719313"/>
              <a:ext cx="2156874" cy="1431826"/>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2" name="Arc 41">
              <a:extLst>
                <a:ext uri="{FF2B5EF4-FFF2-40B4-BE49-F238E27FC236}">
                  <a16:creationId xmlns:a16="http://schemas.microsoft.com/office/drawing/2014/main" id="{63F2913C-4436-40AC-9048-54405BD23C0C}"/>
                </a:ext>
                <a:ext uri="{C183D7F6-B498-43B3-948B-1728B52AA6E4}">
                  <adec:decorative xmlns:adec="http://schemas.microsoft.com/office/drawing/2017/decorative" val="1"/>
                </a:ext>
              </a:extLst>
            </p:cNvPr>
            <p:cNvSpPr/>
            <p:nvPr/>
          </p:nvSpPr>
          <p:spPr>
            <a:xfrm>
              <a:off x="6798890" y="2719313"/>
              <a:ext cx="1431827" cy="1431826"/>
            </a:xfrm>
            <a:prstGeom prst="arc">
              <a:avLst>
                <a:gd name="adj1" fmla="val 16200000"/>
                <a:gd name="adj2" fmla="val 755116"/>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3" name="Oval 42">
              <a:extLst>
                <a:ext uri="{FF2B5EF4-FFF2-40B4-BE49-F238E27FC236}">
                  <a16:creationId xmlns:a16="http://schemas.microsoft.com/office/drawing/2014/main" id="{B9703755-0B67-41E7-B72A-5A3A54730479}"/>
                </a:ext>
              </a:extLst>
            </p:cNvPr>
            <p:cNvSpPr/>
            <p:nvPr/>
          </p:nvSpPr>
          <p:spPr>
            <a:xfrm>
              <a:off x="8110117" y="3485949"/>
              <a:ext cx="239688" cy="239688"/>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Oval 43">
              <a:extLst>
                <a:ext uri="{FF2B5EF4-FFF2-40B4-BE49-F238E27FC236}">
                  <a16:creationId xmlns:a16="http://schemas.microsoft.com/office/drawing/2014/main" id="{7668F955-7C8C-4C69-AA19-CD562C2DFDCC}"/>
                </a:ext>
              </a:extLst>
            </p:cNvPr>
            <p:cNvSpPr/>
            <p:nvPr/>
          </p:nvSpPr>
          <p:spPr>
            <a:xfrm>
              <a:off x="8154725" y="3530557"/>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TextBox 39">
              <a:extLst>
                <a:ext uri="{FF2B5EF4-FFF2-40B4-BE49-F238E27FC236}">
                  <a16:creationId xmlns:a16="http://schemas.microsoft.com/office/drawing/2014/main" id="{5C436978-7B84-4F27-8A32-574050B29AD0}"/>
                </a:ext>
              </a:extLst>
            </p:cNvPr>
            <p:cNvSpPr txBox="1"/>
            <p:nvPr/>
          </p:nvSpPr>
          <p:spPr>
            <a:xfrm>
              <a:off x="6997708" y="3290813"/>
              <a:ext cx="1409937" cy="246221"/>
            </a:xfrm>
            <a:prstGeom prst="rect">
              <a:avLst/>
            </a:prstGeom>
            <a:noFill/>
          </p:spPr>
          <p:txBody>
            <a:bodyPr wrap="none" lIns="0" tIns="0" rIns="0" bIns="0" rtlCol="0">
              <a:spAutoFit/>
            </a:bodyPr>
            <a:lstStyle/>
            <a:p>
              <a:pPr algn="ctr"/>
              <a:r>
                <a:rPr lang="en-US" sz="1600" b="1" dirty="0">
                  <a:solidFill>
                    <a:schemeClr val="bg1"/>
                  </a:solidFill>
                  <a:latin typeface="+mj-lt"/>
                </a:rPr>
                <a:t>BELBIN’S THEORY</a:t>
              </a:r>
            </a:p>
          </p:txBody>
        </p:sp>
        <p:grpSp>
          <p:nvGrpSpPr>
            <p:cNvPr id="46" name="Group 45">
              <a:extLst>
                <a:ext uri="{FF2B5EF4-FFF2-40B4-BE49-F238E27FC236}">
                  <a16:creationId xmlns:a16="http://schemas.microsoft.com/office/drawing/2014/main" id="{65E89B9B-4C47-402B-9C75-47765E1F7593}"/>
                </a:ext>
              </a:extLst>
            </p:cNvPr>
            <p:cNvGrpSpPr/>
            <p:nvPr/>
          </p:nvGrpSpPr>
          <p:grpSpPr>
            <a:xfrm>
              <a:off x="9871788" y="2706779"/>
              <a:ext cx="1431828" cy="1456895"/>
              <a:chOff x="7168469" y="2677815"/>
              <a:chExt cx="1431828" cy="1456895"/>
            </a:xfrm>
          </p:grpSpPr>
          <p:grpSp>
            <p:nvGrpSpPr>
              <p:cNvPr id="51" name="Group 50">
                <a:extLst>
                  <a:ext uri="{FF2B5EF4-FFF2-40B4-BE49-F238E27FC236}">
                    <a16:creationId xmlns:a16="http://schemas.microsoft.com/office/drawing/2014/main" id="{02C4BAC1-CFE0-4BB6-AB1E-3D97B9D3C37C}"/>
                  </a:ext>
                </a:extLst>
              </p:cNvPr>
              <p:cNvGrpSpPr/>
              <p:nvPr/>
            </p:nvGrpSpPr>
            <p:grpSpPr>
              <a:xfrm>
                <a:off x="7168469" y="2677815"/>
                <a:ext cx="1431828" cy="1456895"/>
                <a:chOff x="7168469" y="2677815"/>
                <a:chExt cx="1431828" cy="1456895"/>
              </a:xfrm>
            </p:grpSpPr>
            <p:sp>
              <p:nvSpPr>
                <p:cNvPr id="53" name="Oval 52">
                  <a:extLst>
                    <a:ext uri="{FF2B5EF4-FFF2-40B4-BE49-F238E27FC236}">
                      <a16:creationId xmlns:a16="http://schemas.microsoft.com/office/drawing/2014/main" id="{52EBF013-87F7-4305-9CC9-737BE16F0D9F}"/>
                    </a:ext>
                    <a:ext uri="{C183D7F6-B498-43B3-948B-1728B52AA6E4}">
                      <adec:decorative xmlns:adec="http://schemas.microsoft.com/office/drawing/2017/decorative" val="1"/>
                    </a:ext>
                  </a:extLst>
                </p:cNvPr>
                <p:cNvSpPr/>
                <p:nvPr/>
              </p:nvSpPr>
              <p:spPr>
                <a:xfrm>
                  <a:off x="7168469" y="2702884"/>
                  <a:ext cx="1431828" cy="1431826"/>
                </a:xfrm>
                <a:prstGeom prst="ellipse">
                  <a:avLst/>
                </a:prstGeom>
                <a:solidFill>
                  <a:schemeClr val="bg1">
                    <a:alpha val="19000"/>
                  </a:schemeClr>
                </a:solidFill>
                <a:ln w="381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4" name="Arc 53">
                  <a:extLst>
                    <a:ext uri="{FF2B5EF4-FFF2-40B4-BE49-F238E27FC236}">
                      <a16:creationId xmlns:a16="http://schemas.microsoft.com/office/drawing/2014/main" id="{2CC348C5-CD52-4041-A9DC-8F47C9D04352}"/>
                    </a:ext>
                  </a:extLst>
                </p:cNvPr>
                <p:cNvSpPr/>
                <p:nvPr/>
              </p:nvSpPr>
              <p:spPr>
                <a:xfrm>
                  <a:off x="7168469" y="2702884"/>
                  <a:ext cx="1431827" cy="1431826"/>
                </a:xfrm>
                <a:prstGeom prst="arc">
                  <a:avLst>
                    <a:gd name="adj1" fmla="val 16200000"/>
                    <a:gd name="adj2" fmla="val 17724961"/>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5" name="Oval 54">
                  <a:extLst>
                    <a:ext uri="{FF2B5EF4-FFF2-40B4-BE49-F238E27FC236}">
                      <a16:creationId xmlns:a16="http://schemas.microsoft.com/office/drawing/2014/main" id="{083CA45F-7535-4D5F-A010-B7B38ED57BC7}"/>
                    </a:ext>
                  </a:extLst>
                </p:cNvPr>
                <p:cNvSpPr/>
                <p:nvPr/>
              </p:nvSpPr>
              <p:spPr>
                <a:xfrm>
                  <a:off x="8095353" y="2677815"/>
                  <a:ext cx="239688" cy="239687"/>
                </a:xfrm>
                <a:prstGeom prst="ellipse">
                  <a:avLst/>
                </a:prstGeom>
                <a:solidFill>
                  <a:srgbClr val="8335E5">
                    <a:alpha val="3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Oval 55">
                  <a:extLst>
                    <a:ext uri="{FF2B5EF4-FFF2-40B4-BE49-F238E27FC236}">
                      <a16:creationId xmlns:a16="http://schemas.microsoft.com/office/drawing/2014/main" id="{43FCBFAE-6E88-440A-ACEC-41E289885112}"/>
                    </a:ext>
                  </a:extLst>
                </p:cNvPr>
                <p:cNvSpPr/>
                <p:nvPr/>
              </p:nvSpPr>
              <p:spPr>
                <a:xfrm>
                  <a:off x="8139961" y="2722422"/>
                  <a:ext cx="150473" cy="150473"/>
                </a:xfrm>
                <a:prstGeom prst="ellipse">
                  <a:avLst/>
                </a:prstGeom>
                <a:solidFill>
                  <a:srgbClr val="8335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2" name="TextBox 51">
                <a:extLst>
                  <a:ext uri="{FF2B5EF4-FFF2-40B4-BE49-F238E27FC236}">
                    <a16:creationId xmlns:a16="http://schemas.microsoft.com/office/drawing/2014/main" id="{38F4B3FC-E555-4F37-BC12-4940EF773A7E}"/>
                  </a:ext>
                </a:extLst>
              </p:cNvPr>
              <p:cNvSpPr txBox="1"/>
              <p:nvPr/>
            </p:nvSpPr>
            <p:spPr>
              <a:xfrm>
                <a:off x="7539736" y="3160041"/>
                <a:ext cx="689292" cy="492443"/>
              </a:xfrm>
              <a:prstGeom prst="rect">
                <a:avLst/>
              </a:prstGeom>
              <a:noFill/>
            </p:spPr>
            <p:txBody>
              <a:bodyPr wrap="none" lIns="0" tIns="0" rIns="0" bIns="0" rtlCol="0">
                <a:spAutoFit/>
              </a:bodyPr>
              <a:lstStyle/>
              <a:p>
                <a:pPr algn="ctr"/>
                <a:r>
                  <a:rPr lang="en-US" sz="3200" b="1" dirty="0">
                    <a:solidFill>
                      <a:schemeClr val="bg1"/>
                    </a:solidFill>
                    <a:latin typeface="+mj-lt"/>
                  </a:rPr>
                  <a:t>NHS</a:t>
                </a:r>
              </a:p>
            </p:txBody>
          </p:sp>
        </p:grpSp>
        <p:sp>
          <p:nvSpPr>
            <p:cNvPr id="64" name="Arc 63">
              <a:extLst>
                <a:ext uri="{FF2B5EF4-FFF2-40B4-BE49-F238E27FC236}">
                  <a16:creationId xmlns:a16="http://schemas.microsoft.com/office/drawing/2014/main" id="{CAE87D92-1F07-49DE-BFD7-F74BD728BD31}"/>
                </a:ext>
              </a:extLst>
            </p:cNvPr>
            <p:cNvSpPr/>
            <p:nvPr/>
          </p:nvSpPr>
          <p:spPr>
            <a:xfrm>
              <a:off x="3843489" y="2720981"/>
              <a:ext cx="1431827" cy="1431826"/>
            </a:xfrm>
            <a:prstGeom prst="arc">
              <a:avLst>
                <a:gd name="adj1" fmla="val 16200000"/>
                <a:gd name="adj2" fmla="val 19003948"/>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6" name="Arc 65">
              <a:extLst>
                <a:ext uri="{FF2B5EF4-FFF2-40B4-BE49-F238E27FC236}">
                  <a16:creationId xmlns:a16="http://schemas.microsoft.com/office/drawing/2014/main" id="{45B3FF71-3684-4143-BA68-D4583307C956}"/>
                </a:ext>
              </a:extLst>
            </p:cNvPr>
            <p:cNvSpPr/>
            <p:nvPr/>
          </p:nvSpPr>
          <p:spPr>
            <a:xfrm>
              <a:off x="852826" y="2694293"/>
              <a:ext cx="1431827" cy="1431826"/>
            </a:xfrm>
            <a:prstGeom prst="arc">
              <a:avLst>
                <a:gd name="adj1" fmla="val 16200000"/>
                <a:gd name="adj2" fmla="val 3850353"/>
              </a:avLst>
            </a:prstGeom>
            <a:ln w="38100">
              <a:gradFill>
                <a:gsLst>
                  <a:gs pos="0">
                    <a:srgbClr val="7BEBD8"/>
                  </a:gs>
                  <a:gs pos="8000">
                    <a:srgbClr val="6B8DE1"/>
                  </a:gs>
                  <a:gs pos="100000">
                    <a:srgbClr val="8335E5"/>
                  </a:gs>
                </a:gsLst>
                <a:lin ang="5400000" scaled="1"/>
              </a:gra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pSp>
      <p:sp>
        <p:nvSpPr>
          <p:cNvPr id="7" name="Title 6" hidden="1">
            <a:extLst>
              <a:ext uri="{FF2B5EF4-FFF2-40B4-BE49-F238E27FC236}">
                <a16:creationId xmlns:a16="http://schemas.microsoft.com/office/drawing/2014/main" id="{8336C4B5-E15C-4086-8FF8-C33A073734A2}"/>
              </a:ext>
            </a:extLst>
          </p:cNvPr>
          <p:cNvSpPr>
            <a:spLocks noGrp="1"/>
          </p:cNvSpPr>
          <p:nvPr>
            <p:ph type="title"/>
          </p:nvPr>
        </p:nvSpPr>
        <p:spPr/>
        <p:txBody>
          <a:bodyPr/>
          <a:lstStyle/>
          <a:p>
            <a:r>
              <a:rPr lang="en-US" dirty="0"/>
              <a:t>Human resources slide 7</a:t>
            </a:r>
          </a:p>
        </p:txBody>
      </p:sp>
    </p:spTree>
    <p:extLst>
      <p:ext uri="{BB962C8B-B14F-4D97-AF65-F5344CB8AC3E}">
        <p14:creationId xmlns:p14="http://schemas.microsoft.com/office/powerpoint/2010/main" val="2163769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descr="This image is an icon of three human beings. ">
            <a:extLst>
              <a:ext uri="{FF2B5EF4-FFF2-40B4-BE49-F238E27FC236}">
                <a16:creationId xmlns:a16="http://schemas.microsoft.com/office/drawing/2014/main" id="{5D1C056A-1D7A-4D89-A2E0-446D9944C6FB}"/>
              </a:ext>
            </a:extLst>
          </p:cNvPr>
          <p:cNvGrpSpPr/>
          <p:nvPr/>
        </p:nvGrpSpPr>
        <p:grpSpPr>
          <a:xfrm>
            <a:off x="7858124" y="1834425"/>
            <a:ext cx="569186" cy="530997"/>
            <a:chOff x="-27444701" y="-10180638"/>
            <a:chExt cx="10883901" cy="10153650"/>
          </a:xfrm>
          <a:solidFill>
            <a:schemeClr val="bg1">
              <a:lumMod val="50000"/>
            </a:schemeClr>
          </a:solidFill>
        </p:grpSpPr>
        <p:sp>
          <p:nvSpPr>
            <p:cNvPr id="6" name="Freeform 35">
              <a:extLst>
                <a:ext uri="{FF2B5EF4-FFF2-40B4-BE49-F238E27FC236}">
                  <a16:creationId xmlns:a16="http://schemas.microsoft.com/office/drawing/2014/main" id="{C9FAB44B-F1A9-406C-8DC0-7BC29AA64A5B}"/>
                </a:ext>
              </a:extLst>
            </p:cNvPr>
            <p:cNvSpPr>
              <a:spLocks/>
            </p:cNvSpPr>
            <p:nvPr/>
          </p:nvSpPr>
          <p:spPr bwMode="auto">
            <a:xfrm>
              <a:off x="-22969538" y="-10180638"/>
              <a:ext cx="1906588" cy="1978025"/>
            </a:xfrm>
            <a:custGeom>
              <a:avLst/>
              <a:gdLst>
                <a:gd name="T0" fmla="*/ 554 w 639"/>
                <a:gd name="T1" fmla="*/ 327 h 664"/>
                <a:gd name="T2" fmla="*/ 438 w 639"/>
                <a:gd name="T3" fmla="*/ 526 h 664"/>
                <a:gd name="T4" fmla="*/ 204 w 639"/>
                <a:gd name="T5" fmla="*/ 521 h 664"/>
                <a:gd name="T6" fmla="*/ 97 w 639"/>
                <a:gd name="T7" fmla="*/ 316 h 664"/>
                <a:gd name="T8" fmla="*/ 222 w 639"/>
                <a:gd name="T9" fmla="*/ 123 h 664"/>
                <a:gd name="T10" fmla="*/ 447 w 639"/>
                <a:gd name="T11" fmla="*/ 133 h 664"/>
                <a:gd name="T12" fmla="*/ 554 w 639"/>
                <a:gd name="T13" fmla="*/ 327 h 664"/>
                <a:gd name="T14" fmla="*/ 638 w 639"/>
                <a:gd name="T15" fmla="*/ 327 h 664"/>
                <a:gd name="T16" fmla="*/ 519 w 639"/>
                <a:gd name="T17" fmla="*/ 82 h 664"/>
                <a:gd name="T18" fmla="*/ 244 w 639"/>
                <a:gd name="T19" fmla="*/ 25 h 664"/>
                <a:gd name="T20" fmla="*/ 39 w 639"/>
                <a:gd name="T21" fmla="*/ 200 h 664"/>
                <a:gd name="T22" fmla="*/ 53 w 639"/>
                <a:gd name="T23" fmla="*/ 482 h 664"/>
                <a:gd name="T24" fmla="*/ 407 w 639"/>
                <a:gd name="T25" fmla="*/ 629 h 664"/>
                <a:gd name="T26" fmla="*/ 638 w 639"/>
                <a:gd name="T27" fmla="*/ 327 h 664"/>
                <a:gd name="T28" fmla="*/ 554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4" y="327"/>
                  </a:moveTo>
                  <a:cubicBezTo>
                    <a:pt x="553" y="410"/>
                    <a:pt x="510" y="485"/>
                    <a:pt x="438" y="526"/>
                  </a:cubicBezTo>
                  <a:cubicBezTo>
                    <a:pt x="365" y="569"/>
                    <a:pt x="275" y="564"/>
                    <a:pt x="204" y="521"/>
                  </a:cubicBezTo>
                  <a:cubicBezTo>
                    <a:pt x="133" y="478"/>
                    <a:pt x="94" y="398"/>
                    <a:pt x="97" y="316"/>
                  </a:cubicBezTo>
                  <a:cubicBezTo>
                    <a:pt x="99" y="234"/>
                    <a:pt x="150" y="161"/>
                    <a:pt x="222" y="123"/>
                  </a:cubicBezTo>
                  <a:cubicBezTo>
                    <a:pt x="292" y="85"/>
                    <a:pt x="379" y="92"/>
                    <a:pt x="447" y="133"/>
                  </a:cubicBezTo>
                  <a:cubicBezTo>
                    <a:pt x="514" y="174"/>
                    <a:pt x="553" y="249"/>
                    <a:pt x="554" y="327"/>
                  </a:cubicBezTo>
                  <a:cubicBezTo>
                    <a:pt x="555" y="381"/>
                    <a:pt x="639" y="381"/>
                    <a:pt x="638" y="327"/>
                  </a:cubicBezTo>
                  <a:cubicBezTo>
                    <a:pt x="637" y="232"/>
                    <a:pt x="594" y="141"/>
                    <a:pt x="519" y="82"/>
                  </a:cubicBezTo>
                  <a:cubicBezTo>
                    <a:pt x="441" y="21"/>
                    <a:pt x="340" y="0"/>
                    <a:pt x="244" y="25"/>
                  </a:cubicBezTo>
                  <a:cubicBezTo>
                    <a:pt x="154" y="48"/>
                    <a:pt x="76" y="116"/>
                    <a:pt x="39" y="200"/>
                  </a:cubicBezTo>
                  <a:cubicBezTo>
                    <a:pt x="0" y="292"/>
                    <a:pt x="5" y="395"/>
                    <a:pt x="53" y="482"/>
                  </a:cubicBezTo>
                  <a:cubicBezTo>
                    <a:pt x="122" y="606"/>
                    <a:pt x="271" y="664"/>
                    <a:pt x="407" y="629"/>
                  </a:cubicBezTo>
                  <a:cubicBezTo>
                    <a:pt x="543" y="594"/>
                    <a:pt x="637" y="466"/>
                    <a:pt x="638" y="327"/>
                  </a:cubicBezTo>
                  <a:cubicBezTo>
                    <a:pt x="639" y="273"/>
                    <a:pt x="555"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7" name="Freeform 36">
              <a:extLst>
                <a:ext uri="{FF2B5EF4-FFF2-40B4-BE49-F238E27FC236}">
                  <a16:creationId xmlns:a16="http://schemas.microsoft.com/office/drawing/2014/main" id="{12B0F9D4-64CB-42CD-88AA-7E8CAD1F1229}"/>
                </a:ext>
              </a:extLst>
            </p:cNvPr>
            <p:cNvSpPr>
              <a:spLocks/>
            </p:cNvSpPr>
            <p:nvPr/>
          </p:nvSpPr>
          <p:spPr bwMode="auto">
            <a:xfrm>
              <a:off x="-23596600" y="-8610601"/>
              <a:ext cx="3186113" cy="2139950"/>
            </a:xfrm>
            <a:custGeom>
              <a:avLst/>
              <a:gdLst>
                <a:gd name="T0" fmla="*/ 846 w 1068"/>
                <a:gd name="T1" fmla="*/ 102 h 718"/>
                <a:gd name="T2" fmla="*/ 981 w 1068"/>
                <a:gd name="T3" fmla="*/ 330 h 718"/>
                <a:gd name="T4" fmla="*/ 981 w 1068"/>
                <a:gd name="T5" fmla="*/ 480 h 718"/>
                <a:gd name="T6" fmla="*/ 981 w 1068"/>
                <a:gd name="T7" fmla="*/ 559 h 718"/>
                <a:gd name="T8" fmla="*/ 961 w 1068"/>
                <a:gd name="T9" fmla="*/ 618 h 718"/>
                <a:gd name="T10" fmla="*/ 882 w 1068"/>
                <a:gd name="T11" fmla="*/ 634 h 718"/>
                <a:gd name="T12" fmla="*/ 214 w 1068"/>
                <a:gd name="T13" fmla="*/ 634 h 718"/>
                <a:gd name="T14" fmla="*/ 152 w 1068"/>
                <a:gd name="T15" fmla="*/ 634 h 718"/>
                <a:gd name="T16" fmla="*/ 90 w 1068"/>
                <a:gd name="T17" fmla="*/ 571 h 718"/>
                <a:gd name="T18" fmla="*/ 90 w 1068"/>
                <a:gd name="T19" fmla="*/ 524 h 718"/>
                <a:gd name="T20" fmla="*/ 90 w 1068"/>
                <a:gd name="T21" fmla="*/ 355 h 718"/>
                <a:gd name="T22" fmla="*/ 173 w 1068"/>
                <a:gd name="T23" fmla="*/ 144 h 718"/>
                <a:gd name="T24" fmla="*/ 222 w 1068"/>
                <a:gd name="T25" fmla="*/ 104 h 718"/>
                <a:gd name="T26" fmla="*/ 180 w 1068"/>
                <a:gd name="T27" fmla="*/ 31 h 718"/>
                <a:gd name="T28" fmla="*/ 13 w 1068"/>
                <a:gd name="T29" fmla="*/ 277 h 718"/>
                <a:gd name="T30" fmla="*/ 6 w 1068"/>
                <a:gd name="T31" fmla="*/ 448 h 718"/>
                <a:gd name="T32" fmla="*/ 9 w 1068"/>
                <a:gd name="T33" fmla="*/ 604 h 718"/>
                <a:gd name="T34" fmla="*/ 161 w 1068"/>
                <a:gd name="T35" fmla="*/ 718 h 718"/>
                <a:gd name="T36" fmla="*/ 805 w 1068"/>
                <a:gd name="T37" fmla="*/ 718 h 718"/>
                <a:gd name="T38" fmla="*/ 908 w 1068"/>
                <a:gd name="T39" fmla="*/ 718 h 718"/>
                <a:gd name="T40" fmla="*/ 1059 w 1068"/>
                <a:gd name="T41" fmla="*/ 615 h 718"/>
                <a:gd name="T42" fmla="*/ 1065 w 1068"/>
                <a:gd name="T43" fmla="*/ 545 h 718"/>
                <a:gd name="T44" fmla="*/ 1065 w 1068"/>
                <a:gd name="T45" fmla="*/ 456 h 718"/>
                <a:gd name="T46" fmla="*/ 1060 w 1068"/>
                <a:gd name="T47" fmla="*/ 288 h 718"/>
                <a:gd name="T48" fmla="*/ 888 w 1068"/>
                <a:gd name="T49" fmla="*/ 30 h 718"/>
                <a:gd name="T50" fmla="*/ 846 w 1068"/>
                <a:gd name="T51" fmla="*/ 102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8">
                  <a:moveTo>
                    <a:pt x="846" y="102"/>
                  </a:moveTo>
                  <a:cubicBezTo>
                    <a:pt x="924" y="152"/>
                    <a:pt x="975" y="237"/>
                    <a:pt x="981" y="330"/>
                  </a:cubicBezTo>
                  <a:cubicBezTo>
                    <a:pt x="984" y="379"/>
                    <a:pt x="981" y="430"/>
                    <a:pt x="981" y="480"/>
                  </a:cubicBezTo>
                  <a:cubicBezTo>
                    <a:pt x="981" y="506"/>
                    <a:pt x="981" y="533"/>
                    <a:pt x="981" y="559"/>
                  </a:cubicBezTo>
                  <a:cubicBezTo>
                    <a:pt x="981" y="583"/>
                    <a:pt x="978" y="601"/>
                    <a:pt x="961" y="618"/>
                  </a:cubicBezTo>
                  <a:cubicBezTo>
                    <a:pt x="941" y="638"/>
                    <a:pt x="910" y="634"/>
                    <a:pt x="882" y="634"/>
                  </a:cubicBezTo>
                  <a:cubicBezTo>
                    <a:pt x="659" y="634"/>
                    <a:pt x="436" y="634"/>
                    <a:pt x="214" y="634"/>
                  </a:cubicBezTo>
                  <a:cubicBezTo>
                    <a:pt x="193" y="634"/>
                    <a:pt x="173" y="634"/>
                    <a:pt x="152" y="634"/>
                  </a:cubicBezTo>
                  <a:cubicBezTo>
                    <a:pt x="117" y="634"/>
                    <a:pt x="90" y="606"/>
                    <a:pt x="90" y="571"/>
                  </a:cubicBezTo>
                  <a:cubicBezTo>
                    <a:pt x="89" y="556"/>
                    <a:pt x="90" y="540"/>
                    <a:pt x="90" y="524"/>
                  </a:cubicBezTo>
                  <a:cubicBezTo>
                    <a:pt x="90" y="468"/>
                    <a:pt x="90" y="412"/>
                    <a:pt x="90" y="355"/>
                  </a:cubicBezTo>
                  <a:cubicBezTo>
                    <a:pt x="90" y="276"/>
                    <a:pt x="117" y="202"/>
                    <a:pt x="173" y="144"/>
                  </a:cubicBezTo>
                  <a:cubicBezTo>
                    <a:pt x="188" y="129"/>
                    <a:pt x="204" y="116"/>
                    <a:pt x="222" y="104"/>
                  </a:cubicBezTo>
                  <a:cubicBezTo>
                    <a:pt x="267" y="74"/>
                    <a:pt x="225" y="2"/>
                    <a:pt x="180" y="31"/>
                  </a:cubicBezTo>
                  <a:cubicBezTo>
                    <a:pt x="94" y="88"/>
                    <a:pt x="32" y="175"/>
                    <a:pt x="13" y="277"/>
                  </a:cubicBezTo>
                  <a:cubicBezTo>
                    <a:pt x="2" y="333"/>
                    <a:pt x="6" y="391"/>
                    <a:pt x="6" y="448"/>
                  </a:cubicBezTo>
                  <a:cubicBezTo>
                    <a:pt x="6" y="499"/>
                    <a:pt x="0" y="554"/>
                    <a:pt x="9" y="604"/>
                  </a:cubicBezTo>
                  <a:cubicBezTo>
                    <a:pt x="23" y="676"/>
                    <a:pt x="92" y="718"/>
                    <a:pt x="161" y="718"/>
                  </a:cubicBezTo>
                  <a:cubicBezTo>
                    <a:pt x="375" y="718"/>
                    <a:pt x="590" y="718"/>
                    <a:pt x="805" y="718"/>
                  </a:cubicBezTo>
                  <a:cubicBezTo>
                    <a:pt x="839" y="718"/>
                    <a:pt x="873" y="718"/>
                    <a:pt x="908" y="718"/>
                  </a:cubicBezTo>
                  <a:cubicBezTo>
                    <a:pt x="977" y="718"/>
                    <a:pt x="1035" y="682"/>
                    <a:pt x="1059" y="615"/>
                  </a:cubicBezTo>
                  <a:cubicBezTo>
                    <a:pt x="1066" y="593"/>
                    <a:pt x="1065" y="568"/>
                    <a:pt x="1065" y="545"/>
                  </a:cubicBezTo>
                  <a:cubicBezTo>
                    <a:pt x="1065" y="515"/>
                    <a:pt x="1065" y="486"/>
                    <a:pt x="1065" y="456"/>
                  </a:cubicBezTo>
                  <a:cubicBezTo>
                    <a:pt x="1065" y="400"/>
                    <a:pt x="1068" y="344"/>
                    <a:pt x="1060" y="288"/>
                  </a:cubicBezTo>
                  <a:cubicBezTo>
                    <a:pt x="1045" y="182"/>
                    <a:pt x="978" y="87"/>
                    <a:pt x="888" y="30"/>
                  </a:cubicBezTo>
                  <a:cubicBezTo>
                    <a:pt x="843" y="0"/>
                    <a:pt x="801" y="73"/>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8" name="Freeform 37">
              <a:extLst>
                <a:ext uri="{FF2B5EF4-FFF2-40B4-BE49-F238E27FC236}">
                  <a16:creationId xmlns:a16="http://schemas.microsoft.com/office/drawing/2014/main" id="{0FD5A500-BBCF-4857-86E7-EBF5AA53DDB4}"/>
                </a:ext>
              </a:extLst>
            </p:cNvPr>
            <p:cNvSpPr>
              <a:spLocks/>
            </p:cNvSpPr>
            <p:nvPr/>
          </p:nvSpPr>
          <p:spPr bwMode="auto">
            <a:xfrm>
              <a:off x="-26819225" y="-3736976"/>
              <a:ext cx="1903413" cy="1978025"/>
            </a:xfrm>
            <a:custGeom>
              <a:avLst/>
              <a:gdLst>
                <a:gd name="T0" fmla="*/ 554 w 638"/>
                <a:gd name="T1" fmla="*/ 327 h 664"/>
                <a:gd name="T2" fmla="*/ 437 w 638"/>
                <a:gd name="T3" fmla="*/ 527 h 664"/>
                <a:gd name="T4" fmla="*/ 203 w 638"/>
                <a:gd name="T5" fmla="*/ 521 h 664"/>
                <a:gd name="T6" fmla="*/ 96 w 638"/>
                <a:gd name="T7" fmla="*/ 316 h 664"/>
                <a:gd name="T8" fmla="*/ 222 w 638"/>
                <a:gd name="T9" fmla="*/ 123 h 664"/>
                <a:gd name="T10" fmla="*/ 446 w 638"/>
                <a:gd name="T11" fmla="*/ 133 h 664"/>
                <a:gd name="T12" fmla="*/ 554 w 638"/>
                <a:gd name="T13" fmla="*/ 327 h 664"/>
                <a:gd name="T14" fmla="*/ 638 w 638"/>
                <a:gd name="T15" fmla="*/ 327 h 664"/>
                <a:gd name="T16" fmla="*/ 519 w 638"/>
                <a:gd name="T17" fmla="*/ 82 h 664"/>
                <a:gd name="T18" fmla="*/ 244 w 638"/>
                <a:gd name="T19" fmla="*/ 25 h 664"/>
                <a:gd name="T20" fmla="*/ 39 w 638"/>
                <a:gd name="T21" fmla="*/ 201 h 664"/>
                <a:gd name="T22" fmla="*/ 53 w 638"/>
                <a:gd name="T23" fmla="*/ 482 h 664"/>
                <a:gd name="T24" fmla="*/ 406 w 638"/>
                <a:gd name="T25" fmla="*/ 630 h 664"/>
                <a:gd name="T26" fmla="*/ 638 w 638"/>
                <a:gd name="T27" fmla="*/ 327 h 664"/>
                <a:gd name="T28" fmla="*/ 554 w 638"/>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8" h="664">
                  <a:moveTo>
                    <a:pt x="554" y="327"/>
                  </a:moveTo>
                  <a:cubicBezTo>
                    <a:pt x="553" y="410"/>
                    <a:pt x="509" y="485"/>
                    <a:pt x="437" y="527"/>
                  </a:cubicBezTo>
                  <a:cubicBezTo>
                    <a:pt x="365" y="569"/>
                    <a:pt x="274" y="564"/>
                    <a:pt x="203" y="521"/>
                  </a:cubicBezTo>
                  <a:cubicBezTo>
                    <a:pt x="133" y="478"/>
                    <a:pt x="94" y="398"/>
                    <a:pt x="96" y="316"/>
                  </a:cubicBezTo>
                  <a:cubicBezTo>
                    <a:pt x="99" y="234"/>
                    <a:pt x="150" y="161"/>
                    <a:pt x="222" y="123"/>
                  </a:cubicBezTo>
                  <a:cubicBezTo>
                    <a:pt x="292" y="86"/>
                    <a:pt x="379" y="92"/>
                    <a:pt x="446" y="133"/>
                  </a:cubicBezTo>
                  <a:cubicBezTo>
                    <a:pt x="514" y="174"/>
                    <a:pt x="553" y="250"/>
                    <a:pt x="554" y="327"/>
                  </a:cubicBezTo>
                  <a:cubicBezTo>
                    <a:pt x="554" y="381"/>
                    <a:pt x="638" y="382"/>
                    <a:pt x="638" y="327"/>
                  </a:cubicBezTo>
                  <a:cubicBezTo>
                    <a:pt x="637" y="232"/>
                    <a:pt x="594" y="141"/>
                    <a:pt x="519" y="82"/>
                  </a:cubicBezTo>
                  <a:cubicBezTo>
                    <a:pt x="441" y="21"/>
                    <a:pt x="340" y="0"/>
                    <a:pt x="244" y="25"/>
                  </a:cubicBezTo>
                  <a:cubicBezTo>
                    <a:pt x="154" y="48"/>
                    <a:pt x="76" y="116"/>
                    <a:pt x="39" y="201"/>
                  </a:cubicBezTo>
                  <a:cubicBezTo>
                    <a:pt x="0" y="292"/>
                    <a:pt x="5" y="395"/>
                    <a:pt x="53" y="482"/>
                  </a:cubicBezTo>
                  <a:cubicBezTo>
                    <a:pt x="122" y="606"/>
                    <a:pt x="271" y="664"/>
                    <a:pt x="406" y="630"/>
                  </a:cubicBezTo>
                  <a:cubicBezTo>
                    <a:pt x="542" y="595"/>
                    <a:pt x="636" y="466"/>
                    <a:pt x="638" y="327"/>
                  </a:cubicBezTo>
                  <a:cubicBezTo>
                    <a:pt x="638" y="273"/>
                    <a:pt x="554" y="273"/>
                    <a:pt x="554"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9" name="Freeform 38">
              <a:extLst>
                <a:ext uri="{FF2B5EF4-FFF2-40B4-BE49-F238E27FC236}">
                  <a16:creationId xmlns:a16="http://schemas.microsoft.com/office/drawing/2014/main" id="{443598C0-BD9C-4522-87F3-C9C8F628EF08}"/>
                </a:ext>
              </a:extLst>
            </p:cNvPr>
            <p:cNvSpPr>
              <a:spLocks/>
            </p:cNvSpPr>
            <p:nvPr/>
          </p:nvSpPr>
          <p:spPr bwMode="auto">
            <a:xfrm>
              <a:off x="-27444701" y="-2163763"/>
              <a:ext cx="3182938" cy="2136775"/>
            </a:xfrm>
            <a:custGeom>
              <a:avLst/>
              <a:gdLst>
                <a:gd name="T0" fmla="*/ 846 w 1067"/>
                <a:gd name="T1" fmla="*/ 102 h 717"/>
                <a:gd name="T2" fmla="*/ 980 w 1067"/>
                <a:gd name="T3" fmla="*/ 329 h 717"/>
                <a:gd name="T4" fmla="*/ 981 w 1067"/>
                <a:gd name="T5" fmla="*/ 479 h 717"/>
                <a:gd name="T6" fmla="*/ 981 w 1067"/>
                <a:gd name="T7" fmla="*/ 558 h 717"/>
                <a:gd name="T8" fmla="*/ 961 w 1067"/>
                <a:gd name="T9" fmla="*/ 617 h 717"/>
                <a:gd name="T10" fmla="*/ 882 w 1067"/>
                <a:gd name="T11" fmla="*/ 633 h 717"/>
                <a:gd name="T12" fmla="*/ 213 w 1067"/>
                <a:gd name="T13" fmla="*/ 633 h 717"/>
                <a:gd name="T14" fmla="*/ 152 w 1067"/>
                <a:gd name="T15" fmla="*/ 633 h 717"/>
                <a:gd name="T16" fmla="*/ 89 w 1067"/>
                <a:gd name="T17" fmla="*/ 571 h 717"/>
                <a:gd name="T18" fmla="*/ 89 w 1067"/>
                <a:gd name="T19" fmla="*/ 523 h 717"/>
                <a:gd name="T20" fmla="*/ 89 w 1067"/>
                <a:gd name="T21" fmla="*/ 355 h 717"/>
                <a:gd name="T22" fmla="*/ 172 w 1067"/>
                <a:gd name="T23" fmla="*/ 144 h 717"/>
                <a:gd name="T24" fmla="*/ 222 w 1067"/>
                <a:gd name="T25" fmla="*/ 103 h 717"/>
                <a:gd name="T26" fmla="*/ 179 w 1067"/>
                <a:gd name="T27" fmla="*/ 31 h 717"/>
                <a:gd name="T28" fmla="*/ 12 w 1067"/>
                <a:gd name="T29" fmla="*/ 276 h 717"/>
                <a:gd name="T30" fmla="*/ 5 w 1067"/>
                <a:gd name="T31" fmla="*/ 447 h 717"/>
                <a:gd name="T32" fmla="*/ 9 w 1067"/>
                <a:gd name="T33" fmla="*/ 604 h 717"/>
                <a:gd name="T34" fmla="*/ 161 w 1067"/>
                <a:gd name="T35" fmla="*/ 717 h 717"/>
                <a:gd name="T36" fmla="*/ 804 w 1067"/>
                <a:gd name="T37" fmla="*/ 717 h 717"/>
                <a:gd name="T38" fmla="*/ 907 w 1067"/>
                <a:gd name="T39" fmla="*/ 717 h 717"/>
                <a:gd name="T40" fmla="*/ 1058 w 1067"/>
                <a:gd name="T41" fmla="*/ 614 h 717"/>
                <a:gd name="T42" fmla="*/ 1065 w 1067"/>
                <a:gd name="T43" fmla="*/ 544 h 717"/>
                <a:gd name="T44" fmla="*/ 1065 w 1067"/>
                <a:gd name="T45" fmla="*/ 455 h 717"/>
                <a:gd name="T46" fmla="*/ 1060 w 1067"/>
                <a:gd name="T47" fmla="*/ 287 h 717"/>
                <a:gd name="T48" fmla="*/ 888 w 1067"/>
                <a:gd name="T49" fmla="*/ 29 h 717"/>
                <a:gd name="T50" fmla="*/ 846 w 1067"/>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7" h="717">
                  <a:moveTo>
                    <a:pt x="846" y="102"/>
                  </a:moveTo>
                  <a:cubicBezTo>
                    <a:pt x="924" y="152"/>
                    <a:pt x="974" y="236"/>
                    <a:pt x="980" y="329"/>
                  </a:cubicBezTo>
                  <a:cubicBezTo>
                    <a:pt x="983" y="379"/>
                    <a:pt x="981" y="429"/>
                    <a:pt x="981" y="479"/>
                  </a:cubicBezTo>
                  <a:cubicBezTo>
                    <a:pt x="981" y="505"/>
                    <a:pt x="981" y="532"/>
                    <a:pt x="981" y="558"/>
                  </a:cubicBezTo>
                  <a:cubicBezTo>
                    <a:pt x="981" y="582"/>
                    <a:pt x="978" y="600"/>
                    <a:pt x="961" y="617"/>
                  </a:cubicBezTo>
                  <a:cubicBezTo>
                    <a:pt x="940" y="637"/>
                    <a:pt x="910" y="633"/>
                    <a:pt x="882" y="633"/>
                  </a:cubicBezTo>
                  <a:cubicBezTo>
                    <a:pt x="659" y="633"/>
                    <a:pt x="436" y="633"/>
                    <a:pt x="213" y="633"/>
                  </a:cubicBezTo>
                  <a:cubicBezTo>
                    <a:pt x="193" y="633"/>
                    <a:pt x="172" y="633"/>
                    <a:pt x="152" y="633"/>
                  </a:cubicBezTo>
                  <a:cubicBezTo>
                    <a:pt x="117" y="633"/>
                    <a:pt x="90" y="605"/>
                    <a:pt x="89" y="571"/>
                  </a:cubicBezTo>
                  <a:cubicBezTo>
                    <a:pt x="89" y="555"/>
                    <a:pt x="89" y="539"/>
                    <a:pt x="89" y="523"/>
                  </a:cubicBezTo>
                  <a:cubicBezTo>
                    <a:pt x="89" y="467"/>
                    <a:pt x="89" y="411"/>
                    <a:pt x="89" y="355"/>
                  </a:cubicBezTo>
                  <a:cubicBezTo>
                    <a:pt x="89" y="275"/>
                    <a:pt x="117" y="201"/>
                    <a:pt x="172" y="144"/>
                  </a:cubicBezTo>
                  <a:cubicBezTo>
                    <a:pt x="187" y="128"/>
                    <a:pt x="204" y="115"/>
                    <a:pt x="222" y="103"/>
                  </a:cubicBezTo>
                  <a:cubicBezTo>
                    <a:pt x="267" y="74"/>
                    <a:pt x="225" y="1"/>
                    <a:pt x="179" y="31"/>
                  </a:cubicBezTo>
                  <a:cubicBezTo>
                    <a:pt x="93" y="87"/>
                    <a:pt x="32" y="174"/>
                    <a:pt x="12" y="276"/>
                  </a:cubicBezTo>
                  <a:cubicBezTo>
                    <a:pt x="1" y="332"/>
                    <a:pt x="5" y="391"/>
                    <a:pt x="5" y="447"/>
                  </a:cubicBezTo>
                  <a:cubicBezTo>
                    <a:pt x="5" y="498"/>
                    <a:pt x="0" y="553"/>
                    <a:pt x="9" y="604"/>
                  </a:cubicBezTo>
                  <a:cubicBezTo>
                    <a:pt x="22" y="675"/>
                    <a:pt x="92" y="717"/>
                    <a:pt x="161" y="717"/>
                  </a:cubicBezTo>
                  <a:cubicBezTo>
                    <a:pt x="375" y="717"/>
                    <a:pt x="590" y="717"/>
                    <a:pt x="804" y="717"/>
                  </a:cubicBezTo>
                  <a:cubicBezTo>
                    <a:pt x="839" y="717"/>
                    <a:pt x="873" y="717"/>
                    <a:pt x="907" y="717"/>
                  </a:cubicBezTo>
                  <a:cubicBezTo>
                    <a:pt x="977" y="717"/>
                    <a:pt x="1035" y="681"/>
                    <a:pt x="1058" y="614"/>
                  </a:cubicBezTo>
                  <a:cubicBezTo>
                    <a:pt x="1066" y="592"/>
                    <a:pt x="1065" y="568"/>
                    <a:pt x="1065" y="544"/>
                  </a:cubicBezTo>
                  <a:cubicBezTo>
                    <a:pt x="1065" y="515"/>
                    <a:pt x="1065" y="485"/>
                    <a:pt x="1065" y="455"/>
                  </a:cubicBezTo>
                  <a:cubicBezTo>
                    <a:pt x="1065" y="399"/>
                    <a:pt x="1067" y="343"/>
                    <a:pt x="1060" y="287"/>
                  </a:cubicBezTo>
                  <a:cubicBezTo>
                    <a:pt x="1045" y="181"/>
                    <a:pt x="977" y="86"/>
                    <a:pt x="888" y="29"/>
                  </a:cubicBezTo>
                  <a:cubicBezTo>
                    <a:pt x="842" y="0"/>
                    <a:pt x="800"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0" name="Freeform 39">
              <a:extLst>
                <a:ext uri="{FF2B5EF4-FFF2-40B4-BE49-F238E27FC236}">
                  <a16:creationId xmlns:a16="http://schemas.microsoft.com/office/drawing/2014/main" id="{426B4897-8470-4A76-9FA9-4E7CD62BFE0C}"/>
                </a:ext>
              </a:extLst>
            </p:cNvPr>
            <p:cNvSpPr>
              <a:spLocks/>
            </p:cNvSpPr>
            <p:nvPr/>
          </p:nvSpPr>
          <p:spPr bwMode="auto">
            <a:xfrm>
              <a:off x="-19121438" y="-3736976"/>
              <a:ext cx="1906588" cy="1978025"/>
            </a:xfrm>
            <a:custGeom>
              <a:avLst/>
              <a:gdLst>
                <a:gd name="T0" fmla="*/ 555 w 639"/>
                <a:gd name="T1" fmla="*/ 327 h 664"/>
                <a:gd name="T2" fmla="*/ 438 w 639"/>
                <a:gd name="T3" fmla="*/ 527 h 664"/>
                <a:gd name="T4" fmla="*/ 204 w 639"/>
                <a:gd name="T5" fmla="*/ 521 h 664"/>
                <a:gd name="T6" fmla="*/ 97 w 639"/>
                <a:gd name="T7" fmla="*/ 316 h 664"/>
                <a:gd name="T8" fmla="*/ 222 w 639"/>
                <a:gd name="T9" fmla="*/ 123 h 664"/>
                <a:gd name="T10" fmla="*/ 447 w 639"/>
                <a:gd name="T11" fmla="*/ 133 h 664"/>
                <a:gd name="T12" fmla="*/ 555 w 639"/>
                <a:gd name="T13" fmla="*/ 327 h 664"/>
                <a:gd name="T14" fmla="*/ 639 w 639"/>
                <a:gd name="T15" fmla="*/ 327 h 664"/>
                <a:gd name="T16" fmla="*/ 519 w 639"/>
                <a:gd name="T17" fmla="*/ 82 h 664"/>
                <a:gd name="T18" fmla="*/ 244 w 639"/>
                <a:gd name="T19" fmla="*/ 25 h 664"/>
                <a:gd name="T20" fmla="*/ 40 w 639"/>
                <a:gd name="T21" fmla="*/ 201 h 664"/>
                <a:gd name="T22" fmla="*/ 54 w 639"/>
                <a:gd name="T23" fmla="*/ 482 h 664"/>
                <a:gd name="T24" fmla="*/ 407 w 639"/>
                <a:gd name="T25" fmla="*/ 630 h 664"/>
                <a:gd name="T26" fmla="*/ 639 w 639"/>
                <a:gd name="T27" fmla="*/ 327 h 664"/>
                <a:gd name="T28" fmla="*/ 555 w 639"/>
                <a:gd name="T29" fmla="*/ 327 h 6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39" h="664">
                  <a:moveTo>
                    <a:pt x="555" y="327"/>
                  </a:moveTo>
                  <a:cubicBezTo>
                    <a:pt x="554" y="410"/>
                    <a:pt x="510" y="485"/>
                    <a:pt x="438" y="527"/>
                  </a:cubicBezTo>
                  <a:cubicBezTo>
                    <a:pt x="366" y="569"/>
                    <a:pt x="275" y="564"/>
                    <a:pt x="204" y="521"/>
                  </a:cubicBezTo>
                  <a:cubicBezTo>
                    <a:pt x="133" y="478"/>
                    <a:pt x="95" y="398"/>
                    <a:pt x="97" y="316"/>
                  </a:cubicBezTo>
                  <a:cubicBezTo>
                    <a:pt x="100" y="234"/>
                    <a:pt x="151" y="161"/>
                    <a:pt x="222" y="123"/>
                  </a:cubicBezTo>
                  <a:cubicBezTo>
                    <a:pt x="293" y="86"/>
                    <a:pt x="380" y="92"/>
                    <a:pt x="447" y="133"/>
                  </a:cubicBezTo>
                  <a:cubicBezTo>
                    <a:pt x="514" y="174"/>
                    <a:pt x="554" y="250"/>
                    <a:pt x="555" y="327"/>
                  </a:cubicBezTo>
                  <a:cubicBezTo>
                    <a:pt x="555" y="381"/>
                    <a:pt x="639" y="382"/>
                    <a:pt x="639" y="327"/>
                  </a:cubicBezTo>
                  <a:cubicBezTo>
                    <a:pt x="638" y="232"/>
                    <a:pt x="595" y="141"/>
                    <a:pt x="519" y="82"/>
                  </a:cubicBezTo>
                  <a:cubicBezTo>
                    <a:pt x="441" y="21"/>
                    <a:pt x="340" y="0"/>
                    <a:pt x="244" y="25"/>
                  </a:cubicBezTo>
                  <a:cubicBezTo>
                    <a:pt x="154" y="48"/>
                    <a:pt x="77" y="116"/>
                    <a:pt x="40" y="201"/>
                  </a:cubicBezTo>
                  <a:cubicBezTo>
                    <a:pt x="0" y="292"/>
                    <a:pt x="5" y="395"/>
                    <a:pt x="54" y="482"/>
                  </a:cubicBezTo>
                  <a:cubicBezTo>
                    <a:pt x="123" y="606"/>
                    <a:pt x="272" y="664"/>
                    <a:pt x="407" y="630"/>
                  </a:cubicBezTo>
                  <a:cubicBezTo>
                    <a:pt x="543" y="595"/>
                    <a:pt x="637" y="466"/>
                    <a:pt x="639" y="327"/>
                  </a:cubicBezTo>
                  <a:cubicBezTo>
                    <a:pt x="639" y="273"/>
                    <a:pt x="555" y="273"/>
                    <a:pt x="555" y="3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1" name="Freeform 40">
              <a:extLst>
                <a:ext uri="{FF2B5EF4-FFF2-40B4-BE49-F238E27FC236}">
                  <a16:creationId xmlns:a16="http://schemas.microsoft.com/office/drawing/2014/main" id="{08884941-111D-4BB6-BD63-1DA532A17165}"/>
                </a:ext>
              </a:extLst>
            </p:cNvPr>
            <p:cNvSpPr>
              <a:spLocks/>
            </p:cNvSpPr>
            <p:nvPr/>
          </p:nvSpPr>
          <p:spPr bwMode="auto">
            <a:xfrm>
              <a:off x="-19746913" y="-2163763"/>
              <a:ext cx="3186113" cy="2136775"/>
            </a:xfrm>
            <a:custGeom>
              <a:avLst/>
              <a:gdLst>
                <a:gd name="T0" fmla="*/ 846 w 1068"/>
                <a:gd name="T1" fmla="*/ 102 h 717"/>
                <a:gd name="T2" fmla="*/ 981 w 1068"/>
                <a:gd name="T3" fmla="*/ 329 h 717"/>
                <a:gd name="T4" fmla="*/ 981 w 1068"/>
                <a:gd name="T5" fmla="*/ 479 h 717"/>
                <a:gd name="T6" fmla="*/ 981 w 1068"/>
                <a:gd name="T7" fmla="*/ 558 h 717"/>
                <a:gd name="T8" fmla="*/ 961 w 1068"/>
                <a:gd name="T9" fmla="*/ 617 h 717"/>
                <a:gd name="T10" fmla="*/ 882 w 1068"/>
                <a:gd name="T11" fmla="*/ 633 h 717"/>
                <a:gd name="T12" fmla="*/ 214 w 1068"/>
                <a:gd name="T13" fmla="*/ 633 h 717"/>
                <a:gd name="T14" fmla="*/ 153 w 1068"/>
                <a:gd name="T15" fmla="*/ 633 h 717"/>
                <a:gd name="T16" fmla="*/ 90 w 1068"/>
                <a:gd name="T17" fmla="*/ 571 h 717"/>
                <a:gd name="T18" fmla="*/ 90 w 1068"/>
                <a:gd name="T19" fmla="*/ 523 h 717"/>
                <a:gd name="T20" fmla="*/ 90 w 1068"/>
                <a:gd name="T21" fmla="*/ 355 h 717"/>
                <a:gd name="T22" fmla="*/ 173 w 1068"/>
                <a:gd name="T23" fmla="*/ 144 h 717"/>
                <a:gd name="T24" fmla="*/ 222 w 1068"/>
                <a:gd name="T25" fmla="*/ 103 h 717"/>
                <a:gd name="T26" fmla="*/ 180 w 1068"/>
                <a:gd name="T27" fmla="*/ 31 h 717"/>
                <a:gd name="T28" fmla="*/ 13 w 1068"/>
                <a:gd name="T29" fmla="*/ 276 h 717"/>
                <a:gd name="T30" fmla="*/ 6 w 1068"/>
                <a:gd name="T31" fmla="*/ 447 h 717"/>
                <a:gd name="T32" fmla="*/ 10 w 1068"/>
                <a:gd name="T33" fmla="*/ 604 h 717"/>
                <a:gd name="T34" fmla="*/ 161 w 1068"/>
                <a:gd name="T35" fmla="*/ 717 h 717"/>
                <a:gd name="T36" fmla="*/ 805 w 1068"/>
                <a:gd name="T37" fmla="*/ 717 h 717"/>
                <a:gd name="T38" fmla="*/ 908 w 1068"/>
                <a:gd name="T39" fmla="*/ 717 h 717"/>
                <a:gd name="T40" fmla="*/ 1059 w 1068"/>
                <a:gd name="T41" fmla="*/ 614 h 717"/>
                <a:gd name="T42" fmla="*/ 1065 w 1068"/>
                <a:gd name="T43" fmla="*/ 544 h 717"/>
                <a:gd name="T44" fmla="*/ 1065 w 1068"/>
                <a:gd name="T45" fmla="*/ 455 h 717"/>
                <a:gd name="T46" fmla="*/ 1060 w 1068"/>
                <a:gd name="T47" fmla="*/ 287 h 717"/>
                <a:gd name="T48" fmla="*/ 889 w 1068"/>
                <a:gd name="T49" fmla="*/ 29 h 717"/>
                <a:gd name="T50" fmla="*/ 846 w 1068"/>
                <a:gd name="T51" fmla="*/ 102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068" h="717">
                  <a:moveTo>
                    <a:pt x="846" y="102"/>
                  </a:moveTo>
                  <a:cubicBezTo>
                    <a:pt x="924" y="152"/>
                    <a:pt x="975" y="236"/>
                    <a:pt x="981" y="329"/>
                  </a:cubicBezTo>
                  <a:cubicBezTo>
                    <a:pt x="984" y="379"/>
                    <a:pt x="981" y="429"/>
                    <a:pt x="981" y="479"/>
                  </a:cubicBezTo>
                  <a:cubicBezTo>
                    <a:pt x="981" y="505"/>
                    <a:pt x="981" y="532"/>
                    <a:pt x="981" y="558"/>
                  </a:cubicBezTo>
                  <a:cubicBezTo>
                    <a:pt x="981" y="582"/>
                    <a:pt x="978" y="600"/>
                    <a:pt x="961" y="617"/>
                  </a:cubicBezTo>
                  <a:cubicBezTo>
                    <a:pt x="941" y="637"/>
                    <a:pt x="911" y="633"/>
                    <a:pt x="882" y="633"/>
                  </a:cubicBezTo>
                  <a:cubicBezTo>
                    <a:pt x="659" y="633"/>
                    <a:pt x="437" y="633"/>
                    <a:pt x="214" y="633"/>
                  </a:cubicBezTo>
                  <a:cubicBezTo>
                    <a:pt x="193" y="633"/>
                    <a:pt x="173" y="633"/>
                    <a:pt x="153" y="633"/>
                  </a:cubicBezTo>
                  <a:cubicBezTo>
                    <a:pt x="118" y="633"/>
                    <a:pt x="91" y="605"/>
                    <a:pt x="90" y="571"/>
                  </a:cubicBezTo>
                  <a:cubicBezTo>
                    <a:pt x="89" y="555"/>
                    <a:pt x="90" y="539"/>
                    <a:pt x="90" y="523"/>
                  </a:cubicBezTo>
                  <a:cubicBezTo>
                    <a:pt x="90" y="467"/>
                    <a:pt x="90" y="411"/>
                    <a:pt x="90" y="355"/>
                  </a:cubicBezTo>
                  <a:cubicBezTo>
                    <a:pt x="90" y="275"/>
                    <a:pt x="117" y="201"/>
                    <a:pt x="173" y="144"/>
                  </a:cubicBezTo>
                  <a:cubicBezTo>
                    <a:pt x="188" y="128"/>
                    <a:pt x="204" y="115"/>
                    <a:pt x="222" y="103"/>
                  </a:cubicBezTo>
                  <a:cubicBezTo>
                    <a:pt x="267" y="74"/>
                    <a:pt x="225" y="1"/>
                    <a:pt x="180" y="31"/>
                  </a:cubicBezTo>
                  <a:cubicBezTo>
                    <a:pt x="94" y="87"/>
                    <a:pt x="32" y="174"/>
                    <a:pt x="13" y="276"/>
                  </a:cubicBezTo>
                  <a:cubicBezTo>
                    <a:pt x="2" y="332"/>
                    <a:pt x="6" y="391"/>
                    <a:pt x="6" y="447"/>
                  </a:cubicBezTo>
                  <a:cubicBezTo>
                    <a:pt x="6" y="498"/>
                    <a:pt x="0" y="553"/>
                    <a:pt x="10" y="604"/>
                  </a:cubicBezTo>
                  <a:cubicBezTo>
                    <a:pt x="23" y="675"/>
                    <a:pt x="93" y="717"/>
                    <a:pt x="161" y="717"/>
                  </a:cubicBezTo>
                  <a:cubicBezTo>
                    <a:pt x="376" y="717"/>
                    <a:pt x="590" y="717"/>
                    <a:pt x="805" y="717"/>
                  </a:cubicBezTo>
                  <a:cubicBezTo>
                    <a:pt x="839" y="717"/>
                    <a:pt x="874" y="717"/>
                    <a:pt x="908" y="717"/>
                  </a:cubicBezTo>
                  <a:cubicBezTo>
                    <a:pt x="978" y="717"/>
                    <a:pt x="1036" y="681"/>
                    <a:pt x="1059" y="614"/>
                  </a:cubicBezTo>
                  <a:cubicBezTo>
                    <a:pt x="1067" y="592"/>
                    <a:pt x="1065" y="568"/>
                    <a:pt x="1065" y="544"/>
                  </a:cubicBezTo>
                  <a:cubicBezTo>
                    <a:pt x="1065" y="515"/>
                    <a:pt x="1065" y="485"/>
                    <a:pt x="1065" y="455"/>
                  </a:cubicBezTo>
                  <a:cubicBezTo>
                    <a:pt x="1065" y="399"/>
                    <a:pt x="1068" y="343"/>
                    <a:pt x="1060" y="287"/>
                  </a:cubicBezTo>
                  <a:cubicBezTo>
                    <a:pt x="1046" y="181"/>
                    <a:pt x="978" y="86"/>
                    <a:pt x="889" y="29"/>
                  </a:cubicBezTo>
                  <a:cubicBezTo>
                    <a:pt x="843" y="0"/>
                    <a:pt x="801" y="72"/>
                    <a:pt x="846" y="10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2" name="Freeform 41">
              <a:extLst>
                <a:ext uri="{FF2B5EF4-FFF2-40B4-BE49-F238E27FC236}">
                  <a16:creationId xmlns:a16="http://schemas.microsoft.com/office/drawing/2014/main" id="{0E89D6C0-E5F8-47FF-8190-4361ED777159}"/>
                </a:ext>
              </a:extLst>
            </p:cNvPr>
            <p:cNvSpPr>
              <a:spLocks/>
            </p:cNvSpPr>
            <p:nvPr/>
          </p:nvSpPr>
          <p:spPr bwMode="auto">
            <a:xfrm>
              <a:off x="-22120225" y="-5770563"/>
              <a:ext cx="250825" cy="2101850"/>
            </a:xfrm>
            <a:custGeom>
              <a:avLst/>
              <a:gdLst>
                <a:gd name="T0" fmla="*/ 0 w 84"/>
                <a:gd name="T1" fmla="*/ 54 h 705"/>
                <a:gd name="T2" fmla="*/ 0 w 84"/>
                <a:gd name="T3" fmla="*/ 631 h 705"/>
                <a:gd name="T4" fmla="*/ 0 w 84"/>
                <a:gd name="T5" fmla="*/ 650 h 705"/>
                <a:gd name="T6" fmla="*/ 84 w 84"/>
                <a:gd name="T7" fmla="*/ 650 h 705"/>
                <a:gd name="T8" fmla="*/ 84 w 84"/>
                <a:gd name="T9" fmla="*/ 73 h 705"/>
                <a:gd name="T10" fmla="*/ 84 w 84"/>
                <a:gd name="T11" fmla="*/ 54 h 705"/>
                <a:gd name="T12" fmla="*/ 0 w 84"/>
                <a:gd name="T13" fmla="*/ 54 h 705"/>
              </a:gdLst>
              <a:ahLst/>
              <a:cxnLst>
                <a:cxn ang="0">
                  <a:pos x="T0" y="T1"/>
                </a:cxn>
                <a:cxn ang="0">
                  <a:pos x="T2" y="T3"/>
                </a:cxn>
                <a:cxn ang="0">
                  <a:pos x="T4" y="T5"/>
                </a:cxn>
                <a:cxn ang="0">
                  <a:pos x="T6" y="T7"/>
                </a:cxn>
                <a:cxn ang="0">
                  <a:pos x="T8" y="T9"/>
                </a:cxn>
                <a:cxn ang="0">
                  <a:pos x="T10" y="T11"/>
                </a:cxn>
                <a:cxn ang="0">
                  <a:pos x="T12" y="T13"/>
                </a:cxn>
              </a:cxnLst>
              <a:rect l="0" t="0" r="r" b="b"/>
              <a:pathLst>
                <a:path w="84" h="705">
                  <a:moveTo>
                    <a:pt x="0" y="54"/>
                  </a:moveTo>
                  <a:cubicBezTo>
                    <a:pt x="0" y="247"/>
                    <a:pt x="0" y="439"/>
                    <a:pt x="0" y="631"/>
                  </a:cubicBezTo>
                  <a:cubicBezTo>
                    <a:pt x="0" y="638"/>
                    <a:pt x="0" y="644"/>
                    <a:pt x="0" y="650"/>
                  </a:cubicBezTo>
                  <a:cubicBezTo>
                    <a:pt x="0" y="705"/>
                    <a:pt x="84" y="705"/>
                    <a:pt x="84" y="650"/>
                  </a:cubicBezTo>
                  <a:cubicBezTo>
                    <a:pt x="84" y="458"/>
                    <a:pt x="84" y="266"/>
                    <a:pt x="84" y="73"/>
                  </a:cubicBezTo>
                  <a:cubicBezTo>
                    <a:pt x="84" y="67"/>
                    <a:pt x="84" y="61"/>
                    <a:pt x="84" y="54"/>
                  </a:cubicBezTo>
                  <a:cubicBezTo>
                    <a:pt x="84" y="0"/>
                    <a:pt x="0" y="0"/>
                    <a:pt x="0" y="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3" name="Freeform 42">
              <a:extLst>
                <a:ext uri="{FF2B5EF4-FFF2-40B4-BE49-F238E27FC236}">
                  <a16:creationId xmlns:a16="http://schemas.microsoft.com/office/drawing/2014/main" id="{F2B683ED-11A9-4ED1-A941-C7F0C5096E24}"/>
                </a:ext>
              </a:extLst>
            </p:cNvPr>
            <p:cNvSpPr>
              <a:spLocks/>
            </p:cNvSpPr>
            <p:nvPr/>
          </p:nvSpPr>
          <p:spPr bwMode="auto">
            <a:xfrm>
              <a:off x="-23742650" y="-4017963"/>
              <a:ext cx="1944688" cy="1266825"/>
            </a:xfrm>
            <a:custGeom>
              <a:avLst/>
              <a:gdLst>
                <a:gd name="T0" fmla="*/ 89 w 652"/>
                <a:gd name="T1" fmla="*/ 398 h 425"/>
                <a:gd name="T2" fmla="*/ 589 w 652"/>
                <a:gd name="T3" fmla="*/ 109 h 425"/>
                <a:gd name="T4" fmla="*/ 605 w 652"/>
                <a:gd name="T5" fmla="*/ 100 h 425"/>
                <a:gd name="T6" fmla="*/ 563 w 652"/>
                <a:gd name="T7" fmla="*/ 27 h 425"/>
                <a:gd name="T8" fmla="*/ 63 w 652"/>
                <a:gd name="T9" fmla="*/ 316 h 425"/>
                <a:gd name="T10" fmla="*/ 47 w 652"/>
                <a:gd name="T11" fmla="*/ 325 h 425"/>
                <a:gd name="T12" fmla="*/ 89 w 652"/>
                <a:gd name="T13" fmla="*/ 398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89" y="398"/>
                  </a:moveTo>
                  <a:cubicBezTo>
                    <a:pt x="256" y="302"/>
                    <a:pt x="422" y="205"/>
                    <a:pt x="589" y="109"/>
                  </a:cubicBezTo>
                  <a:cubicBezTo>
                    <a:pt x="594" y="106"/>
                    <a:pt x="600" y="103"/>
                    <a:pt x="605" y="100"/>
                  </a:cubicBezTo>
                  <a:cubicBezTo>
                    <a:pt x="652" y="73"/>
                    <a:pt x="610" y="0"/>
                    <a:pt x="563" y="27"/>
                  </a:cubicBezTo>
                  <a:cubicBezTo>
                    <a:pt x="396" y="123"/>
                    <a:pt x="230" y="219"/>
                    <a:pt x="63" y="316"/>
                  </a:cubicBezTo>
                  <a:cubicBezTo>
                    <a:pt x="58" y="319"/>
                    <a:pt x="52" y="322"/>
                    <a:pt x="47" y="325"/>
                  </a:cubicBezTo>
                  <a:cubicBezTo>
                    <a:pt x="0" y="352"/>
                    <a:pt x="42" y="425"/>
                    <a:pt x="89" y="3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sp>
          <p:nvSpPr>
            <p:cNvPr id="14" name="Freeform 43">
              <a:extLst>
                <a:ext uri="{FF2B5EF4-FFF2-40B4-BE49-F238E27FC236}">
                  <a16:creationId xmlns:a16="http://schemas.microsoft.com/office/drawing/2014/main" id="{5F24A4C5-7DDA-4711-B85E-9A4348702CB8}"/>
                </a:ext>
              </a:extLst>
            </p:cNvPr>
            <p:cNvSpPr>
              <a:spLocks/>
            </p:cNvSpPr>
            <p:nvPr/>
          </p:nvSpPr>
          <p:spPr bwMode="auto">
            <a:xfrm>
              <a:off x="-22191663" y="-4017963"/>
              <a:ext cx="1946275" cy="1266825"/>
            </a:xfrm>
            <a:custGeom>
              <a:avLst/>
              <a:gdLst>
                <a:gd name="T0" fmla="*/ 605 w 652"/>
                <a:gd name="T1" fmla="*/ 325 h 425"/>
                <a:gd name="T2" fmla="*/ 106 w 652"/>
                <a:gd name="T3" fmla="*/ 37 h 425"/>
                <a:gd name="T4" fmla="*/ 89 w 652"/>
                <a:gd name="T5" fmla="*/ 27 h 425"/>
                <a:gd name="T6" fmla="*/ 47 w 652"/>
                <a:gd name="T7" fmla="*/ 100 h 425"/>
                <a:gd name="T8" fmla="*/ 546 w 652"/>
                <a:gd name="T9" fmla="*/ 388 h 425"/>
                <a:gd name="T10" fmla="*/ 563 w 652"/>
                <a:gd name="T11" fmla="*/ 398 h 425"/>
                <a:gd name="T12" fmla="*/ 605 w 652"/>
                <a:gd name="T13" fmla="*/ 325 h 425"/>
              </a:gdLst>
              <a:ahLst/>
              <a:cxnLst>
                <a:cxn ang="0">
                  <a:pos x="T0" y="T1"/>
                </a:cxn>
                <a:cxn ang="0">
                  <a:pos x="T2" y="T3"/>
                </a:cxn>
                <a:cxn ang="0">
                  <a:pos x="T4" y="T5"/>
                </a:cxn>
                <a:cxn ang="0">
                  <a:pos x="T6" y="T7"/>
                </a:cxn>
                <a:cxn ang="0">
                  <a:pos x="T8" y="T9"/>
                </a:cxn>
                <a:cxn ang="0">
                  <a:pos x="T10" y="T11"/>
                </a:cxn>
                <a:cxn ang="0">
                  <a:pos x="T12" y="T13"/>
                </a:cxn>
              </a:cxnLst>
              <a:rect l="0" t="0" r="r" b="b"/>
              <a:pathLst>
                <a:path w="652" h="425">
                  <a:moveTo>
                    <a:pt x="605" y="325"/>
                  </a:moveTo>
                  <a:cubicBezTo>
                    <a:pt x="439" y="229"/>
                    <a:pt x="272" y="133"/>
                    <a:pt x="106" y="37"/>
                  </a:cubicBezTo>
                  <a:cubicBezTo>
                    <a:pt x="100" y="33"/>
                    <a:pt x="95" y="30"/>
                    <a:pt x="89" y="27"/>
                  </a:cubicBezTo>
                  <a:cubicBezTo>
                    <a:pt x="42" y="0"/>
                    <a:pt x="0" y="73"/>
                    <a:pt x="47" y="100"/>
                  </a:cubicBezTo>
                  <a:cubicBezTo>
                    <a:pt x="213" y="196"/>
                    <a:pt x="380" y="292"/>
                    <a:pt x="546" y="388"/>
                  </a:cubicBezTo>
                  <a:cubicBezTo>
                    <a:pt x="552" y="391"/>
                    <a:pt x="557" y="395"/>
                    <a:pt x="563" y="398"/>
                  </a:cubicBezTo>
                  <a:cubicBezTo>
                    <a:pt x="610" y="425"/>
                    <a:pt x="652" y="352"/>
                    <a:pt x="605" y="3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solidFill>
                  <a:srgbClr val="002060"/>
                </a:solidFill>
              </a:endParaRPr>
            </a:p>
          </p:txBody>
        </p:sp>
      </p:grpSp>
      <p:grpSp>
        <p:nvGrpSpPr>
          <p:cNvPr id="23" name="Group 22" descr="This image is of an abstract shape. ">
            <a:extLst>
              <a:ext uri="{FF2B5EF4-FFF2-40B4-BE49-F238E27FC236}">
                <a16:creationId xmlns:a16="http://schemas.microsoft.com/office/drawing/2014/main" id="{C5C1EC81-7459-4B76-B0C8-CF221BB21A2F}"/>
              </a:ext>
            </a:extLst>
          </p:cNvPr>
          <p:cNvGrpSpPr/>
          <p:nvPr/>
        </p:nvGrpSpPr>
        <p:grpSpPr>
          <a:xfrm>
            <a:off x="3858614" y="-1141966"/>
            <a:ext cx="8064439" cy="8470578"/>
            <a:chOff x="4855953" y="-2833465"/>
            <a:chExt cx="8948964" cy="12105059"/>
          </a:xfrm>
        </p:grpSpPr>
        <p:sp>
          <p:nvSpPr>
            <p:cNvPr id="20" name="Freeform 10">
              <a:extLst>
                <a:ext uri="{FF2B5EF4-FFF2-40B4-BE49-F238E27FC236}">
                  <a16:creationId xmlns:a16="http://schemas.microsoft.com/office/drawing/2014/main" id="{6067105C-8C4E-4F4D-AF25-4E9E7FEE0199}"/>
                </a:ext>
              </a:extLst>
            </p:cNvPr>
            <p:cNvSpPr>
              <a:spLocks/>
            </p:cNvSpPr>
            <p:nvPr/>
          </p:nvSpPr>
          <p:spPr bwMode="auto">
            <a:xfrm rot="9420272">
              <a:off x="4855953" y="-2246936"/>
              <a:ext cx="8673602" cy="11518530"/>
            </a:xfrm>
            <a:custGeom>
              <a:avLst/>
              <a:gdLst>
                <a:gd name="T0" fmla="*/ 1166 w 2492"/>
                <a:gd name="T1" fmla="*/ 2419 h 3315"/>
                <a:gd name="T2" fmla="*/ 243 w 2492"/>
                <a:gd name="T3" fmla="*/ 912 h 3315"/>
                <a:gd name="T4" fmla="*/ 449 w 2492"/>
                <a:gd name="T5" fmla="*/ 15 h 3315"/>
                <a:gd name="T6" fmla="*/ 766 w 2492"/>
                <a:gd name="T7" fmla="*/ 302 h 3315"/>
                <a:gd name="T8" fmla="*/ 1651 w 2492"/>
                <a:gd name="T9" fmla="*/ 481 h 3315"/>
                <a:gd name="T10" fmla="*/ 2239 w 2492"/>
                <a:gd name="T11" fmla="*/ 1238 h 3315"/>
                <a:gd name="T12" fmla="*/ 2186 w 2492"/>
                <a:gd name="T13" fmla="*/ 2201 h 3315"/>
                <a:gd name="T14" fmla="*/ 2165 w 2492"/>
                <a:gd name="T15" fmla="*/ 2928 h 3315"/>
                <a:gd name="T16" fmla="*/ 1400 w 2492"/>
                <a:gd name="T17" fmla="*/ 3100 h 3315"/>
                <a:gd name="T18" fmla="*/ 1166 w 2492"/>
                <a:gd name="T19" fmla="*/ 2419 h 3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492" h="3315">
                  <a:moveTo>
                    <a:pt x="1166" y="2419"/>
                  </a:moveTo>
                  <a:cubicBezTo>
                    <a:pt x="1505" y="1277"/>
                    <a:pt x="486" y="1533"/>
                    <a:pt x="243" y="912"/>
                  </a:cubicBezTo>
                  <a:cubicBezTo>
                    <a:pt x="0" y="292"/>
                    <a:pt x="291" y="31"/>
                    <a:pt x="449" y="15"/>
                  </a:cubicBezTo>
                  <a:cubicBezTo>
                    <a:pt x="607" y="0"/>
                    <a:pt x="716" y="54"/>
                    <a:pt x="766" y="302"/>
                  </a:cubicBezTo>
                  <a:cubicBezTo>
                    <a:pt x="817" y="551"/>
                    <a:pt x="1312" y="508"/>
                    <a:pt x="1651" y="481"/>
                  </a:cubicBezTo>
                  <a:cubicBezTo>
                    <a:pt x="1989" y="454"/>
                    <a:pt x="2492" y="733"/>
                    <a:pt x="2239" y="1238"/>
                  </a:cubicBezTo>
                  <a:cubicBezTo>
                    <a:pt x="1986" y="1743"/>
                    <a:pt x="2000" y="1716"/>
                    <a:pt x="2186" y="2201"/>
                  </a:cubicBezTo>
                  <a:cubicBezTo>
                    <a:pt x="2372" y="2685"/>
                    <a:pt x="2165" y="2928"/>
                    <a:pt x="2165" y="2928"/>
                  </a:cubicBezTo>
                  <a:cubicBezTo>
                    <a:pt x="2165" y="2928"/>
                    <a:pt x="1791" y="3315"/>
                    <a:pt x="1400" y="3100"/>
                  </a:cubicBezTo>
                  <a:cubicBezTo>
                    <a:pt x="1008" y="2885"/>
                    <a:pt x="1166" y="2419"/>
                    <a:pt x="1166" y="2419"/>
                  </a:cubicBezTo>
                  <a:close/>
                </a:path>
              </a:pathLst>
            </a:custGeom>
            <a:gradFill>
              <a:gsLst>
                <a:gs pos="0">
                  <a:srgbClr val="80DEDE"/>
                </a:gs>
                <a:gs pos="53500">
                  <a:srgbClr val="85C1E7"/>
                </a:gs>
                <a:gs pos="100000">
                  <a:srgbClr val="878CFF"/>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1" name="Freeform 11">
              <a:extLst>
                <a:ext uri="{FF2B5EF4-FFF2-40B4-BE49-F238E27FC236}">
                  <a16:creationId xmlns:a16="http://schemas.microsoft.com/office/drawing/2014/main" id="{70B75532-3E3F-4E79-89ED-8E7671BB9C68}"/>
                </a:ext>
              </a:extLst>
            </p:cNvPr>
            <p:cNvSpPr>
              <a:spLocks/>
            </p:cNvSpPr>
            <p:nvPr/>
          </p:nvSpPr>
          <p:spPr bwMode="auto">
            <a:xfrm rot="9420272">
              <a:off x="5048022" y="-2833465"/>
              <a:ext cx="8756895" cy="10755934"/>
            </a:xfrm>
            <a:custGeom>
              <a:avLst/>
              <a:gdLst>
                <a:gd name="T0" fmla="*/ 1504 w 2516"/>
                <a:gd name="T1" fmla="*/ 2980 h 3095"/>
                <a:gd name="T2" fmla="*/ 2237 w 2516"/>
                <a:gd name="T3" fmla="*/ 2283 h 3095"/>
                <a:gd name="T4" fmla="*/ 1468 w 2516"/>
                <a:gd name="T5" fmla="*/ 1052 h 3095"/>
                <a:gd name="T6" fmla="*/ 979 w 2516"/>
                <a:gd name="T7" fmla="*/ 648 h 3095"/>
                <a:gd name="T8" fmla="*/ 411 w 2516"/>
                <a:gd name="T9" fmla="*/ 195 h 3095"/>
                <a:gd name="T10" fmla="*/ 397 w 2516"/>
                <a:gd name="T11" fmla="*/ 1117 h 3095"/>
                <a:gd name="T12" fmla="*/ 194 w 2516"/>
                <a:gd name="T13" fmla="*/ 1767 h 3095"/>
                <a:gd name="T14" fmla="*/ 866 w 2516"/>
                <a:gd name="T15" fmla="*/ 2349 h 3095"/>
                <a:gd name="T16" fmla="*/ 1275 w 2516"/>
                <a:gd name="T17" fmla="*/ 2766 h 3095"/>
                <a:gd name="T18" fmla="*/ 1504 w 2516"/>
                <a:gd name="T19" fmla="*/ 2980 h 30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16" h="3095">
                  <a:moveTo>
                    <a:pt x="1504" y="2980"/>
                  </a:moveTo>
                  <a:cubicBezTo>
                    <a:pt x="1504" y="2980"/>
                    <a:pt x="1958" y="3095"/>
                    <a:pt x="2237" y="2283"/>
                  </a:cubicBezTo>
                  <a:cubicBezTo>
                    <a:pt x="2516" y="1472"/>
                    <a:pt x="1745" y="1159"/>
                    <a:pt x="1468" y="1052"/>
                  </a:cubicBezTo>
                  <a:cubicBezTo>
                    <a:pt x="1191" y="945"/>
                    <a:pt x="1126" y="907"/>
                    <a:pt x="979" y="648"/>
                  </a:cubicBezTo>
                  <a:cubicBezTo>
                    <a:pt x="832" y="389"/>
                    <a:pt x="822" y="0"/>
                    <a:pt x="411" y="195"/>
                  </a:cubicBezTo>
                  <a:cubicBezTo>
                    <a:pt x="0" y="391"/>
                    <a:pt x="384" y="948"/>
                    <a:pt x="397" y="1117"/>
                  </a:cubicBezTo>
                  <a:cubicBezTo>
                    <a:pt x="411" y="1286"/>
                    <a:pt x="128" y="1580"/>
                    <a:pt x="194" y="1767"/>
                  </a:cubicBezTo>
                  <a:cubicBezTo>
                    <a:pt x="259" y="1954"/>
                    <a:pt x="273" y="2154"/>
                    <a:pt x="866" y="2349"/>
                  </a:cubicBezTo>
                  <a:cubicBezTo>
                    <a:pt x="866" y="2349"/>
                    <a:pt x="1186" y="2374"/>
                    <a:pt x="1275" y="2766"/>
                  </a:cubicBezTo>
                  <a:cubicBezTo>
                    <a:pt x="1275" y="2766"/>
                    <a:pt x="1340" y="2988"/>
                    <a:pt x="1504" y="2980"/>
                  </a:cubicBezTo>
                  <a:close/>
                </a:path>
              </a:pathLst>
            </a:custGeom>
            <a:gradFill>
              <a:gsLst>
                <a:gs pos="0">
                  <a:srgbClr val="7CEFD8"/>
                </a:gs>
                <a:gs pos="51000">
                  <a:srgbClr val="6672E4"/>
                </a:gs>
                <a:gs pos="100000">
                  <a:srgbClr val="882BE5"/>
                </a:gs>
              </a:gsLst>
              <a:lin ang="5400000" scaled="1"/>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Freeform 12">
              <a:extLst>
                <a:ext uri="{FF2B5EF4-FFF2-40B4-BE49-F238E27FC236}">
                  <a16:creationId xmlns:a16="http://schemas.microsoft.com/office/drawing/2014/main" id="{517F7404-4FD2-4A56-9BC1-55945A2E0042}"/>
                </a:ext>
              </a:extLst>
            </p:cNvPr>
            <p:cNvSpPr>
              <a:spLocks/>
            </p:cNvSpPr>
            <p:nvPr/>
          </p:nvSpPr>
          <p:spPr bwMode="auto">
            <a:xfrm rot="9420272">
              <a:off x="5218811" y="-1993836"/>
              <a:ext cx="7570428" cy="10122905"/>
            </a:xfrm>
            <a:custGeom>
              <a:avLst/>
              <a:gdLst>
                <a:gd name="T0" fmla="*/ 1896 w 2175"/>
                <a:gd name="T1" fmla="*/ 2283 h 2913"/>
                <a:gd name="T2" fmla="*/ 1467 w 2175"/>
                <a:gd name="T3" fmla="*/ 2913 h 2913"/>
                <a:gd name="T4" fmla="*/ 1250 w 2175"/>
                <a:gd name="T5" fmla="*/ 2849 h 2913"/>
                <a:gd name="T6" fmla="*/ 1016 w 2175"/>
                <a:gd name="T7" fmla="*/ 2168 h 2913"/>
                <a:gd name="T8" fmla="*/ 93 w 2175"/>
                <a:gd name="T9" fmla="*/ 661 h 2913"/>
                <a:gd name="T10" fmla="*/ 0 w 2175"/>
                <a:gd name="T11" fmla="*/ 238 h 2913"/>
                <a:gd name="T12" fmla="*/ 70 w 2175"/>
                <a:gd name="T13" fmla="*/ 195 h 2913"/>
                <a:gd name="T14" fmla="*/ 638 w 2175"/>
                <a:gd name="T15" fmla="*/ 648 h 2913"/>
                <a:gd name="T16" fmla="*/ 1127 w 2175"/>
                <a:gd name="T17" fmla="*/ 1052 h 2913"/>
                <a:gd name="T18" fmla="*/ 1896 w 2175"/>
                <a:gd name="T19" fmla="*/ 2283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175" h="2913">
                  <a:moveTo>
                    <a:pt x="1896" y="2283"/>
                  </a:moveTo>
                  <a:cubicBezTo>
                    <a:pt x="1770" y="2651"/>
                    <a:pt x="1607" y="2829"/>
                    <a:pt x="1467" y="2913"/>
                  </a:cubicBezTo>
                  <a:cubicBezTo>
                    <a:pt x="1397" y="2909"/>
                    <a:pt x="1324" y="2889"/>
                    <a:pt x="1250" y="2849"/>
                  </a:cubicBezTo>
                  <a:cubicBezTo>
                    <a:pt x="858" y="2634"/>
                    <a:pt x="1016" y="2168"/>
                    <a:pt x="1016" y="2168"/>
                  </a:cubicBezTo>
                  <a:cubicBezTo>
                    <a:pt x="1354" y="1026"/>
                    <a:pt x="336" y="1282"/>
                    <a:pt x="93" y="661"/>
                  </a:cubicBezTo>
                  <a:cubicBezTo>
                    <a:pt x="28" y="495"/>
                    <a:pt x="1" y="354"/>
                    <a:pt x="0" y="238"/>
                  </a:cubicBezTo>
                  <a:cubicBezTo>
                    <a:pt x="20" y="222"/>
                    <a:pt x="44" y="208"/>
                    <a:pt x="70" y="195"/>
                  </a:cubicBezTo>
                  <a:cubicBezTo>
                    <a:pt x="481" y="0"/>
                    <a:pt x="491" y="389"/>
                    <a:pt x="638" y="648"/>
                  </a:cubicBezTo>
                  <a:cubicBezTo>
                    <a:pt x="785" y="907"/>
                    <a:pt x="850" y="945"/>
                    <a:pt x="1127" y="1052"/>
                  </a:cubicBezTo>
                  <a:cubicBezTo>
                    <a:pt x="1404" y="1159"/>
                    <a:pt x="2175" y="1472"/>
                    <a:pt x="1896" y="2283"/>
                  </a:cubicBezTo>
                  <a:close/>
                </a:path>
              </a:pathLst>
            </a:custGeom>
            <a:gradFill>
              <a:gsLst>
                <a:gs pos="100000">
                  <a:srgbClr val="7CEFD8"/>
                </a:gs>
                <a:gs pos="19000">
                  <a:srgbClr val="6672E4"/>
                </a:gs>
                <a:gs pos="0">
                  <a:srgbClr val="882BE5"/>
                </a:gs>
              </a:gsLst>
              <a:lin ang="10200000" scaled="0"/>
            </a:gradFill>
            <a:ln w="12700" cap="flat">
              <a:no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25" name="Title 24" hidden="1">
            <a:extLst>
              <a:ext uri="{FF2B5EF4-FFF2-40B4-BE49-F238E27FC236}">
                <a16:creationId xmlns:a16="http://schemas.microsoft.com/office/drawing/2014/main" id="{24922840-A8AD-427F-889C-2B79CACC872F}"/>
              </a:ext>
            </a:extLst>
          </p:cNvPr>
          <p:cNvSpPr>
            <a:spLocks noGrp="1"/>
          </p:cNvSpPr>
          <p:nvPr>
            <p:ph type="title"/>
          </p:nvPr>
        </p:nvSpPr>
        <p:spPr/>
        <p:txBody>
          <a:bodyPr/>
          <a:lstStyle/>
          <a:p>
            <a:r>
              <a:rPr lang="en-US" dirty="0"/>
              <a:t>Human resources slide 10</a:t>
            </a:r>
          </a:p>
        </p:txBody>
      </p:sp>
      <p:grpSp>
        <p:nvGrpSpPr>
          <p:cNvPr id="26" name="Group 25">
            <a:extLst>
              <a:ext uri="{FF2B5EF4-FFF2-40B4-BE49-F238E27FC236}">
                <a16:creationId xmlns:a16="http://schemas.microsoft.com/office/drawing/2014/main" id="{A6C540A9-B6C9-4A39-B2A9-F8D99AAA7515}"/>
              </a:ext>
            </a:extLst>
          </p:cNvPr>
          <p:cNvGrpSpPr/>
          <p:nvPr/>
        </p:nvGrpSpPr>
        <p:grpSpPr>
          <a:xfrm>
            <a:off x="842145" y="623888"/>
            <a:ext cx="313090" cy="346590"/>
            <a:chOff x="-2198688" y="-1935162"/>
            <a:chExt cx="1157288" cy="1281111"/>
          </a:xfrm>
        </p:grpSpPr>
        <p:sp>
          <p:nvSpPr>
            <p:cNvPr id="27" name="Freeform 11">
              <a:hlinkClick r:id="rId3"/>
              <a:extLst>
                <a:ext uri="{FF2B5EF4-FFF2-40B4-BE49-F238E27FC236}">
                  <a16:creationId xmlns:a16="http://schemas.microsoft.com/office/drawing/2014/main" id="{AFF915B9-3BC1-4270-81D2-171636BAF0DD}"/>
                </a:ext>
              </a:extLst>
            </p:cNvPr>
            <p:cNvSpPr>
              <a:spLocks noEditPoints="1"/>
            </p:cNvSpPr>
            <p:nvPr/>
          </p:nvSpPr>
          <p:spPr bwMode="auto">
            <a:xfrm>
              <a:off x="-1836738" y="-1697038"/>
              <a:ext cx="795338" cy="1042987"/>
            </a:xfrm>
            <a:custGeom>
              <a:avLst/>
              <a:gdLst>
                <a:gd name="T0" fmla="*/ 76 w 512"/>
                <a:gd name="T1" fmla="*/ 419 h 673"/>
                <a:gd name="T2" fmla="*/ 79 w 512"/>
                <a:gd name="T3" fmla="*/ 412 h 673"/>
                <a:gd name="T4" fmla="*/ 287 w 512"/>
                <a:gd name="T5" fmla="*/ 115 h 673"/>
                <a:gd name="T6" fmla="*/ 294 w 512"/>
                <a:gd name="T7" fmla="*/ 110 h 673"/>
                <a:gd name="T8" fmla="*/ 295 w 512"/>
                <a:gd name="T9" fmla="*/ 110 h 673"/>
                <a:gd name="T10" fmla="*/ 299 w 512"/>
                <a:gd name="T11" fmla="*/ 115 h 673"/>
                <a:gd name="T12" fmla="*/ 299 w 512"/>
                <a:gd name="T13" fmla="*/ 425 h 673"/>
                <a:gd name="T14" fmla="*/ 83 w 512"/>
                <a:gd name="T15" fmla="*/ 425 h 673"/>
                <a:gd name="T16" fmla="*/ 76 w 512"/>
                <a:gd name="T17" fmla="*/ 419 h 673"/>
                <a:gd name="T18" fmla="*/ 304 w 512"/>
                <a:gd name="T19" fmla="*/ 0 h 673"/>
                <a:gd name="T20" fmla="*/ 278 w 512"/>
                <a:gd name="T21" fmla="*/ 14 h 673"/>
                <a:gd name="T22" fmla="*/ 11 w 512"/>
                <a:gd name="T23" fmla="*/ 390 h 673"/>
                <a:gd name="T24" fmla="*/ 0 w 512"/>
                <a:gd name="T25" fmla="*/ 424 h 673"/>
                <a:gd name="T26" fmla="*/ 0 w 512"/>
                <a:gd name="T27" fmla="*/ 458 h 673"/>
                <a:gd name="T28" fmla="*/ 37 w 512"/>
                <a:gd name="T29" fmla="*/ 494 h 673"/>
                <a:gd name="T30" fmla="*/ 298 w 512"/>
                <a:gd name="T31" fmla="*/ 494 h 673"/>
                <a:gd name="T32" fmla="*/ 298 w 512"/>
                <a:gd name="T33" fmla="*/ 655 h 673"/>
                <a:gd name="T34" fmla="*/ 313 w 512"/>
                <a:gd name="T35" fmla="*/ 673 h 673"/>
                <a:gd name="T36" fmla="*/ 365 w 512"/>
                <a:gd name="T37" fmla="*/ 673 h 673"/>
                <a:gd name="T38" fmla="*/ 381 w 512"/>
                <a:gd name="T39" fmla="*/ 655 h 673"/>
                <a:gd name="T40" fmla="*/ 381 w 512"/>
                <a:gd name="T41" fmla="*/ 494 h 673"/>
                <a:gd name="T42" fmla="*/ 494 w 512"/>
                <a:gd name="T43" fmla="*/ 494 h 673"/>
                <a:gd name="T44" fmla="*/ 512 w 512"/>
                <a:gd name="T45" fmla="*/ 477 h 673"/>
                <a:gd name="T46" fmla="*/ 512 w 512"/>
                <a:gd name="T47" fmla="*/ 441 h 673"/>
                <a:gd name="T48" fmla="*/ 494 w 512"/>
                <a:gd name="T49" fmla="*/ 425 h 673"/>
                <a:gd name="T50" fmla="*/ 381 w 512"/>
                <a:gd name="T51" fmla="*/ 425 h 673"/>
                <a:gd name="T52" fmla="*/ 381 w 512"/>
                <a:gd name="T53" fmla="*/ 20 h 673"/>
                <a:gd name="T54" fmla="*/ 357 w 512"/>
                <a:gd name="T55" fmla="*/ 0 h 673"/>
                <a:gd name="T56" fmla="*/ 304 w 512"/>
                <a:gd name="T57" fmla="*/ 0 h 6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512" h="673">
                  <a:moveTo>
                    <a:pt x="76" y="419"/>
                  </a:moveTo>
                  <a:cubicBezTo>
                    <a:pt x="76" y="418"/>
                    <a:pt x="77" y="415"/>
                    <a:pt x="79" y="412"/>
                  </a:cubicBezTo>
                  <a:cubicBezTo>
                    <a:pt x="287" y="115"/>
                    <a:pt x="287" y="115"/>
                    <a:pt x="287" y="115"/>
                  </a:cubicBezTo>
                  <a:cubicBezTo>
                    <a:pt x="289" y="112"/>
                    <a:pt x="291" y="110"/>
                    <a:pt x="294" y="110"/>
                  </a:cubicBezTo>
                  <a:cubicBezTo>
                    <a:pt x="295" y="110"/>
                    <a:pt x="295" y="110"/>
                    <a:pt x="295" y="110"/>
                  </a:cubicBezTo>
                  <a:cubicBezTo>
                    <a:pt x="298" y="110"/>
                    <a:pt x="299" y="111"/>
                    <a:pt x="299" y="115"/>
                  </a:cubicBezTo>
                  <a:cubicBezTo>
                    <a:pt x="299" y="425"/>
                    <a:pt x="299" y="425"/>
                    <a:pt x="299" y="425"/>
                  </a:cubicBezTo>
                  <a:cubicBezTo>
                    <a:pt x="83" y="425"/>
                    <a:pt x="83" y="425"/>
                    <a:pt x="83" y="425"/>
                  </a:cubicBezTo>
                  <a:cubicBezTo>
                    <a:pt x="79" y="425"/>
                    <a:pt x="76" y="423"/>
                    <a:pt x="76" y="419"/>
                  </a:cubicBezTo>
                  <a:moveTo>
                    <a:pt x="304" y="0"/>
                  </a:moveTo>
                  <a:cubicBezTo>
                    <a:pt x="289" y="0"/>
                    <a:pt x="282" y="7"/>
                    <a:pt x="278" y="14"/>
                  </a:cubicBezTo>
                  <a:cubicBezTo>
                    <a:pt x="11" y="390"/>
                    <a:pt x="11" y="390"/>
                    <a:pt x="11" y="390"/>
                  </a:cubicBezTo>
                  <a:cubicBezTo>
                    <a:pt x="3" y="401"/>
                    <a:pt x="0" y="412"/>
                    <a:pt x="0" y="424"/>
                  </a:cubicBezTo>
                  <a:cubicBezTo>
                    <a:pt x="0" y="458"/>
                    <a:pt x="0" y="458"/>
                    <a:pt x="0" y="458"/>
                  </a:cubicBezTo>
                  <a:cubicBezTo>
                    <a:pt x="0" y="485"/>
                    <a:pt x="10" y="494"/>
                    <a:pt x="37" y="494"/>
                  </a:cubicBezTo>
                  <a:cubicBezTo>
                    <a:pt x="298" y="494"/>
                    <a:pt x="298" y="494"/>
                    <a:pt x="298" y="494"/>
                  </a:cubicBezTo>
                  <a:cubicBezTo>
                    <a:pt x="298" y="655"/>
                    <a:pt x="298" y="655"/>
                    <a:pt x="298" y="655"/>
                  </a:cubicBezTo>
                  <a:cubicBezTo>
                    <a:pt x="298" y="665"/>
                    <a:pt x="303" y="673"/>
                    <a:pt x="313" y="673"/>
                  </a:cubicBezTo>
                  <a:cubicBezTo>
                    <a:pt x="365" y="673"/>
                    <a:pt x="365" y="673"/>
                    <a:pt x="365" y="673"/>
                  </a:cubicBezTo>
                  <a:cubicBezTo>
                    <a:pt x="375" y="673"/>
                    <a:pt x="381" y="664"/>
                    <a:pt x="381" y="655"/>
                  </a:cubicBezTo>
                  <a:cubicBezTo>
                    <a:pt x="381" y="494"/>
                    <a:pt x="381" y="494"/>
                    <a:pt x="381" y="494"/>
                  </a:cubicBezTo>
                  <a:cubicBezTo>
                    <a:pt x="494" y="494"/>
                    <a:pt x="494" y="494"/>
                    <a:pt x="494" y="494"/>
                  </a:cubicBezTo>
                  <a:cubicBezTo>
                    <a:pt x="504" y="494"/>
                    <a:pt x="512" y="487"/>
                    <a:pt x="512" y="477"/>
                  </a:cubicBezTo>
                  <a:cubicBezTo>
                    <a:pt x="512" y="441"/>
                    <a:pt x="512" y="441"/>
                    <a:pt x="512" y="441"/>
                  </a:cubicBezTo>
                  <a:cubicBezTo>
                    <a:pt x="512" y="431"/>
                    <a:pt x="503" y="425"/>
                    <a:pt x="494" y="425"/>
                  </a:cubicBezTo>
                  <a:cubicBezTo>
                    <a:pt x="381" y="425"/>
                    <a:pt x="381" y="425"/>
                    <a:pt x="381" y="425"/>
                  </a:cubicBezTo>
                  <a:cubicBezTo>
                    <a:pt x="381" y="20"/>
                    <a:pt x="381" y="20"/>
                    <a:pt x="381" y="20"/>
                  </a:cubicBezTo>
                  <a:cubicBezTo>
                    <a:pt x="381" y="6"/>
                    <a:pt x="372" y="0"/>
                    <a:pt x="357" y="0"/>
                  </a:cubicBezTo>
                  <a:lnTo>
                    <a:pt x="30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2">
              <a:extLst>
                <a:ext uri="{FF2B5EF4-FFF2-40B4-BE49-F238E27FC236}">
                  <a16:creationId xmlns:a16="http://schemas.microsoft.com/office/drawing/2014/main" id="{DD109419-50C7-4E35-AC9A-AE0655C353B9}"/>
                </a:ext>
              </a:extLst>
            </p:cNvPr>
            <p:cNvSpPr>
              <a:spLocks/>
            </p:cNvSpPr>
            <p:nvPr/>
          </p:nvSpPr>
          <p:spPr bwMode="auto">
            <a:xfrm>
              <a:off x="-2198688" y="-1935162"/>
              <a:ext cx="642938" cy="1001712"/>
            </a:xfrm>
            <a:custGeom>
              <a:avLst/>
              <a:gdLst>
                <a:gd name="T0" fmla="*/ 27 w 414"/>
                <a:gd name="T1" fmla="*/ 18 h 647"/>
                <a:gd name="T2" fmla="*/ 9 w 414"/>
                <a:gd name="T3" fmla="*/ 33 h 647"/>
                <a:gd name="T4" fmla="*/ 9 w 414"/>
                <a:gd name="T5" fmla="*/ 63 h 647"/>
                <a:gd name="T6" fmla="*/ 24 w 414"/>
                <a:gd name="T7" fmla="*/ 79 h 647"/>
                <a:gd name="T8" fmla="*/ 28 w 414"/>
                <a:gd name="T9" fmla="*/ 79 h 647"/>
                <a:gd name="T10" fmla="*/ 192 w 414"/>
                <a:gd name="T11" fmla="*/ 66 h 647"/>
                <a:gd name="T12" fmla="*/ 332 w 414"/>
                <a:gd name="T13" fmla="*/ 155 h 647"/>
                <a:gd name="T14" fmla="*/ 236 w 414"/>
                <a:gd name="T15" fmla="*/ 275 h 647"/>
                <a:gd name="T16" fmla="*/ 142 w 414"/>
                <a:gd name="T17" fmla="*/ 334 h 647"/>
                <a:gd name="T18" fmla="*/ 0 w 414"/>
                <a:gd name="T19" fmla="*/ 561 h 647"/>
                <a:gd name="T20" fmla="*/ 0 w 414"/>
                <a:gd name="T21" fmla="*/ 631 h 647"/>
                <a:gd name="T22" fmla="*/ 19 w 414"/>
                <a:gd name="T23" fmla="*/ 647 h 647"/>
                <a:gd name="T24" fmla="*/ 387 w 414"/>
                <a:gd name="T25" fmla="*/ 647 h 647"/>
                <a:gd name="T26" fmla="*/ 406 w 414"/>
                <a:gd name="T27" fmla="*/ 632 h 647"/>
                <a:gd name="T28" fmla="*/ 406 w 414"/>
                <a:gd name="T29" fmla="*/ 594 h 647"/>
                <a:gd name="T30" fmla="*/ 387 w 414"/>
                <a:gd name="T31" fmla="*/ 579 h 647"/>
                <a:gd name="T32" fmla="*/ 74 w 414"/>
                <a:gd name="T33" fmla="*/ 579 h 647"/>
                <a:gd name="T34" fmla="*/ 74 w 414"/>
                <a:gd name="T35" fmla="*/ 561 h 647"/>
                <a:gd name="T36" fmla="*/ 204 w 414"/>
                <a:gd name="T37" fmla="*/ 377 h 647"/>
                <a:gd name="T38" fmla="*/ 294 w 414"/>
                <a:gd name="T39" fmla="*/ 321 h 647"/>
                <a:gd name="T40" fmla="*/ 414 w 414"/>
                <a:gd name="T41" fmla="*/ 155 h 647"/>
                <a:gd name="T42" fmla="*/ 192 w 414"/>
                <a:gd name="T43" fmla="*/ 0 h 647"/>
                <a:gd name="T44" fmla="*/ 27 w 414"/>
                <a:gd name="T45" fmla="*/ 18 h 6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414" h="647">
                  <a:moveTo>
                    <a:pt x="27" y="18"/>
                  </a:moveTo>
                  <a:cubicBezTo>
                    <a:pt x="18" y="19"/>
                    <a:pt x="9" y="25"/>
                    <a:pt x="9" y="33"/>
                  </a:cubicBezTo>
                  <a:cubicBezTo>
                    <a:pt x="9" y="63"/>
                    <a:pt x="9" y="63"/>
                    <a:pt x="9" y="63"/>
                  </a:cubicBezTo>
                  <a:cubicBezTo>
                    <a:pt x="9" y="73"/>
                    <a:pt x="15" y="79"/>
                    <a:pt x="24" y="79"/>
                  </a:cubicBezTo>
                  <a:cubicBezTo>
                    <a:pt x="28" y="79"/>
                    <a:pt x="28" y="79"/>
                    <a:pt x="28" y="79"/>
                  </a:cubicBezTo>
                  <a:cubicBezTo>
                    <a:pt x="80" y="72"/>
                    <a:pt x="144" y="66"/>
                    <a:pt x="192" y="66"/>
                  </a:cubicBezTo>
                  <a:cubicBezTo>
                    <a:pt x="293" y="66"/>
                    <a:pt x="332" y="93"/>
                    <a:pt x="332" y="155"/>
                  </a:cubicBezTo>
                  <a:cubicBezTo>
                    <a:pt x="332" y="207"/>
                    <a:pt x="313" y="227"/>
                    <a:pt x="236" y="275"/>
                  </a:cubicBezTo>
                  <a:cubicBezTo>
                    <a:pt x="142" y="334"/>
                    <a:pt x="142" y="334"/>
                    <a:pt x="142" y="334"/>
                  </a:cubicBezTo>
                  <a:cubicBezTo>
                    <a:pt x="41" y="397"/>
                    <a:pt x="0" y="471"/>
                    <a:pt x="0" y="561"/>
                  </a:cubicBezTo>
                  <a:cubicBezTo>
                    <a:pt x="0" y="631"/>
                    <a:pt x="0" y="631"/>
                    <a:pt x="0" y="631"/>
                  </a:cubicBezTo>
                  <a:cubicBezTo>
                    <a:pt x="0" y="640"/>
                    <a:pt x="8" y="647"/>
                    <a:pt x="19" y="647"/>
                  </a:cubicBezTo>
                  <a:cubicBezTo>
                    <a:pt x="387" y="647"/>
                    <a:pt x="387" y="647"/>
                    <a:pt x="387" y="647"/>
                  </a:cubicBezTo>
                  <a:cubicBezTo>
                    <a:pt x="398" y="647"/>
                    <a:pt x="406" y="641"/>
                    <a:pt x="406" y="632"/>
                  </a:cubicBezTo>
                  <a:cubicBezTo>
                    <a:pt x="406" y="594"/>
                    <a:pt x="406" y="594"/>
                    <a:pt x="406" y="594"/>
                  </a:cubicBezTo>
                  <a:cubicBezTo>
                    <a:pt x="406" y="584"/>
                    <a:pt x="398" y="579"/>
                    <a:pt x="387" y="579"/>
                  </a:cubicBezTo>
                  <a:cubicBezTo>
                    <a:pt x="74" y="579"/>
                    <a:pt x="74" y="579"/>
                    <a:pt x="74" y="579"/>
                  </a:cubicBezTo>
                  <a:cubicBezTo>
                    <a:pt x="74" y="561"/>
                    <a:pt x="74" y="561"/>
                    <a:pt x="74" y="561"/>
                  </a:cubicBezTo>
                  <a:cubicBezTo>
                    <a:pt x="74" y="486"/>
                    <a:pt x="101" y="442"/>
                    <a:pt x="204" y="377"/>
                  </a:cubicBezTo>
                  <a:cubicBezTo>
                    <a:pt x="294" y="321"/>
                    <a:pt x="294" y="321"/>
                    <a:pt x="294" y="321"/>
                  </a:cubicBezTo>
                  <a:cubicBezTo>
                    <a:pt x="380" y="267"/>
                    <a:pt x="414" y="223"/>
                    <a:pt x="414" y="155"/>
                  </a:cubicBezTo>
                  <a:cubicBezTo>
                    <a:pt x="414" y="49"/>
                    <a:pt x="343" y="0"/>
                    <a:pt x="192" y="0"/>
                  </a:cubicBezTo>
                  <a:cubicBezTo>
                    <a:pt x="137" y="0"/>
                    <a:pt x="74" y="6"/>
                    <a:pt x="27" y="18"/>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3" name="TextBox 2">
            <a:extLst>
              <a:ext uri="{FF2B5EF4-FFF2-40B4-BE49-F238E27FC236}">
                <a16:creationId xmlns:a16="http://schemas.microsoft.com/office/drawing/2014/main" id="{9436B850-15F2-41BC-A54E-6E0F332F011D}"/>
              </a:ext>
            </a:extLst>
          </p:cNvPr>
          <p:cNvSpPr txBox="1"/>
          <p:nvPr/>
        </p:nvSpPr>
        <p:spPr>
          <a:xfrm>
            <a:off x="614653" y="3093323"/>
            <a:ext cx="7614941" cy="2492990"/>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CORPORATE</a:t>
            </a:r>
          </a:p>
          <a:p>
            <a:r>
              <a:rPr lang="en-US" sz="5400" b="1" dirty="0">
                <a:solidFill>
                  <a:srgbClr val="002060"/>
                </a:solidFill>
                <a:latin typeface="Segoe UI" panose="020B0502040204020203" pitchFamily="34" charset="0"/>
                <a:cs typeface="Segoe UI" panose="020B0502040204020203" pitchFamily="34" charset="0"/>
              </a:rPr>
              <a:t>SOCIAL </a:t>
            </a:r>
          </a:p>
          <a:p>
            <a:r>
              <a:rPr lang="en-US" sz="5400" b="1" dirty="0">
                <a:solidFill>
                  <a:srgbClr val="002060"/>
                </a:solidFill>
                <a:latin typeface="Segoe UI" panose="020B0502040204020203" pitchFamily="34" charset="0"/>
                <a:cs typeface="Segoe UI" panose="020B0502040204020203" pitchFamily="34" charset="0"/>
              </a:rPr>
              <a:t>RESPONSIBILITY</a:t>
            </a:r>
          </a:p>
        </p:txBody>
      </p:sp>
    </p:spTree>
    <p:extLst>
      <p:ext uri="{BB962C8B-B14F-4D97-AF65-F5344CB8AC3E}">
        <p14:creationId xmlns:p14="http://schemas.microsoft.com/office/powerpoint/2010/main" val="2352568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loud 55">
            <a:extLst>
              <a:ext uri="{FF2B5EF4-FFF2-40B4-BE49-F238E27FC236}">
                <a16:creationId xmlns:a16="http://schemas.microsoft.com/office/drawing/2014/main" id="{0517F0CF-4BDC-4DF9-AB02-91B54DBC2403}"/>
              </a:ext>
            </a:extLst>
          </p:cNvPr>
          <p:cNvSpPr/>
          <p:nvPr/>
        </p:nvSpPr>
        <p:spPr>
          <a:xfrm>
            <a:off x="563049" y="880533"/>
            <a:ext cx="4080933" cy="3305203"/>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3" name="TextBox 2">
            <a:extLst>
              <a:ext uri="{FF2B5EF4-FFF2-40B4-BE49-F238E27FC236}">
                <a16:creationId xmlns:a16="http://schemas.microsoft.com/office/drawing/2014/main" id="{CE6AF7FE-5978-4B5F-90E1-044AC25EC230}"/>
              </a:ext>
            </a:extLst>
          </p:cNvPr>
          <p:cNvSpPr txBox="1"/>
          <p:nvPr/>
        </p:nvSpPr>
        <p:spPr>
          <a:xfrm>
            <a:off x="726781" y="273553"/>
            <a:ext cx="5369219" cy="405205"/>
          </a:xfrm>
          <a:prstGeom prst="rect">
            <a:avLst/>
          </a:prstGeom>
          <a:noFill/>
        </p:spPr>
        <p:txBody>
          <a:bodyPr wrap="square" lIns="0" tIns="0" rIns="0" bIns="0" rtlCol="0">
            <a:noAutofit/>
          </a:bodyPr>
          <a:lstStyle>
            <a:defPPr>
              <a:defRPr lang="en-US"/>
            </a:defPPr>
            <a:lvl1pPr>
              <a:lnSpc>
                <a:spcPts val="4000"/>
              </a:lnSpc>
              <a:defRPr sz="3600" b="1">
                <a:solidFill>
                  <a:srgbClr val="002060"/>
                </a:solidFill>
                <a:latin typeface="Segoe UI" panose="020B0502040204020203" pitchFamily="34" charset="0"/>
                <a:cs typeface="Segoe UI" panose="020B0502040204020203" pitchFamily="34" charset="0"/>
              </a:defRPr>
            </a:lvl1pPr>
          </a:lstStyle>
          <a:p>
            <a:r>
              <a:rPr lang="en-US" sz="3200" dirty="0"/>
              <a:t>CONCLUSION</a:t>
            </a:r>
          </a:p>
        </p:txBody>
      </p:sp>
      <p:pic>
        <p:nvPicPr>
          <p:cNvPr id="163" name="Picture 162" descr="This image is of two sets of hands putting puzzle pieces together. ">
            <a:extLst>
              <a:ext uri="{FF2B5EF4-FFF2-40B4-BE49-F238E27FC236}">
                <a16:creationId xmlns:a16="http://schemas.microsoft.com/office/drawing/2014/main" id="{AB835B29-19DB-41C9-9C29-FB52358C44C7}"/>
              </a:ext>
            </a:extLst>
          </p:cNvPr>
          <p:cNvPicPr>
            <a:picLocks noChangeAspect="1"/>
          </p:cNvPicPr>
          <p:nvPr/>
        </p:nvPicPr>
        <p:blipFill rotWithShape="1">
          <a:blip r:embed="rId3"/>
          <a:srcRect r="15224"/>
          <a:stretch/>
        </p:blipFill>
        <p:spPr>
          <a:xfrm>
            <a:off x="7548019" y="0"/>
            <a:ext cx="4643982" cy="6858000"/>
          </a:xfrm>
          <a:prstGeom prst="rect">
            <a:avLst/>
          </a:prstGeom>
        </p:spPr>
      </p:pic>
      <p:sp>
        <p:nvSpPr>
          <p:cNvPr id="53" name="Title 52" hidden="1">
            <a:extLst>
              <a:ext uri="{FF2B5EF4-FFF2-40B4-BE49-F238E27FC236}">
                <a16:creationId xmlns:a16="http://schemas.microsoft.com/office/drawing/2014/main" id="{6BCAF586-A14B-4A3B-A249-655ADDBB3A4C}"/>
              </a:ext>
            </a:extLst>
          </p:cNvPr>
          <p:cNvSpPr>
            <a:spLocks noGrp="1"/>
          </p:cNvSpPr>
          <p:nvPr>
            <p:ph type="title"/>
          </p:nvPr>
        </p:nvSpPr>
        <p:spPr/>
        <p:txBody>
          <a:bodyPr/>
          <a:lstStyle/>
          <a:p>
            <a:r>
              <a:rPr lang="en-US" dirty="0"/>
              <a:t>Human resources slide 8</a:t>
            </a:r>
          </a:p>
        </p:txBody>
      </p:sp>
      <p:sp>
        <p:nvSpPr>
          <p:cNvPr id="52" name="TextBox 51">
            <a:extLst>
              <a:ext uri="{FF2B5EF4-FFF2-40B4-BE49-F238E27FC236}">
                <a16:creationId xmlns:a16="http://schemas.microsoft.com/office/drawing/2014/main" id="{653269A7-1220-4611-B4CD-FEFD4481DC4A}"/>
              </a:ext>
            </a:extLst>
          </p:cNvPr>
          <p:cNvSpPr txBox="1"/>
          <p:nvPr/>
        </p:nvSpPr>
        <p:spPr>
          <a:xfrm>
            <a:off x="1337733" y="1473200"/>
            <a:ext cx="4080934" cy="369332"/>
          </a:xfrm>
          <a:prstGeom prst="rect">
            <a:avLst/>
          </a:prstGeom>
          <a:noFill/>
        </p:spPr>
        <p:txBody>
          <a:bodyPr wrap="square" rtlCol="0">
            <a:spAutoFit/>
          </a:bodyPr>
          <a:lstStyle/>
          <a:p>
            <a:r>
              <a:rPr lang="en-GB" b="1" dirty="0">
                <a:latin typeface="+mj-lt"/>
              </a:rPr>
              <a:t>Weighing up the pro’s and con’s</a:t>
            </a:r>
          </a:p>
        </p:txBody>
      </p:sp>
      <p:sp>
        <p:nvSpPr>
          <p:cNvPr id="54" name="TextBox 53">
            <a:extLst>
              <a:ext uri="{FF2B5EF4-FFF2-40B4-BE49-F238E27FC236}">
                <a16:creationId xmlns:a16="http://schemas.microsoft.com/office/drawing/2014/main" id="{ABE67F37-F985-413D-A00C-FB1DF6774F82}"/>
              </a:ext>
            </a:extLst>
          </p:cNvPr>
          <p:cNvSpPr txBox="1"/>
          <p:nvPr/>
        </p:nvSpPr>
        <p:spPr>
          <a:xfrm>
            <a:off x="1337733" y="2302933"/>
            <a:ext cx="4080934" cy="369332"/>
          </a:xfrm>
          <a:prstGeom prst="rect">
            <a:avLst/>
          </a:prstGeom>
          <a:noFill/>
        </p:spPr>
        <p:txBody>
          <a:bodyPr wrap="square" rtlCol="0">
            <a:spAutoFit/>
          </a:bodyPr>
          <a:lstStyle/>
          <a:p>
            <a:r>
              <a:rPr lang="en-GB" dirty="0">
                <a:solidFill>
                  <a:srgbClr val="030553"/>
                </a:solidFill>
                <a:latin typeface="+mj-lt"/>
              </a:rPr>
              <a:t>What is working</a:t>
            </a:r>
          </a:p>
        </p:txBody>
      </p:sp>
      <p:sp>
        <p:nvSpPr>
          <p:cNvPr id="55" name="TextBox 54">
            <a:extLst>
              <a:ext uri="{FF2B5EF4-FFF2-40B4-BE49-F238E27FC236}">
                <a16:creationId xmlns:a16="http://schemas.microsoft.com/office/drawing/2014/main" id="{CAF7EEBC-DEA4-4583-84DA-9FD6A7F7EA46}"/>
              </a:ext>
            </a:extLst>
          </p:cNvPr>
          <p:cNvSpPr txBox="1"/>
          <p:nvPr/>
        </p:nvSpPr>
        <p:spPr>
          <a:xfrm>
            <a:off x="1337733" y="3132666"/>
            <a:ext cx="4080934" cy="369332"/>
          </a:xfrm>
          <a:prstGeom prst="rect">
            <a:avLst/>
          </a:prstGeom>
          <a:noFill/>
        </p:spPr>
        <p:txBody>
          <a:bodyPr wrap="square" rtlCol="0">
            <a:spAutoFit/>
          </a:bodyPr>
          <a:lstStyle/>
          <a:p>
            <a:r>
              <a:rPr lang="en-GB" b="1" dirty="0">
                <a:solidFill>
                  <a:srgbClr val="030553"/>
                </a:solidFill>
                <a:latin typeface="+mj-lt"/>
              </a:rPr>
              <a:t>What needs attention </a:t>
            </a:r>
          </a:p>
        </p:txBody>
      </p:sp>
    </p:spTree>
    <p:extLst>
      <p:ext uri="{BB962C8B-B14F-4D97-AF65-F5344CB8AC3E}">
        <p14:creationId xmlns:p14="http://schemas.microsoft.com/office/powerpoint/2010/main" val="2225384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36B850-15F2-41BC-A54E-6E0F332F011D}"/>
              </a:ext>
            </a:extLst>
          </p:cNvPr>
          <p:cNvSpPr txBox="1"/>
          <p:nvPr/>
        </p:nvSpPr>
        <p:spPr>
          <a:xfrm>
            <a:off x="733192" y="145562"/>
            <a:ext cx="4845708" cy="830997"/>
          </a:xfrm>
          <a:prstGeom prst="rect">
            <a:avLst/>
          </a:prstGeom>
          <a:noFill/>
        </p:spPr>
        <p:txBody>
          <a:bodyPr wrap="square" lIns="0" tIns="0" rIns="0" bIns="0" rtlCol="0">
            <a:spAutoFit/>
          </a:bodyPr>
          <a:lstStyle/>
          <a:p>
            <a:r>
              <a:rPr lang="en-US" sz="5400" b="1" dirty="0">
                <a:solidFill>
                  <a:srgbClr val="002060"/>
                </a:solidFill>
                <a:latin typeface="Segoe UI" panose="020B0502040204020203" pitchFamily="34" charset="0"/>
                <a:cs typeface="Segoe UI" panose="020B0502040204020203" pitchFamily="34" charset="0"/>
              </a:rPr>
              <a:t>REFERENCES</a:t>
            </a:r>
          </a:p>
        </p:txBody>
      </p:sp>
      <p:sp>
        <p:nvSpPr>
          <p:cNvPr id="4" name="Rectangle 3">
            <a:extLst>
              <a:ext uri="{FF2B5EF4-FFF2-40B4-BE49-F238E27FC236}">
                <a16:creationId xmlns:a16="http://schemas.microsoft.com/office/drawing/2014/main" id="{A9B74FAF-1757-48A8-BBFB-722E8E1D6FA4}"/>
              </a:ext>
            </a:extLst>
          </p:cNvPr>
          <p:cNvSpPr/>
          <p:nvPr/>
        </p:nvSpPr>
        <p:spPr>
          <a:xfrm>
            <a:off x="733192" y="3135016"/>
            <a:ext cx="3536195" cy="246221"/>
          </a:xfrm>
          <a:prstGeom prst="rect">
            <a:avLst/>
          </a:prstGeom>
        </p:spPr>
        <p:txBody>
          <a:bodyPr wrap="square" lIns="0" tIns="0" rIns="0" bIns="0">
            <a:spAutoFit/>
          </a:bodyPr>
          <a:lstStyle/>
          <a:p>
            <a:r>
              <a:rPr lang="en-US" sz="1600" dirty="0">
                <a:solidFill>
                  <a:srgbClr val="002060"/>
                </a:solidFill>
                <a:latin typeface="+mj-lt"/>
                <a:cs typeface="Segoe UI" panose="020B0502040204020203" pitchFamily="34" charset="0"/>
              </a:rPr>
              <a:t>I</a:t>
            </a:r>
          </a:p>
        </p:txBody>
      </p:sp>
      <p:sp>
        <p:nvSpPr>
          <p:cNvPr id="6" name="Title 5" hidden="1">
            <a:extLst>
              <a:ext uri="{FF2B5EF4-FFF2-40B4-BE49-F238E27FC236}">
                <a16:creationId xmlns:a16="http://schemas.microsoft.com/office/drawing/2014/main" id="{369BDDB6-A69A-415D-B73D-D630C736A22A}"/>
              </a:ext>
            </a:extLst>
          </p:cNvPr>
          <p:cNvSpPr>
            <a:spLocks noGrp="1"/>
          </p:cNvSpPr>
          <p:nvPr>
            <p:ph type="title"/>
          </p:nvPr>
        </p:nvSpPr>
        <p:spPr/>
        <p:txBody>
          <a:bodyPr/>
          <a:lstStyle/>
          <a:p>
            <a:r>
              <a:rPr lang="en-US" dirty="0"/>
              <a:t>Human resources slide 11</a:t>
            </a:r>
          </a:p>
        </p:txBody>
      </p:sp>
      <p:sp>
        <p:nvSpPr>
          <p:cNvPr id="5" name="TextBox 4">
            <a:extLst>
              <a:ext uri="{FF2B5EF4-FFF2-40B4-BE49-F238E27FC236}">
                <a16:creationId xmlns:a16="http://schemas.microsoft.com/office/drawing/2014/main" id="{DC71A9F4-C1E7-4E7C-836E-4435B77A925F}"/>
              </a:ext>
            </a:extLst>
          </p:cNvPr>
          <p:cNvSpPr txBox="1"/>
          <p:nvPr/>
        </p:nvSpPr>
        <p:spPr>
          <a:xfrm>
            <a:off x="733192" y="1028343"/>
            <a:ext cx="10559648" cy="4801314"/>
          </a:xfrm>
          <a:prstGeom prst="rect">
            <a:avLst/>
          </a:prstGeom>
          <a:noFill/>
        </p:spPr>
        <p:txBody>
          <a:bodyPr wrap="square" rtlCol="0">
            <a:spAutoFit/>
          </a:bodyPr>
          <a:lstStyle/>
          <a:p>
            <a:pPr marL="342900" indent="-342900">
              <a:buAutoNum type="arabicPeriod"/>
            </a:pPr>
            <a:r>
              <a:rPr lang="en-GB" dirty="0"/>
              <a:t>Choices, NHS. </a:t>
            </a:r>
            <a:r>
              <a:rPr lang="en-GB" dirty="0">
                <a:hlinkClick r:id="rId3"/>
              </a:rPr>
              <a:t>"The principles and values of the NHS in England"</a:t>
            </a:r>
            <a:r>
              <a:rPr lang="en-GB" dirty="0"/>
              <a:t>. </a:t>
            </a:r>
            <a:r>
              <a:rPr lang="en-GB" i="1" dirty="0"/>
              <a:t>www.nhs.uk</a:t>
            </a:r>
            <a:r>
              <a:rPr lang="en-GB" dirty="0"/>
              <a:t>. Retrieved 23 November 2016.</a:t>
            </a:r>
          </a:p>
          <a:p>
            <a:pPr marL="342900" indent="-342900">
              <a:buAutoNum type="arabicPeriod"/>
            </a:pPr>
            <a:r>
              <a:rPr lang="en-GB" dirty="0"/>
              <a:t> </a:t>
            </a:r>
            <a:r>
              <a:rPr lang="en-GB" i="1" u="sng" dirty="0">
                <a:hlinkClick r:id="rId4"/>
              </a:rPr>
              <a:t>"NHS entitlements: migrant health guide – Detailed guidance"</a:t>
            </a:r>
            <a:r>
              <a:rPr lang="en-GB" i="1" dirty="0"/>
              <a:t>. UK Government. Retrieved 6 June 2016.</a:t>
            </a:r>
          </a:p>
          <a:p>
            <a:pPr marL="342900" indent="-342900">
              <a:buAutoNum type="arabicPeriod"/>
            </a:pPr>
            <a:r>
              <a:rPr lang="en-GB" i="1" dirty="0"/>
              <a:t>Management and Organisational Behaviour. Laurie J. Mullins, 1985). </a:t>
            </a:r>
          </a:p>
          <a:p>
            <a:pPr marL="342900" indent="-342900">
              <a:buAutoNum type="arabicPeriod"/>
            </a:pPr>
            <a:r>
              <a:rPr lang="en-GB" dirty="0"/>
              <a:t>Swot Analysis – What is Swot? Definitions, Examples and How to do a SWOT Analysis. Smart Draw, 17</a:t>
            </a:r>
            <a:r>
              <a:rPr lang="en-GB" baseline="30000" dirty="0"/>
              <a:t>th</a:t>
            </a:r>
            <a:r>
              <a:rPr lang="en-GB" dirty="0"/>
              <a:t> August 2018, </a:t>
            </a:r>
            <a:r>
              <a:rPr lang="en-GB" dirty="0">
                <a:hlinkClick r:id="rId5"/>
              </a:rPr>
              <a:t>www.youtube.co.uk</a:t>
            </a:r>
            <a:r>
              <a:rPr lang="en-GB" dirty="0"/>
              <a:t> </a:t>
            </a:r>
          </a:p>
          <a:p>
            <a:pPr marL="342900" indent="-342900">
              <a:buAutoNum type="arabicPeriod"/>
            </a:pPr>
            <a:r>
              <a:rPr lang="en-GB" dirty="0"/>
              <a:t>PESTLE Analysis – The Simplest explanation eve, Mister Simplify. 4</a:t>
            </a:r>
            <a:r>
              <a:rPr lang="en-GB" baseline="30000" dirty="0"/>
              <a:t>th</a:t>
            </a:r>
            <a:r>
              <a:rPr lang="en-GB" dirty="0"/>
              <a:t> June 2017 </a:t>
            </a:r>
            <a:r>
              <a:rPr lang="en-GB" dirty="0">
                <a:hlinkClick r:id="rId5"/>
              </a:rPr>
              <a:t>www.youtube.co.uk</a:t>
            </a:r>
            <a:endParaRPr lang="en-GB" dirty="0"/>
          </a:p>
          <a:p>
            <a:pPr marL="342900" indent="-342900">
              <a:buAutoNum type="arabicPeriod"/>
            </a:pPr>
            <a:r>
              <a:rPr lang="en-GB" dirty="0"/>
              <a:t>Groups, Teams and Leadership, Laurie J. Mullins, 1985. </a:t>
            </a:r>
          </a:p>
          <a:p>
            <a:pPr marL="342900" indent="-342900">
              <a:buAutoNum type="arabicPeriod"/>
            </a:pPr>
            <a:r>
              <a:rPr lang="en-GB" dirty="0"/>
              <a:t>Khushboo Sinha, Differences between work groups and work teams: 8 differences, </a:t>
            </a:r>
            <a:r>
              <a:rPr lang="en-GB" dirty="0">
                <a:hlinkClick r:id="rId6"/>
              </a:rPr>
              <a:t>www.yourarticleslibrary.com</a:t>
            </a:r>
            <a:r>
              <a:rPr lang="en-GB" dirty="0"/>
              <a:t>, 2019.</a:t>
            </a:r>
          </a:p>
          <a:p>
            <a:pPr marL="342900" indent="-342900">
              <a:buAutoNum type="arabicPeriod"/>
            </a:pPr>
            <a:r>
              <a:rPr lang="en-GB" dirty="0"/>
              <a:t>In it Together-Report, NHS Improvements, 2016. </a:t>
            </a:r>
          </a:p>
          <a:p>
            <a:pPr marL="342900" indent="-342900">
              <a:buAutoNum type="arabicPeriod"/>
            </a:pPr>
            <a:r>
              <a:rPr lang="en-GB" dirty="0"/>
              <a:t>About Belbin, </a:t>
            </a:r>
            <a:r>
              <a:rPr lang="en-GB" dirty="0">
                <a:hlinkClick r:id="rId7"/>
              </a:rPr>
              <a:t>www.leadershipsolutions.co.nz</a:t>
            </a:r>
            <a:r>
              <a:rPr lang="en-GB" dirty="0"/>
              <a:t>, 2019.</a:t>
            </a:r>
          </a:p>
          <a:p>
            <a:pPr marL="342900" indent="-342900">
              <a:buAutoNum type="arabicPeriod"/>
            </a:pPr>
            <a:r>
              <a:rPr lang="en-GB" dirty="0"/>
              <a:t>Wood, D.J. (1991 Corporate Social Performance Revisited. Academy of Management Review 16, 691-718.</a:t>
            </a:r>
          </a:p>
          <a:p>
            <a:pPr marL="342900" indent="-342900">
              <a:buAutoNum type="arabicPeriod"/>
            </a:pPr>
            <a:r>
              <a:rPr lang="en-GB" dirty="0"/>
              <a:t>Madison Garcia, 2019. What are the functions of Corporate social responsibility, </a:t>
            </a:r>
            <a:r>
              <a:rPr lang="en-GB" dirty="0">
                <a:hlinkClick r:id="rId8"/>
              </a:rPr>
              <a:t>www.bizfluent.com</a:t>
            </a:r>
            <a:r>
              <a:rPr lang="en-GB" dirty="0"/>
              <a:t>.  </a:t>
            </a:r>
          </a:p>
          <a:p>
            <a:pPr marL="342900" indent="-342900">
              <a:buAutoNum type="arabicPeriod"/>
            </a:pPr>
            <a:r>
              <a:rPr lang="en-GB" dirty="0"/>
              <a:t>About Us/Corporate Social Responsibility. 2019. </a:t>
            </a:r>
            <a:r>
              <a:rPr lang="en-GB" dirty="0">
                <a:hlinkClick r:id="rId9"/>
              </a:rPr>
              <a:t>www.property.nhs.uk</a:t>
            </a:r>
            <a:r>
              <a:rPr lang="en-GB" dirty="0"/>
              <a:t>.</a:t>
            </a:r>
          </a:p>
          <a:p>
            <a:pPr marL="342900" indent="-342900">
              <a:buAutoNum type="arabicPeriod"/>
            </a:pPr>
            <a:r>
              <a:rPr lang="en-GB" dirty="0"/>
              <a:t>Mike </a:t>
            </a:r>
            <a:r>
              <a:rPr lang="en-GB" dirty="0" err="1"/>
              <a:t>Belicove</a:t>
            </a:r>
            <a:r>
              <a:rPr lang="en-GB" dirty="0"/>
              <a:t>, 2013, </a:t>
            </a:r>
            <a:r>
              <a:rPr lang="en-GB" dirty="0">
                <a:hlinkClick r:id="rId10"/>
              </a:rPr>
              <a:t>www.Forbes.com</a:t>
            </a:r>
            <a:r>
              <a:rPr lang="en-GB" dirty="0"/>
              <a:t> </a:t>
            </a:r>
          </a:p>
          <a:p>
            <a:endParaRPr lang="en-GB" dirty="0"/>
          </a:p>
        </p:txBody>
      </p:sp>
    </p:spTree>
    <p:extLst>
      <p:ext uri="{BB962C8B-B14F-4D97-AF65-F5344CB8AC3E}">
        <p14:creationId xmlns:p14="http://schemas.microsoft.com/office/powerpoint/2010/main" val="3626214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668227_Human resources, from 24Slides_SL_V1" id="{617D8675-87EA-4E65-899C-EC1AA060F43B}" vid="{A0FF6A7D-4118-4569-8B1F-1CBD407F07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3F418-8757-4A9C-9AAF-2EFD75A2BEF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purl.org/dc/dcmitype/"/>
    <ds:schemaRef ds:uri="http://www.w3.org/XML/1998/namespace"/>
    <ds:schemaRef ds:uri="http://schemas.openxmlformats.org/package/2006/metadata/core-properties"/>
    <ds:schemaRef ds:uri="9d0d5cce-d4dc-4043-8325-c992d2f588cd"/>
    <ds:schemaRef ds:uri="http://purl.org/dc/terms/"/>
  </ds:schemaRefs>
</ds:datastoreItem>
</file>

<file path=customXml/itemProps2.xml><?xml version="1.0" encoding="utf-8"?>
<ds:datastoreItem xmlns:ds="http://schemas.openxmlformats.org/officeDocument/2006/customXml" ds:itemID="{C9C8C966-778B-43A2-9BDE-D67CABE9D324}">
  <ds:schemaRefs>
    <ds:schemaRef ds:uri="http://schemas.microsoft.com/sharepoint/v3/contenttype/forms"/>
  </ds:schemaRefs>
</ds:datastoreItem>
</file>

<file path=customXml/itemProps3.xml><?xml version="1.0" encoding="utf-8"?>
<ds:datastoreItem xmlns:ds="http://schemas.openxmlformats.org/officeDocument/2006/customXml" ds:itemID="{5B82436C-A4C6-49F8-B2C3-67705E12C9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Human resources, from 24Slides</Template>
  <TotalTime>0</TotalTime>
  <Words>1846</Words>
  <Application>Microsoft Office PowerPoint</Application>
  <PresentationFormat>Widescreen</PresentationFormat>
  <Paragraphs>134</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Segoe UI</vt:lpstr>
      <vt:lpstr>Office Theme</vt:lpstr>
      <vt:lpstr>Human resources slide 1</vt:lpstr>
      <vt:lpstr>Human resources slide 2</vt:lpstr>
      <vt:lpstr>Human resources slide 3</vt:lpstr>
      <vt:lpstr>Human resources slide 4</vt:lpstr>
      <vt:lpstr>Human resources slide 5</vt:lpstr>
      <vt:lpstr>Human resources slide 7</vt:lpstr>
      <vt:lpstr>Human resources slide 10</vt:lpstr>
      <vt:lpstr>Human resources slide 8</vt:lpstr>
      <vt:lpstr>Human resources slide 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2019-12-20T12:29:55Z</dcterms:created>
  <dcterms:modified xsi:type="dcterms:W3CDTF">2019-12-20T23:43:19Z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