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6"/>
  </p:notesMasterIdLst>
  <p:sldIdLst>
    <p:sldId id="719" r:id="rId7"/>
    <p:sldId id="754" r:id="rId8"/>
    <p:sldId id="756" r:id="rId9"/>
    <p:sldId id="755" r:id="rId10"/>
    <p:sldId id="487" r:id="rId11"/>
    <p:sldId id="489" r:id="rId12"/>
    <p:sldId id="491" r:id="rId13"/>
    <p:sldId id="492" r:id="rId14"/>
    <p:sldId id="7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A37D9A-253D-4EC2-8B33-A560350DE695}" v="1" dt="2026-04-27T09:06:23.2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modSld">
      <pc:chgData name="Stalin Jacob Wilson Packia Dhas" userId="050d7d71-3621-4503-95e8-1c9a9d962492" providerId="ADAL" clId="{3FBC77E1-FE42-4F9E-B4B2-3759F3328945}" dt="2026-04-27T09:06:17.418" v="43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4-27T09:06:07.243" v="2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4-27T09:06:07.243" v="2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4-27T09:06:17.418" v="43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3FBC77E1-FE42-4F9E-B4B2-3759F3328945}" dt="2026-04-27T09:06:17.418" v="43" actId="20577"/>
          <ac:spMkLst>
            <pc:docMk/>
            <pc:sldMk cId="477123209" sldId="754"/>
            <ac:spMk id="4" creationId="{7E2EBC05-CB4F-406D-2F45-D8D94E4ABF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E6427222-D15D-712D-4B32-AE07EC1281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F51268-6796-407E-8D2C-CCB744587D63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B154118-CD1C-C1DD-C5FC-A3566467C9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CC09E45-DF1D-BE01-B2E7-64BAF60B4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295CF7E-B0A0-976F-F61E-35159B2C2B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14DF3CE-972A-4F1B-86DA-F79EEA45CAAB}" type="slidenum">
              <a:rPr lang="en-US" altLang="en-US" sz="1200"/>
              <a:pPr/>
              <a:t>6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BDA7855-0FC8-72E2-81B7-447C39D504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FB722FD-99C4-DB49-FDE9-4F68A5BE0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5329EE6-0610-57A4-9C09-EBDAEAB190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F4B8EB-F1C2-4C4B-B828-2D1912993EB3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F354A57F-BA80-2629-9FE2-6D70C6C981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8F4F7A65-E3E0-4AC1-420D-4D33112EE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7457862-B965-6E46-4426-B7DDE5DC4D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71C257-044E-4283-B452-43ADDB20C7A7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3CF954E-F604-B96C-E29D-6CFA29C361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FAA33A-A057-05C6-0A6E-6BFDD98831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7F03B-76D6-4C2C-96BD-F135DEF0CF9C}" type="datetime1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-11/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6207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09" y="2131581"/>
            <a:ext cx="6260943" cy="3088946"/>
          </a:xfrm>
        </p:spPr>
        <p:txBody>
          <a:bodyPr/>
          <a:lstStyle/>
          <a:p>
            <a:r>
              <a:rPr lang="en-GB" sz="5400" dirty="0"/>
              <a:t>Breadboard Connection</a:t>
            </a:r>
          </a:p>
          <a:p>
            <a:r>
              <a:rPr lang="en-GB" sz="5400" dirty="0"/>
              <a:t>Lecture -11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25573" y="6461781"/>
            <a:ext cx="6711014" cy="365125"/>
          </a:xfrm>
        </p:spPr>
        <p:txBody>
          <a:bodyPr/>
          <a:lstStyle/>
          <a:p>
            <a:r>
              <a:rPr lang="en-GB" i="1" dirty="0"/>
              <a:t>Lecture </a:t>
            </a:r>
            <a:r>
              <a:rPr lang="en-GB" i="1"/>
              <a:t>-11/ </a:t>
            </a:r>
            <a:r>
              <a:rPr lang="en-GB" i="1" dirty="0"/>
              <a:t>Electrical and Electronic Principles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/>
              <a:t>Lecture -11/ Electrical and Electronic Principles</a:t>
            </a:r>
            <a:endParaRPr lang="en-GB" i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31743-9A8C-D4E2-4699-C470BD06A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1174479"/>
            <a:ext cx="64293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-11/ Electrical and Electronic Principles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>
            <a:extLst>
              <a:ext uri="{FF2B5EF4-FFF2-40B4-BE49-F238E27FC236}">
                <a16:creationId xmlns:a16="http://schemas.microsoft.com/office/drawing/2014/main" id="{C9FA496A-D9F3-47DD-2753-2B3B933CE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4986" y="196821"/>
            <a:ext cx="790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3600" b="1" dirty="0">
                <a:solidFill>
                  <a:schemeClr val="bg1"/>
                </a:solidFill>
              </a:rPr>
              <a:t>Breadboards</a:t>
            </a:r>
            <a:endParaRPr lang="en-US" altLang="en-US" sz="2000" b="1" dirty="0">
              <a:solidFill>
                <a:schemeClr val="bg1"/>
              </a:solidFill>
            </a:endParaRP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FE6CAC04-2123-A95B-F4C2-6988698A0F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99" y="1304597"/>
            <a:ext cx="501324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Breadboards come in a range of sizes.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only difference is the number of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This breadboard has 390 connection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 is made of rows (letters A to J) and numbered columns.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Each hole has a unique identifier, for example, A5.</a:t>
            </a:r>
          </a:p>
        </p:txBody>
      </p:sp>
      <p:pic>
        <p:nvPicPr>
          <p:cNvPr id="6153" name="Picture 9" descr="T:\SciTex\source\06429d1d-8a39-442d-aa63-c95000841f60\US\GFX\Picture11.png">
            <a:extLst>
              <a:ext uri="{FF2B5EF4-FFF2-40B4-BE49-F238E27FC236}">
                <a16:creationId xmlns:a16="http://schemas.microsoft.com/office/drawing/2014/main" id="{8675FAA4-8C71-A358-DB27-004C6BE9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820738"/>
            <a:ext cx="3429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69042AF9-D433-BE29-8573-8F9B0530EB32}"/>
              </a:ext>
            </a:extLst>
          </p:cNvPr>
          <p:cNvSpPr/>
          <p:nvPr/>
        </p:nvSpPr>
        <p:spPr>
          <a:xfrm>
            <a:off x="6494464" y="1220789"/>
            <a:ext cx="2568575" cy="1563687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8676" h="1563766">
                <a:moveTo>
                  <a:pt x="0" y="645250"/>
                </a:moveTo>
                <a:lnTo>
                  <a:pt x="2009821" y="1563766"/>
                </a:lnTo>
                <a:lnTo>
                  <a:pt x="2568676" y="875423"/>
                </a:lnTo>
                <a:lnTo>
                  <a:pt x="601740" y="0"/>
                </a:lnTo>
                <a:lnTo>
                  <a:pt x="0" y="645250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6154" name="Picture 10" descr="T:\SciTex\source\06429d1d-8a39-442d-aa63-c95000841f60\US\GFX\Picture8.png">
            <a:extLst>
              <a:ext uri="{FF2B5EF4-FFF2-40B4-BE49-F238E27FC236}">
                <a16:creationId xmlns:a16="http://schemas.microsoft.com/office/drawing/2014/main" id="{F840DF98-2A79-D576-C7EA-FB080351E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13" y="3549651"/>
            <a:ext cx="2913062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AD76764-2AB5-B695-8B34-E7376BA14E24}"/>
              </a:ext>
            </a:extLst>
          </p:cNvPr>
          <p:cNvSpPr/>
          <p:nvPr/>
        </p:nvSpPr>
        <p:spPr>
          <a:xfrm>
            <a:off x="6496051" y="5143500"/>
            <a:ext cx="213677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241300">
                <a:moveTo>
                  <a:pt x="0" y="241300"/>
                </a:moveTo>
                <a:lnTo>
                  <a:pt x="2136775" y="241300"/>
                </a:lnTo>
                <a:lnTo>
                  <a:pt x="2136775" y="0"/>
                </a:lnTo>
                <a:lnTo>
                  <a:pt x="136525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E3EEB3D-6328-43FD-D749-E8840F83AD5D}"/>
              </a:ext>
            </a:extLst>
          </p:cNvPr>
          <p:cNvSpPr/>
          <p:nvPr/>
        </p:nvSpPr>
        <p:spPr>
          <a:xfrm rot="5400000">
            <a:off x="7713663" y="4465638"/>
            <a:ext cx="159702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71503 w 2136775"/>
              <a:gd name="connsiteY3" fmla="*/ 0 h 241301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39753 w 2136775"/>
              <a:gd name="connsiteY3" fmla="*/ 0 h 241301"/>
              <a:gd name="connsiteX0" fmla="*/ 12697 w 1597022"/>
              <a:gd name="connsiteY0" fmla="*/ 241301 h 241301"/>
              <a:gd name="connsiteX1" fmla="*/ 1597022 w 1597022"/>
              <a:gd name="connsiteY1" fmla="*/ 241301 h 241301"/>
              <a:gd name="connsiteX2" fmla="*/ 1597022 w 1597022"/>
              <a:gd name="connsiteY2" fmla="*/ 1 h 241301"/>
              <a:gd name="connsiteX3" fmla="*/ 0 w 1597022"/>
              <a:gd name="connsiteY3" fmla="*/ 0 h 24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7022" h="241301">
                <a:moveTo>
                  <a:pt x="12697" y="241301"/>
                </a:moveTo>
                <a:lnTo>
                  <a:pt x="1597022" y="241301"/>
                </a:lnTo>
                <a:lnTo>
                  <a:pt x="1597022" y="1"/>
                </a:lnTo>
                <a:lnTo>
                  <a:pt x="0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FE14EB-6BF5-C0E1-D4FC-742D2D911E97}"/>
              </a:ext>
            </a:extLst>
          </p:cNvPr>
          <p:cNvSpPr/>
          <p:nvPr/>
        </p:nvSpPr>
        <p:spPr>
          <a:xfrm>
            <a:off x="8391525" y="5143500"/>
            <a:ext cx="241300" cy="241300"/>
          </a:xfrm>
          <a:prstGeom prst="rect">
            <a:avLst/>
          </a:prstGeom>
          <a:noFill/>
          <a:ln w="508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0" name="bb 2 rails" descr="T:\SciTex\source\06429d1d-8a39-442d-aa63-c95000841f60\US\GFX\Picture9c.png">
            <a:extLst>
              <a:ext uri="{FF2B5EF4-FFF2-40B4-BE49-F238E27FC236}">
                <a16:creationId xmlns:a16="http://schemas.microsoft.com/office/drawing/2014/main" id="{BA390028-626C-8D85-8BB3-1096EF687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1194443"/>
            <a:ext cx="5143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>
            <a:extLst>
              <a:ext uri="{FF2B5EF4-FFF2-40B4-BE49-F238E27FC236}">
                <a16:creationId xmlns:a16="http://schemas.microsoft.com/office/drawing/2014/main" id="{925FE204-8FA8-5450-44D2-AA115DD8A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1575" y="257175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0378B4FC-3CFB-BBF6-2B13-9A67D3832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5038725"/>
            <a:ext cx="7908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2000" dirty="0"/>
              <a:t>The top and bottom two rows are usually used for the power rails.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827FE-7933-3605-20F6-3F4470D01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0175" y="1362921"/>
            <a:ext cx="5651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+5 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7C8F9-3AE1-53F3-A6D6-8D03CC5A2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3" y="2604347"/>
            <a:ext cx="457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0 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49A1E-E69D-3661-825C-7B1E7AD2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5001" y="5675060"/>
            <a:ext cx="75025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In this example, one row is used for +5 V and another for 0 V.</a:t>
            </a:r>
            <a:endParaRPr lang="en-US" altLang="en-US" sz="1800" dirty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A3D010EC-D255-819C-004B-3C4012F7D405}"/>
              </a:ext>
            </a:extLst>
          </p:cNvPr>
          <p:cNvSpPr/>
          <p:nvPr/>
        </p:nvSpPr>
        <p:spPr>
          <a:xfrm>
            <a:off x="3913188" y="2793258"/>
            <a:ext cx="3092450" cy="1582738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  <a:gd name="connsiteX0" fmla="*/ 0 w 3068738"/>
              <a:gd name="connsiteY0" fmla="*/ 211862 h 1573292"/>
              <a:gd name="connsiteX1" fmla="*/ 2852782 w 3068738"/>
              <a:gd name="connsiteY1" fmla="*/ 1573292 h 1573292"/>
              <a:gd name="connsiteX2" fmla="*/ 3068738 w 3068738"/>
              <a:gd name="connsiteY2" fmla="*/ 1280235 h 1573292"/>
              <a:gd name="connsiteX3" fmla="*/ 196927 w 3068738"/>
              <a:gd name="connsiteY3" fmla="*/ 0 h 1573292"/>
              <a:gd name="connsiteX4" fmla="*/ 0 w 3068738"/>
              <a:gd name="connsiteY4" fmla="*/ 211862 h 1573292"/>
              <a:gd name="connsiteX0" fmla="*/ 0 w 3068738"/>
              <a:gd name="connsiteY0" fmla="*/ 211862 h 1549480"/>
              <a:gd name="connsiteX1" fmla="*/ 2876594 w 3068738"/>
              <a:gd name="connsiteY1" fmla="*/ 1549480 h 1549480"/>
              <a:gd name="connsiteX2" fmla="*/ 3068738 w 3068738"/>
              <a:gd name="connsiteY2" fmla="*/ 1280235 h 1549480"/>
              <a:gd name="connsiteX3" fmla="*/ 196927 w 3068738"/>
              <a:gd name="connsiteY3" fmla="*/ 0 h 1549480"/>
              <a:gd name="connsiteX4" fmla="*/ 0 w 3068738"/>
              <a:gd name="connsiteY4" fmla="*/ 211862 h 1549480"/>
              <a:gd name="connsiteX0" fmla="*/ 0 w 3092551"/>
              <a:gd name="connsiteY0" fmla="*/ 211862 h 1549480"/>
              <a:gd name="connsiteX1" fmla="*/ 2876594 w 3092551"/>
              <a:gd name="connsiteY1" fmla="*/ 1549480 h 1549480"/>
              <a:gd name="connsiteX2" fmla="*/ 3092551 w 3092551"/>
              <a:gd name="connsiteY2" fmla="*/ 1351673 h 1549480"/>
              <a:gd name="connsiteX3" fmla="*/ 196927 w 3092551"/>
              <a:gd name="connsiteY3" fmla="*/ 0 h 1549480"/>
              <a:gd name="connsiteX4" fmla="*/ 0 w 3092551"/>
              <a:gd name="connsiteY4" fmla="*/ 211862 h 1549480"/>
              <a:gd name="connsiteX0" fmla="*/ 0 w 3092551"/>
              <a:gd name="connsiteY0" fmla="*/ 211862 h 1582817"/>
              <a:gd name="connsiteX1" fmla="*/ 2924219 w 3092551"/>
              <a:gd name="connsiteY1" fmla="*/ 1582817 h 1582817"/>
              <a:gd name="connsiteX2" fmla="*/ 3092551 w 3092551"/>
              <a:gd name="connsiteY2" fmla="*/ 1351673 h 1582817"/>
              <a:gd name="connsiteX3" fmla="*/ 196927 w 3092551"/>
              <a:gd name="connsiteY3" fmla="*/ 0 h 1582817"/>
              <a:gd name="connsiteX4" fmla="*/ 0 w 3092551"/>
              <a:gd name="connsiteY4" fmla="*/ 211862 h 158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2551" h="1582817">
                <a:moveTo>
                  <a:pt x="0" y="211862"/>
                </a:moveTo>
                <a:lnTo>
                  <a:pt x="2924219" y="1582817"/>
                </a:lnTo>
                <a:lnTo>
                  <a:pt x="3092551" y="1351673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6489507B-086B-F797-A371-6FBFB7C0F330}"/>
              </a:ext>
            </a:extLst>
          </p:cNvPr>
          <p:cNvSpPr/>
          <p:nvPr/>
        </p:nvSpPr>
        <p:spPr>
          <a:xfrm>
            <a:off x="5099050" y="1532784"/>
            <a:ext cx="3068638" cy="1477963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8738" h="1478042">
                <a:moveTo>
                  <a:pt x="0" y="211862"/>
                </a:moveTo>
                <a:lnTo>
                  <a:pt x="2919457" y="1478042"/>
                </a:lnTo>
                <a:lnTo>
                  <a:pt x="3068738" y="1280235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2FF3FC4-BB69-7C18-C68F-52A10AC3E88F}"/>
              </a:ext>
            </a:extLst>
          </p:cNvPr>
          <p:cNvCxnSpPr/>
          <p:nvPr/>
        </p:nvCxnSpPr>
        <p:spPr>
          <a:xfrm>
            <a:off x="4400551" y="1505796"/>
            <a:ext cx="790575" cy="11271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60FD9A-07DE-461B-EE78-9177FADA226D}"/>
              </a:ext>
            </a:extLst>
          </p:cNvPr>
          <p:cNvCxnSpPr/>
          <p:nvPr/>
        </p:nvCxnSpPr>
        <p:spPr>
          <a:xfrm>
            <a:off x="3168651" y="2748809"/>
            <a:ext cx="758825" cy="17462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2" grpId="0"/>
      <p:bldP spid="19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3">
            <a:extLst>
              <a:ext uri="{FF2B5EF4-FFF2-40B4-BE49-F238E27FC236}">
                <a16:creationId xmlns:a16="http://schemas.microsoft.com/office/drawing/2014/main" id="{945987E1-0857-B648-C5C0-B91EF8454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235" y="325298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9" name="Text Box 4">
            <a:extLst>
              <a:ext uri="{FF2B5EF4-FFF2-40B4-BE49-F238E27FC236}">
                <a16:creationId xmlns:a16="http://schemas.microsoft.com/office/drawing/2014/main" id="{916467CE-0297-3437-AD23-53FC418D6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813" y="4387057"/>
            <a:ext cx="7908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The slot is used to separate the two sides of an integrated circuit, or IC.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6912A99C-CF27-50F3-80BE-B5EE9F809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128" y="4897835"/>
            <a:ext cx="7261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All the holes are exactly 2.54 mm apart. The holes are just the right size for most component leads to fit in with a push.</a:t>
            </a:r>
          </a:p>
        </p:txBody>
      </p:sp>
      <p:pic>
        <p:nvPicPr>
          <p:cNvPr id="10246" name="Picture 6" descr="T:\SciTex\source\06429d1d-8a39-442d-aa63-c95000841f60\US\GFX\Picture12.jpg">
            <a:extLst>
              <a:ext uri="{FF2B5EF4-FFF2-40B4-BE49-F238E27FC236}">
                <a16:creationId xmlns:a16="http://schemas.microsoft.com/office/drawing/2014/main" id="{6E098A1A-C510-C01C-7B5A-65CD7405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57350"/>
            <a:ext cx="3429000" cy="2133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>
            <a:extLst>
              <a:ext uri="{FF2B5EF4-FFF2-40B4-BE49-F238E27FC236}">
                <a16:creationId xmlns:a16="http://schemas.microsoft.com/office/drawing/2014/main" id="{8BC5FB99-434E-4A30-DCBE-DBD088758055}"/>
              </a:ext>
            </a:extLst>
          </p:cNvPr>
          <p:cNvGrpSpPr>
            <a:grpSpLocks/>
          </p:cNvGrpSpPr>
          <p:nvPr/>
        </p:nvGrpSpPr>
        <p:grpSpPr bwMode="auto">
          <a:xfrm>
            <a:off x="6915150" y="1657351"/>
            <a:ext cx="2795588" cy="2200275"/>
            <a:chOff x="5390375" y="1657350"/>
            <a:chExt cx="2796183" cy="2200275"/>
          </a:xfrm>
        </p:grpSpPr>
        <p:pic>
          <p:nvPicPr>
            <p:cNvPr id="10248" name="Picture 7" descr="T:\SciTex\source\06429d1d-8a39-442d-aa63-c95000841f60\US\GFX\Picture14.png">
              <a:extLst>
                <a:ext uri="{FF2B5EF4-FFF2-40B4-BE49-F238E27FC236}">
                  <a16:creationId xmlns:a16="http://schemas.microsoft.com/office/drawing/2014/main" id="{D4BBA9E6-EF9F-FFED-7967-9D188E0E2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0375" y="1657350"/>
              <a:ext cx="2796183" cy="220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360FA7BF-42D5-BD2A-DDBE-CA1DBAC636A7}"/>
                </a:ext>
              </a:extLst>
            </p:cNvPr>
            <p:cNvCxnSpPr/>
            <p:nvPr/>
          </p:nvCxnSpPr>
          <p:spPr>
            <a:xfrm flipV="1">
              <a:off x="6276389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FF27F3E-B2C8-390E-A372-B59C7ACA5C24}"/>
                </a:ext>
              </a:extLst>
            </p:cNvPr>
            <p:cNvCxnSpPr/>
            <p:nvPr/>
          </p:nvCxnSpPr>
          <p:spPr>
            <a:xfrm flipV="1">
              <a:off x="6616186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6ECDF4B-0BA2-1A07-DA9F-9089FBF57207}"/>
                </a:ext>
              </a:extLst>
            </p:cNvPr>
            <p:cNvCxnSpPr/>
            <p:nvPr/>
          </p:nvCxnSpPr>
          <p:spPr>
            <a:xfrm>
              <a:off x="6276389" y="2428875"/>
              <a:ext cx="339797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sm" len="lg"/>
              <a:tailEnd type="triangl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Box 10">
              <a:extLst>
                <a:ext uri="{FF2B5EF4-FFF2-40B4-BE49-F238E27FC236}">
                  <a16:creationId xmlns:a16="http://schemas.microsoft.com/office/drawing/2014/main" id="{A7A22136-ED9D-0007-AAD4-9453370468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1623" y="2085201"/>
              <a:ext cx="78275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2.54 mm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3">
            <a:extLst>
              <a:ext uri="{FF2B5EF4-FFF2-40B4-BE49-F238E27FC236}">
                <a16:creationId xmlns:a16="http://schemas.microsoft.com/office/drawing/2014/main" id="{2AD68B5B-44D3-A3D1-A012-86B16AAD3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5" y="320040"/>
            <a:ext cx="7905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bg1"/>
                </a:solidFill>
              </a:rPr>
              <a:t>Assembling Components and Wire</a:t>
            </a: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3E206452-8A96-A5FE-EFD1-7AB200593D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429" y="1370677"/>
            <a:ext cx="4623600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Some components, such as resistors, are connected mainly in 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leads of a component must not connect to holes in the same column.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To keep the circuit neat and tidy, components are usually arranged horizontally or vertically.</a:t>
            </a:r>
          </a:p>
          <a:p>
            <a:endParaRPr lang="en-US" altLang="en-US" sz="1800" dirty="0">
              <a:solidFill>
                <a:srgbClr val="00368D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71D6662-F41B-6B48-7489-406491376C0F}"/>
              </a:ext>
            </a:extLst>
          </p:cNvPr>
          <p:cNvGrpSpPr>
            <a:grpSpLocks/>
          </p:cNvGrpSpPr>
          <p:nvPr/>
        </p:nvGrpSpPr>
        <p:grpSpPr bwMode="auto">
          <a:xfrm>
            <a:off x="5007902" y="3892549"/>
            <a:ext cx="4324350" cy="2503487"/>
            <a:chOff x="4048217" y="1091953"/>
            <a:chExt cx="4323426" cy="250350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B977044-00A1-5AB3-7A82-EF1A519DB64E}"/>
                </a:ext>
              </a:extLst>
            </p:cNvPr>
            <p:cNvSpPr/>
            <p:nvPr/>
          </p:nvSpPr>
          <p:spPr>
            <a:xfrm>
              <a:off x="4048217" y="1091953"/>
              <a:ext cx="4323426" cy="250350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pic>
          <p:nvPicPr>
            <p:cNvPr id="11274" name="Picture 2" descr="T:\SciTex\source\06429d1d-8a39-442d-aa63-c95000841f60\US\GFX\Picture21.gif">
              <a:extLst>
                <a:ext uri="{FF2B5EF4-FFF2-40B4-BE49-F238E27FC236}">
                  <a16:creationId xmlns:a16="http://schemas.microsoft.com/office/drawing/2014/main" id="{AF44C2C5-8412-324B-4B3E-AF5E2003A31F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254" y="1171019"/>
              <a:ext cx="4049497" cy="2345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2" name="Picture 10" descr="T:\SciTex\source\06429d1d-8a39-442d-aa63-c95000841f60\US\GFX\Picture24.png">
            <a:extLst>
              <a:ext uri="{FF2B5EF4-FFF2-40B4-BE49-F238E27FC236}">
                <a16:creationId xmlns:a16="http://schemas.microsoft.com/office/drawing/2014/main" id="{B7DCB365-7717-8993-2ABC-C4CB9141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204" y="1661318"/>
            <a:ext cx="3140075" cy="446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-11/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321</Words>
  <Application>Microsoft Office PowerPoint</Application>
  <PresentationFormat>Widescreen</PresentationFormat>
  <Paragraphs>46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UWTSD 200_Title Page</vt:lpstr>
      <vt:lpstr>UWTSD 200_Title Page 2</vt:lpstr>
      <vt:lpstr>UWTSD 200_Text 4</vt:lpstr>
      <vt:lpstr>PowerPoint Presentation</vt:lpstr>
      <vt:lpstr>Breadboard</vt:lpstr>
      <vt:lpstr>Breadboard</vt:lpstr>
      <vt:lpstr>Breadboard</vt:lpstr>
      <vt:lpstr>PowerPoint Presentation</vt:lpstr>
      <vt:lpstr>PowerPoint Presentation</vt:lpstr>
      <vt:lpstr>PowerPoint Presentation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118</cp:revision>
  <dcterms:created xsi:type="dcterms:W3CDTF">2021-03-09T15:35:42Z</dcterms:created>
  <dcterms:modified xsi:type="dcterms:W3CDTF">2026-04-27T09:06:25Z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