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EF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43"/>
  </p:normalViewPr>
  <p:slideViewPr>
    <p:cSldViewPr snapToGrid="0" snapToObjects="1">
      <p:cViewPr varScale="1">
        <p:scale>
          <a:sx n="96" d="100"/>
          <a:sy n="96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EDFDD0-F62A-2A40-B51C-6EE9CA3EB7B6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6D83F2-EF49-E747-B6FC-BFD20567E70F}">
      <dgm:prSet phldrT="[Text]"/>
      <dgm:spPr/>
      <dgm:t>
        <a:bodyPr/>
        <a:lstStyle/>
        <a:p>
          <a:r>
            <a:rPr lang="en-US" dirty="0"/>
            <a:t>Confidence Skills</a:t>
          </a:r>
        </a:p>
      </dgm:t>
    </dgm:pt>
    <dgm:pt modelId="{30F5E279-9F4C-FD40-81F3-9D81ADE0F5F4}" type="parTrans" cxnId="{FBE302F8-8A67-2744-84AE-9168790B10A2}">
      <dgm:prSet/>
      <dgm:spPr/>
      <dgm:t>
        <a:bodyPr/>
        <a:lstStyle/>
        <a:p>
          <a:endParaRPr lang="en-US"/>
        </a:p>
      </dgm:t>
    </dgm:pt>
    <dgm:pt modelId="{CBC54AB7-12AD-B74E-95DE-EF08F3207DA8}" type="sibTrans" cxnId="{FBE302F8-8A67-2744-84AE-9168790B10A2}">
      <dgm:prSet/>
      <dgm:spPr/>
      <dgm:t>
        <a:bodyPr/>
        <a:lstStyle/>
        <a:p>
          <a:endParaRPr lang="en-US"/>
        </a:p>
      </dgm:t>
    </dgm:pt>
    <dgm:pt modelId="{75B85736-631D-3B45-8360-463B2221D2F2}">
      <dgm:prSet phldrT="[Text]"/>
      <dgm:spPr/>
      <dgm:t>
        <a:bodyPr/>
        <a:lstStyle/>
        <a:p>
          <a:r>
            <a:rPr lang="en-US" dirty="0"/>
            <a:t>Social Skills</a:t>
          </a:r>
        </a:p>
      </dgm:t>
    </dgm:pt>
    <dgm:pt modelId="{54A99F59-CC7C-984A-A4C2-73C6EE62281B}" type="parTrans" cxnId="{0E9689DB-710C-EC44-B847-E55EAAE3C82C}">
      <dgm:prSet/>
      <dgm:spPr/>
      <dgm:t>
        <a:bodyPr/>
        <a:lstStyle/>
        <a:p>
          <a:endParaRPr lang="en-US"/>
        </a:p>
      </dgm:t>
    </dgm:pt>
    <dgm:pt modelId="{60E2AF13-75B5-704D-A2B2-87C951FE5805}" type="sibTrans" cxnId="{0E9689DB-710C-EC44-B847-E55EAAE3C82C}">
      <dgm:prSet/>
      <dgm:spPr/>
      <dgm:t>
        <a:bodyPr/>
        <a:lstStyle/>
        <a:p>
          <a:endParaRPr lang="en-US"/>
        </a:p>
      </dgm:t>
    </dgm:pt>
    <dgm:pt modelId="{3E2A3520-77AE-D041-ACF6-892610FE7802}">
      <dgm:prSet phldrT="[Text]"/>
      <dgm:spPr/>
      <dgm:t>
        <a:bodyPr/>
        <a:lstStyle/>
        <a:p>
          <a:r>
            <a:rPr lang="en-US" dirty="0"/>
            <a:t>Number Skills</a:t>
          </a:r>
        </a:p>
      </dgm:t>
    </dgm:pt>
    <dgm:pt modelId="{028EC3CA-855F-9843-A4A1-8C57F737FCB8}" type="parTrans" cxnId="{2E749E88-2A2A-4247-BE8C-966198C8AE04}">
      <dgm:prSet/>
      <dgm:spPr/>
      <dgm:t>
        <a:bodyPr/>
        <a:lstStyle/>
        <a:p>
          <a:endParaRPr lang="en-US"/>
        </a:p>
      </dgm:t>
    </dgm:pt>
    <dgm:pt modelId="{C58CAB17-4BF7-174F-B392-4B47261B1D43}" type="sibTrans" cxnId="{2E749E88-2A2A-4247-BE8C-966198C8AE04}">
      <dgm:prSet/>
      <dgm:spPr/>
      <dgm:t>
        <a:bodyPr/>
        <a:lstStyle/>
        <a:p>
          <a:endParaRPr lang="en-US"/>
        </a:p>
      </dgm:t>
    </dgm:pt>
    <dgm:pt modelId="{91993A4B-16EE-DC4D-A480-F57CB113ABB0}">
      <dgm:prSet phldrT="[Text]"/>
      <dgm:spPr/>
      <dgm:t>
        <a:bodyPr/>
        <a:lstStyle/>
        <a:p>
          <a:r>
            <a:rPr lang="en-US" dirty="0"/>
            <a:t>Understanding the Role of Business</a:t>
          </a:r>
        </a:p>
      </dgm:t>
    </dgm:pt>
    <dgm:pt modelId="{DF6316F0-EC23-D246-B7E0-D5976ECDCD2B}" type="parTrans" cxnId="{2CAE90AE-6BC7-EC45-B4B7-543C186A9CE8}">
      <dgm:prSet/>
      <dgm:spPr/>
      <dgm:t>
        <a:bodyPr/>
        <a:lstStyle/>
        <a:p>
          <a:endParaRPr lang="en-US"/>
        </a:p>
      </dgm:t>
    </dgm:pt>
    <dgm:pt modelId="{AE7AB5DB-23C3-D447-A274-C8AF935498B1}" type="sibTrans" cxnId="{2CAE90AE-6BC7-EC45-B4B7-543C186A9CE8}">
      <dgm:prSet/>
      <dgm:spPr/>
      <dgm:t>
        <a:bodyPr/>
        <a:lstStyle/>
        <a:p>
          <a:endParaRPr lang="en-US"/>
        </a:p>
      </dgm:t>
    </dgm:pt>
    <dgm:pt modelId="{DB99D5BE-B27A-2C4E-B987-C97C36B1F305}">
      <dgm:prSet phldrT="[Text]"/>
      <dgm:spPr/>
      <dgm:t>
        <a:bodyPr/>
        <a:lstStyle/>
        <a:p>
          <a:r>
            <a:rPr lang="en-US" dirty="0"/>
            <a:t>Leadership Skills</a:t>
          </a:r>
        </a:p>
      </dgm:t>
    </dgm:pt>
    <dgm:pt modelId="{35770360-142D-1942-90F2-B69905E83DA6}" type="parTrans" cxnId="{B47ABF47-2C20-1144-8C47-2FEC2732DCE0}">
      <dgm:prSet/>
      <dgm:spPr/>
      <dgm:t>
        <a:bodyPr/>
        <a:lstStyle/>
        <a:p>
          <a:endParaRPr lang="en-US"/>
        </a:p>
      </dgm:t>
    </dgm:pt>
    <dgm:pt modelId="{0F1F43A8-2CCE-8049-AA52-007850A63075}" type="sibTrans" cxnId="{B47ABF47-2C20-1144-8C47-2FEC2732DCE0}">
      <dgm:prSet/>
      <dgm:spPr/>
      <dgm:t>
        <a:bodyPr/>
        <a:lstStyle/>
        <a:p>
          <a:endParaRPr lang="en-US"/>
        </a:p>
      </dgm:t>
    </dgm:pt>
    <dgm:pt modelId="{5E257DF9-E21C-D14A-A87F-49397321F0C6}">
      <dgm:prSet/>
      <dgm:spPr/>
      <dgm:t>
        <a:bodyPr/>
        <a:lstStyle/>
        <a:p>
          <a:r>
            <a:rPr lang="en-US" dirty="0"/>
            <a:t>Writing Skills</a:t>
          </a:r>
        </a:p>
      </dgm:t>
    </dgm:pt>
    <dgm:pt modelId="{F9A63AA5-89C3-CF4A-AB26-4A6A79672062}" type="parTrans" cxnId="{3F052864-C030-AD43-AF8B-4D19835E752D}">
      <dgm:prSet/>
      <dgm:spPr/>
      <dgm:t>
        <a:bodyPr/>
        <a:lstStyle/>
        <a:p>
          <a:endParaRPr lang="en-US"/>
        </a:p>
      </dgm:t>
    </dgm:pt>
    <dgm:pt modelId="{0A132456-FF92-BB4E-83AE-7E83534F2A03}" type="sibTrans" cxnId="{3F052864-C030-AD43-AF8B-4D19835E752D}">
      <dgm:prSet/>
      <dgm:spPr/>
      <dgm:t>
        <a:bodyPr/>
        <a:lstStyle/>
        <a:p>
          <a:endParaRPr lang="en-US"/>
        </a:p>
      </dgm:t>
    </dgm:pt>
    <dgm:pt modelId="{75C06C83-1797-2249-BA4A-E12C5C62E621}">
      <dgm:prSet/>
      <dgm:spPr/>
      <dgm:t>
        <a:bodyPr/>
        <a:lstStyle/>
        <a:p>
          <a:r>
            <a:rPr lang="en-US" dirty="0"/>
            <a:t>Teamwork Skills</a:t>
          </a:r>
        </a:p>
      </dgm:t>
    </dgm:pt>
    <dgm:pt modelId="{738C5A4B-A671-E341-9A56-7C36AF191B66}" type="parTrans" cxnId="{F6BE6CAE-38B2-4A47-95E3-830B6F57D4E8}">
      <dgm:prSet/>
      <dgm:spPr/>
      <dgm:t>
        <a:bodyPr/>
        <a:lstStyle/>
        <a:p>
          <a:endParaRPr lang="en-US"/>
        </a:p>
      </dgm:t>
    </dgm:pt>
    <dgm:pt modelId="{DA0C3429-D6CB-FC43-9BEA-0748C65F8436}" type="sibTrans" cxnId="{F6BE6CAE-38B2-4A47-95E3-830B6F57D4E8}">
      <dgm:prSet/>
      <dgm:spPr/>
      <dgm:t>
        <a:bodyPr/>
        <a:lstStyle/>
        <a:p>
          <a:endParaRPr lang="en-US"/>
        </a:p>
      </dgm:t>
    </dgm:pt>
    <dgm:pt modelId="{E7D10458-DEEF-AB49-8FEB-8EBBCE40D123}">
      <dgm:prSet/>
      <dgm:spPr/>
      <dgm:t>
        <a:bodyPr/>
        <a:lstStyle/>
        <a:p>
          <a:r>
            <a:rPr lang="en-US" dirty="0"/>
            <a:t>Understanding the Community</a:t>
          </a:r>
        </a:p>
      </dgm:t>
    </dgm:pt>
    <dgm:pt modelId="{483C064B-D99E-1B47-8485-7D1676F7B4F4}" type="parTrans" cxnId="{17AF1787-0EFC-124C-A353-1179FC511ED4}">
      <dgm:prSet/>
      <dgm:spPr/>
      <dgm:t>
        <a:bodyPr/>
        <a:lstStyle/>
        <a:p>
          <a:endParaRPr lang="en-US"/>
        </a:p>
      </dgm:t>
    </dgm:pt>
    <dgm:pt modelId="{60645C7F-94A3-2F49-90CD-C29288CC1A8F}" type="sibTrans" cxnId="{17AF1787-0EFC-124C-A353-1179FC511ED4}">
      <dgm:prSet/>
      <dgm:spPr/>
      <dgm:t>
        <a:bodyPr/>
        <a:lstStyle/>
        <a:p>
          <a:endParaRPr lang="en-US"/>
        </a:p>
      </dgm:t>
    </dgm:pt>
    <dgm:pt modelId="{DC8789FA-E460-6040-96F6-C4E5B9217CC3}" type="pres">
      <dgm:prSet presAssocID="{07EDFDD0-F62A-2A40-B51C-6EE9CA3EB7B6}" presName="diagram" presStyleCnt="0">
        <dgm:presLayoutVars>
          <dgm:dir/>
          <dgm:resizeHandles val="exact"/>
        </dgm:presLayoutVars>
      </dgm:prSet>
      <dgm:spPr/>
    </dgm:pt>
    <dgm:pt modelId="{84A005E1-A23E-0C46-BEFF-0A6B8F5FBF4E}" type="pres">
      <dgm:prSet presAssocID="{B96D83F2-EF49-E747-B6FC-BFD20567E70F}" presName="node" presStyleLbl="node1" presStyleIdx="0" presStyleCnt="8">
        <dgm:presLayoutVars>
          <dgm:bulletEnabled val="1"/>
        </dgm:presLayoutVars>
      </dgm:prSet>
      <dgm:spPr/>
    </dgm:pt>
    <dgm:pt modelId="{D656D59F-59D2-0344-9316-1A400CB48761}" type="pres">
      <dgm:prSet presAssocID="{CBC54AB7-12AD-B74E-95DE-EF08F3207DA8}" presName="sibTrans" presStyleCnt="0"/>
      <dgm:spPr/>
    </dgm:pt>
    <dgm:pt modelId="{1A09D354-0A09-EE4D-91E6-72F9CB01A51E}" type="pres">
      <dgm:prSet presAssocID="{75B85736-631D-3B45-8360-463B2221D2F2}" presName="node" presStyleLbl="node1" presStyleIdx="1" presStyleCnt="8">
        <dgm:presLayoutVars>
          <dgm:bulletEnabled val="1"/>
        </dgm:presLayoutVars>
      </dgm:prSet>
      <dgm:spPr/>
    </dgm:pt>
    <dgm:pt modelId="{9AD7F6D3-9843-074B-86BE-D63A61908749}" type="pres">
      <dgm:prSet presAssocID="{60E2AF13-75B5-704D-A2B2-87C951FE5805}" presName="sibTrans" presStyleCnt="0"/>
      <dgm:spPr/>
    </dgm:pt>
    <dgm:pt modelId="{48B70662-C405-F34E-8B59-0C7EF121D5EF}" type="pres">
      <dgm:prSet presAssocID="{3E2A3520-77AE-D041-ACF6-892610FE7802}" presName="node" presStyleLbl="node1" presStyleIdx="2" presStyleCnt="8">
        <dgm:presLayoutVars>
          <dgm:bulletEnabled val="1"/>
        </dgm:presLayoutVars>
      </dgm:prSet>
      <dgm:spPr/>
    </dgm:pt>
    <dgm:pt modelId="{BBF85870-89E7-034B-B440-4E7C90E219A0}" type="pres">
      <dgm:prSet presAssocID="{C58CAB17-4BF7-174F-B392-4B47261B1D43}" presName="sibTrans" presStyleCnt="0"/>
      <dgm:spPr/>
    </dgm:pt>
    <dgm:pt modelId="{E283A13E-6777-5640-A1AA-46EB74F9C7E7}" type="pres">
      <dgm:prSet presAssocID="{5E257DF9-E21C-D14A-A87F-49397321F0C6}" presName="node" presStyleLbl="node1" presStyleIdx="3" presStyleCnt="8">
        <dgm:presLayoutVars>
          <dgm:bulletEnabled val="1"/>
        </dgm:presLayoutVars>
      </dgm:prSet>
      <dgm:spPr/>
    </dgm:pt>
    <dgm:pt modelId="{86847AB9-E5D7-3942-8C6E-531208B787B6}" type="pres">
      <dgm:prSet presAssocID="{0A132456-FF92-BB4E-83AE-7E83534F2A03}" presName="sibTrans" presStyleCnt="0"/>
      <dgm:spPr/>
    </dgm:pt>
    <dgm:pt modelId="{77243A49-9C55-0046-8B05-0FBFAC9E48A8}" type="pres">
      <dgm:prSet presAssocID="{75C06C83-1797-2249-BA4A-E12C5C62E621}" presName="node" presStyleLbl="node1" presStyleIdx="4" presStyleCnt="8">
        <dgm:presLayoutVars>
          <dgm:bulletEnabled val="1"/>
        </dgm:presLayoutVars>
      </dgm:prSet>
      <dgm:spPr/>
    </dgm:pt>
    <dgm:pt modelId="{9FEE5AAE-9DFF-404F-A589-595A591AB933}" type="pres">
      <dgm:prSet presAssocID="{DA0C3429-D6CB-FC43-9BEA-0748C65F8436}" presName="sibTrans" presStyleCnt="0"/>
      <dgm:spPr/>
    </dgm:pt>
    <dgm:pt modelId="{6C7E2772-A969-964A-9AD9-955ABDDD35A3}" type="pres">
      <dgm:prSet presAssocID="{E7D10458-DEEF-AB49-8FEB-8EBBCE40D123}" presName="node" presStyleLbl="node1" presStyleIdx="5" presStyleCnt="8">
        <dgm:presLayoutVars>
          <dgm:bulletEnabled val="1"/>
        </dgm:presLayoutVars>
      </dgm:prSet>
      <dgm:spPr/>
    </dgm:pt>
    <dgm:pt modelId="{9464EB9B-2113-9D46-B9ED-38EF12F3F06E}" type="pres">
      <dgm:prSet presAssocID="{60645C7F-94A3-2F49-90CD-C29288CC1A8F}" presName="sibTrans" presStyleCnt="0"/>
      <dgm:spPr/>
    </dgm:pt>
    <dgm:pt modelId="{F87168FF-95CB-064F-8A78-4F5DE63D93DC}" type="pres">
      <dgm:prSet presAssocID="{91993A4B-16EE-DC4D-A480-F57CB113ABB0}" presName="node" presStyleLbl="node1" presStyleIdx="6" presStyleCnt="8">
        <dgm:presLayoutVars>
          <dgm:bulletEnabled val="1"/>
        </dgm:presLayoutVars>
      </dgm:prSet>
      <dgm:spPr/>
    </dgm:pt>
    <dgm:pt modelId="{46709281-A60B-4049-84D1-C3A406988579}" type="pres">
      <dgm:prSet presAssocID="{AE7AB5DB-23C3-D447-A274-C8AF935498B1}" presName="sibTrans" presStyleCnt="0"/>
      <dgm:spPr/>
    </dgm:pt>
    <dgm:pt modelId="{DC7D1418-623A-594B-A5F7-F0CE512BE586}" type="pres">
      <dgm:prSet presAssocID="{DB99D5BE-B27A-2C4E-B987-C97C36B1F305}" presName="node" presStyleLbl="node1" presStyleIdx="7" presStyleCnt="8">
        <dgm:presLayoutVars>
          <dgm:bulletEnabled val="1"/>
        </dgm:presLayoutVars>
      </dgm:prSet>
      <dgm:spPr/>
    </dgm:pt>
  </dgm:ptLst>
  <dgm:cxnLst>
    <dgm:cxn modelId="{D621F10B-4247-A44E-882B-9F17E22E17F1}" type="presOf" srcId="{3E2A3520-77AE-D041-ACF6-892610FE7802}" destId="{48B70662-C405-F34E-8B59-0C7EF121D5EF}" srcOrd="0" destOrd="0" presId="urn:microsoft.com/office/officeart/2005/8/layout/default"/>
    <dgm:cxn modelId="{FF9FF03C-7178-0D4B-8419-A8857631650D}" type="presOf" srcId="{75C06C83-1797-2249-BA4A-E12C5C62E621}" destId="{77243A49-9C55-0046-8B05-0FBFAC9E48A8}" srcOrd="0" destOrd="0" presId="urn:microsoft.com/office/officeart/2005/8/layout/default"/>
    <dgm:cxn modelId="{B47ABF47-2C20-1144-8C47-2FEC2732DCE0}" srcId="{07EDFDD0-F62A-2A40-B51C-6EE9CA3EB7B6}" destId="{DB99D5BE-B27A-2C4E-B987-C97C36B1F305}" srcOrd="7" destOrd="0" parTransId="{35770360-142D-1942-90F2-B69905E83DA6}" sibTransId="{0F1F43A8-2CCE-8049-AA52-007850A63075}"/>
    <dgm:cxn modelId="{4A9FA855-F4B8-634D-96A4-B836C2092AA7}" type="presOf" srcId="{07EDFDD0-F62A-2A40-B51C-6EE9CA3EB7B6}" destId="{DC8789FA-E460-6040-96F6-C4E5B9217CC3}" srcOrd="0" destOrd="0" presId="urn:microsoft.com/office/officeart/2005/8/layout/default"/>
    <dgm:cxn modelId="{9CDAEB57-2642-4E41-931A-1BE89E7E1FBE}" type="presOf" srcId="{B96D83F2-EF49-E747-B6FC-BFD20567E70F}" destId="{84A005E1-A23E-0C46-BEFF-0A6B8F5FBF4E}" srcOrd="0" destOrd="0" presId="urn:microsoft.com/office/officeart/2005/8/layout/default"/>
    <dgm:cxn modelId="{3F052864-C030-AD43-AF8B-4D19835E752D}" srcId="{07EDFDD0-F62A-2A40-B51C-6EE9CA3EB7B6}" destId="{5E257DF9-E21C-D14A-A87F-49397321F0C6}" srcOrd="3" destOrd="0" parTransId="{F9A63AA5-89C3-CF4A-AB26-4A6A79672062}" sibTransId="{0A132456-FF92-BB4E-83AE-7E83534F2A03}"/>
    <dgm:cxn modelId="{6B84646B-0CA5-9B47-B091-B8F06ED3C0ED}" type="presOf" srcId="{5E257DF9-E21C-D14A-A87F-49397321F0C6}" destId="{E283A13E-6777-5640-A1AA-46EB74F9C7E7}" srcOrd="0" destOrd="0" presId="urn:microsoft.com/office/officeart/2005/8/layout/default"/>
    <dgm:cxn modelId="{17AF1787-0EFC-124C-A353-1179FC511ED4}" srcId="{07EDFDD0-F62A-2A40-B51C-6EE9CA3EB7B6}" destId="{E7D10458-DEEF-AB49-8FEB-8EBBCE40D123}" srcOrd="5" destOrd="0" parTransId="{483C064B-D99E-1B47-8485-7D1676F7B4F4}" sibTransId="{60645C7F-94A3-2F49-90CD-C29288CC1A8F}"/>
    <dgm:cxn modelId="{2E749E88-2A2A-4247-BE8C-966198C8AE04}" srcId="{07EDFDD0-F62A-2A40-B51C-6EE9CA3EB7B6}" destId="{3E2A3520-77AE-D041-ACF6-892610FE7802}" srcOrd="2" destOrd="0" parTransId="{028EC3CA-855F-9843-A4A1-8C57F737FCB8}" sibTransId="{C58CAB17-4BF7-174F-B392-4B47261B1D43}"/>
    <dgm:cxn modelId="{BE640AAC-ECA0-354F-B30F-20E20F3FC014}" type="presOf" srcId="{75B85736-631D-3B45-8360-463B2221D2F2}" destId="{1A09D354-0A09-EE4D-91E6-72F9CB01A51E}" srcOrd="0" destOrd="0" presId="urn:microsoft.com/office/officeart/2005/8/layout/default"/>
    <dgm:cxn modelId="{F6BE6CAE-38B2-4A47-95E3-830B6F57D4E8}" srcId="{07EDFDD0-F62A-2A40-B51C-6EE9CA3EB7B6}" destId="{75C06C83-1797-2249-BA4A-E12C5C62E621}" srcOrd="4" destOrd="0" parTransId="{738C5A4B-A671-E341-9A56-7C36AF191B66}" sibTransId="{DA0C3429-D6CB-FC43-9BEA-0748C65F8436}"/>
    <dgm:cxn modelId="{2CAE90AE-6BC7-EC45-B4B7-543C186A9CE8}" srcId="{07EDFDD0-F62A-2A40-B51C-6EE9CA3EB7B6}" destId="{91993A4B-16EE-DC4D-A480-F57CB113ABB0}" srcOrd="6" destOrd="0" parTransId="{DF6316F0-EC23-D246-B7E0-D5976ECDCD2B}" sibTransId="{AE7AB5DB-23C3-D447-A274-C8AF935498B1}"/>
    <dgm:cxn modelId="{289696C2-D510-8345-9469-3CD12F2E3D5A}" type="presOf" srcId="{E7D10458-DEEF-AB49-8FEB-8EBBCE40D123}" destId="{6C7E2772-A969-964A-9AD9-955ABDDD35A3}" srcOrd="0" destOrd="0" presId="urn:microsoft.com/office/officeart/2005/8/layout/default"/>
    <dgm:cxn modelId="{31D7C8DA-E56A-D848-B500-A9289D3F3ED5}" type="presOf" srcId="{91993A4B-16EE-DC4D-A480-F57CB113ABB0}" destId="{F87168FF-95CB-064F-8A78-4F5DE63D93DC}" srcOrd="0" destOrd="0" presId="urn:microsoft.com/office/officeart/2005/8/layout/default"/>
    <dgm:cxn modelId="{0E9689DB-710C-EC44-B847-E55EAAE3C82C}" srcId="{07EDFDD0-F62A-2A40-B51C-6EE9CA3EB7B6}" destId="{75B85736-631D-3B45-8360-463B2221D2F2}" srcOrd="1" destOrd="0" parTransId="{54A99F59-CC7C-984A-A4C2-73C6EE62281B}" sibTransId="{60E2AF13-75B5-704D-A2B2-87C951FE5805}"/>
    <dgm:cxn modelId="{15CA1EE4-AFC1-4B41-BC2E-704901690A54}" type="presOf" srcId="{DB99D5BE-B27A-2C4E-B987-C97C36B1F305}" destId="{DC7D1418-623A-594B-A5F7-F0CE512BE586}" srcOrd="0" destOrd="0" presId="urn:microsoft.com/office/officeart/2005/8/layout/default"/>
    <dgm:cxn modelId="{FBE302F8-8A67-2744-84AE-9168790B10A2}" srcId="{07EDFDD0-F62A-2A40-B51C-6EE9CA3EB7B6}" destId="{B96D83F2-EF49-E747-B6FC-BFD20567E70F}" srcOrd="0" destOrd="0" parTransId="{30F5E279-9F4C-FD40-81F3-9D81ADE0F5F4}" sibTransId="{CBC54AB7-12AD-B74E-95DE-EF08F3207DA8}"/>
    <dgm:cxn modelId="{A13D7C16-9017-144E-892B-392C7F66EED6}" type="presParOf" srcId="{DC8789FA-E460-6040-96F6-C4E5B9217CC3}" destId="{84A005E1-A23E-0C46-BEFF-0A6B8F5FBF4E}" srcOrd="0" destOrd="0" presId="urn:microsoft.com/office/officeart/2005/8/layout/default"/>
    <dgm:cxn modelId="{F9FC95E8-3CB8-C541-89E8-757748A68070}" type="presParOf" srcId="{DC8789FA-E460-6040-96F6-C4E5B9217CC3}" destId="{D656D59F-59D2-0344-9316-1A400CB48761}" srcOrd="1" destOrd="0" presId="urn:microsoft.com/office/officeart/2005/8/layout/default"/>
    <dgm:cxn modelId="{78606790-B98E-1043-95B4-3671B0C847B0}" type="presParOf" srcId="{DC8789FA-E460-6040-96F6-C4E5B9217CC3}" destId="{1A09D354-0A09-EE4D-91E6-72F9CB01A51E}" srcOrd="2" destOrd="0" presId="urn:microsoft.com/office/officeart/2005/8/layout/default"/>
    <dgm:cxn modelId="{FD1C7FBF-4E25-4642-AC55-DEF2EEFB948B}" type="presParOf" srcId="{DC8789FA-E460-6040-96F6-C4E5B9217CC3}" destId="{9AD7F6D3-9843-074B-86BE-D63A61908749}" srcOrd="3" destOrd="0" presId="urn:microsoft.com/office/officeart/2005/8/layout/default"/>
    <dgm:cxn modelId="{7F15C31C-8131-984F-B0DA-988EF955A513}" type="presParOf" srcId="{DC8789FA-E460-6040-96F6-C4E5B9217CC3}" destId="{48B70662-C405-F34E-8B59-0C7EF121D5EF}" srcOrd="4" destOrd="0" presId="urn:microsoft.com/office/officeart/2005/8/layout/default"/>
    <dgm:cxn modelId="{FB13D459-7017-6543-A69A-7060F5915DF2}" type="presParOf" srcId="{DC8789FA-E460-6040-96F6-C4E5B9217CC3}" destId="{BBF85870-89E7-034B-B440-4E7C90E219A0}" srcOrd="5" destOrd="0" presId="urn:microsoft.com/office/officeart/2005/8/layout/default"/>
    <dgm:cxn modelId="{83E753ED-A9BE-7D4E-A38E-DE7B8E7CC238}" type="presParOf" srcId="{DC8789FA-E460-6040-96F6-C4E5B9217CC3}" destId="{E283A13E-6777-5640-A1AA-46EB74F9C7E7}" srcOrd="6" destOrd="0" presId="urn:microsoft.com/office/officeart/2005/8/layout/default"/>
    <dgm:cxn modelId="{85DE019B-A950-704D-9C5C-2706ACB66F29}" type="presParOf" srcId="{DC8789FA-E460-6040-96F6-C4E5B9217CC3}" destId="{86847AB9-E5D7-3942-8C6E-531208B787B6}" srcOrd="7" destOrd="0" presId="urn:microsoft.com/office/officeart/2005/8/layout/default"/>
    <dgm:cxn modelId="{005CE011-A1A1-2A4D-A20C-FCD1F69622E7}" type="presParOf" srcId="{DC8789FA-E460-6040-96F6-C4E5B9217CC3}" destId="{77243A49-9C55-0046-8B05-0FBFAC9E48A8}" srcOrd="8" destOrd="0" presId="urn:microsoft.com/office/officeart/2005/8/layout/default"/>
    <dgm:cxn modelId="{1DE6E107-EC48-4146-8369-D23674BC348B}" type="presParOf" srcId="{DC8789FA-E460-6040-96F6-C4E5B9217CC3}" destId="{9FEE5AAE-9DFF-404F-A589-595A591AB933}" srcOrd="9" destOrd="0" presId="urn:microsoft.com/office/officeart/2005/8/layout/default"/>
    <dgm:cxn modelId="{F60C41AD-0031-274B-8285-EDC4A8EA24B6}" type="presParOf" srcId="{DC8789FA-E460-6040-96F6-C4E5B9217CC3}" destId="{6C7E2772-A969-964A-9AD9-955ABDDD35A3}" srcOrd="10" destOrd="0" presId="urn:microsoft.com/office/officeart/2005/8/layout/default"/>
    <dgm:cxn modelId="{ED40D1EF-115D-B049-8A89-48F12AD6B8C1}" type="presParOf" srcId="{DC8789FA-E460-6040-96F6-C4E5B9217CC3}" destId="{9464EB9B-2113-9D46-B9ED-38EF12F3F06E}" srcOrd="11" destOrd="0" presId="urn:microsoft.com/office/officeart/2005/8/layout/default"/>
    <dgm:cxn modelId="{207BF436-D64A-0E48-A33C-CE9185E88624}" type="presParOf" srcId="{DC8789FA-E460-6040-96F6-C4E5B9217CC3}" destId="{F87168FF-95CB-064F-8A78-4F5DE63D93DC}" srcOrd="12" destOrd="0" presId="urn:microsoft.com/office/officeart/2005/8/layout/default"/>
    <dgm:cxn modelId="{0715E5F9-5AB4-9845-A9EF-9DA21BF98BA5}" type="presParOf" srcId="{DC8789FA-E460-6040-96F6-C4E5B9217CC3}" destId="{46709281-A60B-4049-84D1-C3A406988579}" srcOrd="13" destOrd="0" presId="urn:microsoft.com/office/officeart/2005/8/layout/default"/>
    <dgm:cxn modelId="{DB50764C-49AA-EB41-B28D-520A7967B49E}" type="presParOf" srcId="{DC8789FA-E460-6040-96F6-C4E5B9217CC3}" destId="{DC7D1418-623A-594B-A5F7-F0CE512BE58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A005E1-A23E-0C46-BEFF-0A6B8F5FBF4E}">
      <dsp:nvSpPr>
        <dsp:cNvPr id="0" name=""/>
        <dsp:cNvSpPr/>
      </dsp:nvSpPr>
      <dsp:spPr>
        <a:xfrm>
          <a:off x="2518" y="64203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Confidence Skills</a:t>
          </a:r>
        </a:p>
      </dsp:txBody>
      <dsp:txXfrm>
        <a:off x="2518" y="642037"/>
        <a:ext cx="1997970" cy="1198782"/>
      </dsp:txXfrm>
    </dsp:sp>
    <dsp:sp modelId="{1A09D354-0A09-EE4D-91E6-72F9CB01A51E}">
      <dsp:nvSpPr>
        <dsp:cNvPr id="0" name=""/>
        <dsp:cNvSpPr/>
      </dsp:nvSpPr>
      <dsp:spPr>
        <a:xfrm>
          <a:off x="2200286" y="64203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Social Skills</a:t>
          </a:r>
        </a:p>
      </dsp:txBody>
      <dsp:txXfrm>
        <a:off x="2200286" y="642037"/>
        <a:ext cx="1997970" cy="1198782"/>
      </dsp:txXfrm>
    </dsp:sp>
    <dsp:sp modelId="{48B70662-C405-F34E-8B59-0C7EF121D5EF}">
      <dsp:nvSpPr>
        <dsp:cNvPr id="0" name=""/>
        <dsp:cNvSpPr/>
      </dsp:nvSpPr>
      <dsp:spPr>
        <a:xfrm>
          <a:off x="4398054" y="64203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Number Skills</a:t>
          </a:r>
        </a:p>
      </dsp:txBody>
      <dsp:txXfrm>
        <a:off x="4398054" y="642037"/>
        <a:ext cx="1997970" cy="1198782"/>
      </dsp:txXfrm>
    </dsp:sp>
    <dsp:sp modelId="{E283A13E-6777-5640-A1AA-46EB74F9C7E7}">
      <dsp:nvSpPr>
        <dsp:cNvPr id="0" name=""/>
        <dsp:cNvSpPr/>
      </dsp:nvSpPr>
      <dsp:spPr>
        <a:xfrm>
          <a:off x="6595822" y="64203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Writing Skills</a:t>
          </a:r>
        </a:p>
      </dsp:txBody>
      <dsp:txXfrm>
        <a:off x="6595822" y="642037"/>
        <a:ext cx="1997970" cy="1198782"/>
      </dsp:txXfrm>
    </dsp:sp>
    <dsp:sp modelId="{77243A49-9C55-0046-8B05-0FBFAC9E48A8}">
      <dsp:nvSpPr>
        <dsp:cNvPr id="0" name=""/>
        <dsp:cNvSpPr/>
      </dsp:nvSpPr>
      <dsp:spPr>
        <a:xfrm>
          <a:off x="2518" y="204061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Teamwork Skills</a:t>
          </a:r>
        </a:p>
      </dsp:txBody>
      <dsp:txXfrm>
        <a:off x="2518" y="2040617"/>
        <a:ext cx="1997970" cy="1198782"/>
      </dsp:txXfrm>
    </dsp:sp>
    <dsp:sp modelId="{6C7E2772-A969-964A-9AD9-955ABDDD35A3}">
      <dsp:nvSpPr>
        <dsp:cNvPr id="0" name=""/>
        <dsp:cNvSpPr/>
      </dsp:nvSpPr>
      <dsp:spPr>
        <a:xfrm>
          <a:off x="2200286" y="204061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Understanding the Community</a:t>
          </a:r>
        </a:p>
      </dsp:txBody>
      <dsp:txXfrm>
        <a:off x="2200286" y="2040617"/>
        <a:ext cx="1997970" cy="1198782"/>
      </dsp:txXfrm>
    </dsp:sp>
    <dsp:sp modelId="{F87168FF-95CB-064F-8A78-4F5DE63D93DC}">
      <dsp:nvSpPr>
        <dsp:cNvPr id="0" name=""/>
        <dsp:cNvSpPr/>
      </dsp:nvSpPr>
      <dsp:spPr>
        <a:xfrm>
          <a:off x="4398054" y="204061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Understanding the Role of Business</a:t>
          </a:r>
        </a:p>
      </dsp:txBody>
      <dsp:txXfrm>
        <a:off x="4398054" y="2040617"/>
        <a:ext cx="1997970" cy="1198782"/>
      </dsp:txXfrm>
    </dsp:sp>
    <dsp:sp modelId="{DC7D1418-623A-594B-A5F7-F0CE512BE586}">
      <dsp:nvSpPr>
        <dsp:cNvPr id="0" name=""/>
        <dsp:cNvSpPr/>
      </dsp:nvSpPr>
      <dsp:spPr>
        <a:xfrm>
          <a:off x="6595822" y="2040617"/>
          <a:ext cx="1997970" cy="119878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Leadership Skills</a:t>
          </a:r>
        </a:p>
      </dsp:txBody>
      <dsp:txXfrm>
        <a:off x="6595822" y="2040617"/>
        <a:ext cx="1997970" cy="11987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/>
              <a:pPr/>
              <a:t>3/15/18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bigideas/" TargetMode="External"/><Relationship Id="rId2" Type="http://schemas.openxmlformats.org/officeDocument/2006/relationships/hyperlink" Target="http://enterprisetrooper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ghthub.com/office/entrepreneurs/articles/78364.aspx" TargetMode="External"/><Relationship Id="rId5" Type="http://schemas.openxmlformats.org/officeDocument/2006/relationships/hyperlink" Target="https://www.careeraddict.com/stimulate-creative-thinking-as-an-entrepreneur" TargetMode="External"/><Relationship Id="rId4" Type="http://schemas.openxmlformats.org/officeDocument/2006/relationships/hyperlink" Target="http://gov.wales/docs/dcells/publications/150225-successful-futures-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0A59D-75AE-104F-83B6-6B66679087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Enterprise Troopers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34D81-B347-3346-A27E-10C2FAFB23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P146061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2888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E8D80-3E4D-784C-9704-6D9307281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E4384-D74D-144D-91AE-7EE4FB68E4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National Competition in Wales</a:t>
            </a:r>
          </a:p>
          <a:p>
            <a:r>
              <a:rPr lang="en-GB" dirty="0"/>
              <a:t>Targeted at Primary Schools</a:t>
            </a:r>
          </a:p>
          <a:p>
            <a:r>
              <a:rPr lang="en-GB" dirty="0"/>
              <a:t>Big Ideas Wales</a:t>
            </a:r>
          </a:p>
          <a:p>
            <a:r>
              <a:rPr lang="en-GB" dirty="0"/>
              <a:t>Youth Entrepreneurship Strategy (YES)</a:t>
            </a:r>
          </a:p>
          <a:p>
            <a:r>
              <a:rPr lang="en-GB" dirty="0"/>
              <a:t>ACRO Model</a:t>
            </a:r>
          </a:p>
          <a:p>
            <a:r>
              <a:rPr lang="en-GB" dirty="0"/>
              <a:t>Successful Futures</a:t>
            </a:r>
          </a:p>
          <a:p>
            <a:r>
              <a:rPr lang="en-GB" dirty="0"/>
              <a:t>How is entrepreneurial thinking encouraged?</a:t>
            </a:r>
          </a:p>
          <a:p>
            <a:r>
              <a:rPr lang="en-GB" dirty="0"/>
              <a:t>How other skills are achieved?</a:t>
            </a:r>
          </a:p>
          <a:p>
            <a:r>
              <a:rPr lang="en-GB" dirty="0"/>
              <a:t>(Big Ideas Wales,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D38AC6-88D9-0746-B3DE-F82DEDA172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4711" y="2160589"/>
            <a:ext cx="3639628" cy="8743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4FC63D-1176-F64B-B224-61043CFEB74D}"/>
              </a:ext>
            </a:extLst>
          </p:cNvPr>
          <p:cNvSpPr txBox="1"/>
          <p:nvPr/>
        </p:nvSpPr>
        <p:spPr>
          <a:xfrm>
            <a:off x="6774642" y="3060638"/>
            <a:ext cx="499872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https://businesswales.gov.wales/bigideas/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5AEEAEF-D90B-714A-B095-57067E4A80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1612" y="3521659"/>
            <a:ext cx="2572727" cy="10466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FA33F8-E0CE-0942-822D-1D62E2D338C1}"/>
              </a:ext>
            </a:extLst>
          </p:cNvPr>
          <p:cNvSpPr txBox="1"/>
          <p:nvPr/>
        </p:nvSpPr>
        <p:spPr>
          <a:xfrm>
            <a:off x="6611612" y="4568358"/>
            <a:ext cx="2572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http://gov.wales/docs/dcells/publications/150225-successful-futures-en.pdf</a:t>
            </a:r>
          </a:p>
        </p:txBody>
      </p:sp>
    </p:spTree>
    <p:extLst>
      <p:ext uri="{BB962C8B-B14F-4D97-AF65-F5344CB8AC3E}">
        <p14:creationId xmlns:p14="http://schemas.microsoft.com/office/powerpoint/2010/main" val="1540955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933A1-00D7-BF4D-B21B-52157213F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Enterprise Troopers National Competition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B2198-12EE-0048-AFAE-CA4DFA31F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Create a business idea</a:t>
            </a:r>
          </a:p>
          <a:p>
            <a:r>
              <a:rPr lang="en-GB" dirty="0"/>
              <a:t>Advance in the competition</a:t>
            </a:r>
          </a:p>
          <a:p>
            <a:r>
              <a:rPr lang="en-GB" dirty="0"/>
              <a:t>Pitch their ideas to judges</a:t>
            </a:r>
          </a:p>
          <a:p>
            <a:r>
              <a:rPr lang="en-GB" dirty="0"/>
              <a:t>Incentives for all participants</a:t>
            </a:r>
          </a:p>
          <a:p>
            <a:r>
              <a:rPr lang="en-GB" dirty="0"/>
              <a:t>One group aged 4-7 Years Old (Reception – Year 2)</a:t>
            </a:r>
          </a:p>
          <a:p>
            <a:r>
              <a:rPr lang="en-GB" dirty="0"/>
              <a:t>One group aged 8-11 Years Old (Year 3 – Year 6)</a:t>
            </a:r>
          </a:p>
          <a:p>
            <a:r>
              <a:rPr lang="en-GB" dirty="0"/>
              <a:t>Free to enter</a:t>
            </a:r>
          </a:p>
          <a:p>
            <a:r>
              <a:rPr lang="en-GB" dirty="0"/>
              <a:t>Judged by Big Ideas Wales Role Models and Educationalists</a:t>
            </a:r>
          </a:p>
          <a:p>
            <a:r>
              <a:rPr lang="en-GB" dirty="0"/>
              <a:t>Funding is provided by the Primary Schools</a:t>
            </a:r>
          </a:p>
          <a:p>
            <a:r>
              <a:rPr lang="en-GB" dirty="0"/>
              <a:t>(Enterprise Troopers, 2017)</a:t>
            </a:r>
          </a:p>
        </p:txBody>
      </p:sp>
    </p:spTree>
    <p:extLst>
      <p:ext uri="{BB962C8B-B14F-4D97-AF65-F5344CB8AC3E}">
        <p14:creationId xmlns:p14="http://schemas.microsoft.com/office/powerpoint/2010/main" val="3543105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815D0-3F32-BF40-B73A-B49CB7A25C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ACRO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9C7A7-FEA1-874E-96A1-DAEF59C5F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221297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ACRO Model of Entrepreneurship</a:t>
            </a:r>
          </a:p>
          <a:p>
            <a:r>
              <a:rPr lang="en-GB" dirty="0"/>
              <a:t>Attitude</a:t>
            </a:r>
          </a:p>
          <a:p>
            <a:r>
              <a:rPr lang="en-GB" dirty="0"/>
              <a:t>Creativity</a:t>
            </a:r>
          </a:p>
          <a:p>
            <a:r>
              <a:rPr lang="en-GB" dirty="0"/>
              <a:t>Relationships</a:t>
            </a:r>
          </a:p>
          <a:p>
            <a:r>
              <a:rPr lang="en-GB" dirty="0"/>
              <a:t>Organisation</a:t>
            </a:r>
          </a:p>
          <a:p>
            <a:r>
              <a:rPr lang="en-GB" dirty="0"/>
              <a:t>(Enterprise Troopers, 2017)</a:t>
            </a:r>
          </a:p>
        </p:txBody>
      </p:sp>
      <p:pic>
        <p:nvPicPr>
          <p:cNvPr id="4" name="Content Placeholder 14">
            <a:extLst>
              <a:ext uri="{FF2B5EF4-FFF2-40B4-BE49-F238E27FC236}">
                <a16:creationId xmlns:a16="http://schemas.microsoft.com/office/drawing/2014/main" id="{6E93A89D-9601-BD42-BF61-24FB652DFA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03" y="4633842"/>
            <a:ext cx="2006933" cy="17802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AF1A9F-8D24-244A-AAEF-A1593F86ED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1220" y="4633842"/>
            <a:ext cx="1849303" cy="178020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87EB62-68D2-A54D-971E-E2941F379D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5721" y="4633842"/>
            <a:ext cx="2000093" cy="17802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FAE212-2CE7-0846-B265-EFF7B0A834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5814" y="4633844"/>
            <a:ext cx="2036353" cy="178020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BBA0E51-DACF-004A-BCB5-1ADD9F6F076E}"/>
              </a:ext>
            </a:extLst>
          </p:cNvPr>
          <p:cNvSpPr/>
          <p:nvPr/>
        </p:nvSpPr>
        <p:spPr>
          <a:xfrm>
            <a:off x="7892912" y="2575286"/>
            <a:ext cx="607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R</a:t>
            </a:r>
            <a:endParaRPr 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E7BBA86-FF57-FF48-90B9-0854DA9B0BEE}"/>
              </a:ext>
            </a:extLst>
          </p:cNvPr>
          <p:cNvSpPr/>
          <p:nvPr/>
        </p:nvSpPr>
        <p:spPr>
          <a:xfrm>
            <a:off x="7876883" y="761835"/>
            <a:ext cx="6238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4F9A62-4C5F-8640-AD05-6F4031148B99}"/>
              </a:ext>
            </a:extLst>
          </p:cNvPr>
          <p:cNvSpPr/>
          <p:nvPr/>
        </p:nvSpPr>
        <p:spPr>
          <a:xfrm>
            <a:off x="7876883" y="1713969"/>
            <a:ext cx="6078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3"/>
                </a:solidFill>
                <a:effectLst/>
              </a:rPr>
              <a:t>C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C766AB-6E2D-1047-81B5-9964976A4EEF}"/>
              </a:ext>
            </a:extLst>
          </p:cNvPr>
          <p:cNvSpPr/>
          <p:nvPr/>
        </p:nvSpPr>
        <p:spPr>
          <a:xfrm>
            <a:off x="7892912" y="3434461"/>
            <a:ext cx="6719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1427133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48288-9629-E240-9D9E-5EFE5632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Gained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3E46F4-7A66-994E-9831-BDB3D0D4C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585860"/>
              </p:ext>
            </p:extLst>
          </p:nvPr>
        </p:nvGraphicFramePr>
        <p:xfrm>
          <a:off x="677334" y="1219200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98E7C0-9262-5240-8845-1F5DF93484FB}"/>
              </a:ext>
            </a:extLst>
          </p:cNvPr>
          <p:cNvSpPr txBox="1">
            <a:spLocks/>
          </p:cNvSpPr>
          <p:nvPr/>
        </p:nvSpPr>
        <p:spPr>
          <a:xfrm>
            <a:off x="677334" y="4603749"/>
            <a:ext cx="8596668" cy="2212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Alfred Marshall’s Theory of Entrepreneurship</a:t>
            </a:r>
          </a:p>
          <a:p>
            <a:r>
              <a:rPr lang="en-GB" dirty="0"/>
              <a:t>“Good leadership skills”</a:t>
            </a:r>
          </a:p>
          <a:p>
            <a:r>
              <a:rPr lang="en-GB" dirty="0"/>
              <a:t>“Understanding of the industry”</a:t>
            </a:r>
          </a:p>
          <a:p>
            <a:r>
              <a:rPr lang="en-GB" dirty="0"/>
              <a:t>(Nayeb, 2011)</a:t>
            </a:r>
          </a:p>
        </p:txBody>
      </p:sp>
    </p:spTree>
    <p:extLst>
      <p:ext uri="{BB962C8B-B14F-4D97-AF65-F5344CB8AC3E}">
        <p14:creationId xmlns:p14="http://schemas.microsoft.com/office/powerpoint/2010/main" val="2622823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70703-3365-004A-8FF9-E1F752F27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Entrepreneurial Thinking is Encouraged?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CB542-69DE-6245-A87C-D9BE9C5CE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Confidence in starting and running a business</a:t>
            </a:r>
          </a:p>
          <a:p>
            <a:r>
              <a:rPr lang="en-GB" dirty="0"/>
              <a:t>Develop teamwork and creativity</a:t>
            </a:r>
          </a:p>
          <a:p>
            <a:r>
              <a:rPr lang="en-GB" dirty="0"/>
              <a:t>Digital Skills</a:t>
            </a:r>
          </a:p>
          <a:p>
            <a:r>
              <a:rPr lang="en-GB" dirty="0"/>
              <a:t>Creative Thinking</a:t>
            </a:r>
          </a:p>
          <a:p>
            <a:r>
              <a:rPr lang="en-GB" dirty="0"/>
              <a:t>Problem Solving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45D633-41AE-604A-A905-EF0F0E2CDC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4045" y="3343274"/>
            <a:ext cx="3431307" cy="19607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A5D7AC-B463-FD4C-9AE9-2228FAE9E3F8}"/>
              </a:ext>
            </a:extLst>
          </p:cNvPr>
          <p:cNvSpPr txBox="1"/>
          <p:nvPr/>
        </p:nvSpPr>
        <p:spPr>
          <a:xfrm>
            <a:off x="5084565" y="5349544"/>
            <a:ext cx="2968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https://www.careeraddict.com/stimulate-creative-thinking-as-an-entrepreneur</a:t>
            </a:r>
          </a:p>
        </p:txBody>
      </p:sp>
    </p:spTree>
    <p:extLst>
      <p:ext uri="{BB962C8B-B14F-4D97-AF65-F5344CB8AC3E}">
        <p14:creationId xmlns:p14="http://schemas.microsoft.com/office/powerpoint/2010/main" val="2361167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1D3E1-AFD2-C145-8128-6B9C77961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Positives and Negatives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74064F-896E-1743-AB7C-4FAC51C37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3006487"/>
              </p:ext>
            </p:extLst>
          </p:nvPr>
        </p:nvGraphicFramePr>
        <p:xfrm>
          <a:off x="677863" y="2160588"/>
          <a:ext cx="8596312" cy="229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98156">
                  <a:extLst>
                    <a:ext uri="{9D8B030D-6E8A-4147-A177-3AD203B41FA5}">
                      <a16:colId xmlns:a16="http://schemas.microsoft.com/office/drawing/2014/main" val="3839717911"/>
                    </a:ext>
                  </a:extLst>
                </a:gridCol>
                <a:gridCol w="4298156">
                  <a:extLst>
                    <a:ext uri="{9D8B030D-6E8A-4147-A177-3AD203B41FA5}">
                      <a16:colId xmlns:a16="http://schemas.microsoft.com/office/drawing/2014/main" val="20630847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Positives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Negatives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16951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Gain transferable and entrepreneurial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all schools will receive the same amount of assistance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7275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Understanding about business in an enjoyable 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Funding may not be equal for all schools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03819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Heavily linked with curriculum in schools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4584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453529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4D6C0-8B66-4541-BA3B-8FC9DA74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DDAC2-4409-6743-931F-77822E7CF4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Great educational gain</a:t>
            </a:r>
          </a:p>
          <a:p>
            <a:r>
              <a:rPr lang="en-GB" dirty="0"/>
              <a:t>Encourages young learners to think like entrepreneurs</a:t>
            </a:r>
          </a:p>
          <a:p>
            <a:r>
              <a:rPr lang="en-GB" dirty="0"/>
              <a:t>Gain various entrepreneurial skills</a:t>
            </a:r>
          </a:p>
          <a:p>
            <a:r>
              <a:rPr lang="en-GB" dirty="0"/>
              <a:t>Stricter approach on rules and regulation</a:t>
            </a:r>
          </a:p>
          <a:p>
            <a:r>
              <a:rPr lang="en-GB" dirty="0"/>
              <a:t>Apply the same amount of funding for all schools</a:t>
            </a:r>
          </a:p>
          <a:p>
            <a:r>
              <a:rPr lang="en-GB" dirty="0"/>
              <a:t>Further their learning and build skills and qualities for the future</a:t>
            </a:r>
          </a:p>
          <a:p>
            <a:r>
              <a:rPr lang="en-GB" dirty="0"/>
              <a:t>Any Questions?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911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06F5F-5A92-DC44-A0C6-FDD50A63B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B2786-BBDC-2348-B238-56B3C8115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Big Ideas Wales. (2016). </a:t>
            </a:r>
            <a:r>
              <a:rPr lang="en-US" i="1" dirty="0"/>
              <a:t>Primary Schools</a:t>
            </a:r>
            <a:r>
              <a:rPr lang="en-US" dirty="0"/>
              <a:t>. Retrieved from Big Ideas Wales: https://businesswales.gov.wales/bigideas/primary-schools#Fiver%20Challenge</a:t>
            </a:r>
            <a:endParaRPr lang="en-GB" dirty="0"/>
          </a:p>
          <a:p>
            <a:r>
              <a:rPr lang="en-US" dirty="0"/>
              <a:t>Enterprise Troopers. (2017). Retrieved from Enterprise Troopers: </a:t>
            </a:r>
            <a:r>
              <a:rPr lang="en-US" dirty="0">
                <a:hlinkClick r:id="rId2"/>
              </a:rPr>
              <a:t>http://enterprisetroopers.com</a:t>
            </a:r>
            <a:endParaRPr lang="en-US" dirty="0"/>
          </a:p>
          <a:p>
            <a:r>
              <a:rPr lang="en-GB" dirty="0">
                <a:hlinkClick r:id="rId3"/>
              </a:rPr>
              <a:t>https://businesswales.gov.wales/bigideas/</a:t>
            </a:r>
            <a:endParaRPr lang="en-GB" dirty="0"/>
          </a:p>
          <a:p>
            <a:r>
              <a:rPr lang="en-GB" dirty="0">
                <a:hlinkClick r:id="rId4"/>
              </a:rPr>
              <a:t>http://gov.wales/docs/dcells/publications/150225-successful-futures-en.pdf</a:t>
            </a:r>
            <a:endParaRPr lang="en-GB" dirty="0"/>
          </a:p>
          <a:p>
            <a:r>
              <a:rPr lang="en-GB" dirty="0">
                <a:hlinkClick r:id="rId5"/>
              </a:rPr>
              <a:t>https://www.careeraddict.com/stimulate-creative-thinking-as-an-entrepreneur</a:t>
            </a:r>
            <a:endParaRPr lang="en-GB" dirty="0"/>
          </a:p>
          <a:p>
            <a:r>
              <a:rPr lang="en-US" dirty="0"/>
              <a:t>Government, W. (2017). </a:t>
            </a:r>
            <a:r>
              <a:rPr lang="en-US" i="1" dirty="0"/>
              <a:t>Enterprise Troopers primary school competition</a:t>
            </a:r>
            <a:r>
              <a:rPr lang="en-US" dirty="0"/>
              <a:t>. Retrieved from Welsh Government: http://learning.gov.wales/news/sitenews/enterprise-troopers-primary-school-competition/?lang=en</a:t>
            </a:r>
            <a:endParaRPr lang="en-GB" dirty="0"/>
          </a:p>
          <a:p>
            <a:r>
              <a:rPr lang="en-US" dirty="0"/>
              <a:t>Nayeb, N. (2011). </a:t>
            </a:r>
            <a:r>
              <a:rPr lang="en-US" i="1" dirty="0"/>
              <a:t>What is Entrepreneurship? A Look at Theory </a:t>
            </a:r>
            <a:r>
              <a:rPr lang="en-US" dirty="0"/>
              <a:t>. Retrieved from Bright Hub: </a:t>
            </a:r>
            <a:r>
              <a:rPr lang="en-US" dirty="0">
                <a:hlinkClick r:id="rId6"/>
              </a:rPr>
              <a:t>https://www.brighthub.com/office/entrepreneurs/articles/78364.aspx</a:t>
            </a:r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63291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103</TotalTime>
  <Words>475</Words>
  <Application>Microsoft Macintosh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Trebuchet MS</vt:lpstr>
      <vt:lpstr>Wingdings 3</vt:lpstr>
      <vt:lpstr>Facet</vt:lpstr>
      <vt:lpstr>Enterprise Troopers</vt:lpstr>
      <vt:lpstr>Background</vt:lpstr>
      <vt:lpstr>Enterprise Troopers National Competition </vt:lpstr>
      <vt:lpstr>ACRO Model</vt:lpstr>
      <vt:lpstr>Skills Gained</vt:lpstr>
      <vt:lpstr>How Entrepreneurial Thinking is Encouraged? </vt:lpstr>
      <vt:lpstr>Positives and Negatives</vt:lpstr>
      <vt:lpstr>Conclusion</vt:lpstr>
      <vt:lpstr>References</vt:lpstr>
    </vt:vector>
  </TitlesOfParts>
  <Company/>
  <LinksUpToDate>false</LinksUpToDate>
  <SharedDoc>false</SharedDoc>
  <HyperlinksChanged>false</HyperlinksChanged>
  <AppVersion>16.0009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31</cp:revision>
  <dcterms:created xsi:type="dcterms:W3CDTF">2018-03-15T21:50:34Z</dcterms:created>
  <dcterms:modified xsi:type="dcterms:W3CDTF">2018-03-15T23:35:24Z</dcterms:modified>
</cp:coreProperties>
</file>