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1"/>
            <a:ext cx="8825658" cy="3329580"/>
          </a:xfrm>
        </p:spPr>
        <p:txBody>
          <a:bodyPr/>
          <a:lstStyle/>
          <a:p>
            <a:r>
              <a:rPr lang="en-GB" sz="4400" dirty="0" smtClean="0"/>
              <a:t>Define Phase – Project Management Basics</a:t>
            </a:r>
            <a:br>
              <a:rPr lang="en-GB" sz="4400" dirty="0" smtClean="0"/>
            </a:br>
            <a:r>
              <a:rPr lang="en-GB" sz="4400" dirty="0"/>
              <a:t/>
            </a:r>
            <a:br>
              <a:rPr lang="en-GB" sz="4400" dirty="0"/>
            </a:br>
            <a:r>
              <a:rPr lang="en-GB" sz="4400" dirty="0" smtClean="0"/>
              <a:t/>
            </a:r>
            <a:br>
              <a:rPr lang="en-GB" sz="4400" dirty="0" smtClean="0"/>
            </a:b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By Andrew Thorn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4307378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Management Basics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Project Charter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Project Scope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Project Metrics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Project Planning tools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Project Documentation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Project Risk Analysis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Project Closure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896641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Charter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1836" y="2052918"/>
            <a:ext cx="11201400" cy="4195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Is the initiating document for the project.  It is used to:</a:t>
            </a:r>
          </a:p>
          <a:p>
            <a:r>
              <a:rPr lang="en-GB" sz="3200" dirty="0" smtClean="0"/>
              <a:t>Better define your project</a:t>
            </a:r>
          </a:p>
          <a:p>
            <a:r>
              <a:rPr lang="en-GB" sz="3200" dirty="0" smtClean="0"/>
              <a:t>Define what is critical to quality (CTQs) to the customer</a:t>
            </a:r>
          </a:p>
          <a:p>
            <a:r>
              <a:rPr lang="en-GB" sz="3200" dirty="0" smtClean="0"/>
              <a:t>Write a business case</a:t>
            </a:r>
          </a:p>
          <a:p>
            <a:r>
              <a:rPr lang="en-GB" sz="3200" dirty="0" smtClean="0"/>
              <a:t>Write a problem and goal statement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432785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Charter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6582" y="2052918"/>
            <a:ext cx="10730345" cy="419548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Scope the project</a:t>
            </a:r>
          </a:p>
          <a:p>
            <a:r>
              <a:rPr lang="en-GB" sz="3200" dirty="0" smtClean="0"/>
              <a:t>State the problem or opportunity</a:t>
            </a:r>
          </a:p>
          <a:p>
            <a:r>
              <a:rPr lang="en-GB" sz="3200" dirty="0" smtClean="0"/>
              <a:t>Establish the project goal(s)</a:t>
            </a:r>
          </a:p>
          <a:p>
            <a:r>
              <a:rPr lang="en-GB" sz="3200" dirty="0" smtClean="0"/>
              <a:t>Identify criteria for success</a:t>
            </a:r>
          </a:p>
          <a:p>
            <a:r>
              <a:rPr lang="en-GB" sz="3200" dirty="0" smtClean="0"/>
              <a:t>List assumptions, risks and obstacles</a:t>
            </a:r>
          </a:p>
          <a:p>
            <a:r>
              <a:rPr lang="en-GB" sz="3200" dirty="0" smtClean="0"/>
              <a:t>Communicate the above</a:t>
            </a:r>
          </a:p>
          <a:p>
            <a:r>
              <a:rPr lang="en-GB" sz="3200" dirty="0" smtClean="0"/>
              <a:t>Obtain management support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914872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Charter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764" y="1406236"/>
            <a:ext cx="11180618" cy="51469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The project charter expands on the Business case by clarifying the project focus and performance measures.  It is composed of: -</a:t>
            </a:r>
          </a:p>
          <a:p>
            <a:r>
              <a:rPr lang="en-GB" sz="3200" b="1" u="sng" dirty="0" smtClean="0"/>
              <a:t>Problem Statement</a:t>
            </a:r>
            <a:r>
              <a:rPr lang="en-GB" sz="3200" dirty="0" smtClean="0"/>
              <a:t> – What is the </a:t>
            </a:r>
            <a:r>
              <a:rPr lang="en-GB" sz="3200" b="1" dirty="0" smtClean="0"/>
              <a:t>defect</a:t>
            </a:r>
            <a:r>
              <a:rPr lang="en-GB" sz="3200" dirty="0" smtClean="0"/>
              <a:t> or </a:t>
            </a:r>
            <a:r>
              <a:rPr lang="en-GB" sz="3200" b="1" dirty="0" smtClean="0"/>
              <a:t>error</a:t>
            </a:r>
            <a:r>
              <a:rPr lang="en-GB" sz="3200" dirty="0" smtClean="0"/>
              <a:t> in the process, and what are the consequences</a:t>
            </a:r>
            <a:endParaRPr lang="en-GB" sz="3200" b="1" u="sng" dirty="0" smtClean="0"/>
          </a:p>
          <a:p>
            <a:r>
              <a:rPr lang="en-GB" sz="3200" b="1" u="sng" dirty="0" smtClean="0"/>
              <a:t>Objective Statement</a:t>
            </a:r>
            <a:r>
              <a:rPr lang="en-GB" sz="3200" dirty="0" smtClean="0"/>
              <a:t> – What is the target process improvement</a:t>
            </a:r>
            <a:endParaRPr lang="en-GB" sz="3200" b="1" u="sng" dirty="0" smtClean="0"/>
          </a:p>
          <a:p>
            <a:r>
              <a:rPr lang="en-GB" sz="3200" b="1" u="sng" dirty="0" smtClean="0"/>
              <a:t>Scope</a:t>
            </a:r>
            <a:r>
              <a:rPr lang="en-GB" sz="3200" dirty="0" smtClean="0"/>
              <a:t> – Articulates the boundaries of the project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4431853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Charter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 smtClean="0"/>
              <a:t>Primary metric</a:t>
            </a:r>
            <a:r>
              <a:rPr lang="en-GB" sz="3200" dirty="0" smtClean="0"/>
              <a:t>: - The actual </a:t>
            </a:r>
            <a:r>
              <a:rPr lang="en-GB" sz="3200" b="1" dirty="0" smtClean="0"/>
              <a:t>measurement</a:t>
            </a:r>
            <a:r>
              <a:rPr lang="en-GB" sz="3200" dirty="0" smtClean="0"/>
              <a:t> of the defect or error in the process</a:t>
            </a:r>
            <a:endParaRPr lang="en-GB" sz="3200" b="1" u="sng" dirty="0" smtClean="0"/>
          </a:p>
          <a:p>
            <a:r>
              <a:rPr lang="en-GB" sz="3200" b="1" u="sng" dirty="0" smtClean="0"/>
              <a:t>Secondary metric</a:t>
            </a:r>
            <a:r>
              <a:rPr lang="en-GB" sz="3200" dirty="0" smtClean="0"/>
              <a:t>: - Measures of potential consequences (+/-) as a result of changes in the process</a:t>
            </a:r>
            <a:endParaRPr lang="en-GB" sz="3200" b="1" u="sng" dirty="0" smtClean="0"/>
          </a:p>
          <a:p>
            <a:r>
              <a:rPr lang="en-GB" sz="3200" b="1" u="sng" dirty="0" smtClean="0"/>
              <a:t>Standard project information</a:t>
            </a:r>
            <a:r>
              <a:rPr lang="en-GB" sz="3200" dirty="0" smtClean="0"/>
              <a:t>: - key stakeholders, start &amp; end dates, etc.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229328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200892"/>
            <a:ext cx="9404723" cy="879764"/>
          </a:xfrm>
        </p:spPr>
        <p:txBody>
          <a:bodyPr/>
          <a:lstStyle/>
          <a:p>
            <a:pPr algn="ctr"/>
            <a:r>
              <a:rPr lang="en-GB" sz="4400" dirty="0" smtClean="0"/>
              <a:t>Project Charter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927" y="1149927"/>
            <a:ext cx="11256817" cy="531321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A good Project Charter</a:t>
            </a:r>
          </a:p>
          <a:p>
            <a:r>
              <a:rPr lang="en-GB" sz="3200" dirty="0" smtClean="0"/>
              <a:t>Will establish clear deliverables, so its success or failure can be measured</a:t>
            </a:r>
          </a:p>
          <a:p>
            <a:r>
              <a:rPr lang="en-GB" sz="3200" dirty="0" smtClean="0"/>
              <a:t>Will direct employees efforts to the right areas because it will identify the key variables that affect performance at all</a:t>
            </a:r>
          </a:p>
          <a:p>
            <a:r>
              <a:rPr lang="en-GB" sz="3200" dirty="0" smtClean="0"/>
              <a:t>Will ensure that a proposed project does not interfere with other work performed in the company</a:t>
            </a:r>
          </a:p>
          <a:p>
            <a:r>
              <a:rPr lang="en-GB" sz="3200" dirty="0" smtClean="0"/>
              <a:t>Is a living document.  Expect to revise it during the Measure phase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11147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Problem Statement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764" y="2052918"/>
            <a:ext cx="11180618" cy="419548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A problem is the unsatisfactory result of a job or process</a:t>
            </a:r>
          </a:p>
          <a:p>
            <a:r>
              <a:rPr lang="en-GB" sz="3200" dirty="0" smtClean="0"/>
              <a:t>So what? What is the impact on the ‘customer’?</a:t>
            </a:r>
          </a:p>
          <a:p>
            <a:r>
              <a:rPr lang="en-GB" sz="3200" dirty="0" smtClean="0"/>
              <a:t>What problem or gap are you addressing</a:t>
            </a:r>
          </a:p>
          <a:p>
            <a:r>
              <a:rPr lang="en-GB" sz="3200" dirty="0" smtClean="0"/>
              <a:t>What impact will closing the gap have on the customer?</a:t>
            </a:r>
          </a:p>
          <a:p>
            <a:r>
              <a:rPr lang="en-GB" sz="3200" dirty="0" smtClean="0"/>
              <a:t>It should not include theories about solutions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1771083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Problem Statement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Remember the 5W’s + 1H</a:t>
            </a:r>
          </a:p>
          <a:p>
            <a:r>
              <a:rPr lang="en-GB" sz="3200" dirty="0" smtClean="0"/>
              <a:t>What are the symptoms?  What happens when the problem appears?</a:t>
            </a:r>
          </a:p>
          <a:p>
            <a:r>
              <a:rPr lang="en-GB" sz="3200" dirty="0" smtClean="0"/>
              <a:t>Where do symptoms appear?</a:t>
            </a:r>
          </a:p>
          <a:p>
            <a:r>
              <a:rPr lang="en-GB" sz="3200" dirty="0" smtClean="0"/>
              <a:t>When do symptoms appear?</a:t>
            </a:r>
          </a:p>
          <a:p>
            <a:r>
              <a:rPr lang="en-GB" sz="3200" dirty="0" smtClean="0"/>
              <a:t>Who is involved?  Who isn’t?</a:t>
            </a:r>
          </a:p>
          <a:p>
            <a:r>
              <a:rPr lang="en-GB" sz="3200" dirty="0" smtClean="0"/>
              <a:t>Why deal with it now</a:t>
            </a:r>
          </a:p>
          <a:p>
            <a:r>
              <a:rPr lang="en-GB" sz="3200" dirty="0" smtClean="0"/>
              <a:t>How do we think it happened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647109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Problem Statement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9246033" cy="4195481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A poor problem statement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Product returns are too high and will be 	 	  reduced by analysing first and second 	 	  level Pareto Chart</a:t>
            </a:r>
          </a:p>
          <a:p>
            <a:r>
              <a:rPr lang="en-GB" sz="3200" dirty="0" smtClean="0"/>
              <a:t>A better problem statement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Product returns are 5% of sales resulting 	 	  in a business unit negative profit impact 	 	  of £5m and reduced market share of 10%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836778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Charter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7982" y="1447800"/>
            <a:ext cx="11291454" cy="51331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For any process variation is the main reason for poor performance, as it is:</a:t>
            </a:r>
          </a:p>
          <a:p>
            <a:r>
              <a:rPr lang="en-GB" sz="3200" dirty="0" smtClean="0"/>
              <a:t>The enemy of certainty</a:t>
            </a:r>
          </a:p>
          <a:p>
            <a:r>
              <a:rPr lang="en-GB" sz="3200" dirty="0" smtClean="0"/>
              <a:t>The enemy of customer satisfaction</a:t>
            </a:r>
          </a:p>
          <a:p>
            <a:r>
              <a:rPr lang="en-GB" sz="3200" dirty="0" smtClean="0"/>
              <a:t>Drives the unknown</a:t>
            </a:r>
          </a:p>
          <a:p>
            <a:r>
              <a:rPr lang="en-GB" sz="3200" dirty="0" smtClean="0"/>
              <a:t>Adds to lack of confidence in the ability of processes</a:t>
            </a:r>
          </a:p>
          <a:p>
            <a:r>
              <a:rPr lang="en-GB" sz="3200" dirty="0" smtClean="0"/>
              <a:t>Increases risk that a result will not meet expectations</a:t>
            </a:r>
          </a:p>
          <a:p>
            <a:r>
              <a:rPr lang="en-GB" sz="3200" dirty="0" smtClean="0"/>
              <a:t>Variation is a driver of defects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471171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Objectives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Should address the problem statement</a:t>
            </a:r>
          </a:p>
          <a:p>
            <a:r>
              <a:rPr lang="en-GB" sz="3200" dirty="0" smtClean="0"/>
              <a:t>Quantify performance improvement</a:t>
            </a:r>
          </a:p>
          <a:p>
            <a:r>
              <a:rPr lang="en-GB" sz="3200" dirty="0" smtClean="0"/>
              <a:t>Should also identify timing</a:t>
            </a:r>
          </a:p>
          <a:p>
            <a:r>
              <a:rPr lang="en-GB" sz="3200" dirty="0" smtClean="0"/>
              <a:t>Needs to be measurable, actionable and realistic</a:t>
            </a:r>
          </a:p>
          <a:p>
            <a:r>
              <a:rPr lang="en-GB" sz="3200" dirty="0" smtClean="0"/>
              <a:t>Quality/Quantity/Time/Cost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712170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Objectives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A poor objective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Reduce product returns by 	 	 	 	  	   	  	  implementing performance measures 	 	 	  and objectives</a:t>
            </a:r>
          </a:p>
          <a:p>
            <a:r>
              <a:rPr lang="en-GB" sz="3200" dirty="0" smtClean="0"/>
              <a:t>A better objective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Reduce product returns of product line 	 	  XYZ from 5% to 2.5% by the year end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5907574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Scope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9546" y="1558636"/>
            <a:ext cx="11145982" cy="4904509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 smtClean="0"/>
              <a:t>A project charter will include a clear description of the project scope</a:t>
            </a:r>
          </a:p>
          <a:p>
            <a:r>
              <a:rPr lang="en-GB" sz="3200" dirty="0" smtClean="0"/>
              <a:t>For a number of reasons, it is better for projects to have a limited scope</a:t>
            </a:r>
          </a:p>
          <a:p>
            <a:r>
              <a:rPr lang="en-GB" sz="3200" dirty="0" smtClean="0"/>
              <a:t>For setting scope, ask “what represents a significant improvement?”</a:t>
            </a:r>
          </a:p>
          <a:p>
            <a:r>
              <a:rPr lang="en-GB" sz="3200" dirty="0" smtClean="0"/>
              <a:t>For example, X amount of an increase in yield or X amount of defect</a:t>
            </a:r>
          </a:p>
          <a:p>
            <a:r>
              <a:rPr lang="en-GB" sz="3200" dirty="0" smtClean="0"/>
              <a:t>Use framing tools to establish the initial scope; such as process maps and Pareto Charts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866137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Scope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A detailed process map includes information that can be used to improve the process, such as: -</a:t>
            </a:r>
          </a:p>
          <a:p>
            <a:r>
              <a:rPr lang="en-GB" sz="3200" dirty="0" smtClean="0"/>
              <a:t>Process times</a:t>
            </a:r>
          </a:p>
          <a:p>
            <a:r>
              <a:rPr lang="en-GB" sz="3200" dirty="0" smtClean="0"/>
              <a:t>Quality</a:t>
            </a:r>
          </a:p>
          <a:p>
            <a:r>
              <a:rPr lang="en-GB" sz="3200" dirty="0" smtClean="0"/>
              <a:t>Costs</a:t>
            </a:r>
          </a:p>
          <a:p>
            <a:r>
              <a:rPr lang="en-GB" sz="3200" dirty="0" smtClean="0"/>
              <a:t>Inputs</a:t>
            </a:r>
          </a:p>
          <a:p>
            <a:r>
              <a:rPr lang="en-GB" sz="3200" dirty="0" smtClean="0"/>
              <a:t>Outputs</a:t>
            </a:r>
          </a:p>
        </p:txBody>
      </p:sp>
    </p:spTree>
    <p:extLst>
      <p:ext uri="{BB962C8B-B14F-4D97-AF65-F5344CB8AC3E}">
        <p14:creationId xmlns:p14="http://schemas.microsoft.com/office/powerpoint/2010/main" val="21670475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Types of Process Map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10298979" cy="4500282"/>
          </a:xfrm>
        </p:spPr>
        <p:txBody>
          <a:bodyPr>
            <a:normAutofit/>
          </a:bodyPr>
          <a:lstStyle/>
          <a:p>
            <a:r>
              <a:rPr lang="en-GB" sz="3200" dirty="0" smtClean="0"/>
              <a:t>Basic process map</a:t>
            </a:r>
          </a:p>
          <a:p>
            <a:r>
              <a:rPr lang="en-GB" sz="3200" dirty="0" smtClean="0"/>
              <a:t>Detailed process map</a:t>
            </a:r>
          </a:p>
          <a:p>
            <a:r>
              <a:rPr lang="en-GB" sz="3200" dirty="0" smtClean="0"/>
              <a:t>Work flow (Spaghetti diagrams</a:t>
            </a:r>
          </a:p>
          <a:p>
            <a:r>
              <a:rPr lang="en-GB" sz="3200" dirty="0" smtClean="0"/>
              <a:t>Top-down flow chart</a:t>
            </a:r>
          </a:p>
          <a:p>
            <a:r>
              <a:rPr lang="en-GB" sz="3200" dirty="0" smtClean="0"/>
              <a:t>Deployment flow chart</a:t>
            </a:r>
          </a:p>
          <a:p>
            <a:r>
              <a:rPr lang="en-GB" sz="3200" dirty="0" err="1" smtClean="0"/>
              <a:t>Opprtunity</a:t>
            </a:r>
            <a:r>
              <a:rPr lang="en-GB" sz="3200" dirty="0" smtClean="0"/>
              <a:t> flow chart</a:t>
            </a:r>
          </a:p>
          <a:p>
            <a:r>
              <a:rPr lang="en-GB" sz="3200" dirty="0" smtClean="0"/>
              <a:t>Current state/future state maps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109728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Process Maps Used To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710" y="1482436"/>
            <a:ext cx="11201400" cy="505690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Identify areas for focus of improvement efforts</a:t>
            </a:r>
          </a:p>
          <a:p>
            <a:r>
              <a:rPr lang="en-GB" sz="3200" dirty="0" smtClean="0"/>
              <a:t>Identify and eliminate non-value added steps</a:t>
            </a:r>
          </a:p>
          <a:p>
            <a:r>
              <a:rPr lang="en-GB" sz="3200" dirty="0" smtClean="0"/>
              <a:t>Combine operations</a:t>
            </a:r>
          </a:p>
          <a:p>
            <a:r>
              <a:rPr lang="en-GB" sz="3200" dirty="0" smtClean="0"/>
              <a:t>Assist root cause analysis</a:t>
            </a:r>
          </a:p>
          <a:p>
            <a:r>
              <a:rPr lang="en-GB" sz="3200" dirty="0" smtClean="0"/>
              <a:t>Baseline for failure mode and effect analysis (FMEA)</a:t>
            </a:r>
          </a:p>
          <a:p>
            <a:r>
              <a:rPr lang="en-GB" sz="3200" dirty="0" smtClean="0"/>
              <a:t>Identify potential controllable parameters for designed experiments</a:t>
            </a:r>
          </a:p>
          <a:p>
            <a:r>
              <a:rPr lang="en-GB" sz="3200" dirty="0" smtClean="0"/>
              <a:t>Determine needed data collection points</a:t>
            </a:r>
          </a:p>
        </p:txBody>
      </p:sp>
    </p:spTree>
    <p:extLst>
      <p:ext uri="{BB962C8B-B14F-4D97-AF65-F5344CB8AC3E}">
        <p14:creationId xmlns:p14="http://schemas.microsoft.com/office/powerpoint/2010/main" val="24430416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Process Maps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10271270" cy="419548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Should include: - (1) Major activities and tasks; (2) Sub-processes; (3) Process boundaries; (4) Inputs and; (5) Outputs</a:t>
            </a:r>
          </a:p>
          <a:p>
            <a:r>
              <a:rPr lang="en-GB" sz="3200" dirty="0" smtClean="0"/>
              <a:t>Documents reality, not how you think the process is supposed to be </a:t>
            </a:r>
            <a:r>
              <a:rPr lang="en-GB" sz="3200" dirty="0" smtClean="0"/>
              <a:t>completed</a:t>
            </a:r>
          </a:p>
          <a:p>
            <a:r>
              <a:rPr lang="en-GB" sz="3200" dirty="0" smtClean="0"/>
              <a:t>Should identify opportunities for improvement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380070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Steps for Process Mapping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2052918"/>
            <a:ext cx="10610707" cy="419548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Scope the process, identify the start and end points of the process of interest</a:t>
            </a:r>
          </a:p>
          <a:p>
            <a:r>
              <a:rPr lang="en-GB" sz="3200" dirty="0" smtClean="0"/>
              <a:t>Document the top level process steps and create a flow chart</a:t>
            </a:r>
          </a:p>
          <a:p>
            <a:r>
              <a:rPr lang="en-GB" sz="3200" dirty="0" smtClean="0"/>
              <a:t>Identify the inputs and outputs (1) What are the results of doing each process step? (Y’s) and, (2) What impacts the quality of each Y? (X’s)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030691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Classifying Inputs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709" y="1461656"/>
            <a:ext cx="11263745" cy="51400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Inputs can be classified as one of three types:</a:t>
            </a:r>
          </a:p>
          <a:p>
            <a:r>
              <a:rPr lang="en-GB" sz="3200" b="1" u="sng" dirty="0" smtClean="0"/>
              <a:t>Controllable</a:t>
            </a:r>
            <a:r>
              <a:rPr lang="en-GB" sz="3200" dirty="0" smtClean="0"/>
              <a:t> (C): - Things you can adjust or control during the process; speeds, feeds, temperatures, pressures etc.</a:t>
            </a:r>
          </a:p>
          <a:p>
            <a:r>
              <a:rPr lang="en-GB" sz="3200" b="1" u="sng" dirty="0" smtClean="0"/>
              <a:t>Standard operating procedures</a:t>
            </a:r>
            <a:r>
              <a:rPr lang="en-GB" sz="3200" dirty="0" smtClean="0"/>
              <a:t> (S): - Things you always do in procedures and cleaning, safety etc.</a:t>
            </a:r>
          </a:p>
          <a:p>
            <a:r>
              <a:rPr lang="en-GB" sz="3200" b="1" u="sng" dirty="0" smtClean="0"/>
              <a:t>Noise</a:t>
            </a:r>
            <a:r>
              <a:rPr lang="en-GB" sz="3200" dirty="0" smtClean="0"/>
              <a:t> (N): - Things you cannot control or do not want to control (too expensive or difficult) such as; ambient temperature, humidity, operators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0676269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Pareto Analysis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5002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Helps to identify the top 20% of causes that needs to be addressed to resolve the 80% of the problems</a:t>
            </a:r>
          </a:p>
          <a:p>
            <a:pPr marL="0" indent="0">
              <a:buNone/>
            </a:pPr>
            <a:endParaRPr lang="en-GB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400" y="3626812"/>
            <a:ext cx="8929255" cy="2887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790658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Pareto Chart Example</a:t>
            </a:r>
            <a:endParaRPr lang="en-GB" sz="4400" dirty="0"/>
          </a:p>
        </p:txBody>
      </p:sp>
      <p:pic>
        <p:nvPicPr>
          <p:cNvPr id="1026" name="Picture 2" descr="https://media2.picsearch.com/is?ETPNnMXlfyU4fQyIFWucUknVb0S_WbIV3qIbRXGTQE4&amp;height=279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7691" y="1794163"/>
            <a:ext cx="8915400" cy="4689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8467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Performing a Pareto Analysis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Identify and list problems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Collect the data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Rank priorities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Construct the diagram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Add cumulative line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Interpret results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1970836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73182"/>
            <a:ext cx="9404723" cy="796636"/>
          </a:xfrm>
        </p:spPr>
        <p:txBody>
          <a:bodyPr/>
          <a:lstStyle/>
          <a:p>
            <a:pPr algn="ctr"/>
            <a:r>
              <a:rPr lang="en-GB" sz="4400" dirty="0"/>
              <a:t>Pareto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4018" y="1018309"/>
            <a:ext cx="11630891" cy="5569527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Define the purpose of using the tool</a:t>
            </a:r>
          </a:p>
          <a:p>
            <a:r>
              <a:rPr lang="en-GB" sz="3200" dirty="0" smtClean="0"/>
              <a:t>Identify the most appropriate measurement parameters</a:t>
            </a:r>
          </a:p>
          <a:p>
            <a:r>
              <a:rPr lang="en-GB" sz="3200" dirty="0" smtClean="0"/>
              <a:t>Use check sheets to collect data for the likely major causes</a:t>
            </a:r>
          </a:p>
          <a:p>
            <a:r>
              <a:rPr lang="en-GB" sz="3200" dirty="0" smtClean="0"/>
              <a:t>Arrange the data in descending order of value and calculate % frequency and/or cost and cumulative percent</a:t>
            </a:r>
          </a:p>
          <a:p>
            <a:r>
              <a:rPr lang="en-GB" sz="3200" dirty="0" smtClean="0"/>
              <a:t>Plot the cumulative percent through the top right side of the first bar</a:t>
            </a:r>
          </a:p>
          <a:p>
            <a:r>
              <a:rPr lang="en-GB" sz="3200" dirty="0" smtClean="0"/>
              <a:t>Carefully scrutinise the results.  Has the exercise clarified the situation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7914602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Issues to Look for When Doing Pareto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10174288" cy="4195481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Misrepresentation of data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Inappropriate measurements depicted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Lack of understanding of how it should be applied to particular problems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Knowing when and how to use Pareto Analysis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Inaccurate plotting of cumulative percent data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7181252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Cumulative Line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3200" dirty="0" smtClean="0"/>
              <a:t>A Pareto Chart with a steep cumulative line is better because in such a chart the value is concentrated in the left-most categories</a:t>
            </a:r>
          </a:p>
          <a:p>
            <a:r>
              <a:rPr lang="en-GB" sz="3200" dirty="0" smtClean="0"/>
              <a:t>A relatively flat cumulative line is less helpful, as it indicates no problem is more important than the rest</a:t>
            </a:r>
          </a:p>
          <a:p>
            <a:r>
              <a:rPr lang="en-GB" sz="3200" dirty="0" smtClean="0"/>
              <a:t>In this case, regrouping into a few large categories may bring about a better result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7294996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31618"/>
            <a:ext cx="9404723" cy="796637"/>
          </a:xfrm>
        </p:spPr>
        <p:txBody>
          <a:bodyPr/>
          <a:lstStyle/>
          <a:p>
            <a:pPr algn="ctr"/>
            <a:r>
              <a:rPr lang="en-GB" sz="4400" dirty="0" smtClean="0"/>
              <a:t>Project Metrics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946" y="1046018"/>
            <a:ext cx="11568546" cy="55626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Measures</a:t>
            </a:r>
          </a:p>
          <a:p>
            <a:r>
              <a:rPr lang="en-GB" sz="3200" dirty="0" smtClean="0"/>
              <a:t>Should be consistent with the problem statement and objectives</a:t>
            </a:r>
          </a:p>
          <a:p>
            <a:r>
              <a:rPr lang="en-GB" sz="3200" dirty="0" smtClean="0"/>
              <a:t>Primary metric(s) used to measure success</a:t>
            </a:r>
          </a:p>
          <a:p>
            <a:r>
              <a:rPr lang="en-GB" sz="3200" dirty="0" smtClean="0"/>
              <a:t>Needs to include 3 series, plotted as a function of time: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Baseline performance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Actual performance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Objective/target performance</a:t>
            </a:r>
          </a:p>
          <a:p>
            <a:pPr marL="0" indent="0">
              <a:buNone/>
            </a:pPr>
            <a:r>
              <a:rPr lang="en-GB" sz="3200" dirty="0" smtClean="0"/>
              <a:t>Examples: - rolled throughput yield (RTY), </a:t>
            </a:r>
            <a:r>
              <a:rPr lang="en-GB" sz="3200" dirty="0" err="1" smtClean="0"/>
              <a:t>PpK</a:t>
            </a:r>
            <a:r>
              <a:rPr lang="en-GB" sz="3200" dirty="0" smtClean="0"/>
              <a:t>, Defect per unit (DPU)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2202473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52400"/>
            <a:ext cx="9404723" cy="838200"/>
          </a:xfrm>
        </p:spPr>
        <p:txBody>
          <a:bodyPr/>
          <a:lstStyle/>
          <a:p>
            <a:pPr algn="ctr"/>
            <a:r>
              <a:rPr lang="en-GB" sz="4400" dirty="0" smtClean="0"/>
              <a:t>Project Metrics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9491" y="990601"/>
            <a:ext cx="11395363" cy="5715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Secondary Metrics</a:t>
            </a:r>
          </a:p>
          <a:p>
            <a:r>
              <a:rPr lang="en-GB" sz="3200" dirty="0" smtClean="0"/>
              <a:t>Secondary Metric(s) drive the right behaviour</a:t>
            </a:r>
          </a:p>
          <a:p>
            <a:r>
              <a:rPr lang="en-GB" sz="3200" dirty="0" smtClean="0"/>
              <a:t>Tracks potential negative consequences or potential secondary positive outcome</a:t>
            </a:r>
          </a:p>
          <a:p>
            <a:r>
              <a:rPr lang="en-GB" sz="3200" dirty="0" smtClean="0"/>
              <a:t>More than one may be required</a:t>
            </a:r>
          </a:p>
          <a:p>
            <a:r>
              <a:rPr lang="en-GB" sz="3200" dirty="0" smtClean="0"/>
              <a:t>Measurements of key input/output features, cycle time, or process resource usage</a:t>
            </a:r>
          </a:p>
          <a:p>
            <a:r>
              <a:rPr lang="en-GB" sz="3200" dirty="0" smtClean="0"/>
              <a:t>Can be “Drivers” or “Ridges” – i.e. Vital X’s impacting the project (Primary metric) or “Good consequential metrics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8293999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Planning Tools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Gantt Charts</a:t>
            </a:r>
          </a:p>
          <a:p>
            <a:r>
              <a:rPr lang="en-GB" sz="3200" dirty="0"/>
              <a:t>Critical path method (CPM)</a:t>
            </a:r>
          </a:p>
          <a:p>
            <a:r>
              <a:rPr lang="en-GB" sz="3200" dirty="0"/>
              <a:t>Program Evaluation and Review Technique (PERT) Charts</a:t>
            </a:r>
          </a:p>
          <a:p>
            <a:r>
              <a:rPr lang="en-GB" sz="3200" dirty="0"/>
              <a:t>Work Breakdown Structures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370581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Gantt Charts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2918"/>
            <a:ext cx="11097491" cy="419548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A Gantt Chart shows the relationships among the project tasks, along with time constraints</a:t>
            </a:r>
          </a:p>
          <a:p>
            <a:r>
              <a:rPr lang="en-GB" sz="3200" dirty="0" smtClean="0"/>
              <a:t>The horizontal axis of a Gantt Chart shows the units of time</a:t>
            </a:r>
          </a:p>
          <a:p>
            <a:r>
              <a:rPr lang="en-GB" sz="3200" dirty="0" smtClean="0"/>
              <a:t>The vertical axis shows the activities to be completed</a:t>
            </a:r>
          </a:p>
          <a:p>
            <a:r>
              <a:rPr lang="en-GB" sz="3200" dirty="0" smtClean="0"/>
              <a:t>Bars show the estimated start time and duration of the various activities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66513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Gantt Charts</a:t>
            </a:r>
            <a:endParaRPr lang="en-GB" sz="44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72836" y="1853249"/>
            <a:ext cx="10217727" cy="4637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9893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PERT &amp; CPM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3291" y="1392382"/>
            <a:ext cx="11450781" cy="523701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Project scheduling by PERT-CPM consists of four basic phases: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	- Planning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	- Scheduling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	- Improvement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	- Controlling</a:t>
            </a:r>
          </a:p>
          <a:p>
            <a:r>
              <a:rPr lang="en-GB" sz="3200" dirty="0" smtClean="0"/>
              <a:t>A network (or arrow) diagram is constructed with each activity being represented by an arrow and graphically displays precedence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5125966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52400"/>
            <a:ext cx="9404723" cy="692727"/>
          </a:xfrm>
        </p:spPr>
        <p:txBody>
          <a:bodyPr/>
          <a:lstStyle/>
          <a:p>
            <a:pPr algn="ctr"/>
            <a:r>
              <a:rPr lang="en-GB" sz="4400" dirty="0" smtClean="0"/>
              <a:t>Finding Critical Path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074" y="907473"/>
            <a:ext cx="11478490" cy="5694219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There are two time- values of interest for each event: its earliest time of completion and its latest time of completion</a:t>
            </a:r>
          </a:p>
          <a:p>
            <a:r>
              <a:rPr lang="en-GB" sz="3200" dirty="0" smtClean="0"/>
              <a:t>Slack time is the difference between the latest and earliest times for a given event</a:t>
            </a:r>
          </a:p>
          <a:p>
            <a:r>
              <a:rPr lang="en-GB" sz="3200" dirty="0" smtClean="0"/>
              <a:t>The slack for an event indicates how much delay in the event can be tolerated</a:t>
            </a:r>
          </a:p>
          <a:p>
            <a:r>
              <a:rPr lang="en-GB" sz="3200" dirty="0" smtClean="0"/>
              <a:t>Activities with slack times of zero are said to lie on the critical path for the project.  A critical path for a project is defined as a path through the network such that the activities on this path have zero slack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0268994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87036"/>
            <a:ext cx="9404723" cy="775855"/>
          </a:xfrm>
        </p:spPr>
        <p:txBody>
          <a:bodyPr/>
          <a:lstStyle/>
          <a:p>
            <a:pPr algn="ctr"/>
            <a:r>
              <a:rPr lang="en-GB" sz="4400" dirty="0" smtClean="0"/>
              <a:t>Work Breakdown Structure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309255"/>
            <a:ext cx="11533909" cy="5278581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A process for defining the final and intermediate products of a project and their relationships</a:t>
            </a:r>
          </a:p>
          <a:p>
            <a:r>
              <a:rPr lang="en-GB" sz="3200" dirty="0" smtClean="0"/>
              <a:t>Goal is to reduce complex problems to a collection of discrete and manageable</a:t>
            </a:r>
          </a:p>
          <a:p>
            <a:r>
              <a:rPr lang="en-GB" sz="3200" dirty="0" smtClean="0"/>
              <a:t>In the define phase, WBS are combined with Pareto Analysis to organise problems before solutions are applied</a:t>
            </a:r>
          </a:p>
          <a:p>
            <a:r>
              <a:rPr lang="en-GB" sz="3200" dirty="0" smtClean="0"/>
              <a:t>In the Analysis phase, WBS are used to organise all of the issues and complaints to be handled during the improve phase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24468509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Work Breakdown Structure</a:t>
            </a:r>
            <a:endParaRPr lang="en-GB" sz="44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04455" y="1676400"/>
            <a:ext cx="9864436" cy="4765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73368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Documentation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Includes: -</a:t>
            </a:r>
          </a:p>
          <a:p>
            <a:r>
              <a:rPr lang="en-GB" sz="3200" dirty="0" smtClean="0"/>
              <a:t>Status reports</a:t>
            </a:r>
          </a:p>
          <a:p>
            <a:r>
              <a:rPr lang="en-GB" sz="3200" dirty="0" smtClean="0"/>
              <a:t>Management briefings</a:t>
            </a:r>
          </a:p>
          <a:p>
            <a:r>
              <a:rPr lang="en-GB" sz="3200" dirty="0" smtClean="0"/>
              <a:t>Story boards</a:t>
            </a:r>
          </a:p>
          <a:p>
            <a:r>
              <a:rPr lang="en-GB" sz="3200" dirty="0" smtClean="0"/>
              <a:t>Summary spreadsheets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8086184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Storyboards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9436" y="2052918"/>
            <a:ext cx="11492346" cy="458340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Summarises project progress</a:t>
            </a:r>
          </a:p>
          <a:p>
            <a:r>
              <a:rPr lang="en-GB" sz="3200" dirty="0" smtClean="0"/>
              <a:t>Basic format is based on DMAIC</a:t>
            </a:r>
          </a:p>
          <a:p>
            <a:r>
              <a:rPr lang="en-GB" sz="3200" dirty="0" smtClean="0"/>
              <a:t>Demonstrates what tools have been applied in the course of defining, analysing, and resolving the process problem</a:t>
            </a:r>
          </a:p>
          <a:p>
            <a:r>
              <a:rPr lang="en-GB" sz="3200" dirty="0" smtClean="0"/>
              <a:t>The storyboard should be kept up-to-date with the latest developments as a project progresses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994068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Risk Management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928" y="2052918"/>
            <a:ext cx="11457708" cy="4195481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Project risk management is the art and science of identifying, analysing, and responding to risk throughout the life of a project</a:t>
            </a:r>
          </a:p>
          <a:p>
            <a:r>
              <a:rPr lang="en-GB" sz="3200" dirty="0" smtClean="0"/>
              <a:t>It can help improve project success by helping select good projects, determining project scope, and developing realised estimates</a:t>
            </a:r>
          </a:p>
          <a:p>
            <a:r>
              <a:rPr lang="en-GB" sz="3200" dirty="0" smtClean="0"/>
              <a:t>The goal of project risk management is to minimise potential negative risks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6548950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Risk Management Process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218" y="2052918"/>
            <a:ext cx="11409218" cy="4555700"/>
          </a:xfrm>
        </p:spPr>
        <p:txBody>
          <a:bodyPr>
            <a:normAutofit/>
          </a:bodyPr>
          <a:lstStyle/>
          <a:p>
            <a:r>
              <a:rPr lang="en-GB" sz="3200" b="1" u="sng" dirty="0" smtClean="0"/>
              <a:t>Risk management planning</a:t>
            </a:r>
            <a:r>
              <a:rPr lang="en-GB" sz="3200" dirty="0" smtClean="0"/>
              <a:t> – Deciding how, to approach and plan the risk management activities for the project</a:t>
            </a:r>
            <a:endParaRPr lang="en-GB" sz="3200" b="1" u="sng" dirty="0" smtClean="0"/>
          </a:p>
          <a:p>
            <a:r>
              <a:rPr lang="en-GB" sz="3200" b="1" u="sng" dirty="0" smtClean="0"/>
              <a:t>Risk identification</a:t>
            </a:r>
            <a:r>
              <a:rPr lang="en-GB" sz="3200" dirty="0" smtClean="0"/>
              <a:t> – Determining which risks are likely to affect a project and documenting the characteristics of each</a:t>
            </a:r>
            <a:endParaRPr lang="en-GB" sz="3200" b="1" u="sng" dirty="0" smtClean="0"/>
          </a:p>
          <a:p>
            <a:r>
              <a:rPr lang="en-GB" sz="3200" b="1" u="sng" dirty="0" smtClean="0"/>
              <a:t>Qualitative risk analysis</a:t>
            </a:r>
            <a:r>
              <a:rPr lang="en-GB" sz="3200" dirty="0" smtClean="0"/>
              <a:t> – Prioritising risks on their probability and impact of occurrence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91485971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03909"/>
            <a:ext cx="9404723" cy="658091"/>
          </a:xfrm>
        </p:spPr>
        <p:txBody>
          <a:bodyPr/>
          <a:lstStyle/>
          <a:p>
            <a:pPr algn="ctr"/>
            <a:r>
              <a:rPr lang="en-GB" sz="4400" dirty="0" smtClean="0"/>
              <a:t>Risk Management Process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2456" y="928255"/>
            <a:ext cx="11686308" cy="5791201"/>
          </a:xfrm>
        </p:spPr>
        <p:txBody>
          <a:bodyPr>
            <a:normAutofit fontScale="92500" lnSpcReduction="10000"/>
          </a:bodyPr>
          <a:lstStyle/>
          <a:p>
            <a:r>
              <a:rPr lang="en-GB" sz="3200" b="1" u="sng" dirty="0" smtClean="0"/>
              <a:t>Quantitative risk analysis</a:t>
            </a:r>
            <a:r>
              <a:rPr lang="en-GB" sz="3200" dirty="0" smtClean="0"/>
              <a:t> – Numerically estimating the effects of risk on project objectives using FMEA or similar techniques.  The output is an RPM for each </a:t>
            </a:r>
            <a:r>
              <a:rPr lang="en-GB" sz="3200" dirty="0" err="1" smtClean="0"/>
              <a:t>each</a:t>
            </a:r>
            <a:r>
              <a:rPr lang="en-GB" sz="3200" dirty="0" smtClean="0"/>
              <a:t> risk</a:t>
            </a:r>
            <a:endParaRPr lang="en-GB" sz="3200" b="1" u="sng" dirty="0" smtClean="0"/>
          </a:p>
          <a:p>
            <a:r>
              <a:rPr lang="en-GB" sz="3200" b="1" u="sng" dirty="0" smtClean="0"/>
              <a:t>Risk response planning</a:t>
            </a:r>
            <a:r>
              <a:rPr lang="en-GB" sz="3200" dirty="0" smtClean="0"/>
              <a:t> – Taking steps to enhance opportunities and reduce threats to meeting project objectives</a:t>
            </a:r>
            <a:endParaRPr lang="en-GB" sz="3200" b="1" u="sng" dirty="0" smtClean="0"/>
          </a:p>
          <a:p>
            <a:r>
              <a:rPr lang="en-GB" sz="3200" b="1" u="sng" dirty="0" smtClean="0"/>
              <a:t>Risk monitoring and control</a:t>
            </a:r>
            <a:r>
              <a:rPr lang="en-GB" sz="3200" dirty="0" smtClean="0"/>
              <a:t> – Monitoring identified and residual risks, identifying new risks, carrying out risk response plans, and evaluating the effectiveness of risk strategies </a:t>
            </a:r>
            <a:r>
              <a:rPr lang="en-GB" sz="3200" dirty="0" err="1" smtClean="0"/>
              <a:t>throughtout</a:t>
            </a:r>
            <a:r>
              <a:rPr lang="en-GB" sz="3200" dirty="0" smtClean="0"/>
              <a:t> the life of the project</a:t>
            </a:r>
            <a:endParaRPr lang="en-GB" sz="3200" b="1" u="sng" dirty="0" smtClean="0"/>
          </a:p>
          <a:p>
            <a:r>
              <a:rPr lang="en-GB" sz="3200" dirty="0" smtClean="0"/>
              <a:t>The output of risk management planning is a risk management plan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56946213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Closure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Get sign-offs</a:t>
            </a:r>
          </a:p>
          <a:p>
            <a:r>
              <a:rPr lang="en-GB" sz="3200" dirty="0" smtClean="0"/>
              <a:t>Archive the documentation</a:t>
            </a:r>
          </a:p>
          <a:p>
            <a:r>
              <a:rPr lang="en-GB" sz="3200" dirty="0" smtClean="0"/>
              <a:t>Conduct lessons learned</a:t>
            </a:r>
          </a:p>
          <a:p>
            <a:r>
              <a:rPr lang="en-GB" sz="3200" dirty="0" smtClean="0"/>
              <a:t>Close off the books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745986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7654</TotalTime>
  <Words>1879</Words>
  <Application>Microsoft Office PowerPoint</Application>
  <PresentationFormat>Widescreen</PresentationFormat>
  <Paragraphs>220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5" baseType="lpstr">
      <vt:lpstr>Arial</vt:lpstr>
      <vt:lpstr>Century Gothic</vt:lpstr>
      <vt:lpstr>Wingdings 3</vt:lpstr>
      <vt:lpstr>Ion</vt:lpstr>
      <vt:lpstr>Define Phase – Project Management Basics   </vt:lpstr>
      <vt:lpstr>Project Management Basics</vt:lpstr>
      <vt:lpstr>Project Charter</vt:lpstr>
      <vt:lpstr>Project Charter</vt:lpstr>
      <vt:lpstr>Project Charter</vt:lpstr>
      <vt:lpstr>Project Charter</vt:lpstr>
      <vt:lpstr>Project Charter</vt:lpstr>
      <vt:lpstr>Problem Statement</vt:lpstr>
      <vt:lpstr>Problem Statement</vt:lpstr>
      <vt:lpstr>Problem Statement</vt:lpstr>
      <vt:lpstr>Project Charter</vt:lpstr>
      <vt:lpstr>Project Objectives</vt:lpstr>
      <vt:lpstr>Project Objectives</vt:lpstr>
      <vt:lpstr>Project Scope</vt:lpstr>
      <vt:lpstr>Project Scope</vt:lpstr>
      <vt:lpstr>Types of Process Map</vt:lpstr>
      <vt:lpstr>Process Maps Used To</vt:lpstr>
      <vt:lpstr>Process Maps</vt:lpstr>
      <vt:lpstr>Steps for Process Mapping</vt:lpstr>
      <vt:lpstr>Classifying Inputs</vt:lpstr>
      <vt:lpstr>Pareto Analysis</vt:lpstr>
      <vt:lpstr>Pareto Chart Example</vt:lpstr>
      <vt:lpstr>Performing a Pareto Analysis</vt:lpstr>
      <vt:lpstr>Pareto Analysis</vt:lpstr>
      <vt:lpstr>Issues to Look for When Doing Pareto Analysis</vt:lpstr>
      <vt:lpstr>Cumulative Line</vt:lpstr>
      <vt:lpstr>Project Metrics</vt:lpstr>
      <vt:lpstr>Project Metrics</vt:lpstr>
      <vt:lpstr>Project Planning Tools</vt:lpstr>
      <vt:lpstr>Gantt Charts</vt:lpstr>
      <vt:lpstr>Gantt Charts</vt:lpstr>
      <vt:lpstr>PERT &amp; CPM</vt:lpstr>
      <vt:lpstr>Finding Critical Path</vt:lpstr>
      <vt:lpstr>Work Breakdown Structure</vt:lpstr>
      <vt:lpstr>Work Breakdown Structure</vt:lpstr>
      <vt:lpstr>Project Documentation</vt:lpstr>
      <vt:lpstr>Storyboards</vt:lpstr>
      <vt:lpstr>Project Risk Management</vt:lpstr>
      <vt:lpstr>Risk Management Process</vt:lpstr>
      <vt:lpstr>Risk Management Process</vt:lpstr>
      <vt:lpstr>Project Closure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Thorn</dc:creator>
  <cp:lastModifiedBy>Andrew Thorn</cp:lastModifiedBy>
  <cp:revision>32</cp:revision>
  <dcterms:created xsi:type="dcterms:W3CDTF">2020-12-31T20:14:50Z</dcterms:created>
  <dcterms:modified xsi:type="dcterms:W3CDTF">2021-01-08T14:24:52Z</dcterms:modified>
</cp:coreProperties>
</file>