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8EFB96-D5D6-48A1-852F-97CE4651477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C2B4E2B-A2A3-4EF3-BA88-956DD7B47044}">
      <dgm:prSet custT="1"/>
      <dgm:spPr/>
      <dgm:t>
        <a:bodyPr/>
        <a:lstStyle/>
        <a:p>
          <a:r>
            <a: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Copperworks Dominance: The foundation of Llanelli Copperworks by Charles Neville in 1805 positioned Llanelli as a leader in copper production</a:t>
          </a:r>
          <a:r>
            <a:rPr lang="en-GB" sz="1500" dirty="0"/>
            <a:t>.</a:t>
          </a:r>
        </a:p>
      </dgm:t>
    </dgm:pt>
    <dgm:pt modelId="{9F148CC0-24B2-4979-8C84-F46FA7AB6A0B}" type="parTrans" cxnId="{FF1066C9-D298-4C57-8D2F-80830753F8FB}">
      <dgm:prSet/>
      <dgm:spPr/>
      <dgm:t>
        <a:bodyPr/>
        <a:lstStyle/>
        <a:p>
          <a:endParaRPr lang="en-GB"/>
        </a:p>
      </dgm:t>
    </dgm:pt>
    <dgm:pt modelId="{5A36BD7F-2329-4B8D-A520-DBD7FD68D2E2}" type="sibTrans" cxnId="{FF1066C9-D298-4C57-8D2F-80830753F8FB}">
      <dgm:prSet/>
      <dgm:spPr/>
      <dgm:t>
        <a:bodyPr/>
        <a:lstStyle/>
        <a:p>
          <a:endParaRPr lang="en-GB"/>
        </a:p>
      </dgm:t>
    </dgm:pt>
    <dgm:pt modelId="{AA19D81C-AAA6-45C4-98BE-7A03CDCA92E7}">
      <dgm:prSet custT="1"/>
      <dgm:spPr/>
      <dgm:t>
        <a:bodyPr/>
        <a:lstStyle/>
        <a:p>
          <a:r>
            <a: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Tinplate Revolution: The evolution of the tinplate industry in the late 19th century further distinguished Llanelli, making it a key player globally</a:t>
          </a:r>
          <a:r>
            <a:rPr lang="en-GB" sz="1600" dirty="0"/>
            <a:t>.</a:t>
          </a:r>
        </a:p>
      </dgm:t>
    </dgm:pt>
    <dgm:pt modelId="{B0007570-5A46-41BF-A5B9-DDF79C0AE5FC}" type="parTrans" cxnId="{B7E65BDB-C4BA-4086-B701-1A14B9FD0174}">
      <dgm:prSet/>
      <dgm:spPr/>
      <dgm:t>
        <a:bodyPr/>
        <a:lstStyle/>
        <a:p>
          <a:endParaRPr lang="en-GB"/>
        </a:p>
      </dgm:t>
    </dgm:pt>
    <dgm:pt modelId="{63313C17-3B32-4304-8245-AA8C416C935B}" type="sibTrans" cxnId="{B7E65BDB-C4BA-4086-B701-1A14B9FD0174}">
      <dgm:prSet/>
      <dgm:spPr/>
      <dgm:t>
        <a:bodyPr/>
        <a:lstStyle/>
        <a:p>
          <a:endParaRPr lang="en-GB"/>
        </a:p>
      </dgm:t>
    </dgm:pt>
    <dgm:pt modelId="{05CDB944-0CBF-4044-B33A-E0E47F4782A7}">
      <dgm:prSet custT="1"/>
      <dgm:spPr/>
      <dgm:t>
        <a:bodyPr/>
        <a:lstStyle/>
        <a:p>
          <a:r>
            <a: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Innovation in Manufacturing: Technological advancements in smelting and processing bolstered efficiency and output, solidifying Llanelli's industrial reputation.</a:t>
          </a:r>
        </a:p>
      </dgm:t>
    </dgm:pt>
    <dgm:pt modelId="{609E4101-FCA3-42E5-8F92-D468A8C6A13C}" type="parTrans" cxnId="{0EA76B16-B250-46D4-9C32-9427D085284C}">
      <dgm:prSet/>
      <dgm:spPr/>
      <dgm:t>
        <a:bodyPr/>
        <a:lstStyle/>
        <a:p>
          <a:endParaRPr lang="en-GB"/>
        </a:p>
      </dgm:t>
    </dgm:pt>
    <dgm:pt modelId="{2E86ECC1-95ED-4912-A78C-1270F530DAC2}" type="sibTrans" cxnId="{0EA76B16-B250-46D4-9C32-9427D085284C}">
      <dgm:prSet/>
      <dgm:spPr/>
      <dgm:t>
        <a:bodyPr/>
        <a:lstStyle/>
        <a:p>
          <a:endParaRPr lang="en-GB"/>
        </a:p>
      </dgm:t>
    </dgm:pt>
    <dgm:pt modelId="{78FD6DED-84E4-4B65-BEAB-F9D7CF7F5576}" type="pres">
      <dgm:prSet presAssocID="{9C8EFB96-D5D6-48A1-852F-97CE4651477D}" presName="linear" presStyleCnt="0">
        <dgm:presLayoutVars>
          <dgm:animLvl val="lvl"/>
          <dgm:resizeHandles val="exact"/>
        </dgm:presLayoutVars>
      </dgm:prSet>
      <dgm:spPr/>
    </dgm:pt>
    <dgm:pt modelId="{C93F92EF-952E-4F8A-982B-5EE7365FADA0}" type="pres">
      <dgm:prSet presAssocID="{EC2B4E2B-A2A3-4EF3-BA88-956DD7B4704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1D60369-4C20-4948-ABE1-2E73B4A636E0}" type="pres">
      <dgm:prSet presAssocID="{5A36BD7F-2329-4B8D-A520-DBD7FD68D2E2}" presName="spacer" presStyleCnt="0"/>
      <dgm:spPr/>
    </dgm:pt>
    <dgm:pt modelId="{9186A4DB-9CD0-4CBA-8BD4-CB6B428E0E54}" type="pres">
      <dgm:prSet presAssocID="{AA19D81C-AAA6-45C4-98BE-7A03CDCA92E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2D19EE6-4846-49F7-87B3-A291B63FCAD5}" type="pres">
      <dgm:prSet presAssocID="{63313C17-3B32-4304-8245-AA8C416C935B}" presName="spacer" presStyleCnt="0"/>
      <dgm:spPr/>
    </dgm:pt>
    <dgm:pt modelId="{486408E6-81A9-4F06-919E-3E17A36F18F7}" type="pres">
      <dgm:prSet presAssocID="{05CDB944-0CBF-4044-B33A-E0E47F4782A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EA76B16-B250-46D4-9C32-9427D085284C}" srcId="{9C8EFB96-D5D6-48A1-852F-97CE4651477D}" destId="{05CDB944-0CBF-4044-B33A-E0E47F4782A7}" srcOrd="2" destOrd="0" parTransId="{609E4101-FCA3-42E5-8F92-D468A8C6A13C}" sibTransId="{2E86ECC1-95ED-4912-A78C-1270F530DAC2}"/>
    <dgm:cxn modelId="{9080FB1B-1111-47CF-8076-CCA2F428214A}" type="presOf" srcId="{AA19D81C-AAA6-45C4-98BE-7A03CDCA92E7}" destId="{9186A4DB-9CD0-4CBA-8BD4-CB6B428E0E54}" srcOrd="0" destOrd="0" presId="urn:microsoft.com/office/officeart/2005/8/layout/vList2"/>
    <dgm:cxn modelId="{3D2D9529-0DCD-4E09-B457-E93D3A2284FA}" type="presOf" srcId="{9C8EFB96-D5D6-48A1-852F-97CE4651477D}" destId="{78FD6DED-84E4-4B65-BEAB-F9D7CF7F5576}" srcOrd="0" destOrd="0" presId="urn:microsoft.com/office/officeart/2005/8/layout/vList2"/>
    <dgm:cxn modelId="{A3B6ED33-9DEB-465A-892F-B51368EC4BF5}" type="presOf" srcId="{05CDB944-0CBF-4044-B33A-E0E47F4782A7}" destId="{486408E6-81A9-4F06-919E-3E17A36F18F7}" srcOrd="0" destOrd="0" presId="urn:microsoft.com/office/officeart/2005/8/layout/vList2"/>
    <dgm:cxn modelId="{8365F43B-B974-41D9-8706-A479AF4056E6}" type="presOf" srcId="{EC2B4E2B-A2A3-4EF3-BA88-956DD7B47044}" destId="{C93F92EF-952E-4F8A-982B-5EE7365FADA0}" srcOrd="0" destOrd="0" presId="urn:microsoft.com/office/officeart/2005/8/layout/vList2"/>
    <dgm:cxn modelId="{FF1066C9-D298-4C57-8D2F-80830753F8FB}" srcId="{9C8EFB96-D5D6-48A1-852F-97CE4651477D}" destId="{EC2B4E2B-A2A3-4EF3-BA88-956DD7B47044}" srcOrd="0" destOrd="0" parTransId="{9F148CC0-24B2-4979-8C84-F46FA7AB6A0B}" sibTransId="{5A36BD7F-2329-4B8D-A520-DBD7FD68D2E2}"/>
    <dgm:cxn modelId="{B7E65BDB-C4BA-4086-B701-1A14B9FD0174}" srcId="{9C8EFB96-D5D6-48A1-852F-97CE4651477D}" destId="{AA19D81C-AAA6-45C4-98BE-7A03CDCA92E7}" srcOrd="1" destOrd="0" parTransId="{B0007570-5A46-41BF-A5B9-DDF79C0AE5FC}" sibTransId="{63313C17-3B32-4304-8245-AA8C416C935B}"/>
    <dgm:cxn modelId="{1960C987-9AD5-4F44-97DB-9C60663B1814}" type="presParOf" srcId="{78FD6DED-84E4-4B65-BEAB-F9D7CF7F5576}" destId="{C93F92EF-952E-4F8A-982B-5EE7365FADA0}" srcOrd="0" destOrd="0" presId="urn:microsoft.com/office/officeart/2005/8/layout/vList2"/>
    <dgm:cxn modelId="{E5535E49-C19B-4984-A3D3-8067E075145D}" type="presParOf" srcId="{78FD6DED-84E4-4B65-BEAB-F9D7CF7F5576}" destId="{91D60369-4C20-4948-ABE1-2E73B4A636E0}" srcOrd="1" destOrd="0" presId="urn:microsoft.com/office/officeart/2005/8/layout/vList2"/>
    <dgm:cxn modelId="{B06BBC7E-27F3-444D-820D-117E20745003}" type="presParOf" srcId="{78FD6DED-84E4-4B65-BEAB-F9D7CF7F5576}" destId="{9186A4DB-9CD0-4CBA-8BD4-CB6B428E0E54}" srcOrd="2" destOrd="0" presId="urn:microsoft.com/office/officeart/2005/8/layout/vList2"/>
    <dgm:cxn modelId="{E4173D5B-08F9-4030-8AE7-F4CF91342675}" type="presParOf" srcId="{78FD6DED-84E4-4B65-BEAB-F9D7CF7F5576}" destId="{62D19EE6-4846-49F7-87B3-A291B63FCAD5}" srcOrd="3" destOrd="0" presId="urn:microsoft.com/office/officeart/2005/8/layout/vList2"/>
    <dgm:cxn modelId="{CCDE9699-9912-4920-8817-A57340F3A3B3}" type="presParOf" srcId="{78FD6DED-84E4-4B65-BEAB-F9D7CF7F5576}" destId="{486408E6-81A9-4F06-919E-3E17A36F18F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9BA4D9-7C13-4F07-8360-7904B361447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501740-80F5-40AB-BADC-E01BCAC6991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Railway Expansion: The development of the railway network was crucial for transporting raw materials and finished goods, expanding Llanelli's market reach.</a:t>
          </a:r>
          <a:endParaRPr lang="en-US" sz="12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E516C0-AE1E-4ECC-B19C-57D432D8AB2F}" type="parTrans" cxnId="{8F0549A3-0E0B-408C-9921-B6EDB8E9EE30}">
      <dgm:prSet/>
      <dgm:spPr/>
      <dgm:t>
        <a:bodyPr/>
        <a:lstStyle/>
        <a:p>
          <a:endParaRPr lang="en-US"/>
        </a:p>
      </dgm:t>
    </dgm:pt>
    <dgm:pt modelId="{F1A9B9F2-C7D1-494A-B1BA-8A2FC5C2E90F}" type="sibTrans" cxnId="{8F0549A3-0E0B-408C-9921-B6EDB8E9EE30}">
      <dgm:prSet/>
      <dgm:spPr/>
      <dgm:t>
        <a:bodyPr/>
        <a:lstStyle/>
        <a:p>
          <a:endParaRPr lang="en-US"/>
        </a:p>
      </dgm:t>
    </dgm:pt>
    <dgm:pt modelId="{2A719DE7-0EDF-49B5-92F5-F8CB4A34A73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Steam Power Integration: Steam power adoption significantly enhanced mines and factories' productivity, driving economic growth.</a:t>
          </a:r>
          <a:endParaRPr lang="en-US" sz="12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E00854-9F6D-4C9D-BCB8-C3474F0899D4}" type="parTrans" cxnId="{FA6251F2-7E83-4794-8AE5-F8E4800C5F04}">
      <dgm:prSet/>
      <dgm:spPr/>
      <dgm:t>
        <a:bodyPr/>
        <a:lstStyle/>
        <a:p>
          <a:endParaRPr lang="en-US"/>
        </a:p>
      </dgm:t>
    </dgm:pt>
    <dgm:pt modelId="{5D29B1D9-D4BE-4FCF-A52D-AF63C470481B}" type="sibTrans" cxnId="{FA6251F2-7E83-4794-8AE5-F8E4800C5F04}">
      <dgm:prSet/>
      <dgm:spPr/>
      <dgm:t>
        <a:bodyPr/>
        <a:lstStyle/>
        <a:p>
          <a:endParaRPr lang="en-US"/>
        </a:p>
      </dgm:t>
    </dgm:pt>
    <dgm:pt modelId="{8B696673-3BC4-4720-BF17-19510D7913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Export Economy: Llanelli's strategic focus on the export of copper and tinplate products fuelled its economic prosperity, linking it to international markets.</a:t>
          </a:r>
          <a:endParaRPr lang="en-US" sz="12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0B082A-8FB9-4113-80AD-B0FFDC605125}" type="parTrans" cxnId="{587A590B-C712-48D6-BB4A-777F0AB36A7D}">
      <dgm:prSet/>
      <dgm:spPr/>
      <dgm:t>
        <a:bodyPr/>
        <a:lstStyle/>
        <a:p>
          <a:endParaRPr lang="en-US"/>
        </a:p>
      </dgm:t>
    </dgm:pt>
    <dgm:pt modelId="{F7589960-B13F-4801-B45E-F2CA26C96CD1}" type="sibTrans" cxnId="{587A590B-C712-48D6-BB4A-777F0AB36A7D}">
      <dgm:prSet/>
      <dgm:spPr/>
      <dgm:t>
        <a:bodyPr/>
        <a:lstStyle/>
        <a:p>
          <a:endParaRPr lang="en-US"/>
        </a:p>
      </dgm:t>
    </dgm:pt>
    <dgm:pt modelId="{A087BE96-C8C9-4904-96CE-E258F53B7846}" type="pres">
      <dgm:prSet presAssocID="{5C9BA4D9-7C13-4F07-8360-7904B3614477}" presName="root" presStyleCnt="0">
        <dgm:presLayoutVars>
          <dgm:dir/>
          <dgm:resizeHandles val="exact"/>
        </dgm:presLayoutVars>
      </dgm:prSet>
      <dgm:spPr/>
    </dgm:pt>
    <dgm:pt modelId="{84E51CDC-0C58-4008-A5B0-19BCA9FCF311}" type="pres">
      <dgm:prSet presAssocID="{09501740-80F5-40AB-BADC-E01BCAC69916}" presName="compNode" presStyleCnt="0"/>
      <dgm:spPr/>
    </dgm:pt>
    <dgm:pt modelId="{3970AAB1-BEF2-4EE4-88EE-9E0A81CF80F5}" type="pres">
      <dgm:prSet presAssocID="{09501740-80F5-40AB-BADC-E01BCAC69916}" presName="bgRect" presStyleLbl="bgShp" presStyleIdx="0" presStyleCnt="3"/>
      <dgm:spPr/>
    </dgm:pt>
    <dgm:pt modelId="{8045AEED-F320-4966-B7BC-A6290AF9B679}" type="pres">
      <dgm:prSet presAssocID="{09501740-80F5-40AB-BADC-E01BCAC6991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A60ECE14-727F-459D-99E6-6FE747155FC3}" type="pres">
      <dgm:prSet presAssocID="{09501740-80F5-40AB-BADC-E01BCAC69916}" presName="spaceRect" presStyleCnt="0"/>
      <dgm:spPr/>
    </dgm:pt>
    <dgm:pt modelId="{69EBD159-0995-4E54-934A-CED207E1CBD2}" type="pres">
      <dgm:prSet presAssocID="{09501740-80F5-40AB-BADC-E01BCAC69916}" presName="parTx" presStyleLbl="revTx" presStyleIdx="0" presStyleCnt="3">
        <dgm:presLayoutVars>
          <dgm:chMax val="0"/>
          <dgm:chPref val="0"/>
        </dgm:presLayoutVars>
      </dgm:prSet>
      <dgm:spPr/>
    </dgm:pt>
    <dgm:pt modelId="{B9024103-4A94-4E6F-9406-D11EEC749C71}" type="pres">
      <dgm:prSet presAssocID="{F1A9B9F2-C7D1-494A-B1BA-8A2FC5C2E90F}" presName="sibTrans" presStyleCnt="0"/>
      <dgm:spPr/>
    </dgm:pt>
    <dgm:pt modelId="{3EBF3FED-768A-407A-A0E8-94DCC5630D47}" type="pres">
      <dgm:prSet presAssocID="{2A719DE7-0EDF-49B5-92F5-F8CB4A34A733}" presName="compNode" presStyleCnt="0"/>
      <dgm:spPr/>
    </dgm:pt>
    <dgm:pt modelId="{8C9CA11F-EE21-4365-B9E4-417737EA5597}" type="pres">
      <dgm:prSet presAssocID="{2A719DE7-0EDF-49B5-92F5-F8CB4A34A733}" presName="bgRect" presStyleLbl="bgShp" presStyleIdx="1" presStyleCnt="3"/>
      <dgm:spPr/>
    </dgm:pt>
    <dgm:pt modelId="{DA1CE71F-5203-410D-9D28-B8D50B8C9C68}" type="pres">
      <dgm:prSet presAssocID="{2A719DE7-0EDF-49B5-92F5-F8CB4A34A7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316E59BF-86D6-48A1-915A-71A57E429A86}" type="pres">
      <dgm:prSet presAssocID="{2A719DE7-0EDF-49B5-92F5-F8CB4A34A733}" presName="spaceRect" presStyleCnt="0"/>
      <dgm:spPr/>
    </dgm:pt>
    <dgm:pt modelId="{1A0F8744-710B-480B-A95A-EDA192ECA285}" type="pres">
      <dgm:prSet presAssocID="{2A719DE7-0EDF-49B5-92F5-F8CB4A34A733}" presName="parTx" presStyleLbl="revTx" presStyleIdx="1" presStyleCnt="3">
        <dgm:presLayoutVars>
          <dgm:chMax val="0"/>
          <dgm:chPref val="0"/>
        </dgm:presLayoutVars>
      </dgm:prSet>
      <dgm:spPr/>
    </dgm:pt>
    <dgm:pt modelId="{89FAA0DD-6989-471E-BD41-0E58C016370B}" type="pres">
      <dgm:prSet presAssocID="{5D29B1D9-D4BE-4FCF-A52D-AF63C470481B}" presName="sibTrans" presStyleCnt="0"/>
      <dgm:spPr/>
    </dgm:pt>
    <dgm:pt modelId="{547DB919-BAFE-4CD2-B32F-78842F510A9E}" type="pres">
      <dgm:prSet presAssocID="{8B696673-3BC4-4720-BF17-19510D791346}" presName="compNode" presStyleCnt="0"/>
      <dgm:spPr/>
    </dgm:pt>
    <dgm:pt modelId="{9FE830BD-51D5-41EF-AB79-4942CBD6E98E}" type="pres">
      <dgm:prSet presAssocID="{8B696673-3BC4-4720-BF17-19510D791346}" presName="bgRect" presStyleLbl="bgShp" presStyleIdx="2" presStyleCnt="3" custLinFactNeighborX="523" custLinFactNeighborY="43"/>
      <dgm:spPr/>
    </dgm:pt>
    <dgm:pt modelId="{9E99DA89-1EF9-444E-BA69-98F205E4E622}" type="pres">
      <dgm:prSet presAssocID="{8B696673-3BC4-4720-BF17-19510D7913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D98433C4-8BF1-4179-A96B-32DF7A44BCDA}" type="pres">
      <dgm:prSet presAssocID="{8B696673-3BC4-4720-BF17-19510D791346}" presName="spaceRect" presStyleCnt="0"/>
      <dgm:spPr/>
    </dgm:pt>
    <dgm:pt modelId="{704E63C7-7166-4884-94F8-F6A672F81F59}" type="pres">
      <dgm:prSet presAssocID="{8B696673-3BC4-4720-BF17-19510D79134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87A590B-C712-48D6-BB4A-777F0AB36A7D}" srcId="{5C9BA4D9-7C13-4F07-8360-7904B3614477}" destId="{8B696673-3BC4-4720-BF17-19510D791346}" srcOrd="2" destOrd="0" parTransId="{500B082A-8FB9-4113-80AD-B0FFDC605125}" sibTransId="{F7589960-B13F-4801-B45E-F2CA26C96CD1}"/>
    <dgm:cxn modelId="{641CE78E-E89D-4B35-BE55-0E5334846747}" type="presOf" srcId="{09501740-80F5-40AB-BADC-E01BCAC69916}" destId="{69EBD159-0995-4E54-934A-CED207E1CBD2}" srcOrd="0" destOrd="0" presId="urn:microsoft.com/office/officeart/2018/2/layout/IconVerticalSolidList"/>
    <dgm:cxn modelId="{6D91BD9A-BB93-4CAA-8316-9C516A9A6D89}" type="presOf" srcId="{2A719DE7-0EDF-49B5-92F5-F8CB4A34A733}" destId="{1A0F8744-710B-480B-A95A-EDA192ECA285}" srcOrd="0" destOrd="0" presId="urn:microsoft.com/office/officeart/2018/2/layout/IconVerticalSolidList"/>
    <dgm:cxn modelId="{8F0549A3-0E0B-408C-9921-B6EDB8E9EE30}" srcId="{5C9BA4D9-7C13-4F07-8360-7904B3614477}" destId="{09501740-80F5-40AB-BADC-E01BCAC69916}" srcOrd="0" destOrd="0" parTransId="{ADE516C0-AE1E-4ECC-B19C-57D432D8AB2F}" sibTransId="{F1A9B9F2-C7D1-494A-B1BA-8A2FC5C2E90F}"/>
    <dgm:cxn modelId="{CAE086C0-2D57-4036-B522-3B23EA953D7C}" type="presOf" srcId="{5C9BA4D9-7C13-4F07-8360-7904B3614477}" destId="{A087BE96-C8C9-4904-96CE-E258F53B7846}" srcOrd="0" destOrd="0" presId="urn:microsoft.com/office/officeart/2018/2/layout/IconVerticalSolidList"/>
    <dgm:cxn modelId="{C65FAACF-2B9F-4EEC-BFB1-B97F6C55C221}" type="presOf" srcId="{8B696673-3BC4-4720-BF17-19510D791346}" destId="{704E63C7-7166-4884-94F8-F6A672F81F59}" srcOrd="0" destOrd="0" presId="urn:microsoft.com/office/officeart/2018/2/layout/IconVerticalSolidList"/>
    <dgm:cxn modelId="{FA6251F2-7E83-4794-8AE5-F8E4800C5F04}" srcId="{5C9BA4D9-7C13-4F07-8360-7904B3614477}" destId="{2A719DE7-0EDF-49B5-92F5-F8CB4A34A733}" srcOrd="1" destOrd="0" parTransId="{B9E00854-9F6D-4C9D-BCB8-C3474F0899D4}" sibTransId="{5D29B1D9-D4BE-4FCF-A52D-AF63C470481B}"/>
    <dgm:cxn modelId="{5C3AD182-498C-4852-B2A3-FB3EDD014889}" type="presParOf" srcId="{A087BE96-C8C9-4904-96CE-E258F53B7846}" destId="{84E51CDC-0C58-4008-A5B0-19BCA9FCF311}" srcOrd="0" destOrd="0" presId="urn:microsoft.com/office/officeart/2018/2/layout/IconVerticalSolidList"/>
    <dgm:cxn modelId="{B58137B0-2A82-422B-852D-E1B3F994E98F}" type="presParOf" srcId="{84E51CDC-0C58-4008-A5B0-19BCA9FCF311}" destId="{3970AAB1-BEF2-4EE4-88EE-9E0A81CF80F5}" srcOrd="0" destOrd="0" presId="urn:microsoft.com/office/officeart/2018/2/layout/IconVerticalSolidList"/>
    <dgm:cxn modelId="{1FE5A0BD-70E3-4C76-A8D5-ED1EC3223337}" type="presParOf" srcId="{84E51CDC-0C58-4008-A5B0-19BCA9FCF311}" destId="{8045AEED-F320-4966-B7BC-A6290AF9B679}" srcOrd="1" destOrd="0" presId="urn:microsoft.com/office/officeart/2018/2/layout/IconVerticalSolidList"/>
    <dgm:cxn modelId="{DB6A5C91-5BB5-4104-9CB7-320D791CCC21}" type="presParOf" srcId="{84E51CDC-0C58-4008-A5B0-19BCA9FCF311}" destId="{A60ECE14-727F-459D-99E6-6FE747155FC3}" srcOrd="2" destOrd="0" presId="urn:microsoft.com/office/officeart/2018/2/layout/IconVerticalSolidList"/>
    <dgm:cxn modelId="{291CC11E-9D0E-4A9A-9992-908D94865718}" type="presParOf" srcId="{84E51CDC-0C58-4008-A5B0-19BCA9FCF311}" destId="{69EBD159-0995-4E54-934A-CED207E1CBD2}" srcOrd="3" destOrd="0" presId="urn:microsoft.com/office/officeart/2018/2/layout/IconVerticalSolidList"/>
    <dgm:cxn modelId="{66DCD4C4-0E19-4867-8DD2-378AAA5CC435}" type="presParOf" srcId="{A087BE96-C8C9-4904-96CE-E258F53B7846}" destId="{B9024103-4A94-4E6F-9406-D11EEC749C71}" srcOrd="1" destOrd="0" presId="urn:microsoft.com/office/officeart/2018/2/layout/IconVerticalSolidList"/>
    <dgm:cxn modelId="{BA5BCBDC-8077-4379-AE6E-DE0EE19E2147}" type="presParOf" srcId="{A087BE96-C8C9-4904-96CE-E258F53B7846}" destId="{3EBF3FED-768A-407A-A0E8-94DCC5630D47}" srcOrd="2" destOrd="0" presId="urn:microsoft.com/office/officeart/2018/2/layout/IconVerticalSolidList"/>
    <dgm:cxn modelId="{E3536DF8-D26A-4DE1-ADDE-0C9A3EF1915F}" type="presParOf" srcId="{3EBF3FED-768A-407A-A0E8-94DCC5630D47}" destId="{8C9CA11F-EE21-4365-B9E4-417737EA5597}" srcOrd="0" destOrd="0" presId="urn:microsoft.com/office/officeart/2018/2/layout/IconVerticalSolidList"/>
    <dgm:cxn modelId="{7B293318-D830-4528-92B7-81932CEBD3BB}" type="presParOf" srcId="{3EBF3FED-768A-407A-A0E8-94DCC5630D47}" destId="{DA1CE71F-5203-410D-9D28-B8D50B8C9C68}" srcOrd="1" destOrd="0" presId="urn:microsoft.com/office/officeart/2018/2/layout/IconVerticalSolidList"/>
    <dgm:cxn modelId="{F13EA162-151B-4D2E-B9CC-8E900287AEF5}" type="presParOf" srcId="{3EBF3FED-768A-407A-A0E8-94DCC5630D47}" destId="{316E59BF-86D6-48A1-915A-71A57E429A86}" srcOrd="2" destOrd="0" presId="urn:microsoft.com/office/officeart/2018/2/layout/IconVerticalSolidList"/>
    <dgm:cxn modelId="{D7CD16D7-9CD1-431B-925B-A7D201485973}" type="presParOf" srcId="{3EBF3FED-768A-407A-A0E8-94DCC5630D47}" destId="{1A0F8744-710B-480B-A95A-EDA192ECA285}" srcOrd="3" destOrd="0" presId="urn:microsoft.com/office/officeart/2018/2/layout/IconVerticalSolidList"/>
    <dgm:cxn modelId="{D40BAEC1-1647-4789-823F-FC2C061BDF1C}" type="presParOf" srcId="{A087BE96-C8C9-4904-96CE-E258F53B7846}" destId="{89FAA0DD-6989-471E-BD41-0E58C016370B}" srcOrd="3" destOrd="0" presId="urn:microsoft.com/office/officeart/2018/2/layout/IconVerticalSolidList"/>
    <dgm:cxn modelId="{36E11468-569C-4843-B1B2-E495B35C067D}" type="presParOf" srcId="{A087BE96-C8C9-4904-96CE-E258F53B7846}" destId="{547DB919-BAFE-4CD2-B32F-78842F510A9E}" srcOrd="4" destOrd="0" presId="urn:microsoft.com/office/officeart/2018/2/layout/IconVerticalSolidList"/>
    <dgm:cxn modelId="{64CA25B9-B5DE-4B1C-ADD5-56DBECBA5BB0}" type="presParOf" srcId="{547DB919-BAFE-4CD2-B32F-78842F510A9E}" destId="{9FE830BD-51D5-41EF-AB79-4942CBD6E98E}" srcOrd="0" destOrd="0" presId="urn:microsoft.com/office/officeart/2018/2/layout/IconVerticalSolidList"/>
    <dgm:cxn modelId="{E913B584-3303-4EF8-89DD-5DCD1FD39350}" type="presParOf" srcId="{547DB919-BAFE-4CD2-B32F-78842F510A9E}" destId="{9E99DA89-1EF9-444E-BA69-98F205E4E622}" srcOrd="1" destOrd="0" presId="urn:microsoft.com/office/officeart/2018/2/layout/IconVerticalSolidList"/>
    <dgm:cxn modelId="{8DD5A750-7FDA-4D24-8F08-9648191B2040}" type="presParOf" srcId="{547DB919-BAFE-4CD2-B32F-78842F510A9E}" destId="{D98433C4-8BF1-4179-A96B-32DF7A44BCDA}" srcOrd="2" destOrd="0" presId="urn:microsoft.com/office/officeart/2018/2/layout/IconVerticalSolidList"/>
    <dgm:cxn modelId="{2C3579DA-FF70-4F4C-85EE-60ABCE6ADF33}" type="presParOf" srcId="{547DB919-BAFE-4CD2-B32F-78842F510A9E}" destId="{704E63C7-7166-4884-94F8-F6A672F81F5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8EB016-88DF-47AA-A9B5-C2078C479BB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33D42F7-8526-435A-870B-225A1ECE9125}">
      <dgm:prSet custT="1"/>
      <dgm:spPr/>
      <dgm:t>
        <a:bodyPr/>
        <a:lstStyle/>
        <a:p>
          <a:r>
            <a: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Workforce Transformation: The industrial boom led to a surge in employment, drawing workers from across the UK and beyond, and diversifying the local population.</a:t>
          </a:r>
        </a:p>
      </dgm:t>
    </dgm:pt>
    <dgm:pt modelId="{F74441F5-1947-43A9-BB24-F5FB45EEA6BF}" type="parTrans" cxnId="{7F996C39-DF5B-43B7-B62F-D26268A96C4D}">
      <dgm:prSet/>
      <dgm:spPr/>
      <dgm:t>
        <a:bodyPr/>
        <a:lstStyle/>
        <a:p>
          <a:endParaRPr lang="en-GB"/>
        </a:p>
      </dgm:t>
    </dgm:pt>
    <dgm:pt modelId="{BFA29C44-F3CF-4592-980F-04045B40B5AF}" type="sibTrans" cxnId="{7F996C39-DF5B-43B7-B62F-D26268A96C4D}">
      <dgm:prSet/>
      <dgm:spPr/>
      <dgm:t>
        <a:bodyPr/>
        <a:lstStyle/>
        <a:p>
          <a:endParaRPr lang="en-GB"/>
        </a:p>
      </dgm:t>
    </dgm:pt>
    <dgm:pt modelId="{40775945-0EB1-4E95-A049-17422D3E60A1}">
      <dgm:prSet custT="1"/>
      <dgm:spPr/>
      <dgm:t>
        <a:bodyPr/>
        <a:lstStyle/>
        <a:p>
          <a:r>
            <a: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Urban Development: Rapid industrialization spurred urbanization, with the growth of Llanelli into a bustling town, reshaping its social and economic landscape.</a:t>
          </a:r>
        </a:p>
      </dgm:t>
    </dgm:pt>
    <dgm:pt modelId="{668EC618-50B9-4952-967B-558F51004657}" type="parTrans" cxnId="{3ACCE07A-BED0-4278-AE54-D929A317A62A}">
      <dgm:prSet/>
      <dgm:spPr/>
      <dgm:t>
        <a:bodyPr/>
        <a:lstStyle/>
        <a:p>
          <a:endParaRPr lang="en-GB"/>
        </a:p>
      </dgm:t>
    </dgm:pt>
    <dgm:pt modelId="{9A97F313-1A35-4ED6-B953-121D6E6A2F45}" type="sibTrans" cxnId="{3ACCE07A-BED0-4278-AE54-D929A317A62A}">
      <dgm:prSet/>
      <dgm:spPr/>
      <dgm:t>
        <a:bodyPr/>
        <a:lstStyle/>
        <a:p>
          <a:endParaRPr lang="en-GB"/>
        </a:p>
      </dgm:t>
    </dgm:pt>
    <dgm:pt modelId="{81067F26-EFAA-4577-BF0A-B33C27C815D1}">
      <dgm:prSet custT="1"/>
      <dgm:spPr/>
      <dgm:t>
        <a:bodyPr/>
        <a:lstStyle/>
        <a:p>
          <a:r>
            <a: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Legacy of Innovation: Llanelli's industrial achievements during the revolution left a legacy, influencing its cultural identity and economic strategies into the modern era.</a:t>
          </a:r>
        </a:p>
      </dgm:t>
    </dgm:pt>
    <dgm:pt modelId="{7974CB43-CCAF-4866-9009-1CDC6FC216B8}" type="parTrans" cxnId="{392B963B-7B8C-4AAC-AE57-A1ACF21FB0C5}">
      <dgm:prSet/>
      <dgm:spPr/>
      <dgm:t>
        <a:bodyPr/>
        <a:lstStyle/>
        <a:p>
          <a:endParaRPr lang="en-GB"/>
        </a:p>
      </dgm:t>
    </dgm:pt>
    <dgm:pt modelId="{52BBF729-B2E9-4C0F-B485-FB9A31E929A4}" type="sibTrans" cxnId="{392B963B-7B8C-4AAC-AE57-A1ACF21FB0C5}">
      <dgm:prSet/>
      <dgm:spPr/>
      <dgm:t>
        <a:bodyPr/>
        <a:lstStyle/>
        <a:p>
          <a:endParaRPr lang="en-GB"/>
        </a:p>
      </dgm:t>
    </dgm:pt>
    <dgm:pt modelId="{E1782B05-0590-4050-8DC9-0D7DF9641269}" type="pres">
      <dgm:prSet presAssocID="{518EB016-88DF-47AA-A9B5-C2078C479BB9}" presName="linear" presStyleCnt="0">
        <dgm:presLayoutVars>
          <dgm:animLvl val="lvl"/>
          <dgm:resizeHandles val="exact"/>
        </dgm:presLayoutVars>
      </dgm:prSet>
      <dgm:spPr/>
    </dgm:pt>
    <dgm:pt modelId="{BA97300D-94C0-4DEF-BFCF-B154CB89954C}" type="pres">
      <dgm:prSet presAssocID="{333D42F7-8526-435A-870B-225A1ECE91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81F8AF6-90ED-46B1-9A9C-0EA616B560A7}" type="pres">
      <dgm:prSet presAssocID="{BFA29C44-F3CF-4592-980F-04045B40B5AF}" presName="spacer" presStyleCnt="0"/>
      <dgm:spPr/>
    </dgm:pt>
    <dgm:pt modelId="{5B5E5685-5B6E-4D40-BF19-147D59A01328}" type="pres">
      <dgm:prSet presAssocID="{40775945-0EB1-4E95-A049-17422D3E60A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25DB2DF-D336-4121-9C62-2CA3206CABB8}" type="pres">
      <dgm:prSet presAssocID="{9A97F313-1A35-4ED6-B953-121D6E6A2F45}" presName="spacer" presStyleCnt="0"/>
      <dgm:spPr/>
    </dgm:pt>
    <dgm:pt modelId="{BB9B012D-7B72-48BE-8129-683C351BA752}" type="pres">
      <dgm:prSet presAssocID="{81067F26-EFAA-4577-BF0A-B33C27C815D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F996C39-DF5B-43B7-B62F-D26268A96C4D}" srcId="{518EB016-88DF-47AA-A9B5-C2078C479BB9}" destId="{333D42F7-8526-435A-870B-225A1ECE9125}" srcOrd="0" destOrd="0" parTransId="{F74441F5-1947-43A9-BB24-F5FB45EEA6BF}" sibTransId="{BFA29C44-F3CF-4592-980F-04045B40B5AF}"/>
    <dgm:cxn modelId="{392B963B-7B8C-4AAC-AE57-A1ACF21FB0C5}" srcId="{518EB016-88DF-47AA-A9B5-C2078C479BB9}" destId="{81067F26-EFAA-4577-BF0A-B33C27C815D1}" srcOrd="2" destOrd="0" parTransId="{7974CB43-CCAF-4866-9009-1CDC6FC216B8}" sibTransId="{52BBF729-B2E9-4C0F-B485-FB9A31E929A4}"/>
    <dgm:cxn modelId="{3ACCE07A-BED0-4278-AE54-D929A317A62A}" srcId="{518EB016-88DF-47AA-A9B5-C2078C479BB9}" destId="{40775945-0EB1-4E95-A049-17422D3E60A1}" srcOrd="1" destOrd="0" parTransId="{668EC618-50B9-4952-967B-558F51004657}" sibTransId="{9A97F313-1A35-4ED6-B953-121D6E6A2F45}"/>
    <dgm:cxn modelId="{37627E9F-E205-4976-9E9A-7CB9A9B41952}" type="presOf" srcId="{81067F26-EFAA-4577-BF0A-B33C27C815D1}" destId="{BB9B012D-7B72-48BE-8129-683C351BA752}" srcOrd="0" destOrd="0" presId="urn:microsoft.com/office/officeart/2005/8/layout/vList2"/>
    <dgm:cxn modelId="{CE703FD7-A2A5-4303-A625-80AA260BEC6B}" type="presOf" srcId="{518EB016-88DF-47AA-A9B5-C2078C479BB9}" destId="{E1782B05-0590-4050-8DC9-0D7DF9641269}" srcOrd="0" destOrd="0" presId="urn:microsoft.com/office/officeart/2005/8/layout/vList2"/>
    <dgm:cxn modelId="{3E02B6DC-B06C-4BF7-A4F5-B077351C8C05}" type="presOf" srcId="{333D42F7-8526-435A-870B-225A1ECE9125}" destId="{BA97300D-94C0-4DEF-BFCF-B154CB89954C}" srcOrd="0" destOrd="0" presId="urn:microsoft.com/office/officeart/2005/8/layout/vList2"/>
    <dgm:cxn modelId="{5E4E46F3-5083-4258-9673-C9ECA0EDC5D9}" type="presOf" srcId="{40775945-0EB1-4E95-A049-17422D3E60A1}" destId="{5B5E5685-5B6E-4D40-BF19-147D59A01328}" srcOrd="0" destOrd="0" presId="urn:microsoft.com/office/officeart/2005/8/layout/vList2"/>
    <dgm:cxn modelId="{F40A6746-72E8-4476-A4F1-82E16AB7DD24}" type="presParOf" srcId="{E1782B05-0590-4050-8DC9-0D7DF9641269}" destId="{BA97300D-94C0-4DEF-BFCF-B154CB89954C}" srcOrd="0" destOrd="0" presId="urn:microsoft.com/office/officeart/2005/8/layout/vList2"/>
    <dgm:cxn modelId="{3EA7CD09-9F48-429A-A2F8-4487B1C72B9F}" type="presParOf" srcId="{E1782B05-0590-4050-8DC9-0D7DF9641269}" destId="{981F8AF6-90ED-46B1-9A9C-0EA616B560A7}" srcOrd="1" destOrd="0" presId="urn:microsoft.com/office/officeart/2005/8/layout/vList2"/>
    <dgm:cxn modelId="{D563D2F0-7D33-45F3-8FEC-959FE8BC5DC0}" type="presParOf" srcId="{E1782B05-0590-4050-8DC9-0D7DF9641269}" destId="{5B5E5685-5B6E-4D40-BF19-147D59A01328}" srcOrd="2" destOrd="0" presId="urn:microsoft.com/office/officeart/2005/8/layout/vList2"/>
    <dgm:cxn modelId="{10C3F45B-0BB2-46C4-8296-17CFEAD019D2}" type="presParOf" srcId="{E1782B05-0590-4050-8DC9-0D7DF9641269}" destId="{D25DB2DF-D336-4121-9C62-2CA3206CABB8}" srcOrd="3" destOrd="0" presId="urn:microsoft.com/office/officeart/2005/8/layout/vList2"/>
    <dgm:cxn modelId="{79F1EE94-6635-476F-8184-87A88BE6E338}" type="presParOf" srcId="{E1782B05-0590-4050-8DC9-0D7DF9641269}" destId="{BB9B012D-7B72-48BE-8129-683C351BA75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F92EF-952E-4F8A-982B-5EE7365FADA0}">
      <dsp:nvSpPr>
        <dsp:cNvPr id="0" name=""/>
        <dsp:cNvSpPr/>
      </dsp:nvSpPr>
      <dsp:spPr>
        <a:xfrm>
          <a:off x="0" y="10064"/>
          <a:ext cx="4466565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Copperworks Dominance: The foundation of Llanelli Copperworks by Charles Neville in 1805 positioned Llanelli as a leader in copper production</a:t>
          </a:r>
          <a:r>
            <a:rPr lang="en-GB" sz="1500" kern="1200" dirty="0"/>
            <a:t>.</a:t>
          </a:r>
        </a:p>
      </dsp:txBody>
      <dsp:txXfrm>
        <a:off x="52089" y="62153"/>
        <a:ext cx="4362387" cy="962862"/>
      </dsp:txXfrm>
    </dsp:sp>
    <dsp:sp modelId="{9186A4DB-9CD0-4CBA-8BD4-CB6B428E0E54}">
      <dsp:nvSpPr>
        <dsp:cNvPr id="0" name=""/>
        <dsp:cNvSpPr/>
      </dsp:nvSpPr>
      <dsp:spPr>
        <a:xfrm>
          <a:off x="0" y="1241264"/>
          <a:ext cx="4466565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Tinplate Revolution: The evolution of the tinplate industry in the late 19th century further distinguished Llanelli, making it a key player globally</a:t>
          </a:r>
          <a:r>
            <a:rPr lang="en-GB" sz="1600" kern="1200" dirty="0"/>
            <a:t>.</a:t>
          </a:r>
        </a:p>
      </dsp:txBody>
      <dsp:txXfrm>
        <a:off x="52089" y="1293353"/>
        <a:ext cx="4362387" cy="962862"/>
      </dsp:txXfrm>
    </dsp:sp>
    <dsp:sp modelId="{486408E6-81A9-4F06-919E-3E17A36F18F7}">
      <dsp:nvSpPr>
        <dsp:cNvPr id="0" name=""/>
        <dsp:cNvSpPr/>
      </dsp:nvSpPr>
      <dsp:spPr>
        <a:xfrm>
          <a:off x="0" y="2472465"/>
          <a:ext cx="4466565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Innovation in Manufacturing: Technological advancements in smelting and processing bolstered efficiency and output, solidifying Llanelli's industrial reputation.</a:t>
          </a:r>
        </a:p>
      </dsp:txBody>
      <dsp:txXfrm>
        <a:off x="52089" y="2524554"/>
        <a:ext cx="4362387" cy="9628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0AAB1-BEF2-4EE4-88EE-9E0A81CF80F5}">
      <dsp:nvSpPr>
        <dsp:cNvPr id="0" name=""/>
        <dsp:cNvSpPr/>
      </dsp:nvSpPr>
      <dsp:spPr>
        <a:xfrm>
          <a:off x="0" y="637"/>
          <a:ext cx="6020790" cy="14917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5AEED-F320-4966-B7BC-A6290AF9B679}">
      <dsp:nvSpPr>
        <dsp:cNvPr id="0" name=""/>
        <dsp:cNvSpPr/>
      </dsp:nvSpPr>
      <dsp:spPr>
        <a:xfrm>
          <a:off x="451266" y="336290"/>
          <a:ext cx="820484" cy="8204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BD159-0995-4E54-934A-CED207E1CBD2}">
      <dsp:nvSpPr>
        <dsp:cNvPr id="0" name=""/>
        <dsp:cNvSpPr/>
      </dsp:nvSpPr>
      <dsp:spPr>
        <a:xfrm>
          <a:off x="1723018" y="637"/>
          <a:ext cx="4297771" cy="14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881" tIns="157881" rIns="157881" bIns="157881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Railway Expansion: The development of the railway network was crucial for transporting raw materials and finished goods, expanding Llanelli's market reach.</a:t>
          </a:r>
          <a:endParaRPr lang="en-US" sz="1200" kern="12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23018" y="637"/>
        <a:ext cx="4297771" cy="1491790"/>
      </dsp:txXfrm>
    </dsp:sp>
    <dsp:sp modelId="{8C9CA11F-EE21-4365-B9E4-417737EA5597}">
      <dsp:nvSpPr>
        <dsp:cNvPr id="0" name=""/>
        <dsp:cNvSpPr/>
      </dsp:nvSpPr>
      <dsp:spPr>
        <a:xfrm>
          <a:off x="0" y="1865376"/>
          <a:ext cx="6020790" cy="14917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1CE71F-5203-410D-9D28-B8D50B8C9C68}">
      <dsp:nvSpPr>
        <dsp:cNvPr id="0" name=""/>
        <dsp:cNvSpPr/>
      </dsp:nvSpPr>
      <dsp:spPr>
        <a:xfrm>
          <a:off x="451266" y="2201029"/>
          <a:ext cx="820484" cy="8204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0F8744-710B-480B-A95A-EDA192ECA285}">
      <dsp:nvSpPr>
        <dsp:cNvPr id="0" name=""/>
        <dsp:cNvSpPr/>
      </dsp:nvSpPr>
      <dsp:spPr>
        <a:xfrm>
          <a:off x="1723018" y="1865376"/>
          <a:ext cx="4297771" cy="14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881" tIns="157881" rIns="157881" bIns="157881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Steam Power Integration: Steam power adoption significantly enhanced mines and factories' productivity, driving economic growth.</a:t>
          </a:r>
          <a:endParaRPr lang="en-US" sz="1200" kern="12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23018" y="1865376"/>
        <a:ext cx="4297771" cy="1491790"/>
      </dsp:txXfrm>
    </dsp:sp>
    <dsp:sp modelId="{9FE830BD-51D5-41EF-AB79-4942CBD6E98E}">
      <dsp:nvSpPr>
        <dsp:cNvPr id="0" name=""/>
        <dsp:cNvSpPr/>
      </dsp:nvSpPr>
      <dsp:spPr>
        <a:xfrm>
          <a:off x="0" y="3730752"/>
          <a:ext cx="6020790" cy="14917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99DA89-1EF9-444E-BA69-98F205E4E622}">
      <dsp:nvSpPr>
        <dsp:cNvPr id="0" name=""/>
        <dsp:cNvSpPr/>
      </dsp:nvSpPr>
      <dsp:spPr>
        <a:xfrm>
          <a:off x="451266" y="4065767"/>
          <a:ext cx="820484" cy="8204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E63C7-7166-4884-94F8-F6A672F81F59}">
      <dsp:nvSpPr>
        <dsp:cNvPr id="0" name=""/>
        <dsp:cNvSpPr/>
      </dsp:nvSpPr>
      <dsp:spPr>
        <a:xfrm>
          <a:off x="1723018" y="3730114"/>
          <a:ext cx="4297771" cy="1491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881" tIns="157881" rIns="157881" bIns="157881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Export Economy: Llanelli's strategic focus on the export of copper and tinplate products fuelled its economic prosperity, linking it to international markets.</a:t>
          </a:r>
          <a:endParaRPr lang="en-US" sz="1200" kern="12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23018" y="3730114"/>
        <a:ext cx="4297771" cy="14917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7300D-94C0-4DEF-BFCF-B154CB89954C}">
      <dsp:nvSpPr>
        <dsp:cNvPr id="0" name=""/>
        <dsp:cNvSpPr/>
      </dsp:nvSpPr>
      <dsp:spPr>
        <a:xfrm>
          <a:off x="0" y="10064"/>
          <a:ext cx="5084178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Workforce Transformation: The industrial boom led to a surge in employment, drawing workers from across the UK and beyond, and diversifying the local population.</a:t>
          </a:r>
        </a:p>
      </dsp:txBody>
      <dsp:txXfrm>
        <a:off x="52089" y="62153"/>
        <a:ext cx="4980000" cy="962862"/>
      </dsp:txXfrm>
    </dsp:sp>
    <dsp:sp modelId="{5B5E5685-5B6E-4D40-BF19-147D59A01328}">
      <dsp:nvSpPr>
        <dsp:cNvPr id="0" name=""/>
        <dsp:cNvSpPr/>
      </dsp:nvSpPr>
      <dsp:spPr>
        <a:xfrm>
          <a:off x="0" y="1241264"/>
          <a:ext cx="5084178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Urban Development: Rapid industrialization spurred urbanization, with the growth of Llanelli into a bustling town, reshaping its social and economic landscape.</a:t>
          </a:r>
        </a:p>
      </dsp:txBody>
      <dsp:txXfrm>
        <a:off x="52089" y="1293353"/>
        <a:ext cx="4980000" cy="962862"/>
      </dsp:txXfrm>
    </dsp:sp>
    <dsp:sp modelId="{BB9B012D-7B72-48BE-8129-683C351BA752}">
      <dsp:nvSpPr>
        <dsp:cNvPr id="0" name=""/>
        <dsp:cNvSpPr/>
      </dsp:nvSpPr>
      <dsp:spPr>
        <a:xfrm>
          <a:off x="0" y="2472465"/>
          <a:ext cx="5084178" cy="106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Legacy of Innovation: Llanelli's industrial achievements during the revolution left a legacy, influencing its cultural identity and economic strategies into the modern era.</a:t>
          </a:r>
        </a:p>
      </dsp:txBody>
      <dsp:txXfrm>
        <a:off x="52089" y="2524554"/>
        <a:ext cx="4980000" cy="9628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493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06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10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89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647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635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661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396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632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860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091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32179AC9-B77E-488B-A2A4-9935744F436A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53194264-AFFF-45EB-91B5-7B96CEEE9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033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023656x.2022.2056585" TargetMode="External"/><Relationship Id="rId3" Type="http://schemas.openxmlformats.org/officeDocument/2006/relationships/hyperlink" Target="https://en.wikipedia.org/wiki/Industrial_Revolution_in_Wales" TargetMode="External"/><Relationship Id="rId7" Type="http://schemas.openxmlformats.org/officeDocument/2006/relationships/hyperlink" Target="https://doi.org/10.2307/2224524" TargetMode="External"/><Relationship Id="rId2" Type="http://schemas.openxmlformats.org/officeDocument/2006/relationships/hyperlink" Target="https://www.facebook.com/TheHistoryOfWales/posts/tinopolis-llanellia-timeline-history-showing-how-coal-and-tinplate-production-re/283581863653880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flein.gov.uk/en/site/417684/" TargetMode="External"/><Relationship Id="rId5" Type="http://schemas.openxmlformats.org/officeDocument/2006/relationships/hyperlink" Target="https://pembreyburryportheritage.co.uk/llanelli-burry-port-and-the-slave-trade" TargetMode="External"/><Relationship Id="rId10" Type="http://schemas.openxmlformats.org/officeDocument/2006/relationships/hyperlink" Target="https://doi.org/10.3828/lhr.68.2.195" TargetMode="External"/><Relationship Id="rId4" Type="http://schemas.openxmlformats.org/officeDocument/2006/relationships/hyperlink" Target="https://www.youtube.com/watch?v=BHbzuzTPQYo" TargetMode="External"/><Relationship Id="rId9" Type="http://schemas.openxmlformats.org/officeDocument/2006/relationships/hyperlink" Target="https://doi.org/10.2307/25933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72D378B-011B-43EC-9669-E05AF0FB0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945C0AC-0341-4ABB-BFC6-3F7BCB773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378" y="246887"/>
            <a:ext cx="5861321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874BDC35-C2A4-4304-A066-4B44306A5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12070" y="4220801"/>
            <a:ext cx="421593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Rectangle 45">
            <a:extLst>
              <a:ext uri="{FF2B5EF4-FFF2-40B4-BE49-F238E27FC236}">
                <a16:creationId xmlns:a16="http://schemas.microsoft.com/office/drawing/2014/main" id="{A43C20F6-3751-48A6-8E8F-B6DCF5B87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680" y="240031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8D79D-F06D-822D-A549-8BC78BB767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6924" y="857675"/>
            <a:ext cx="4566230" cy="264521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Strategic Beginnings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A57954-33FA-22AF-71AB-FF09B2F006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52114" y="4356635"/>
            <a:ext cx="4535850" cy="154342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Geographical Advantage: Llanelli's proximity to rich coal seams and waterways provided a strategic advantage for early industrial activities.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 Exploitation: The exploitation of local coal reserves was a primary driver of Llanelli's initial industrial growth, fuelling various manufacturing sectors.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Industrial Leadership: Visionaries like Alexander Raby laid the groundwork for Llanelli's industrial surge, investing in key infrastructure and industries.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BD272D-BAE9-A572-2C39-26E040228A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773" r="1" b="1"/>
          <a:stretch/>
        </p:blipFill>
        <p:spPr>
          <a:xfrm>
            <a:off x="813906" y="808652"/>
            <a:ext cx="2756195" cy="30762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E658057-FD40-6A78-89E4-BF5CDD5D72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907" r="4" b="3708"/>
          <a:stretch/>
        </p:blipFill>
        <p:spPr>
          <a:xfrm>
            <a:off x="3679210" y="808651"/>
            <a:ext cx="1762622" cy="1969625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5697C493-5298-49F5-8B91-9045E6BC0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9209" y="2858871"/>
            <a:ext cx="1762622" cy="10260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4F83B1-9A45-F3F1-2CC8-6A22BF56F7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4155" r="-3" b="-3"/>
          <a:stretch/>
        </p:blipFill>
        <p:spPr>
          <a:xfrm>
            <a:off x="813906" y="3965523"/>
            <a:ext cx="4627927" cy="2083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27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F5F1C-BCB5-05B7-9E03-469D329C8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749" y="893287"/>
            <a:ext cx="5064818" cy="1620318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Copper and Tinplate Industries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23C799A-EFBA-96F7-14B1-57439852B4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4081844"/>
              </p:ext>
            </p:extLst>
          </p:nvPr>
        </p:nvGraphicFramePr>
        <p:xfrm>
          <a:off x="1143002" y="2546430"/>
          <a:ext cx="4466565" cy="3549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5" name="Rectangle 34">
            <a:extLst>
              <a:ext uri="{FF2B5EF4-FFF2-40B4-BE49-F238E27FC236}">
                <a16:creationId xmlns:a16="http://schemas.microsoft.com/office/drawing/2014/main" id="{CFBA0F70-CA6A-4DE1-8930-3FA0033C2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165370"/>
            <a:ext cx="5870713" cy="6464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1B5C47-1CA0-4762-BBEF-AC6A4DB78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5569" y="733110"/>
            <a:ext cx="2452823" cy="25838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children in overalls&#10;&#10;Description automatically generated">
            <a:extLst>
              <a:ext uri="{FF2B5EF4-FFF2-40B4-BE49-F238E27FC236}">
                <a16:creationId xmlns:a16="http://schemas.microsoft.com/office/drawing/2014/main" id="{C4134DB8-80B1-B991-183E-9EE594C586D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6340" r="26225" b="-1"/>
          <a:stretch/>
        </p:blipFill>
        <p:spPr>
          <a:xfrm>
            <a:off x="7001336" y="893286"/>
            <a:ext cx="1280017" cy="2238608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A81EFB5C-E32B-40C4-AD06-8C34EB093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24536" y="733110"/>
            <a:ext cx="2457545" cy="25838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aerial view of a factory&#10;&#10;Description automatically generated">
            <a:extLst>
              <a:ext uri="{FF2B5EF4-FFF2-40B4-BE49-F238E27FC236}">
                <a16:creationId xmlns:a16="http://schemas.microsoft.com/office/drawing/2014/main" id="{EAA4E29D-79F8-12DA-9C6D-CA0B40B14D4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87961" y="1170723"/>
            <a:ext cx="2127573" cy="168855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82D12DA2-A8FA-48DC-9A62-7942F2FB0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5569" y="3477127"/>
            <a:ext cx="5066512" cy="26676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368823-BE1F-9C14-2F30-BD10C7E0E4A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88751" y="3637995"/>
            <a:ext cx="3514465" cy="2345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49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88F456-D2CF-FCF2-EBA5-0A915E6A3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76" y="873457"/>
            <a:ext cx="4348263" cy="522254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Infrastructure and Exportation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4C8B638E-C436-2962-9AD7-1AF261AEDA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089276"/>
              </p:ext>
            </p:extLst>
          </p:nvPr>
        </p:nvGraphicFramePr>
        <p:xfrm>
          <a:off x="4995081" y="873457"/>
          <a:ext cx="6020790" cy="52225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4883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3171F-54BC-F187-36DD-30965505B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Socio-Cultural Impact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9204409-568E-7F99-A6F2-43B870A8BC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9661483"/>
              </p:ext>
            </p:extLst>
          </p:nvPr>
        </p:nvGraphicFramePr>
        <p:xfrm>
          <a:off x="1143002" y="2546430"/>
          <a:ext cx="5084178" cy="3549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CBDFDC4-4E74-C9F7-3878-8073AACC9B0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5555" r="15353" b="-2"/>
          <a:stretch/>
        </p:blipFill>
        <p:spPr>
          <a:xfrm>
            <a:off x="6636743" y="1238487"/>
            <a:ext cx="4741120" cy="449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687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ABE273-A57A-4523-99C5-F4D7F4511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1A15CF5-392D-404A-8095-DD2085F2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2CA85-4288-E873-7ABF-4EBA98AF1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855" y="696686"/>
            <a:ext cx="3570511" cy="539931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0F74E7-7AA9-4171-BCD1-C325B7632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53842" y="2054826"/>
            <a:ext cx="0" cy="27432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9EE5B-978D-B98A-EA13-BED5AA64D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3081" y="340468"/>
            <a:ext cx="7292687" cy="6273692"/>
          </a:xfrm>
        </p:spPr>
        <p:txBody>
          <a:bodyPr anchor="ctr">
            <a:normAutofit/>
          </a:bodyPr>
          <a:lstStyle/>
          <a:p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https://www.facebook.com/TheHistoryOfWales/posts/tinopolis-llanellia-timeline-history-showing-how-coal-and-tinplate-production-re/2835818636538800/</a:t>
            </a:r>
            <a:endParaRPr lang="en-GB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https://en.wikipedia.org/wiki/Industrial_Revolution_in_Wales</a:t>
            </a:r>
            <a:endParaRPr lang="en-GB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https://www.youtube.com/watch?v=BHbzuzTPQYo</a:t>
            </a:r>
            <a:endParaRPr lang="en-GB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https://pembreyburryportheritage.co.uk/llanelli-burry-port-and-the-slave-trade</a:t>
            </a:r>
            <a:endParaRPr lang="en-GB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https://coflein.gov.uk/en/site/417684/</a:t>
            </a:r>
            <a:endParaRPr lang="en-GB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Brebner, J.B., 1952. The Industrial Revolution in North Wales. Second edition, revised and supplemented by A.H. Dodd. Cardiff: University of Wales Press.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Clark, G.N. and Dodd, A.H., 1933. The Industrial Revolution in North Wales. The Economic Journal, 43(172), pp.690. Available at: 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https://doi.org/10.2307/2224524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Gooberman, L., 2022. ‘Revolution in the coalfields’: industrial relations in wartime south Wales, 1939-45. Labor History, 63(1), pp.55–72. Available at: 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https://doi.org/10.1080/0023656x.2022.2056585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Hunt, E.H. and Tranter, N.L., 1974. Population Since the Industrial Revolution: The Case of England and Wales. The Economic History Review, 27(3), p.479. Available at: 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https://doi.org/10.2307/2593396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James, L., 2003. War and Industry: A Study of the Industrial Relations in the Mining Regions of South Wales and the Ruhr During the Great War, 1914-1918. Labour History Review, 68(2), pp.195–215. Available at: 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https://doi.org/10.3828/lhr.68.2.195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136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0</TotalTime>
  <Words>591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Arial Black</vt:lpstr>
      <vt:lpstr>Corbel</vt:lpstr>
      <vt:lpstr>Basis</vt:lpstr>
      <vt:lpstr>Strategic Beginnings</vt:lpstr>
      <vt:lpstr>Copper and Tinplate Industries</vt:lpstr>
      <vt:lpstr>Infrastructure and Exportation</vt:lpstr>
      <vt:lpstr>Socio-Cultural Impact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Beginnings</dc:title>
  <dc:creator>Mirabela Voican (1907947)</dc:creator>
  <cp:lastModifiedBy>Mirabela Voican (1907947)</cp:lastModifiedBy>
  <cp:revision>2</cp:revision>
  <dcterms:created xsi:type="dcterms:W3CDTF">2024-02-25T15:10:20Z</dcterms:created>
  <dcterms:modified xsi:type="dcterms:W3CDTF">2024-03-01T16:14:46Z</dcterms:modified>
</cp:coreProperties>
</file>