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8" r:id="rId11"/>
    <p:sldId id="269" r:id="rId12"/>
    <p:sldId id="270" r:id="rId13"/>
    <p:sldId id="271" r:id="rId14"/>
    <p:sldId id="273" r:id="rId15"/>
    <p:sldId id="274" r:id="rId16"/>
    <p:sldId id="275" r:id="rId17"/>
    <p:sldId id="272" r:id="rId18"/>
    <p:sldId id="276" r:id="rId19"/>
    <p:sldId id="277" r:id="rId20"/>
    <p:sldId id="278" r:id="rId21"/>
    <p:sldId id="279" r:id="rId22"/>
    <p:sldId id="280" r:id="rId23"/>
    <p:sldId id="281" r:id="rId24"/>
    <p:sldId id="283" r:id="rId25"/>
    <p:sldId id="282" r:id="rId26"/>
    <p:sldId id="284" r:id="rId27"/>
    <p:sldId id="285" r:id="rId28"/>
    <p:sldId id="286" r:id="rId29"/>
    <p:sldId id="288" r:id="rId30"/>
    <p:sldId id="319" r:id="rId31"/>
    <p:sldId id="287" r:id="rId32"/>
    <p:sldId id="289" r:id="rId33"/>
    <p:sldId id="290" r:id="rId34"/>
    <p:sldId id="320" r:id="rId35"/>
    <p:sldId id="291" r:id="rId36"/>
    <p:sldId id="321" r:id="rId37"/>
    <p:sldId id="292" r:id="rId38"/>
    <p:sldId id="294" r:id="rId39"/>
    <p:sldId id="295" r:id="rId40"/>
    <p:sldId id="296" r:id="rId41"/>
    <p:sldId id="297" r:id="rId42"/>
    <p:sldId id="299" r:id="rId43"/>
    <p:sldId id="298" r:id="rId44"/>
    <p:sldId id="300" r:id="rId45"/>
    <p:sldId id="303" r:id="rId46"/>
    <p:sldId id="304" r:id="rId47"/>
    <p:sldId id="305" r:id="rId48"/>
    <p:sldId id="307" r:id="rId49"/>
    <p:sldId id="308" r:id="rId50"/>
    <p:sldId id="309" r:id="rId51"/>
    <p:sldId id="310" r:id="rId52"/>
    <p:sldId id="312" r:id="rId53"/>
    <p:sldId id="314" r:id="rId54"/>
    <p:sldId id="316" r:id="rId55"/>
    <p:sldId id="318" r:id="rId5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../embeddings/oleObject6.bin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3 month MA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3">
                  <c:v>14.67</c:v>
                </c:pt>
                <c:pt idx="4">
                  <c:v>16.670000000000002</c:v>
                </c:pt>
                <c:pt idx="5">
                  <c:v>14</c:v>
                </c:pt>
                <c:pt idx="6">
                  <c:v>18.329999999999998</c:v>
                </c:pt>
                <c:pt idx="7">
                  <c:v>21.67</c:v>
                </c:pt>
                <c:pt idx="8">
                  <c:v>27</c:v>
                </c:pt>
                <c:pt idx="9">
                  <c:v>22.33</c:v>
                </c:pt>
                <c:pt idx="10">
                  <c:v>15.67</c:v>
                </c:pt>
                <c:pt idx="11">
                  <c:v>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63761152"/>
        <c:axId val="156974400"/>
      </c:lineChart>
      <c:catAx>
        <c:axId val="163761152"/>
        <c:scaling>
          <c:orientation val="minMax"/>
        </c:scaling>
        <c:delete val="0"/>
        <c:axPos val="b"/>
        <c:majorTickMark val="out"/>
        <c:minorTickMark val="none"/>
        <c:tickLblPos val="nextTo"/>
        <c:crossAx val="156974400"/>
        <c:crosses val="autoZero"/>
        <c:auto val="1"/>
        <c:lblAlgn val="ctr"/>
        <c:lblOffset val="100"/>
        <c:noMultiLvlLbl val="0"/>
      </c:catAx>
      <c:valAx>
        <c:axId val="1569744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376115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Sheet1!$B$25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Sheet1!$A$26:$A$37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Sheet1!$B$26:$B$37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Sheet1!$C$25</c:f>
              <c:strCache>
                <c:ptCount val="1"/>
                <c:pt idx="0">
                  <c:v>3 month MA</c:v>
                </c:pt>
              </c:strCache>
            </c:strRef>
          </c:tx>
          <c:marker>
            <c:symbol val="none"/>
          </c:marker>
          <c:cat>
            <c:strRef>
              <c:f>Sheet1!$A$26:$A$37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Sheet1!$C$26:$C$37</c:f>
              <c:numCache>
                <c:formatCode>General</c:formatCode>
                <c:ptCount val="12"/>
                <c:pt idx="3">
                  <c:v>14.83</c:v>
                </c:pt>
                <c:pt idx="4">
                  <c:v>15.5</c:v>
                </c:pt>
                <c:pt idx="5">
                  <c:v>14.67</c:v>
                </c:pt>
                <c:pt idx="6">
                  <c:v>19.670000000000002</c:v>
                </c:pt>
                <c:pt idx="7">
                  <c:v>23.5</c:v>
                </c:pt>
                <c:pt idx="8">
                  <c:v>28.17</c:v>
                </c:pt>
                <c:pt idx="9">
                  <c:v>19.670000000000002</c:v>
                </c:pt>
                <c:pt idx="10">
                  <c:v>11.5</c:v>
                </c:pt>
                <c:pt idx="11">
                  <c:v>9.17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66560256"/>
        <c:axId val="163777920"/>
      </c:lineChart>
      <c:catAx>
        <c:axId val="166560256"/>
        <c:scaling>
          <c:orientation val="minMax"/>
        </c:scaling>
        <c:delete val="0"/>
        <c:axPos val="b"/>
        <c:majorTickMark val="out"/>
        <c:minorTickMark val="none"/>
        <c:tickLblPos val="nextTo"/>
        <c:crossAx val="163777920"/>
        <c:crosses val="autoZero"/>
        <c:auto val="1"/>
        <c:lblAlgn val="ctr"/>
        <c:lblOffset val="100"/>
        <c:noMultiLvlLbl val="0"/>
      </c:catAx>
      <c:valAx>
        <c:axId val="16377792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6560256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3 month MA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3">
                  <c:v>14.67</c:v>
                </c:pt>
                <c:pt idx="4">
                  <c:v>16.670000000000002</c:v>
                </c:pt>
                <c:pt idx="5">
                  <c:v>14</c:v>
                </c:pt>
                <c:pt idx="6">
                  <c:v>18.329999999999998</c:v>
                </c:pt>
                <c:pt idx="7">
                  <c:v>21.67</c:v>
                </c:pt>
                <c:pt idx="8">
                  <c:v>27</c:v>
                </c:pt>
                <c:pt idx="9">
                  <c:v>22.33</c:v>
                </c:pt>
                <c:pt idx="10">
                  <c:v>15.67</c:v>
                </c:pt>
                <c:pt idx="11">
                  <c:v>9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3 month MA Weighted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Sheet1!$D$2:$D$13</c:f>
              <c:numCache>
                <c:formatCode>General</c:formatCode>
                <c:ptCount val="12"/>
                <c:pt idx="3">
                  <c:v>14.83</c:v>
                </c:pt>
                <c:pt idx="4">
                  <c:v>15.5</c:v>
                </c:pt>
                <c:pt idx="5">
                  <c:v>14.67</c:v>
                </c:pt>
                <c:pt idx="6">
                  <c:v>19.670000000000002</c:v>
                </c:pt>
                <c:pt idx="7">
                  <c:v>23.5</c:v>
                </c:pt>
                <c:pt idx="8">
                  <c:v>28.17</c:v>
                </c:pt>
                <c:pt idx="9">
                  <c:v>19.670000000000002</c:v>
                </c:pt>
                <c:pt idx="10">
                  <c:v>11.5</c:v>
                </c:pt>
                <c:pt idx="11">
                  <c:v>9.17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66562304"/>
        <c:axId val="163780800"/>
      </c:lineChart>
      <c:catAx>
        <c:axId val="166562304"/>
        <c:scaling>
          <c:orientation val="minMax"/>
        </c:scaling>
        <c:delete val="0"/>
        <c:axPos val="b"/>
        <c:majorTickMark val="out"/>
        <c:minorTickMark val="none"/>
        <c:tickLblPos val="nextTo"/>
        <c:crossAx val="163780800"/>
        <c:crosses val="autoZero"/>
        <c:auto val="1"/>
        <c:lblAlgn val="ctr"/>
        <c:lblOffset val="100"/>
        <c:noMultiLvlLbl val="0"/>
      </c:catAx>
      <c:valAx>
        <c:axId val="1637808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66562304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1988407699037624E-2"/>
          <c:y val="7.4548702245552628E-2"/>
          <c:w val="0.60869116360454945"/>
          <c:h val="0.8326195683872849"/>
        </c:manualLayout>
      </c:layout>
      <c:lineChart>
        <c:grouping val="standard"/>
        <c:varyColors val="0"/>
        <c:ser>
          <c:idx val="0"/>
          <c:order val="0"/>
          <c:tx>
            <c:strRef>
              <c:f>'[Chart in Microsoft PowerPoint]Sheet3'!$H$22</c:f>
              <c:strCache>
                <c:ptCount val="1"/>
                <c:pt idx="0">
                  <c:v>Actual sales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PowerPoint]Sheet3'!$H$23:$H$34</c:f>
              <c:numCache>
                <c:formatCode>General</c:formatCode>
                <c:ptCount val="12"/>
                <c:pt idx="0">
                  <c:v>18</c:v>
                </c:pt>
                <c:pt idx="1">
                  <c:v>20</c:v>
                </c:pt>
                <c:pt idx="2">
                  <c:v>19</c:v>
                </c:pt>
                <c:pt idx="3">
                  <c:v>17</c:v>
                </c:pt>
                <c:pt idx="4">
                  <c:v>17</c:v>
                </c:pt>
                <c:pt idx="5">
                  <c:v>17</c:v>
                </c:pt>
                <c:pt idx="6">
                  <c:v>16</c:v>
                </c:pt>
                <c:pt idx="7">
                  <c:v>17</c:v>
                </c:pt>
                <c:pt idx="8">
                  <c:v>15</c:v>
                </c:pt>
                <c:pt idx="9">
                  <c:v>20</c:v>
                </c:pt>
                <c:pt idx="10">
                  <c:v>16</c:v>
                </c:pt>
                <c:pt idx="11">
                  <c:v>16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'[Chart in Microsoft PowerPoint]Sheet3'!$I$22</c:f>
              <c:strCache>
                <c:ptCount val="1"/>
                <c:pt idx="0">
                  <c:v>Forecast  α = .2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PowerPoint]Sheet3'!$I$24:$I$34</c:f>
              <c:numCache>
                <c:formatCode>0.00</c:formatCode>
                <c:ptCount val="11"/>
                <c:pt idx="0">
                  <c:v>18.704000000000001</c:v>
                </c:pt>
                <c:pt idx="1">
                  <c:v>20.106880000000004</c:v>
                </c:pt>
                <c:pt idx="2">
                  <c:v>21.460633600000005</c:v>
                </c:pt>
                <c:pt idx="3">
                  <c:v>22.226785792000005</c:v>
                </c:pt>
                <c:pt idx="4">
                  <c:v>22.181564682240008</c:v>
                </c:pt>
                <c:pt idx="5">
                  <c:v>21.730862619852807</c:v>
                </c:pt>
                <c:pt idx="6">
                  <c:v>20.991831960354823</c:v>
                </c:pt>
                <c:pt idx="7">
                  <c:v>19.881260875928049</c:v>
                </c:pt>
                <c:pt idx="8">
                  <c:v>18.882303138312388</c:v>
                </c:pt>
                <c:pt idx="9">
                  <c:v>17.53255269715487</c:v>
                </c:pt>
                <c:pt idx="10">
                  <c:v>17.250148128456466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'[Chart in Microsoft PowerPoint]Sheet3'!$K$22</c:f>
              <c:strCache>
                <c:ptCount val="1"/>
                <c:pt idx="0">
                  <c:v>Forecast + Trend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PowerPoint]Sheet3'!$K$24:$K$34</c:f>
              <c:numCache>
                <c:formatCode>0</c:formatCode>
                <c:ptCount val="11"/>
                <c:pt idx="0">
                  <c:v>20</c:v>
                </c:pt>
                <c:pt idx="1">
                  <c:v>21</c:v>
                </c:pt>
                <c:pt idx="2">
                  <c:v>23</c:v>
                </c:pt>
                <c:pt idx="3">
                  <c:v>23</c:v>
                </c:pt>
                <c:pt idx="4">
                  <c:v>22</c:v>
                </c:pt>
                <c:pt idx="5">
                  <c:v>21</c:v>
                </c:pt>
                <c:pt idx="6">
                  <c:v>20</c:v>
                </c:pt>
                <c:pt idx="7">
                  <c:v>19</c:v>
                </c:pt>
                <c:pt idx="8">
                  <c:v>18</c:v>
                </c:pt>
                <c:pt idx="9">
                  <c:v>16</c:v>
                </c:pt>
                <c:pt idx="10">
                  <c:v>16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70083840"/>
        <c:axId val="151817024"/>
      </c:lineChart>
      <c:catAx>
        <c:axId val="1700838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51817024"/>
        <c:crosses val="autoZero"/>
        <c:auto val="1"/>
        <c:lblAlgn val="ctr"/>
        <c:lblOffset val="100"/>
        <c:noMultiLvlLbl val="0"/>
      </c:catAx>
      <c:valAx>
        <c:axId val="15181702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70083840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BD91E6-60D2-4FF3-B1ED-B810CFEA51AD}" type="datetimeFigureOut">
              <a:rPr lang="en-GB" smtClean="0"/>
              <a:t>04/11/2013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wm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wmf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6.wmf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Forecasting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Or guess what’s coming next?</a:t>
            </a:r>
            <a:endParaRPr lang="en-GB" dirty="0"/>
          </a:p>
        </p:txBody>
      </p:sp>
      <p:pic>
        <p:nvPicPr>
          <p:cNvPr id="5" name="FORECASTING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5373216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</a:t>
            </a:r>
          </a:p>
          <a:p>
            <a:r>
              <a:rPr lang="en-GB" dirty="0" smtClean="0"/>
              <a:t>Science</a:t>
            </a:r>
          </a:p>
          <a:p>
            <a:r>
              <a:rPr lang="en-GB" dirty="0" smtClean="0"/>
              <a:t>History</a:t>
            </a:r>
          </a:p>
          <a:p>
            <a:r>
              <a:rPr lang="en-GB" dirty="0" smtClean="0"/>
              <a:t>Subjective objectivity – good judgement</a:t>
            </a:r>
          </a:p>
          <a:p>
            <a:r>
              <a:rPr lang="en-GB" dirty="0" smtClean="0"/>
              <a:t>Imperfect</a:t>
            </a:r>
          </a:p>
          <a:p>
            <a:r>
              <a:rPr lang="en-GB" dirty="0" smtClean="0"/>
              <a:t>Plan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FORECASTING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76256" y="515719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6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it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Guesswork</a:t>
            </a:r>
          </a:p>
          <a:p>
            <a:r>
              <a:rPr lang="en-GB" dirty="0" smtClean="0"/>
              <a:t>Gut Feel</a:t>
            </a:r>
          </a:p>
          <a:p>
            <a:r>
              <a:rPr lang="en-GB" dirty="0" smtClean="0"/>
              <a:t>What happened yesterday (Naïve Approach)</a:t>
            </a:r>
          </a:p>
          <a:p>
            <a:r>
              <a:rPr lang="en-GB" dirty="0" smtClean="0"/>
              <a:t>Delphi group</a:t>
            </a:r>
          </a:p>
          <a:p>
            <a:r>
              <a:rPr lang="en-GB" dirty="0" smtClean="0"/>
              <a:t>Focus group</a:t>
            </a:r>
          </a:p>
          <a:p>
            <a:r>
              <a:rPr lang="en-GB" dirty="0" smtClean="0"/>
              <a:t>Data</a:t>
            </a:r>
          </a:p>
          <a:p>
            <a:r>
              <a:rPr lang="en-GB" dirty="0" smtClean="0"/>
              <a:t>Statistical </a:t>
            </a:r>
            <a:r>
              <a:rPr lang="en-GB" dirty="0"/>
              <a:t>analysis</a:t>
            </a:r>
          </a:p>
          <a:p>
            <a:r>
              <a:rPr lang="en-GB" dirty="0" smtClean="0"/>
              <a:t>SMART</a:t>
            </a:r>
            <a:endParaRPr lang="en-GB" dirty="0"/>
          </a:p>
        </p:txBody>
      </p:sp>
      <p:pic>
        <p:nvPicPr>
          <p:cNvPr id="4" name="FORECAST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40352" y="551723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8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Quantitative/Qualitative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Quantitative</a:t>
            </a:r>
          </a:p>
          <a:p>
            <a:pPr lvl="1"/>
            <a:r>
              <a:rPr lang="en-GB" dirty="0" smtClean="0"/>
              <a:t>Hard fact</a:t>
            </a:r>
          </a:p>
          <a:p>
            <a:pPr lvl="1"/>
            <a:r>
              <a:rPr lang="en-GB" dirty="0" smtClean="0"/>
              <a:t>Counts</a:t>
            </a:r>
          </a:p>
          <a:p>
            <a:pPr lvl="1"/>
            <a:r>
              <a:rPr lang="en-GB" dirty="0" smtClean="0"/>
              <a:t>Calculation</a:t>
            </a:r>
          </a:p>
          <a:p>
            <a:r>
              <a:rPr lang="en-GB" dirty="0" smtClean="0"/>
              <a:t>Qualitative</a:t>
            </a:r>
          </a:p>
          <a:p>
            <a:pPr lvl="1"/>
            <a:r>
              <a:rPr lang="en-GB" dirty="0" smtClean="0"/>
              <a:t>Soft</a:t>
            </a:r>
          </a:p>
          <a:p>
            <a:pPr lvl="1"/>
            <a:r>
              <a:rPr lang="en-GB" dirty="0" smtClean="0"/>
              <a:t>Intuitive</a:t>
            </a:r>
          </a:p>
          <a:p>
            <a:pPr lvl="1"/>
            <a:r>
              <a:rPr lang="en-GB" dirty="0" smtClean="0"/>
              <a:t>Experience counts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term – 0 to 1 year</a:t>
            </a:r>
          </a:p>
          <a:p>
            <a:pPr lvl="1"/>
            <a:r>
              <a:rPr lang="en-GB" dirty="0" smtClean="0"/>
              <a:t>Purchasing</a:t>
            </a:r>
          </a:p>
          <a:p>
            <a:pPr lvl="1"/>
            <a:r>
              <a:rPr lang="en-GB" dirty="0" smtClean="0"/>
              <a:t>Job scheduling</a:t>
            </a:r>
          </a:p>
          <a:p>
            <a:pPr lvl="1"/>
            <a:r>
              <a:rPr lang="en-GB" dirty="0" smtClean="0"/>
              <a:t>Workforce levelling</a:t>
            </a:r>
          </a:p>
          <a:p>
            <a:pPr lvl="1"/>
            <a:r>
              <a:rPr lang="en-GB" dirty="0" smtClean="0"/>
              <a:t>Task assignment</a:t>
            </a:r>
          </a:p>
          <a:p>
            <a:pPr lvl="1"/>
            <a:r>
              <a:rPr lang="en-GB" dirty="0" smtClean="0"/>
              <a:t>Production runs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08304" y="4725144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6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Medium term – 1 to 3 years</a:t>
            </a:r>
          </a:p>
          <a:p>
            <a:pPr lvl="1"/>
            <a:r>
              <a:rPr lang="en-GB" dirty="0" smtClean="0"/>
              <a:t>Sales planning</a:t>
            </a:r>
          </a:p>
          <a:p>
            <a:pPr lvl="1"/>
            <a:r>
              <a:rPr lang="en-GB" dirty="0" smtClean="0"/>
              <a:t>Budgets</a:t>
            </a:r>
          </a:p>
          <a:p>
            <a:pPr lvl="1"/>
            <a:r>
              <a:rPr lang="en-GB" dirty="0" smtClean="0"/>
              <a:t>Operational plans</a:t>
            </a:r>
          </a:p>
          <a:p>
            <a:pPr lvl="1"/>
            <a:r>
              <a:rPr lang="en-GB" dirty="0" smtClean="0"/>
              <a:t>Short term capacity planning</a:t>
            </a:r>
          </a:p>
          <a:p>
            <a:pPr lvl="2"/>
            <a:r>
              <a:rPr lang="en-GB" dirty="0" smtClean="0"/>
              <a:t>Production</a:t>
            </a:r>
          </a:p>
          <a:p>
            <a:pPr lvl="2"/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HR aspects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Long term – 3 years and over</a:t>
            </a:r>
          </a:p>
          <a:p>
            <a:pPr lvl="1"/>
            <a:r>
              <a:rPr lang="en-GB" dirty="0" smtClean="0"/>
              <a:t>R&amp;D</a:t>
            </a:r>
          </a:p>
          <a:p>
            <a:pPr lvl="1"/>
            <a:r>
              <a:rPr lang="en-GB" dirty="0" smtClean="0"/>
              <a:t>Capital expenditure</a:t>
            </a:r>
          </a:p>
          <a:p>
            <a:pPr lvl="1"/>
            <a:r>
              <a:rPr lang="en-GB" dirty="0" smtClean="0"/>
              <a:t>Operational plans</a:t>
            </a:r>
          </a:p>
          <a:p>
            <a:pPr lvl="1"/>
            <a:r>
              <a:rPr lang="en-GB" dirty="0" smtClean="0"/>
              <a:t>Facility location </a:t>
            </a:r>
          </a:p>
          <a:p>
            <a:pPr lvl="1"/>
            <a:r>
              <a:rPr lang="en-GB" dirty="0" smtClean="0"/>
              <a:t>HR aspects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Medium/Long </a:t>
            </a:r>
            <a:r>
              <a:rPr lang="en-GB" dirty="0" err="1" smtClean="0"/>
              <a:t>vs</a:t>
            </a:r>
            <a:r>
              <a:rPr lang="en-GB" dirty="0" smtClean="0"/>
              <a:t> Short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Medium/Long is more comprehensive</a:t>
            </a:r>
          </a:p>
          <a:p>
            <a:pPr lvl="1"/>
            <a:r>
              <a:rPr lang="en-GB" dirty="0" smtClean="0"/>
              <a:t>A production plant can take years to plan </a:t>
            </a:r>
          </a:p>
          <a:p>
            <a:r>
              <a:rPr lang="en-GB" dirty="0" smtClean="0"/>
              <a:t>Short term differs in data handling</a:t>
            </a:r>
          </a:p>
          <a:p>
            <a:pPr lvl="1"/>
            <a:r>
              <a:rPr lang="en-GB" dirty="0" smtClean="0"/>
              <a:t>More use of quantitative data</a:t>
            </a:r>
          </a:p>
          <a:p>
            <a:pPr lvl="2"/>
            <a:r>
              <a:rPr lang="en-GB" dirty="0" smtClean="0"/>
              <a:t>Moving averages</a:t>
            </a:r>
          </a:p>
          <a:p>
            <a:pPr lvl="2"/>
            <a:r>
              <a:rPr lang="en-GB" dirty="0" smtClean="0"/>
              <a:t>Exponential smoothing</a:t>
            </a:r>
          </a:p>
          <a:p>
            <a:pPr lvl="2"/>
            <a:r>
              <a:rPr lang="en-GB" dirty="0" smtClean="0"/>
              <a:t>Trend extrapolation</a:t>
            </a:r>
          </a:p>
          <a:p>
            <a:r>
              <a:rPr lang="en-GB" dirty="0" smtClean="0"/>
              <a:t>Medium/Long</a:t>
            </a:r>
          </a:p>
          <a:p>
            <a:pPr lvl="1"/>
            <a:r>
              <a:rPr lang="en-GB" dirty="0" smtClean="0"/>
              <a:t>More qualitative in nature</a:t>
            </a:r>
          </a:p>
          <a:p>
            <a:pPr lvl="2"/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Medium/Long </a:t>
            </a:r>
            <a:r>
              <a:rPr lang="en-GB" dirty="0" err="1" smtClean="0"/>
              <a:t>vs</a:t>
            </a:r>
            <a:r>
              <a:rPr lang="en-GB" dirty="0" smtClean="0"/>
              <a:t> Short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term forecasting is more accurate (</a:t>
            </a:r>
            <a:r>
              <a:rPr lang="en-GB" dirty="0" err="1" smtClean="0"/>
              <a:t>ish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First contact with enemy</a:t>
            </a:r>
          </a:p>
          <a:p>
            <a:pPr lvl="1"/>
            <a:r>
              <a:rPr lang="en-GB" dirty="0" smtClean="0"/>
              <a:t>Change on a daily/hourly/minute/second basis</a:t>
            </a:r>
          </a:p>
          <a:p>
            <a:pPr lvl="1"/>
            <a:r>
              <a:rPr lang="en-GB" dirty="0" smtClean="0"/>
              <a:t>Costly but......so is Medium/Long</a:t>
            </a:r>
          </a:p>
          <a:p>
            <a:pPr lvl="1"/>
            <a:r>
              <a:rPr lang="en-GB" dirty="0" smtClean="0"/>
              <a:t>Diverting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Forecast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</a:t>
            </a:r>
          </a:p>
          <a:p>
            <a:r>
              <a:rPr lang="en-GB" dirty="0" smtClean="0"/>
              <a:t>Technological</a:t>
            </a:r>
          </a:p>
          <a:p>
            <a:r>
              <a:rPr lang="en-GB" dirty="0" smtClean="0"/>
              <a:t>Demand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HR</a:t>
            </a:r>
          </a:p>
          <a:p>
            <a:pPr lvl="1"/>
            <a:r>
              <a:rPr lang="en-GB" dirty="0" smtClean="0"/>
              <a:t>How many</a:t>
            </a:r>
          </a:p>
          <a:p>
            <a:pPr lvl="1"/>
            <a:r>
              <a:rPr lang="en-GB" dirty="0" smtClean="0"/>
              <a:t>What skills</a:t>
            </a:r>
          </a:p>
          <a:p>
            <a:pPr lvl="1"/>
            <a:r>
              <a:rPr lang="en-GB" dirty="0" smtClean="0"/>
              <a:t>How trained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Capacity</a:t>
            </a:r>
          </a:p>
          <a:p>
            <a:pPr lvl="1"/>
            <a:r>
              <a:rPr lang="en-GB" dirty="0" smtClean="0"/>
              <a:t>Demand</a:t>
            </a:r>
          </a:p>
          <a:p>
            <a:pPr lvl="1"/>
            <a:r>
              <a:rPr lang="en-GB" dirty="0" smtClean="0"/>
              <a:t>Production</a:t>
            </a:r>
          </a:p>
          <a:p>
            <a:pPr lvl="1"/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Logistics trade-off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Supply Chain Management</a:t>
            </a:r>
          </a:p>
          <a:p>
            <a:pPr lvl="1"/>
            <a:r>
              <a:rPr lang="en-GB" dirty="0" smtClean="0"/>
              <a:t>Suppliers</a:t>
            </a:r>
          </a:p>
          <a:p>
            <a:pPr lvl="1"/>
            <a:r>
              <a:rPr lang="en-GB" dirty="0" smtClean="0"/>
              <a:t>Trust</a:t>
            </a:r>
          </a:p>
          <a:p>
            <a:pPr lvl="1"/>
            <a:r>
              <a:rPr lang="en-GB" dirty="0" smtClean="0"/>
              <a:t>Scheduling </a:t>
            </a:r>
          </a:p>
          <a:p>
            <a:pPr lvl="1"/>
            <a:r>
              <a:rPr lang="en-GB" dirty="0" smtClean="0"/>
              <a:t>Cooperation</a:t>
            </a:r>
          </a:p>
          <a:p>
            <a:pPr lvl="2"/>
            <a:r>
              <a:rPr lang="en-GB" dirty="0" smtClean="0"/>
              <a:t>Arm’s Length</a:t>
            </a:r>
          </a:p>
          <a:p>
            <a:pPr lvl="2"/>
            <a:r>
              <a:rPr lang="en-GB" dirty="0" smtClean="0"/>
              <a:t>Less than Arms’ Length</a:t>
            </a:r>
          </a:p>
          <a:p>
            <a:pPr lvl="2"/>
            <a:r>
              <a:rPr lang="en-GB" dirty="0" smtClean="0"/>
              <a:t>No Length</a:t>
            </a:r>
          </a:p>
          <a:p>
            <a:pPr lvl="2"/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Arm’s Length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Traditional contracting</a:t>
            </a:r>
          </a:p>
          <a:p>
            <a:r>
              <a:rPr lang="en-GB" dirty="0" smtClean="0"/>
              <a:t>Negotiated sales and purchase agreements</a:t>
            </a:r>
          </a:p>
          <a:p>
            <a:r>
              <a:rPr lang="en-GB" dirty="0" smtClean="0"/>
              <a:t>Sealed bids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 than Arm’s Length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Information sharing</a:t>
            </a:r>
          </a:p>
          <a:p>
            <a:r>
              <a:rPr lang="en-GB" dirty="0" smtClean="0"/>
              <a:t>Joint product development without exchange of equity</a:t>
            </a:r>
          </a:p>
          <a:p>
            <a:r>
              <a:rPr lang="en-GB" dirty="0" smtClean="0"/>
              <a:t>Equity exchange; minority holdings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 length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Mergers</a:t>
            </a:r>
          </a:p>
          <a:p>
            <a:r>
              <a:rPr lang="en-GB" dirty="0" smtClean="0"/>
              <a:t>Acquisitions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Paradigms of Trust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39552" y="1412775"/>
          <a:ext cx="7992888" cy="5049995"/>
        </p:xfrm>
        <a:graphic>
          <a:graphicData uri="http://schemas.openxmlformats.org/drawingml/2006/table">
            <a:tbl>
              <a:tblPr/>
              <a:tblGrid>
                <a:gridCol w="1396797"/>
                <a:gridCol w="2584271"/>
                <a:gridCol w="1385883"/>
                <a:gridCol w="2625937"/>
              </a:tblGrid>
              <a:tr h="229711">
                <a:tc gridSpan="4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9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5942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Paradigm focus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Definition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Paradigm focus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Definition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24188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68913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Reliability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Time and experience are critical elements in determining trust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Loyalty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/>
                          <a:ea typeface="Times New Roman"/>
                          <a:cs typeface="Times New Roman"/>
                        </a:rPr>
                        <a:t>A partner is more than reliable by performing well in extraordinary situations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48377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Competence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Experience and wisdom displayed by partner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Multiple forms of trust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/>
                          <a:ea typeface="Times New Roman"/>
                          <a:cs typeface="Times New Roman"/>
                        </a:rPr>
                        <a:t>More than one type or element of trust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137826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Goodwill 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Confidence that you can share information on problems with the other party.  Accept the duty to protect the rights of your partner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Trust combined with vulnerability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/>
                          <a:ea typeface="Times New Roman"/>
                          <a:cs typeface="Times New Roman"/>
                        </a:rPr>
                        <a:t>Cognition and affect based trust combined with vulnerability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114855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Vulnerability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Being unprotected or exposed; accepting an element of uncertainty or risk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Future trust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/>
                          <a:ea typeface="Times New Roman"/>
                          <a:cs typeface="Times New Roman"/>
                        </a:rPr>
                        <a:t>Trust is first giving attention to your own trustworthiness and secondary attention to your partner’s trustworthiness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188132">
                <a:tc gridSpan="4"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700" i="1" dirty="0">
                          <a:latin typeface="Arial"/>
                          <a:ea typeface="Times New Roman"/>
                          <a:cs typeface="Times New Roman"/>
                        </a:rPr>
                        <a:t>Source: </a:t>
                      </a:r>
                      <a:r>
                        <a:rPr lang="en-GB" sz="700" i="1" dirty="0" err="1">
                          <a:latin typeface="Arial"/>
                          <a:ea typeface="Times New Roman"/>
                          <a:cs typeface="Times New Roman"/>
                        </a:rPr>
                        <a:t>Handfield</a:t>
                      </a:r>
                      <a:r>
                        <a:rPr lang="en-GB" sz="700" i="1" dirty="0">
                          <a:latin typeface="Arial"/>
                          <a:ea typeface="Times New Roman"/>
                          <a:cs typeface="Times New Roman"/>
                        </a:rPr>
                        <a:t> and Bechtel, 2004</a:t>
                      </a:r>
                      <a:endParaRPr lang="en-GB" sz="9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what it’s for</a:t>
            </a:r>
          </a:p>
          <a:p>
            <a:pPr marL="914400" lvl="1" indent="-514350"/>
            <a:r>
              <a:rPr lang="en-GB" dirty="0" smtClean="0"/>
              <a:t>Demand forecasts drive production levels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items to be forecasted</a:t>
            </a:r>
          </a:p>
          <a:p>
            <a:pPr marL="914400" lvl="1" indent="-514350"/>
            <a:r>
              <a:rPr lang="en-GB" dirty="0" smtClean="0"/>
              <a:t>By SKU, by product group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the time forecast</a:t>
            </a:r>
          </a:p>
          <a:p>
            <a:pPr marL="914400" lvl="1" indent="-514350"/>
            <a:r>
              <a:rPr lang="en-GB" dirty="0" smtClean="0"/>
              <a:t>Short, Medium or long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the forecasting model</a:t>
            </a:r>
          </a:p>
          <a:p>
            <a:pPr marL="914400" lvl="1" indent="-514350"/>
            <a:r>
              <a:rPr lang="en-GB" dirty="0" smtClean="0"/>
              <a:t>Moving average; exponential smoothing etc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Gather the data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Make the forecast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Validate results, implement plan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Warning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Seldom perfect</a:t>
            </a:r>
          </a:p>
          <a:p>
            <a:r>
              <a:rPr lang="en-GB" dirty="0" smtClean="0"/>
              <a:t>Assumes underlying stability</a:t>
            </a:r>
          </a:p>
          <a:p>
            <a:r>
              <a:rPr lang="en-GB" dirty="0" smtClean="0"/>
              <a:t>Product groups are more predictive than individual SKU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Jury</a:t>
            </a:r>
          </a:p>
          <a:p>
            <a:r>
              <a:rPr lang="en-GB" dirty="0" smtClean="0"/>
              <a:t>Delphi</a:t>
            </a:r>
          </a:p>
          <a:p>
            <a:r>
              <a:rPr lang="en-GB" dirty="0" err="1" smtClean="0"/>
              <a:t>Guesstimation</a:t>
            </a:r>
            <a:endParaRPr lang="en-GB" dirty="0" smtClean="0"/>
          </a:p>
          <a:p>
            <a:r>
              <a:rPr lang="en-GB" dirty="0" smtClean="0"/>
              <a:t>Market survey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series Models</a:t>
            </a:r>
          </a:p>
          <a:p>
            <a:pPr lvl="1"/>
            <a:r>
              <a:rPr lang="en-GB" dirty="0" smtClean="0"/>
              <a:t>Future is a function of the past</a:t>
            </a:r>
          </a:p>
          <a:p>
            <a:r>
              <a:rPr lang="en-GB" dirty="0" smtClean="0"/>
              <a:t>Associative Models</a:t>
            </a:r>
          </a:p>
          <a:p>
            <a:pPr lvl="1"/>
            <a:r>
              <a:rPr lang="en-GB" dirty="0" smtClean="0"/>
              <a:t>Casual factors influence outcome</a:t>
            </a:r>
          </a:p>
          <a:p>
            <a:pPr lvl="2"/>
            <a:r>
              <a:rPr lang="en-GB" dirty="0" smtClean="0"/>
              <a:t>Hot day = more ice cream sales</a:t>
            </a:r>
          </a:p>
          <a:p>
            <a:pPr lvl="2"/>
            <a:r>
              <a:rPr lang="en-GB" dirty="0" smtClean="0"/>
              <a:t>Competitor’s prices</a:t>
            </a:r>
          </a:p>
          <a:p>
            <a:pPr lvl="2"/>
            <a:r>
              <a:rPr lang="en-GB" dirty="0" smtClean="0"/>
              <a:t>Quantity bought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Naive approach – time</a:t>
            </a:r>
          </a:p>
          <a:p>
            <a:r>
              <a:rPr lang="en-GB" dirty="0" smtClean="0"/>
              <a:t>Moving averages – time</a:t>
            </a:r>
          </a:p>
          <a:p>
            <a:r>
              <a:rPr lang="en-GB" dirty="0" smtClean="0"/>
              <a:t>Exponential smoothing  - time</a:t>
            </a:r>
          </a:p>
          <a:p>
            <a:r>
              <a:rPr lang="en-GB" dirty="0" smtClean="0"/>
              <a:t>Trend projection – time</a:t>
            </a:r>
          </a:p>
          <a:p>
            <a:r>
              <a:rPr lang="en-GB" dirty="0" smtClean="0"/>
              <a:t>Linear regression - associative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Upward</a:t>
            </a:r>
          </a:p>
          <a:p>
            <a:r>
              <a:rPr lang="en-GB" dirty="0" smtClean="0"/>
              <a:t>Downward</a:t>
            </a:r>
          </a:p>
          <a:p>
            <a:r>
              <a:rPr lang="en-GB" dirty="0" smtClean="0"/>
              <a:t>Static</a:t>
            </a:r>
          </a:p>
          <a:p>
            <a:r>
              <a:rPr lang="en-GB" dirty="0" smtClean="0"/>
              <a:t>Income</a:t>
            </a:r>
          </a:p>
          <a:p>
            <a:r>
              <a:rPr lang="en-GB" dirty="0" smtClean="0"/>
              <a:t>Population</a:t>
            </a:r>
          </a:p>
          <a:p>
            <a:r>
              <a:rPr lang="en-GB" dirty="0" smtClean="0"/>
              <a:t>Age</a:t>
            </a:r>
          </a:p>
          <a:p>
            <a:r>
              <a:rPr lang="en-GB" dirty="0" smtClean="0"/>
              <a:t>Culture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seasonality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691679" y="1916829"/>
          <a:ext cx="6192690" cy="3755477"/>
        </p:xfrm>
        <a:graphic>
          <a:graphicData uri="http://schemas.openxmlformats.org/drawingml/2006/table">
            <a:tbl>
              <a:tblPr/>
              <a:tblGrid>
                <a:gridCol w="2064230"/>
                <a:gridCol w="2064230"/>
                <a:gridCol w="2064230"/>
              </a:tblGrid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Pattern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Season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Number of Seasons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Weekly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4 - 4.5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28 - 31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 x 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Quarter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Seasons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Recessions</a:t>
            </a:r>
          </a:p>
          <a:p>
            <a:r>
              <a:rPr lang="en-GB" dirty="0" smtClean="0"/>
              <a:t>Depressions</a:t>
            </a:r>
          </a:p>
          <a:p>
            <a:r>
              <a:rPr lang="en-GB" dirty="0" smtClean="0"/>
              <a:t>Boom</a:t>
            </a:r>
          </a:p>
          <a:p>
            <a:r>
              <a:rPr lang="en-GB" dirty="0" smtClean="0"/>
              <a:t>Bust</a:t>
            </a:r>
          </a:p>
          <a:p>
            <a:endParaRPr lang="en-GB" dirty="0"/>
          </a:p>
          <a:p>
            <a:r>
              <a:rPr lang="en-GB" dirty="0" smtClean="0"/>
              <a:t>Random Blips – not predictable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Naive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happened yesterday will happen today</a:t>
            </a:r>
          </a:p>
          <a:p>
            <a:r>
              <a:rPr lang="en-GB" dirty="0" smtClean="0"/>
              <a:t>Does this make a lot of sense?</a:t>
            </a:r>
          </a:p>
          <a:p>
            <a:r>
              <a:rPr lang="en-GB" dirty="0" smtClean="0"/>
              <a:t>What products might benefit from this approach?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Assumes market remains steady</a:t>
            </a:r>
          </a:p>
          <a:p>
            <a:r>
              <a:rPr lang="en-GB" dirty="0" smtClean="0"/>
              <a:t>Sum of demand over x months divided by x months</a:t>
            </a:r>
          </a:p>
          <a:p>
            <a:r>
              <a:rPr lang="en-GB" dirty="0" smtClean="0"/>
              <a:t>3 month moving average takes previous 3 months as prediction:</a:t>
            </a:r>
          </a:p>
          <a:p>
            <a:pPr lvl="1"/>
            <a:r>
              <a:rPr lang="en-GB" dirty="0" smtClean="0"/>
              <a:t>Demand forecast for April is the sum of demand in January, February and March divided by 3 (the number of months)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5338583"/>
              </p:ext>
            </p:extLst>
          </p:nvPr>
        </p:nvGraphicFramePr>
        <p:xfrm>
          <a:off x="1547664" y="1772813"/>
          <a:ext cx="6192687" cy="4243116"/>
        </p:xfrm>
        <a:graphic>
          <a:graphicData uri="http://schemas.openxmlformats.org/drawingml/2006/table">
            <a:tbl>
              <a:tblPr/>
              <a:tblGrid>
                <a:gridCol w="2064229"/>
                <a:gridCol w="2064229"/>
                <a:gridCol w="2064229"/>
              </a:tblGrid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 month 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 Forecast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79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January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February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March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April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(10+23+11)/3 = 14.67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(23+11+16)/3</a:t>
                      </a:r>
                      <a:r>
                        <a:rPr lang="en-GB" sz="14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= 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16.67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(11+16+15)/3 = 14.00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18.33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August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21.67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September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27.00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October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22.33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November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December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15553174"/>
              </p:ext>
            </p:extLst>
          </p:nvPr>
        </p:nvGraphicFramePr>
        <p:xfrm>
          <a:off x="1691680" y="1772816"/>
          <a:ext cx="5832648" cy="36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037091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 rocket science</a:t>
            </a:r>
          </a:p>
          <a:p>
            <a:r>
              <a:rPr lang="en-GB" dirty="0" smtClean="0"/>
              <a:t>Weight is allocation of more importance to recent sales than older sales:</a:t>
            </a:r>
          </a:p>
          <a:p>
            <a:pPr lvl="1"/>
            <a:r>
              <a:rPr lang="en-GB" dirty="0" smtClean="0"/>
              <a:t>Sales 3 months ago – weight 1</a:t>
            </a:r>
          </a:p>
          <a:p>
            <a:pPr lvl="1"/>
            <a:r>
              <a:rPr lang="en-GB" dirty="0" smtClean="0"/>
              <a:t>Sales 2 months ago – weight 2</a:t>
            </a:r>
          </a:p>
          <a:p>
            <a:pPr lvl="1"/>
            <a:r>
              <a:rPr lang="en-GB" dirty="0" smtClean="0"/>
              <a:t>Sales 1 month ago – weight 3</a:t>
            </a:r>
          </a:p>
          <a:p>
            <a:r>
              <a:rPr lang="en-GB" dirty="0" smtClean="0"/>
              <a:t>Or WHATEVER you think is appropriate as the weighting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Multiply the sales in the month by the appropriate weight</a:t>
            </a:r>
          </a:p>
          <a:p>
            <a:r>
              <a:rPr lang="en-GB" dirty="0" smtClean="0"/>
              <a:t>Add them all together</a:t>
            </a:r>
          </a:p>
          <a:p>
            <a:r>
              <a:rPr lang="en-GB" dirty="0" smtClean="0"/>
              <a:t>Divide by the Sum of the Weights (</a:t>
            </a:r>
            <a:r>
              <a:rPr lang="en-GB" dirty="0" err="1" smtClean="0"/>
              <a:t>ie</a:t>
            </a:r>
            <a:r>
              <a:rPr lang="en-GB" dirty="0" smtClean="0"/>
              <a:t> 3+2+1 in this case)</a:t>
            </a: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163760"/>
              </p:ext>
            </p:extLst>
          </p:nvPr>
        </p:nvGraphicFramePr>
        <p:xfrm>
          <a:off x="755575" y="1772813"/>
          <a:ext cx="7272809" cy="4651701"/>
        </p:xfrm>
        <a:graphic>
          <a:graphicData uri="http://schemas.openxmlformats.org/drawingml/2006/table">
            <a:tbl>
              <a:tblPr/>
              <a:tblGrid>
                <a:gridCol w="1793066"/>
                <a:gridCol w="1793066"/>
                <a:gridCol w="1793066"/>
                <a:gridCol w="1893611"/>
              </a:tblGrid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 month MA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January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February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March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April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14.83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For April:</a:t>
                      </a:r>
                      <a:r>
                        <a:rPr lang="en-GB" sz="11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1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[(10 x 1) + (23 x 2) + (11 x 3)] / (3+2+1) = 14.83 </a:t>
                      </a:r>
                      <a:endParaRPr lang="en-GB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August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September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28.17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October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November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December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01252031"/>
              </p:ext>
            </p:extLst>
          </p:nvPr>
        </p:nvGraphicFramePr>
        <p:xfrm>
          <a:off x="1763688" y="1772816"/>
          <a:ext cx="6048672" cy="3744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246174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both </a:t>
            </a:r>
            <a:r>
              <a:rPr lang="en-GB" dirty="0" err="1" smtClean="0"/>
              <a:t>unweighted</a:t>
            </a:r>
            <a:r>
              <a:rPr lang="en-GB" dirty="0" smtClean="0"/>
              <a:t> and weighted MA:</a:t>
            </a:r>
          </a:p>
          <a:p>
            <a:pPr lvl="1"/>
            <a:r>
              <a:rPr lang="en-GB" dirty="0" smtClean="0"/>
              <a:t>Increasing the number of periods </a:t>
            </a:r>
            <a:r>
              <a:rPr lang="en-GB" dirty="0" err="1" smtClean="0"/>
              <a:t>smooths</a:t>
            </a:r>
            <a:r>
              <a:rPr lang="en-GB" dirty="0" smtClean="0"/>
              <a:t> out fluctuation</a:t>
            </a:r>
          </a:p>
          <a:p>
            <a:pPr lvl="1"/>
            <a:r>
              <a:rPr lang="en-GB" dirty="0" smtClean="0"/>
              <a:t>Lagging time values – poor at picking out trends</a:t>
            </a:r>
          </a:p>
          <a:p>
            <a:pPr lvl="1"/>
            <a:r>
              <a:rPr lang="en-GB" dirty="0" smtClean="0"/>
              <a:t>Extensive records needed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0609722"/>
              </p:ext>
            </p:extLst>
          </p:nvPr>
        </p:nvGraphicFramePr>
        <p:xfrm>
          <a:off x="1403648" y="1772816"/>
          <a:ext cx="6192688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622694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 forecast =</a:t>
            </a:r>
          </a:p>
          <a:p>
            <a:pPr lvl="1"/>
            <a:r>
              <a:rPr lang="en-GB" dirty="0" smtClean="0"/>
              <a:t>Last period’s forecast + </a:t>
            </a:r>
            <a:r>
              <a:rPr lang="el-GR" dirty="0" smtClean="0"/>
              <a:t>α</a:t>
            </a:r>
            <a:r>
              <a:rPr lang="en-GB" dirty="0" smtClean="0"/>
              <a:t>(last period’s demand- last period’s forecast)</a:t>
            </a:r>
          </a:p>
          <a:p>
            <a:pPr lvl="1"/>
            <a:r>
              <a:rPr lang="en-GB" dirty="0" smtClean="0"/>
              <a:t>The </a:t>
            </a:r>
            <a:r>
              <a:rPr lang="el-GR" dirty="0" smtClean="0"/>
              <a:t>α</a:t>
            </a:r>
            <a:r>
              <a:rPr lang="en-GB" dirty="0" smtClean="0"/>
              <a:t> is a </a:t>
            </a:r>
            <a:r>
              <a:rPr lang="en-GB" b="1" u="sng" dirty="0" smtClean="0"/>
              <a:t>weight or smoothing constant</a:t>
            </a:r>
          </a:p>
          <a:p>
            <a:pPr lvl="1"/>
            <a:r>
              <a:rPr lang="en-GB" dirty="0" smtClean="0"/>
              <a:t>It is chosen by you with a value between 0 and 1</a:t>
            </a:r>
          </a:p>
          <a:p>
            <a:pPr lvl="1"/>
            <a:r>
              <a:rPr lang="en-GB" dirty="0" smtClean="0"/>
              <a:t>So let’s choose 0.20 – just because.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graphicFrame>
        <p:nvGraphicFramePr>
          <p:cNvPr id="49154" name="Object 2"/>
          <p:cNvGraphicFramePr>
            <a:graphicFrameLocks noChangeAspect="1"/>
          </p:cNvGraphicFramePr>
          <p:nvPr/>
        </p:nvGraphicFramePr>
        <p:xfrm>
          <a:off x="1547664" y="2564904"/>
          <a:ext cx="5542890" cy="7687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9" name="Equation" r:id="rId3" imgW="1739880" imgH="241200" progId="Equation.3">
                  <p:embed/>
                </p:oleObj>
              </mc:Choice>
              <mc:Fallback>
                <p:oleObj name="Equation" r:id="rId3" imgW="173988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2564904"/>
                        <a:ext cx="5542890" cy="76872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/>
          <p:cNvSpPr/>
          <p:nvPr/>
        </p:nvSpPr>
        <p:spPr>
          <a:xfrm>
            <a:off x="251520" y="422108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dirty="0" smtClean="0"/>
              <a:t>The forecast for this period  (F</a:t>
            </a:r>
            <a:r>
              <a:rPr lang="en-GB" baseline="-25000" dirty="0" smtClean="0"/>
              <a:t>t</a:t>
            </a:r>
            <a:r>
              <a:rPr lang="en-GB" dirty="0" smtClean="0"/>
              <a:t>)  is: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Last </a:t>
            </a:r>
            <a:r>
              <a:rPr lang="en-GB" dirty="0"/>
              <a:t>period’s </a:t>
            </a:r>
            <a:r>
              <a:rPr lang="en-GB" dirty="0" smtClean="0"/>
              <a:t>forecast </a:t>
            </a:r>
            <a:r>
              <a:rPr lang="en-GB" dirty="0"/>
              <a:t>(</a:t>
            </a:r>
            <a:r>
              <a:rPr lang="en-GB" dirty="0" smtClean="0"/>
              <a:t>F</a:t>
            </a:r>
            <a:r>
              <a:rPr lang="en-GB" baseline="-25000" dirty="0" smtClean="0"/>
              <a:t>t-1</a:t>
            </a:r>
            <a:r>
              <a:rPr lang="en-GB" dirty="0" smtClean="0"/>
              <a:t>) </a:t>
            </a:r>
            <a:r>
              <a:rPr lang="en-GB" dirty="0"/>
              <a:t>+ </a:t>
            </a:r>
            <a:r>
              <a:rPr lang="el-GR" dirty="0"/>
              <a:t>α</a:t>
            </a:r>
            <a:r>
              <a:rPr lang="en-GB" dirty="0"/>
              <a:t>(last period’s </a:t>
            </a:r>
            <a:r>
              <a:rPr lang="en-GB" dirty="0" smtClean="0"/>
              <a:t>demand</a:t>
            </a:r>
            <a:r>
              <a:rPr lang="en-GB" dirty="0"/>
              <a:t> </a:t>
            </a:r>
            <a:r>
              <a:rPr lang="en-GB" dirty="0" smtClean="0"/>
              <a:t>(A</a:t>
            </a:r>
            <a:r>
              <a:rPr lang="en-GB" baseline="-25000" dirty="0" smtClean="0"/>
              <a:t>t-1</a:t>
            </a:r>
            <a:r>
              <a:rPr lang="en-GB" dirty="0" smtClean="0"/>
              <a:t>) - </a:t>
            </a:r>
            <a:r>
              <a:rPr lang="en-GB" dirty="0"/>
              <a:t>last period’s </a:t>
            </a:r>
            <a:r>
              <a:rPr lang="en-GB" dirty="0" smtClean="0"/>
              <a:t>forecast</a:t>
            </a:r>
            <a:r>
              <a:rPr lang="en-GB" dirty="0"/>
              <a:t> (F</a:t>
            </a:r>
            <a:r>
              <a:rPr lang="en-GB" baseline="-25000" dirty="0"/>
              <a:t>t-1</a:t>
            </a:r>
            <a:r>
              <a:rPr lang="en-GB" dirty="0"/>
              <a:t>)</a:t>
            </a:r>
            <a:r>
              <a:rPr lang="en-GB" dirty="0" smtClean="0"/>
              <a:t> )</a:t>
            </a:r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Groupwork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Car dealer predicts February’s demand as 142 cars; actual demand was 153.   The smoothing constant chosen by management is 0.2.</a:t>
            </a:r>
          </a:p>
          <a:p>
            <a:r>
              <a:rPr lang="en-GB" dirty="0" smtClean="0"/>
              <a:t>What is March’s Forecast?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Groupwork</a:t>
            </a:r>
            <a:endParaRPr lang="en-GB" dirty="0"/>
          </a:p>
        </p:txBody>
      </p:sp>
      <p:graphicFrame>
        <p:nvGraphicFramePr>
          <p:cNvPr id="51202" name="Object 2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38462560"/>
              </p:ext>
            </p:extLst>
          </p:nvPr>
        </p:nvGraphicFramePr>
        <p:xfrm>
          <a:off x="779463" y="2924175"/>
          <a:ext cx="3586162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18" name="Equation" r:id="rId3" imgW="1714320" imgH="241200" progId="Equation.3">
                  <p:embed/>
                </p:oleObj>
              </mc:Choice>
              <mc:Fallback>
                <p:oleObj name="Equation" r:id="rId3" imgW="171432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9463" y="2924175"/>
                        <a:ext cx="3586162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142 + 0.2(153-142) =</a:t>
            </a:r>
          </a:p>
          <a:p>
            <a:pPr>
              <a:buNone/>
            </a:pPr>
            <a:r>
              <a:rPr lang="en-GB" dirty="0" smtClean="0"/>
              <a:t>142 + 2.2 =</a:t>
            </a:r>
          </a:p>
          <a:p>
            <a:pPr>
              <a:buNone/>
            </a:pPr>
            <a:r>
              <a:rPr lang="en-GB" dirty="0" smtClean="0"/>
              <a:t>144.2 cars or rounded 144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979712" y="4653136"/>
            <a:ext cx="5072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What happens if the </a:t>
            </a:r>
            <a:r>
              <a:rPr lang="en-GB" dirty="0" err="1" smtClean="0"/>
              <a:t>alfa</a:t>
            </a:r>
            <a:r>
              <a:rPr lang="en-GB" dirty="0" smtClean="0"/>
              <a:t> weighting is set to 1 (one)?</a:t>
            </a:r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Smoothing constant is often between 0.05 and 0.50 for business applications</a:t>
            </a:r>
          </a:p>
          <a:p>
            <a:r>
              <a:rPr lang="en-GB" dirty="0" smtClean="0"/>
              <a:t>More weight to </a:t>
            </a:r>
            <a:r>
              <a:rPr lang="en-GB" u="sng" dirty="0" smtClean="0"/>
              <a:t>recent</a:t>
            </a:r>
            <a:r>
              <a:rPr lang="en-GB" dirty="0" smtClean="0"/>
              <a:t> data</a:t>
            </a:r>
          </a:p>
          <a:p>
            <a:pPr lvl="1">
              <a:buFont typeface="Arial" pitchFamily="34" charset="0"/>
              <a:buChar char="•"/>
            </a:pPr>
            <a:r>
              <a:rPr lang="el-GR" b="1" dirty="0" smtClean="0"/>
              <a:t>α</a:t>
            </a:r>
            <a:r>
              <a:rPr lang="en-GB" b="1" dirty="0" smtClean="0"/>
              <a:t> is closer to 0.50</a:t>
            </a:r>
          </a:p>
          <a:p>
            <a:r>
              <a:rPr lang="en-GB" dirty="0" smtClean="0"/>
              <a:t>More weight to </a:t>
            </a:r>
            <a:r>
              <a:rPr lang="en-GB" u="sng" dirty="0" smtClean="0"/>
              <a:t>older</a:t>
            </a:r>
            <a:r>
              <a:rPr lang="en-GB" dirty="0" smtClean="0"/>
              <a:t> data</a:t>
            </a:r>
          </a:p>
          <a:p>
            <a:pPr marL="742950" lvl="2" indent="-342900"/>
            <a:r>
              <a:rPr lang="en-GB" dirty="0" smtClean="0"/>
              <a:t> </a:t>
            </a:r>
            <a:r>
              <a:rPr lang="el-GR" sz="2800" b="1" dirty="0" smtClean="0"/>
              <a:t>α</a:t>
            </a:r>
            <a:r>
              <a:rPr lang="en-GB" sz="2800" b="1" dirty="0" smtClean="0"/>
              <a:t> is closer to 0.05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dirty="0" smtClean="0"/>
              <a:t>When </a:t>
            </a:r>
            <a:r>
              <a:rPr lang="el-GR" dirty="0" smtClean="0"/>
              <a:t>α</a:t>
            </a:r>
            <a:r>
              <a:rPr lang="en-GB" dirty="0" smtClean="0"/>
              <a:t> is = 1 then the model is the Naive Approach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 smtClean="0"/>
              <a:t>α</a:t>
            </a:r>
            <a:r>
              <a:rPr lang="en-GB" dirty="0" smtClean="0"/>
              <a:t> is low = market etc is stable</a:t>
            </a:r>
          </a:p>
          <a:p>
            <a:r>
              <a:rPr lang="el-GR" dirty="0" smtClean="0"/>
              <a:t>α</a:t>
            </a:r>
            <a:r>
              <a:rPr lang="en-GB" dirty="0" smtClean="0"/>
              <a:t> is high = market etc is unstable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Mean Squared Error</a:t>
            </a:r>
          </a:p>
          <a:p>
            <a:r>
              <a:rPr lang="en-GB" dirty="0" smtClean="0"/>
              <a:t>Mean Absolute </a:t>
            </a:r>
            <a:r>
              <a:rPr lang="en-GB" dirty="0" err="1" smtClean="0"/>
              <a:t>Percent</a:t>
            </a:r>
            <a:r>
              <a:rPr lang="en-GB" dirty="0" smtClean="0"/>
              <a:t> Error</a:t>
            </a:r>
          </a:p>
          <a:p>
            <a:r>
              <a:rPr lang="en-GB" dirty="0" smtClean="0"/>
              <a:t>All of these are used to show which of two, or more, forecasting models is best</a:t>
            </a:r>
          </a:p>
          <a:p>
            <a:r>
              <a:rPr lang="en-GB" dirty="0" smtClean="0"/>
              <a:t>Best = gives a result close to zero difference between the forecast and the actual result</a:t>
            </a:r>
            <a:endParaRPr lang="en-GB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= the Absolute difference of actual sales – forecast</a:t>
            </a:r>
          </a:p>
          <a:p>
            <a:r>
              <a:rPr lang="en-GB" dirty="0"/>
              <a:t>Absolute difference is </a:t>
            </a:r>
            <a:r>
              <a:rPr lang="en-GB" dirty="0" smtClean="0"/>
              <a:t>shown as:</a:t>
            </a:r>
            <a:endParaRPr lang="en-GB" dirty="0"/>
          </a:p>
          <a:p>
            <a:pPr lvl="1">
              <a:buNone/>
            </a:pPr>
            <a:r>
              <a:rPr lang="en-GB" dirty="0"/>
              <a:t>|actual sales – forecast sales| </a:t>
            </a:r>
          </a:p>
          <a:p>
            <a:pPr lvl="1">
              <a:buNone/>
            </a:pPr>
            <a:r>
              <a:rPr lang="en-GB" dirty="0" smtClean="0"/>
              <a:t>means |120 </a:t>
            </a:r>
            <a:r>
              <a:rPr lang="en-GB" dirty="0"/>
              <a:t>– </a:t>
            </a:r>
            <a:r>
              <a:rPr lang="en-GB" dirty="0" smtClean="0"/>
              <a:t>130| </a:t>
            </a:r>
            <a:r>
              <a:rPr lang="en-GB" dirty="0"/>
              <a:t>= 10, NOT -10</a:t>
            </a:r>
          </a:p>
          <a:p>
            <a:r>
              <a:rPr lang="en-GB" dirty="0" smtClean="0"/>
              <a:t>Then divide by the period involved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Absolute difference is shown by:</a:t>
            </a:r>
          </a:p>
          <a:p>
            <a:pPr lvl="2">
              <a:buNone/>
            </a:pPr>
            <a:r>
              <a:rPr lang="en-GB" u="sng" dirty="0" smtClean="0"/>
              <a:t>|actual sales – forecast sales| </a:t>
            </a:r>
          </a:p>
          <a:p>
            <a:pPr lvl="2">
              <a:buNone/>
            </a:pPr>
            <a:r>
              <a:rPr lang="en-GB" dirty="0" smtClean="0"/>
              <a:t>divided by number of periods</a:t>
            </a:r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 Example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4570201"/>
              </p:ext>
            </p:extLst>
          </p:nvPr>
        </p:nvGraphicFramePr>
        <p:xfrm>
          <a:off x="1331641" y="2060854"/>
          <a:ext cx="6048672" cy="3961007"/>
        </p:xfrm>
        <a:graphic>
          <a:graphicData uri="http://schemas.openxmlformats.org/drawingml/2006/table">
            <a:tbl>
              <a:tblPr/>
              <a:tblGrid>
                <a:gridCol w="951922"/>
                <a:gridCol w="1289062"/>
                <a:gridCol w="951922"/>
                <a:gridCol w="951922"/>
                <a:gridCol w="951922"/>
                <a:gridCol w="951922"/>
              </a:tblGrid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Period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Actual sales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l-GR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α = 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l-GR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α = 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73/8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154/8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MAD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9.13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19.25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Square the differences</a:t>
            </a:r>
          </a:p>
          <a:p>
            <a:r>
              <a:rPr lang="en-GB" dirty="0" smtClean="0"/>
              <a:t>Sum them up</a:t>
            </a:r>
          </a:p>
          <a:p>
            <a:r>
              <a:rPr lang="en-GB" dirty="0" smtClean="0"/>
              <a:t>Divide by the number of periods</a:t>
            </a:r>
            <a:endParaRPr lang="en-GB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MSE Example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316460"/>
              </p:ext>
            </p:extLst>
          </p:nvPr>
        </p:nvGraphicFramePr>
        <p:xfrm>
          <a:off x="1115615" y="1412781"/>
          <a:ext cx="6696748" cy="4252022"/>
        </p:xfrm>
        <a:graphic>
          <a:graphicData uri="http://schemas.openxmlformats.org/drawingml/2006/table">
            <a:tbl>
              <a:tblPr/>
              <a:tblGrid>
                <a:gridCol w="820010"/>
                <a:gridCol w="820010"/>
                <a:gridCol w="820010"/>
                <a:gridCol w="820010"/>
                <a:gridCol w="820010"/>
                <a:gridCol w="820010"/>
                <a:gridCol w="820010"/>
                <a:gridCol w="956678"/>
              </a:tblGrid>
              <a:tr h="596802"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Actual 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l-GR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Diff²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l-GR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Diff²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289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361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73/8 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1211/8=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154/8=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4442/8=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9.13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19.25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MSE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151.375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MSE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555.25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 and MSE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Problem is big values = big results</a:t>
            </a:r>
          </a:p>
          <a:p>
            <a:r>
              <a:rPr lang="en-GB" dirty="0" smtClean="0"/>
              <a:t>Sometimes difficult to interpret</a:t>
            </a:r>
          </a:p>
          <a:p>
            <a:r>
              <a:rPr lang="en-GB" dirty="0" smtClean="0"/>
              <a:t>Using % resolves this</a:t>
            </a:r>
            <a:endParaRPr lang="en-GB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absolute </a:t>
            </a:r>
            <a:r>
              <a:rPr lang="en-GB" dirty="0" smtClean="0"/>
              <a:t>difference is</a:t>
            </a:r>
          </a:p>
          <a:p>
            <a:pPr lvl="1"/>
            <a:r>
              <a:rPr lang="en-GB" dirty="0" smtClean="0"/>
              <a:t>actual </a:t>
            </a:r>
            <a:r>
              <a:rPr lang="en-GB" dirty="0" smtClean="0"/>
              <a:t>and forecast divided by the actual then </a:t>
            </a:r>
            <a:r>
              <a:rPr lang="en-GB" dirty="0" smtClean="0"/>
              <a:t>divided by the count of Periods and shown as a %</a:t>
            </a:r>
            <a:endParaRPr lang="en-GB" dirty="0" smtClean="0"/>
          </a:p>
          <a:p>
            <a:endParaRPr lang="en-GB" dirty="0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4424348"/>
              </p:ext>
            </p:extLst>
          </p:nvPr>
        </p:nvGraphicFramePr>
        <p:xfrm>
          <a:off x="2288924" y="3501008"/>
          <a:ext cx="3435204" cy="19796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58" name="Equation" r:id="rId3" imgW="749160" imgH="431640" progId="Equation.3">
                  <p:embed/>
                </p:oleObj>
              </mc:Choice>
              <mc:Fallback>
                <p:oleObj name="Equation" r:id="rId3" imgW="74916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8924" y="3501008"/>
                        <a:ext cx="3435204" cy="19796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MAPE Example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944995"/>
              </p:ext>
            </p:extLst>
          </p:nvPr>
        </p:nvGraphicFramePr>
        <p:xfrm>
          <a:off x="1691681" y="1916831"/>
          <a:ext cx="5616625" cy="3816425"/>
        </p:xfrm>
        <a:graphic>
          <a:graphicData uri="http://schemas.openxmlformats.org/drawingml/2006/table">
            <a:tbl>
              <a:tblPr/>
              <a:tblGrid>
                <a:gridCol w="898660"/>
                <a:gridCol w="898660"/>
                <a:gridCol w="898660"/>
                <a:gridCol w="1123325"/>
                <a:gridCol w="898660"/>
                <a:gridCol w="898660"/>
              </a:tblGrid>
              <a:tr h="517732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Actual sales (A)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Forecast (F)  </a:t>
                      </a:r>
                      <a:r>
                        <a:rPr lang="el-G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((A-F)/A)/n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Forecast (F)  </a:t>
                      </a:r>
                      <a:r>
                        <a:rPr lang="el-G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((A-F)/A)/n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Total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0.40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0.87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Divide by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8 periods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MAPE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5.01%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10.87%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Exponential Smoothing with Trend Adjustment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Exponential Smoothing takes no account of trends</a:t>
            </a:r>
          </a:p>
          <a:p>
            <a:r>
              <a:rPr lang="en-GB" sz="2800" dirty="0" smtClean="0"/>
              <a:t>We need a new constant </a:t>
            </a:r>
            <a:r>
              <a:rPr lang="el-GR" sz="2800" dirty="0" smtClean="0"/>
              <a:t>β</a:t>
            </a:r>
            <a:r>
              <a:rPr lang="en-GB" sz="2800" dirty="0" smtClean="0"/>
              <a:t> to act as a trend constant</a:t>
            </a:r>
          </a:p>
          <a:p>
            <a:r>
              <a:rPr lang="en-GB" sz="2800" dirty="0" smtClean="0"/>
              <a:t>Lets us suppose that we are using:</a:t>
            </a:r>
          </a:p>
          <a:p>
            <a:pPr lvl="1"/>
            <a:r>
              <a:rPr lang="en-GB" sz="2400" dirty="0" smtClean="0"/>
              <a:t> </a:t>
            </a:r>
            <a:r>
              <a:rPr lang="el-GR" sz="2400" dirty="0" smtClean="0"/>
              <a:t>α</a:t>
            </a:r>
            <a:r>
              <a:rPr lang="en-GB" sz="2400" dirty="0" smtClean="0"/>
              <a:t> constant of .2</a:t>
            </a:r>
          </a:p>
          <a:p>
            <a:pPr lvl="1"/>
            <a:r>
              <a:rPr lang="en-GB" sz="2400" dirty="0" smtClean="0"/>
              <a:t>β constant of .4</a:t>
            </a:r>
          </a:p>
          <a:p>
            <a:pPr lvl="1"/>
            <a:r>
              <a:rPr lang="en-GB" sz="2400" dirty="0" smtClean="0"/>
              <a:t>And a trend of 2 in Period 1</a:t>
            </a:r>
            <a:endParaRPr lang="en-GB" sz="2400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Exponential Smoothing with Trend Adjustment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needed is Exponentially Smoothed Forecast + Exponentially Smoothed Trend</a:t>
            </a:r>
          </a:p>
          <a:p>
            <a:endParaRPr lang="en-GB" dirty="0"/>
          </a:p>
        </p:txBody>
      </p:sp>
      <p:graphicFrame>
        <p:nvGraphicFramePr>
          <p:cNvPr id="73732" name="Object 4"/>
          <p:cNvGraphicFramePr>
            <a:graphicFrameLocks noChangeAspect="1"/>
          </p:cNvGraphicFramePr>
          <p:nvPr/>
        </p:nvGraphicFramePr>
        <p:xfrm>
          <a:off x="1855858" y="3573016"/>
          <a:ext cx="4899425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62" name="Equation" r:id="rId3" imgW="2273040" imgH="241200" progId="Equation.3">
                  <p:embed/>
                </p:oleObj>
              </mc:Choice>
              <mc:Fallback>
                <p:oleObj name="Equation" r:id="rId3" imgW="2273040" imgH="2412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5858" y="3573016"/>
                        <a:ext cx="4899425" cy="504056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3733" name="Object 5"/>
          <p:cNvGraphicFramePr>
            <a:graphicFrameLocks noChangeAspect="1"/>
          </p:cNvGraphicFramePr>
          <p:nvPr/>
        </p:nvGraphicFramePr>
        <p:xfrm>
          <a:off x="1979712" y="5013176"/>
          <a:ext cx="4824536" cy="5770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63" name="Equation" r:id="rId5" imgW="1955520" imgH="241200" progId="Equation.3">
                  <p:embed/>
                </p:oleObj>
              </mc:Choice>
              <mc:Fallback>
                <p:oleObj name="Equation" r:id="rId5" imgW="1955520" imgH="2412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5013176"/>
                        <a:ext cx="4824536" cy="57709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Exponential Smoothing with Trend Adjustment</a:t>
            </a:r>
            <a:endParaRPr lang="en-GB" sz="32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665286"/>
              </p:ext>
            </p:extLst>
          </p:nvPr>
        </p:nvGraphicFramePr>
        <p:xfrm>
          <a:off x="1979710" y="1844820"/>
          <a:ext cx="5544620" cy="38907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08924"/>
                <a:gridCol w="1108924"/>
                <a:gridCol w="1108924"/>
                <a:gridCol w="1108924"/>
                <a:gridCol w="1108924"/>
              </a:tblGrid>
              <a:tr h="494891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Actual sales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Forecast  </a:t>
                      </a:r>
                      <a:r>
                        <a:rPr lang="el-GR" sz="1600" u="none" strike="noStrike" dirty="0">
                          <a:effectLst/>
                        </a:rPr>
                        <a:t>α = .2</a:t>
                      </a:r>
                      <a:endParaRPr lang="el-GR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Trend  </a:t>
                      </a:r>
                      <a:r>
                        <a:rPr lang="el-GR" sz="1600" u="none" strike="noStrike" dirty="0">
                          <a:effectLst/>
                        </a:rPr>
                        <a:t>β=.4</a:t>
                      </a:r>
                      <a:endParaRPr lang="el-GR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Forecast + Trend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16.88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18.70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1.93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20.11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1.72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21.46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1.57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22.23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1.25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22.18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0.73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21.73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0.26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20.99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-0.14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20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19.88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-0.53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19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18.88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-0.72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18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17.53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-0.97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16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279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17.25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-0.69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 dirty="0">
                          <a:effectLst/>
                        </a:rPr>
                        <a:t>16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05925005"/>
              </p:ext>
            </p:extLst>
          </p:nvPr>
        </p:nvGraphicFramePr>
        <p:xfrm>
          <a:off x="1043608" y="1268760"/>
          <a:ext cx="6840760" cy="41764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1676</Words>
  <Application>Microsoft Office PowerPoint</Application>
  <PresentationFormat>On-screen Show (4:3)</PresentationFormat>
  <Paragraphs>676</Paragraphs>
  <Slides>55</Slides>
  <Notes>0</Notes>
  <HiddenSlides>0</HiddenSlides>
  <MMClips>4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57" baseType="lpstr">
      <vt:lpstr>Office Theme</vt:lpstr>
      <vt:lpstr>Equation</vt:lpstr>
      <vt:lpstr>Forecasting</vt:lpstr>
      <vt:lpstr>What is it</vt:lpstr>
      <vt:lpstr>How is it done?</vt:lpstr>
      <vt:lpstr>Quantitative/Qualitative</vt:lpstr>
      <vt:lpstr>Strategy, tactics or operations?</vt:lpstr>
      <vt:lpstr>Strategy, tactics or operations?</vt:lpstr>
      <vt:lpstr>Strategy, tactics or operations?</vt:lpstr>
      <vt:lpstr>Medium/Long vs Short</vt:lpstr>
      <vt:lpstr>Medium/Long vs Short</vt:lpstr>
      <vt:lpstr>Forecast types</vt:lpstr>
      <vt:lpstr>Strategic Importance</vt:lpstr>
      <vt:lpstr>Strategic Importance</vt:lpstr>
      <vt:lpstr>Strategic Importance</vt:lpstr>
      <vt:lpstr>Arm’s Length</vt:lpstr>
      <vt:lpstr>Less than Arm’s Length</vt:lpstr>
      <vt:lpstr>No length</vt:lpstr>
      <vt:lpstr>Paradigms of Trust</vt:lpstr>
      <vt:lpstr>7 steps</vt:lpstr>
      <vt:lpstr>7 steps</vt:lpstr>
      <vt:lpstr>Health Warning</vt:lpstr>
      <vt:lpstr>Qualitative Methods</vt:lpstr>
      <vt:lpstr>Quantitative Methods</vt:lpstr>
      <vt:lpstr>Quantitative Methods</vt:lpstr>
      <vt:lpstr>Time series - Trends</vt:lpstr>
      <vt:lpstr>Time series - seasonality</vt:lpstr>
      <vt:lpstr>Time series - Cycles</vt:lpstr>
      <vt:lpstr>Naive approach</vt:lpstr>
      <vt:lpstr>Moving averages</vt:lpstr>
      <vt:lpstr>Moving averages</vt:lpstr>
      <vt:lpstr>Moving Averages</vt:lpstr>
      <vt:lpstr>Weighted moving average</vt:lpstr>
      <vt:lpstr>Weighted moving average</vt:lpstr>
      <vt:lpstr>Weighted moving average</vt:lpstr>
      <vt:lpstr>Weighted Moving Average</vt:lpstr>
      <vt:lpstr>Moving average</vt:lpstr>
      <vt:lpstr>Comparison</vt:lpstr>
      <vt:lpstr>Exponential Smoothing</vt:lpstr>
      <vt:lpstr>Exponential Smoothing</vt:lpstr>
      <vt:lpstr>Groupwork </vt:lpstr>
      <vt:lpstr>Groupwork</vt:lpstr>
      <vt:lpstr>Exponential Smoothing</vt:lpstr>
      <vt:lpstr>Exponential Smoothing</vt:lpstr>
      <vt:lpstr>MAD, MSE, MAPE</vt:lpstr>
      <vt:lpstr>MAD, MSE, MAPE</vt:lpstr>
      <vt:lpstr>MAD, MSE, MAPE</vt:lpstr>
      <vt:lpstr>MAD Example</vt:lpstr>
      <vt:lpstr>MSE</vt:lpstr>
      <vt:lpstr>MSE Example</vt:lpstr>
      <vt:lpstr>MAD and MSE</vt:lpstr>
      <vt:lpstr>MAPE</vt:lpstr>
      <vt:lpstr>MAPE Example</vt:lpstr>
      <vt:lpstr> Exponential Smoothing with Trend Adjustment  </vt:lpstr>
      <vt:lpstr>Exponential Smoothing with Trend Adjustment</vt:lpstr>
      <vt:lpstr>Exponential Smoothing with Trend Adjustment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Forecasting</dc:title>
  <dc:creator>Graham user</dc:creator>
  <cp:lastModifiedBy>Orr, Graham</cp:lastModifiedBy>
  <cp:revision>45</cp:revision>
  <dcterms:created xsi:type="dcterms:W3CDTF">2011-01-28T10:05:30Z</dcterms:created>
  <dcterms:modified xsi:type="dcterms:W3CDTF">2013-11-04T12:08:40Z</dcterms:modified>
</cp:coreProperties>
</file>