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8"/>
  </p:notesMasterIdLst>
  <p:sldIdLst>
    <p:sldId id="719" r:id="rId24"/>
    <p:sldId id="768" r:id="rId25"/>
    <p:sldId id="776" r:id="rId26"/>
    <p:sldId id="775" r:id="rId27"/>
    <p:sldId id="777" r:id="rId28"/>
    <p:sldId id="778" r:id="rId29"/>
    <p:sldId id="779" r:id="rId30"/>
    <p:sldId id="780" r:id="rId31"/>
    <p:sldId id="781" r:id="rId32"/>
    <p:sldId id="782" r:id="rId33"/>
    <p:sldId id="783" r:id="rId34"/>
    <p:sldId id="786" r:id="rId35"/>
    <p:sldId id="798" r:id="rId36"/>
    <p:sldId id="787" r:id="rId37"/>
    <p:sldId id="802" r:id="rId38"/>
    <p:sldId id="810" r:id="rId39"/>
    <p:sldId id="803" r:id="rId40"/>
    <p:sldId id="804" r:id="rId41"/>
    <p:sldId id="805" r:id="rId42"/>
    <p:sldId id="806" r:id="rId43"/>
    <p:sldId id="807" r:id="rId44"/>
    <p:sldId id="808" r:id="rId45"/>
    <p:sldId id="809" r:id="rId46"/>
    <p:sldId id="801" r:id="rId47"/>
    <p:sldId id="790" r:id="rId48"/>
    <p:sldId id="811" r:id="rId49"/>
    <p:sldId id="791" r:id="rId50"/>
    <p:sldId id="813" r:id="rId51"/>
    <p:sldId id="815" r:id="rId52"/>
    <p:sldId id="816" r:id="rId53"/>
    <p:sldId id="817" r:id="rId54"/>
    <p:sldId id="818" r:id="rId55"/>
    <p:sldId id="819" r:id="rId56"/>
    <p:sldId id="732" r:id="rId57"/>
  </p:sldIdLst>
  <p:sldSz cx="12192000" cy="6858000"/>
  <p:notesSz cx="6858000" cy="9144000"/>
  <p:custDataLst>
    <p:tags r:id="rId5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30FBBC-0ED7-44A5-9127-427BE040B936}" v="1" dt="2024-07-04T11:27:41.7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88" autoAdjust="0"/>
  </p:normalViewPr>
  <p:slideViewPr>
    <p:cSldViewPr snapToGrid="0">
      <p:cViewPr varScale="1">
        <p:scale>
          <a:sx n="93" d="100"/>
          <a:sy n="93" d="100"/>
        </p:scale>
        <p:origin x="11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tags" Target="tags/tag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E30FBBC-0ED7-44A5-9127-427BE040B936}"/>
    <pc:docChg chg="custSel delSld modSld">
      <pc:chgData name="Jenifer Prince Devaraj" userId="c3fb109c-09d1-42a6-93f4-69472d709861" providerId="ADAL" clId="{0E30FBBC-0ED7-44A5-9127-427BE040B936}" dt="2024-07-04T11:27:51.412" v="15" actId="12385"/>
      <pc:docMkLst>
        <pc:docMk/>
      </pc:docMkLst>
      <pc:sldChg chg="modSp mod">
        <pc:chgData name="Jenifer Prince Devaraj" userId="c3fb109c-09d1-42a6-93f4-69472d709861" providerId="ADAL" clId="{0E30FBBC-0ED7-44A5-9127-427BE040B936}" dt="2024-07-03T07:37:05.831" v="1" actId="20577"/>
        <pc:sldMkLst>
          <pc:docMk/>
          <pc:sldMk cId="3119007398" sldId="719"/>
        </pc:sldMkLst>
        <pc:spChg chg="mod">
          <ac:chgData name="Jenifer Prince Devaraj" userId="c3fb109c-09d1-42a6-93f4-69472d709861" providerId="ADAL" clId="{0E30FBBC-0ED7-44A5-9127-427BE040B936}" dt="2024-07-03T07:37:05.831" v="1" actId="20577"/>
          <ac:spMkLst>
            <pc:docMk/>
            <pc:sldMk cId="3119007398" sldId="719"/>
            <ac:spMk id="6" creationId="{32FAECD2-AEF9-E0BD-7C77-6008C9287772}"/>
          </ac:spMkLst>
        </pc:spChg>
      </pc:sldChg>
      <pc:sldChg chg="modSp mod">
        <pc:chgData name="Jenifer Prince Devaraj" userId="c3fb109c-09d1-42a6-93f4-69472d709861" providerId="ADAL" clId="{0E30FBBC-0ED7-44A5-9127-427BE040B936}" dt="2024-07-03T09:07:24.275" v="3" actId="33524"/>
        <pc:sldMkLst>
          <pc:docMk/>
          <pc:sldMk cId="2653101899" sldId="790"/>
        </pc:sldMkLst>
        <pc:spChg chg="mod">
          <ac:chgData name="Jenifer Prince Devaraj" userId="c3fb109c-09d1-42a6-93f4-69472d709861" providerId="ADAL" clId="{0E30FBBC-0ED7-44A5-9127-427BE040B936}" dt="2024-07-03T09:07:24.275" v="3" actId="33524"/>
          <ac:spMkLst>
            <pc:docMk/>
            <pc:sldMk cId="2653101899" sldId="790"/>
            <ac:spMk id="4" creationId="{900F1BBD-4E7B-C03B-5FAA-20445F338ABE}"/>
          </ac:spMkLst>
        </pc:spChg>
      </pc:sldChg>
      <pc:sldChg chg="modSp mod">
        <pc:chgData name="Jenifer Prince Devaraj" userId="c3fb109c-09d1-42a6-93f4-69472d709861" providerId="ADAL" clId="{0E30FBBC-0ED7-44A5-9127-427BE040B936}" dt="2024-07-03T09:08:22.577" v="6" actId="20577"/>
        <pc:sldMkLst>
          <pc:docMk/>
          <pc:sldMk cId="2922457128" sldId="805"/>
        </pc:sldMkLst>
        <pc:spChg chg="mod">
          <ac:chgData name="Jenifer Prince Devaraj" userId="c3fb109c-09d1-42a6-93f4-69472d709861" providerId="ADAL" clId="{0E30FBBC-0ED7-44A5-9127-427BE040B936}" dt="2024-07-03T09:08:22.577" v="6" actId="20577"/>
          <ac:spMkLst>
            <pc:docMk/>
            <pc:sldMk cId="2922457128" sldId="805"/>
            <ac:spMk id="6" creationId="{1F96FDF3-D7FB-F770-9FB0-EF6C118A8B88}"/>
          </ac:spMkLst>
        </pc:spChg>
      </pc:sldChg>
      <pc:sldChg chg="modSp mod">
        <pc:chgData name="Jenifer Prince Devaraj" userId="c3fb109c-09d1-42a6-93f4-69472d709861" providerId="ADAL" clId="{0E30FBBC-0ED7-44A5-9127-427BE040B936}" dt="2024-07-03T09:08:37.012" v="9" actId="20577"/>
        <pc:sldMkLst>
          <pc:docMk/>
          <pc:sldMk cId="1072763535" sldId="810"/>
        </pc:sldMkLst>
        <pc:spChg chg="mod">
          <ac:chgData name="Jenifer Prince Devaraj" userId="c3fb109c-09d1-42a6-93f4-69472d709861" providerId="ADAL" clId="{0E30FBBC-0ED7-44A5-9127-427BE040B936}" dt="2024-07-03T09:08:37.012" v="9" actId="20577"/>
          <ac:spMkLst>
            <pc:docMk/>
            <pc:sldMk cId="1072763535" sldId="810"/>
            <ac:spMk id="8" creationId="{CCE667A6-A75E-E007-0D23-1E460B753C7C}"/>
          </ac:spMkLst>
        </pc:spChg>
      </pc:sldChg>
      <pc:sldChg chg="del">
        <pc:chgData name="Jenifer Prince Devaraj" userId="c3fb109c-09d1-42a6-93f4-69472d709861" providerId="ADAL" clId="{0E30FBBC-0ED7-44A5-9127-427BE040B936}" dt="2024-07-03T09:09:06.549" v="10" actId="2696"/>
        <pc:sldMkLst>
          <pc:docMk/>
          <pc:sldMk cId="473862096" sldId="812"/>
        </pc:sldMkLst>
      </pc:sldChg>
      <pc:sldChg chg="addSp delSp modSp mod">
        <pc:chgData name="Jenifer Prince Devaraj" userId="c3fb109c-09d1-42a6-93f4-69472d709861" providerId="ADAL" clId="{0E30FBBC-0ED7-44A5-9127-427BE040B936}" dt="2024-07-04T11:27:51.412" v="15" actId="12385"/>
        <pc:sldMkLst>
          <pc:docMk/>
          <pc:sldMk cId="1333088747" sldId="819"/>
        </pc:sldMkLst>
        <pc:graphicFrameChg chg="add mod modGraphic">
          <ac:chgData name="Jenifer Prince Devaraj" userId="c3fb109c-09d1-42a6-93f4-69472d709861" providerId="ADAL" clId="{0E30FBBC-0ED7-44A5-9127-427BE040B936}" dt="2024-07-04T11:27:51.412" v="15" actId="12385"/>
          <ac:graphicFrameMkLst>
            <pc:docMk/>
            <pc:sldMk cId="1333088747" sldId="819"/>
            <ac:graphicFrameMk id="6" creationId="{886C7E57-36DC-216C-A0DF-F45B08AEC26D}"/>
          </ac:graphicFrameMkLst>
        </pc:graphicFrameChg>
        <pc:picChg chg="del">
          <ac:chgData name="Jenifer Prince Devaraj" userId="c3fb109c-09d1-42a6-93f4-69472d709861" providerId="ADAL" clId="{0E30FBBC-0ED7-44A5-9127-427BE040B936}" dt="2024-07-04T11:20:27.751" v="11" actId="478"/>
          <ac:picMkLst>
            <pc:docMk/>
            <pc:sldMk cId="1333088747" sldId="819"/>
            <ac:picMk id="10" creationId="{780000B6-AF80-21E3-CCFD-EC5E3D01BD6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4533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ADC</a:t>
            </a:r>
          </a:p>
          <a:p>
            <a:r>
              <a:rPr lang="en-GB" sz="2200" b="1" dirty="0">
                <a:latin typeface="Book Antiqua" panose="02040602050305030304" pitchFamily="18" charset="0"/>
                <a:ea typeface="Cambria" panose="02040503050406030204" pitchFamily="18" charset="0"/>
                <a:cs typeface="Arial"/>
              </a:rPr>
              <a:t>Lecture 		</a:t>
            </a:r>
            <a:r>
              <a:rPr lang="en-GB" sz="2200" b="1">
                <a:latin typeface="Book Antiqua" panose="02040602050305030304" pitchFamily="18" charset="0"/>
                <a:ea typeface="Cambria" panose="02040503050406030204" pitchFamily="18" charset="0"/>
                <a:cs typeface="Arial"/>
              </a:rPr>
              <a:t>:   7</a:t>
            </a:r>
            <a:endParaRPr lang="en-GB" sz="2200" b="1" dirty="0">
              <a:latin typeface="Book Antiqua" panose="02040602050305030304" pitchFamily="18" charset="0"/>
              <a:ea typeface="Cambria" panose="02040503050406030204" pitchFamily="18" charset="0"/>
              <a:cs typeface="Arial"/>
            </a:endParaRP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5" y="1778302"/>
            <a:ext cx="9347950" cy="427527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Upon the successful completion of this lecture, the student should be able to know:</a:t>
            </a:r>
          </a:p>
          <a:p>
            <a:pPr marL="985838" indent="-265113" algn="just" hangingPunct="0">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ADC</a:t>
            </a:r>
          </a:p>
          <a:p>
            <a:pPr marL="985838" indent="-265113" algn="just" hangingPunct="0">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Types of ADC</a:t>
            </a: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2008570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92957" y="1399929"/>
            <a:ext cx="5666106" cy="1250855"/>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ADC</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31786CFF-4FB2-9CF7-E4A1-8652F1807717}"/>
              </a:ext>
            </a:extLst>
          </p:cNvPr>
          <p:cNvSpPr txBox="1"/>
          <p:nvPr/>
        </p:nvSpPr>
        <p:spPr>
          <a:xfrm>
            <a:off x="5589142" y="2186503"/>
            <a:ext cx="5666106" cy="3489930"/>
          </a:xfrm>
          <a:prstGeom prst="rect">
            <a:avLst/>
          </a:prstGeom>
          <a:noFill/>
        </p:spPr>
        <p:txBody>
          <a:bodyPr wrap="square">
            <a:spAutoFit/>
          </a:bodyPr>
          <a:lstStyle/>
          <a:p>
            <a:pPr marL="342900"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An Analog to Digital Converter (ADC) converts an analogue signal into a digital signal. </a:t>
            </a:r>
          </a:p>
          <a:p>
            <a:pPr marL="342900" indent="-342900"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The digital signal is represented with a binary code, which is a combination of bits 0 and 1.</a:t>
            </a:r>
          </a:p>
        </p:txBody>
      </p:sp>
      <p:pic>
        <p:nvPicPr>
          <p:cNvPr id="9" name="Picture 8" descr="A diagram of a triangle with a triangle and a pin&#10;&#10;Description automatically generated with medium confidence">
            <a:extLst>
              <a:ext uri="{FF2B5EF4-FFF2-40B4-BE49-F238E27FC236}">
                <a16:creationId xmlns:a16="http://schemas.microsoft.com/office/drawing/2014/main" id="{1F54F648-9634-AB17-566A-9E0137DCF91E}"/>
              </a:ext>
            </a:extLst>
          </p:cNvPr>
          <p:cNvPicPr>
            <a:picLocks noChangeAspect="1"/>
          </p:cNvPicPr>
          <p:nvPr/>
        </p:nvPicPr>
        <p:blipFill>
          <a:blip r:embed="rId2"/>
          <a:stretch>
            <a:fillRect/>
          </a:stretch>
        </p:blipFill>
        <p:spPr>
          <a:xfrm>
            <a:off x="492957" y="2650784"/>
            <a:ext cx="4155185" cy="2671190"/>
          </a:xfrm>
          <a:prstGeom prst="rect">
            <a:avLst/>
          </a:prstGeom>
        </p:spPr>
      </p:pic>
    </p:spTree>
    <p:extLst>
      <p:ext uri="{BB962C8B-B14F-4D97-AF65-F5344CB8AC3E}">
        <p14:creationId xmlns:p14="http://schemas.microsoft.com/office/powerpoint/2010/main" val="2030705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4" y="1778302"/>
            <a:ext cx="9931593" cy="298466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Types of ADC</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marL="1714500" lvl="3" indent="-342900" algn="just">
              <a:lnSpc>
                <a:spcPct val="20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Direct ADC</a:t>
            </a:r>
          </a:p>
          <a:p>
            <a:pPr marL="1714500" lvl="3"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Indirect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416977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222368" y="1547134"/>
            <a:ext cx="11226137" cy="3320653"/>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Direct ADC</a:t>
            </a:r>
          </a:p>
          <a:p>
            <a:pPr marL="609600" lvl="3"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If the ADC performs the analogue to digital conversion directly by utilizing the internally generated equivalent digital (binary) code for comparing with the analogue input, then it is called as Direct type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869027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4" y="1778302"/>
            <a:ext cx="11226137" cy="3577133"/>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Examples- Direct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Counter type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Successive Approximation ADC</a:t>
            </a:r>
          </a:p>
          <a:p>
            <a:pPr marL="1524000" lvl="5" indent="-342900" algn="just">
              <a:lnSpc>
                <a:spcPct val="20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Flash type ADC</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1617094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16053" y="833270"/>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5036E47C-154F-F392-A57C-198DD2021D9D}"/>
              </a:ext>
            </a:extLst>
          </p:cNvPr>
          <p:cNvSpPr txBox="1"/>
          <p:nvPr/>
        </p:nvSpPr>
        <p:spPr>
          <a:xfrm>
            <a:off x="862513" y="1738108"/>
            <a:ext cx="10125698" cy="4238276"/>
          </a:xfrm>
          <a:prstGeom prst="rect">
            <a:avLst/>
          </a:prstGeom>
          <a:noFill/>
        </p:spPr>
        <p:txBody>
          <a:bodyPr wrap="square">
            <a:spAutoFit/>
          </a:bodyPr>
          <a:lstStyle/>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counter type ADC produces a digital output, which is approximately equal to the analogue input by using counter operation internally.</a:t>
            </a:r>
          </a:p>
          <a:p>
            <a:pPr marL="561975" lvl="6" algn="just">
              <a:lnSpc>
                <a:spcPct val="15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The counter type ADC mainly consists of 5 blocks: </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Clock signal generator, </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Counter, </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DAC,</a:t>
            </a:r>
          </a:p>
          <a:p>
            <a:pPr marL="1819275" lvl="8"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 Comparator and Control logic.</a:t>
            </a:r>
          </a:p>
        </p:txBody>
      </p:sp>
    </p:spTree>
    <p:extLst>
      <p:ext uri="{BB962C8B-B14F-4D97-AF65-F5344CB8AC3E}">
        <p14:creationId xmlns:p14="http://schemas.microsoft.com/office/powerpoint/2010/main" val="2705938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0" y="106840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7786F620-1194-A03A-6C08-3979B8A37C96}"/>
              </a:ext>
            </a:extLst>
          </p:cNvPr>
          <p:cNvPicPr>
            <a:picLocks noChangeAspect="1"/>
          </p:cNvPicPr>
          <p:nvPr/>
        </p:nvPicPr>
        <p:blipFill>
          <a:blip r:embed="rId2"/>
          <a:stretch>
            <a:fillRect/>
          </a:stretch>
        </p:blipFill>
        <p:spPr>
          <a:xfrm>
            <a:off x="2947659" y="2009308"/>
            <a:ext cx="5994345" cy="4215315"/>
          </a:xfrm>
          <a:prstGeom prst="rect">
            <a:avLst/>
          </a:prstGeom>
        </p:spPr>
      </p:pic>
    </p:spTree>
    <p:extLst>
      <p:ext uri="{BB962C8B-B14F-4D97-AF65-F5344CB8AC3E}">
        <p14:creationId xmlns:p14="http://schemas.microsoft.com/office/powerpoint/2010/main" val="3834196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6233" y="862372"/>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Counter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759500" y="2024330"/>
            <a:ext cx="10059188" cy="4659481"/>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Control logic : </a:t>
            </a:r>
            <a:r>
              <a:rPr lang="en-GB" sz="2200" dirty="0">
                <a:latin typeface="Book Antiqua" panose="02040602050305030304" pitchFamily="18" charset="0"/>
                <a:ea typeface="Cambria" panose="02040503050406030204" pitchFamily="18" charset="0"/>
                <a:cs typeface="Arial" panose="020B0604020202020204" pitchFamily="34" charset="0"/>
              </a:rPr>
              <a:t>The control logic resets the counter and enables the clock signal generator to send the clock pulses to the counter, when it received the start commanding signal.</a:t>
            </a:r>
          </a:p>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Counter : </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counter gets incremented by one for every clock pulse and its value will be in binary (digital) format. </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output of the counter is applied as an input of DAC.</a:t>
            </a:r>
          </a:p>
          <a:p>
            <a:pPr marL="447675" lvl="5" indent="-342900" algn="just">
              <a:lnSpc>
                <a:spcPct val="150000"/>
              </a:lnSpc>
              <a:spcAft>
                <a:spcPts val="1000"/>
              </a:spcAft>
              <a:buFont typeface="Arial" panose="020B0604020202020204" pitchFamily="34" charset="0"/>
              <a:buChar char="•"/>
            </a:pPr>
            <a:endParaRPr lang="en-GB" sz="24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245520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563983" y="1465785"/>
            <a:ext cx="9489280" cy="4149790"/>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DAC : </a:t>
            </a:r>
          </a:p>
          <a:p>
            <a:pPr marL="719138" lvl="5" indent="-358775"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converts the received binary (digital) input, which is the output of counter, into an analogue output. </a:t>
            </a:r>
          </a:p>
          <a:p>
            <a:pPr marL="719138" lvl="5" indent="-358775"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For an n-bit DAC, there are 2^n voltage levels. The voltage at each level is determined by the combination of bits that are set to '1' in the binary representation of the current count.</a:t>
            </a:r>
          </a:p>
        </p:txBody>
      </p:sp>
    </p:spTree>
    <p:extLst>
      <p:ext uri="{BB962C8B-B14F-4D97-AF65-F5344CB8AC3E}">
        <p14:creationId xmlns:p14="http://schemas.microsoft.com/office/powerpoint/2010/main" val="1596239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645011" y="1180627"/>
            <a:ext cx="10901978" cy="5664884"/>
          </a:xfrm>
          <a:prstGeom prst="rect">
            <a:avLst/>
          </a:prstGeom>
          <a:noFill/>
        </p:spPr>
        <p:txBody>
          <a:bodyPr wrap="square">
            <a:spAutoFit/>
          </a:bodyPr>
          <a:lstStyle/>
          <a:p>
            <a:pPr marL="104775" lvl="5"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 :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output will be ‘1’ when </a:t>
            </a:r>
            <a:r>
              <a:rPr lang="en-GB" sz="2200" b="1" dirty="0">
                <a:latin typeface="Book Antiqua" panose="02040602050305030304" pitchFamily="18" charset="0"/>
                <a:ea typeface="Cambria" panose="02040503050406030204" pitchFamily="18" charset="0"/>
                <a:cs typeface="Arial" panose="020B0604020202020204" pitchFamily="34" charset="0"/>
              </a:rPr>
              <a:t>𝑉𝑖 &gt;V</a:t>
            </a:r>
            <a:r>
              <a:rPr lang="en-GB" sz="2200" b="1" i="1" dirty="0">
                <a:latin typeface="Book Antiqua" panose="02040602050305030304" pitchFamily="18" charset="0"/>
                <a:ea typeface="Cambria" panose="02040503050406030204" pitchFamily="18" charset="0"/>
                <a:cs typeface="Arial" panose="020B0604020202020204" pitchFamily="34" charset="0"/>
              </a:rPr>
              <a:t>a </a:t>
            </a:r>
            <a:r>
              <a:rPr lang="en-GB" sz="2200" i="1" dirty="0">
                <a:latin typeface="Book Antiqua" panose="02040602050305030304" pitchFamily="18" charset="0"/>
                <a:ea typeface="Cambria" panose="02040503050406030204" pitchFamily="18" charset="0"/>
                <a:cs typeface="Arial" panose="020B0604020202020204" pitchFamily="34" charset="0"/>
              </a:rPr>
              <a:t>: </a:t>
            </a:r>
            <a:r>
              <a:rPr lang="en-GB" sz="2200" dirty="0">
                <a:latin typeface="Book Antiqua" panose="02040602050305030304" pitchFamily="18" charset="0"/>
                <a:ea typeface="Cambria" panose="02040503050406030204" pitchFamily="18" charset="0"/>
                <a:cs typeface="Arial" panose="020B0604020202020204" pitchFamily="34" charset="0"/>
              </a:rPr>
              <a:t>if the control logic receives ‘1’ from the output of comparator.</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output will be ‘0’ when </a:t>
            </a:r>
            <a:r>
              <a:rPr lang="en-GB" sz="2200" b="1" dirty="0">
                <a:latin typeface="Book Antiqua" panose="02040602050305030304" pitchFamily="18" charset="0"/>
                <a:ea typeface="Cambria" panose="02040503050406030204" pitchFamily="18" charset="0"/>
                <a:cs typeface="Arial" panose="020B0604020202020204" pitchFamily="34" charset="0"/>
              </a:rPr>
              <a:t>Vi ≤ Va </a:t>
            </a:r>
            <a:r>
              <a:rPr lang="en-GB" sz="2200" dirty="0">
                <a:latin typeface="Book Antiqua" panose="02040602050305030304" pitchFamily="18" charset="0"/>
                <a:ea typeface="Cambria" panose="02040503050406030204" pitchFamily="18" charset="0"/>
                <a:cs typeface="Arial" panose="020B0604020202020204" pitchFamily="34" charset="0"/>
              </a:rPr>
              <a:t>:If the control logic receives ‘0’ from the output of comparator, the control logic disables the clock signal generator.</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output of the counter will be displayed as the digital output which is almost equivalent to the corresponding external analogue input value Vi.</a:t>
            </a:r>
          </a:p>
          <a:p>
            <a:pPr marL="447675" lvl="5" indent="-342900" algn="just">
              <a:lnSpc>
                <a:spcPct val="150000"/>
              </a:lnSpc>
              <a:spcAft>
                <a:spcPts val="1000"/>
              </a:spcAft>
              <a:buFont typeface="Arial" panose="020B0604020202020204" pitchFamily="34" charset="0"/>
              <a:buChar char="•"/>
            </a:pPr>
            <a:endParaRPr lang="en-GB" sz="2200" dirty="0">
              <a:latin typeface="Book Antiqua" panose="02040602050305030304" pitchFamily="18" charset="0"/>
              <a:ea typeface="Cambria" panose="02040503050406030204" pitchFamily="18" charset="0"/>
              <a:cs typeface="Arial" panose="020B0604020202020204" pitchFamily="34" charset="0"/>
            </a:endParaRPr>
          </a:p>
          <a:p>
            <a:pPr marL="447675" lvl="5" indent="-342900" algn="just">
              <a:lnSpc>
                <a:spcPct val="200000"/>
              </a:lnSpc>
              <a:spcAft>
                <a:spcPts val="1000"/>
              </a:spcAft>
              <a:buFont typeface="Arial" panose="020B0604020202020204" pitchFamily="34" charset="0"/>
              <a:buChar char="•"/>
            </a:pPr>
            <a:endParaRPr lang="en-GB" sz="24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664981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1689" y="85962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Successive Approximation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6" name="Picture 5">
            <a:extLst>
              <a:ext uri="{FF2B5EF4-FFF2-40B4-BE49-F238E27FC236}">
                <a16:creationId xmlns:a16="http://schemas.microsoft.com/office/drawing/2014/main" id="{CE1EDE23-E555-E4BF-84CB-8294207600B0}"/>
              </a:ext>
            </a:extLst>
          </p:cNvPr>
          <p:cNvPicPr>
            <a:picLocks noChangeAspect="1"/>
          </p:cNvPicPr>
          <p:nvPr/>
        </p:nvPicPr>
        <p:blipFill>
          <a:blip r:embed="rId2"/>
          <a:stretch>
            <a:fillRect/>
          </a:stretch>
        </p:blipFill>
        <p:spPr>
          <a:xfrm>
            <a:off x="2663047" y="2102953"/>
            <a:ext cx="5850186" cy="3852809"/>
          </a:xfrm>
          <a:prstGeom prst="rect">
            <a:avLst/>
          </a:prstGeom>
        </p:spPr>
      </p:pic>
    </p:spTree>
    <p:extLst>
      <p:ext uri="{BB962C8B-B14F-4D97-AF65-F5344CB8AC3E}">
        <p14:creationId xmlns:p14="http://schemas.microsoft.com/office/powerpoint/2010/main" val="40193083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1689" y="859629"/>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Successive Approximation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364734" y="1800528"/>
            <a:ext cx="11548152" cy="4556888"/>
          </a:xfrm>
          <a:prstGeom prst="rect">
            <a:avLst/>
          </a:prstGeom>
          <a:noFill/>
        </p:spPr>
        <p:txBody>
          <a:bodyPr wrap="square">
            <a:spAutoFit/>
          </a:bodyPr>
          <a:lstStyle/>
          <a:p>
            <a:pPr marL="447675" lvl="5"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 successive approximation ADC uses successive approximation Register internally.</a:t>
            </a:r>
          </a:p>
          <a:p>
            <a:pPr marL="104775" lvl="5" algn="just">
              <a:lnSpc>
                <a:spcPct val="150000"/>
              </a:lnSpc>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	The successive approximation ADC mainly consists of 5 blocks Clock </a:t>
            </a:r>
          </a:p>
          <a:p>
            <a:pPr marL="2152650" lvl="8" indent="-360363"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Control logic,</a:t>
            </a:r>
          </a:p>
          <a:p>
            <a:pPr marL="2152650" lvl="8" indent="-360363"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Successive Approximation Register (SAR), </a:t>
            </a:r>
          </a:p>
          <a:p>
            <a:pPr marL="2152650" lvl="8" indent="-360363" algn="just">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DAC</a:t>
            </a:r>
            <a:r>
              <a:rPr lang="en-GB" sz="2400" dirty="0">
                <a:latin typeface="Book Antiqua" panose="02040602050305030304" pitchFamily="18" charset="0"/>
                <a:ea typeface="Cambria" panose="02040503050406030204" pitchFamily="18" charset="0"/>
                <a:cs typeface="Arial" panose="020B0604020202020204" pitchFamily="34" charset="0"/>
              </a:rPr>
              <a:t> and </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2152650" lvl="8" indent="-360363"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a:t>
            </a:r>
            <a:r>
              <a:rPr lang="en-GB" sz="2400" dirty="0">
                <a:effectLst/>
                <a:latin typeface="Book Antiqua" panose="02040602050305030304" pitchFamily="18" charset="0"/>
                <a:ea typeface="Cambria" panose="02040503050406030204" pitchFamily="18" charset="0"/>
                <a:cs typeface="Arial" panose="020B0604020202020204" pitchFamily="34" charset="0"/>
              </a:rPr>
              <a:t>omparator </a:t>
            </a:r>
          </a:p>
        </p:txBody>
      </p:sp>
    </p:spTree>
    <p:extLst>
      <p:ext uri="{BB962C8B-B14F-4D97-AF65-F5344CB8AC3E}">
        <p14:creationId xmlns:p14="http://schemas.microsoft.com/office/powerpoint/2010/main" val="531971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6" y="2048032"/>
            <a:ext cx="10733309" cy="4110036"/>
          </a:xfrm>
          <a:prstGeom prst="rect">
            <a:avLst/>
          </a:prstGeom>
          <a:noFill/>
        </p:spPr>
        <p:txBody>
          <a:bodyPr wrap="square">
            <a:spAutoFit/>
          </a:bodyPr>
          <a:lstStyle/>
          <a:p>
            <a:pPr marL="561975" lvl="5" indent="-457200" algn="just">
              <a:lnSpc>
                <a:spcPct val="150000"/>
              </a:lnSpc>
              <a:spcAft>
                <a:spcPts val="1000"/>
              </a:spcAft>
              <a:buAutoNum type="arabicPeriod"/>
            </a:pPr>
            <a:r>
              <a:rPr lang="en-GB" sz="2200" dirty="0">
                <a:latin typeface="Book Antiqua" panose="02040602050305030304" pitchFamily="18" charset="0"/>
                <a:ea typeface="Cambria" panose="02040503050406030204" pitchFamily="18" charset="0"/>
                <a:cs typeface="Arial" panose="020B0604020202020204" pitchFamily="34" charset="0"/>
              </a:rPr>
              <a:t>Start: The process begins with a start signal to the control logic.</a:t>
            </a:r>
          </a:p>
          <a:p>
            <a:pPr marL="561975" lvl="5" indent="-457200" algn="just">
              <a:lnSpc>
                <a:spcPct val="150000"/>
              </a:lnSpc>
              <a:spcAft>
                <a:spcPts val="1000"/>
              </a:spcAft>
              <a:buAutoNum type="arabicPeriod"/>
            </a:pPr>
            <a:r>
              <a:rPr lang="en-GB" sz="2200" dirty="0">
                <a:latin typeface="Book Antiqua" panose="02040602050305030304" pitchFamily="18" charset="0"/>
                <a:ea typeface="Cambria" panose="02040503050406030204" pitchFamily="18" charset="0"/>
                <a:cs typeface="Arial" panose="020B0604020202020204" pitchFamily="34" charset="0"/>
              </a:rPr>
              <a:t>Control Logic (Bit Testing): </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control logic initiates the bit testing sequence by setting the MSB in the SAR every time when the clock changes. </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DAC converts the current digital code (starting with the MSB set) into an analogue voltage (𝑉𝑎​).</a:t>
            </a:r>
          </a:p>
          <a:p>
            <a:pPr marL="561975" lvl="5" indent="-457200" algn="just">
              <a:lnSpc>
                <a:spcPct val="150000"/>
              </a:lnSpc>
              <a:spcAft>
                <a:spcPts val="1000"/>
              </a:spcAft>
              <a:buAutoNum type="arabicPeriod"/>
            </a:pP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3774519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7" y="2048033"/>
            <a:ext cx="9484998" cy="4616520"/>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3. Clock: Control logic enables clock signal generator to send the clock pulses to SAR, when it received the start commanding signal.</a:t>
            </a:r>
          </a:p>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4. DAC:</a:t>
            </a:r>
          </a:p>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 Input of the DAC will be updated by the Control Logic each for each clock cycle. </a:t>
            </a:r>
          </a:p>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The output of DAC will be the Analogue signal which will be the input signal of the comparator</a:t>
            </a:r>
          </a:p>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 </a:t>
            </a:r>
          </a:p>
        </p:txBody>
      </p:sp>
    </p:spTree>
    <p:extLst>
      <p:ext uri="{BB962C8B-B14F-4D97-AF65-F5344CB8AC3E}">
        <p14:creationId xmlns:p14="http://schemas.microsoft.com/office/powerpoint/2010/main" val="3801022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extBox 7">
            <a:extLst>
              <a:ext uri="{FF2B5EF4-FFF2-40B4-BE49-F238E27FC236}">
                <a16:creationId xmlns:a16="http://schemas.microsoft.com/office/drawing/2014/main" id="{CCE667A6-A75E-E007-0D23-1E460B753C7C}"/>
              </a:ext>
            </a:extLst>
          </p:cNvPr>
          <p:cNvSpPr txBox="1"/>
          <p:nvPr/>
        </p:nvSpPr>
        <p:spPr>
          <a:xfrm>
            <a:off x="729464" y="2012991"/>
            <a:ext cx="10186828" cy="3602205"/>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5.   Comparator(Comparison):</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comparator compares 𝑉𝑎​ with 𝑉𝑖:</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If 𝑉𝑎​  is less than or equal to 𝑉𝑖, the bit remains set.</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If 𝑉𝑎 is greater than 𝑉𝑖, the bit is cleared.</a:t>
            </a:r>
          </a:p>
          <a:p>
            <a:pPr marL="1476375" lvl="7"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result of the comparison is fed back to the SAR, updating the digital code accordingly.</a:t>
            </a:r>
          </a:p>
        </p:txBody>
      </p:sp>
    </p:spTree>
    <p:extLst>
      <p:ext uri="{BB962C8B-B14F-4D97-AF65-F5344CB8AC3E}">
        <p14:creationId xmlns:p14="http://schemas.microsoft.com/office/powerpoint/2010/main" val="1072763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6" y="2048032"/>
            <a:ext cx="10733309" cy="2330061"/>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5. Comparison(Iteration Continues): </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process repeats for each subsequent bit from MSB to LSB.</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Each time, the SAR updates the digital code, the DAC converts it to an analogue voltage, and the comparator performs the comparison.</a:t>
            </a:r>
          </a:p>
        </p:txBody>
      </p:sp>
    </p:spTree>
    <p:extLst>
      <p:ext uri="{BB962C8B-B14F-4D97-AF65-F5344CB8AC3E}">
        <p14:creationId xmlns:p14="http://schemas.microsoft.com/office/powerpoint/2010/main" val="1713016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Operation of Successive Approximation ADC</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599087" y="2048033"/>
            <a:ext cx="9587740" cy="2837893"/>
          </a:xfrm>
          <a:prstGeom prst="rect">
            <a:avLst/>
          </a:prstGeom>
          <a:noFill/>
        </p:spPr>
        <p:txBody>
          <a:bodyPr wrap="square">
            <a:spAutoFit/>
          </a:bodyPr>
          <a:lstStyle/>
          <a:p>
            <a:pPr marL="104775" lvl="5" algn="just">
              <a:lnSpc>
                <a:spcPct val="150000"/>
              </a:lnSpc>
              <a:spcAft>
                <a:spcPts val="1000"/>
              </a:spcAft>
            </a:pPr>
            <a:r>
              <a:rPr lang="en-GB" sz="2200" dirty="0">
                <a:latin typeface="Book Antiqua" panose="02040602050305030304" pitchFamily="18" charset="0"/>
                <a:ea typeface="Cambria" panose="02040503050406030204" pitchFamily="18" charset="0"/>
                <a:cs typeface="Arial" panose="020B0604020202020204" pitchFamily="34" charset="0"/>
              </a:rPr>
              <a:t>6. Digital Output: </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After all bits have been tested and set or cleared, the final digital output is available. </a:t>
            </a:r>
          </a:p>
          <a:p>
            <a:pPr marL="1019175" lvl="6" indent="-4572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digital output represents the closest approximation of the input analogue signal within the ADC's resolution.</a:t>
            </a:r>
          </a:p>
        </p:txBody>
      </p:sp>
    </p:spTree>
    <p:extLst>
      <p:ext uri="{BB962C8B-B14F-4D97-AF65-F5344CB8AC3E}">
        <p14:creationId xmlns:p14="http://schemas.microsoft.com/office/powerpoint/2010/main" val="2501419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r>
              <a:rPr lang="en-GB" sz="2400" b="1" dirty="0">
                <a:latin typeface="Book Antiqua" panose="02040602050305030304" pitchFamily="18" charset="0"/>
                <a:ea typeface="Cambria" panose="02040503050406030204" pitchFamily="18" charset="0"/>
                <a:cs typeface="Arial" panose="020B0604020202020204" pitchFamily="34" charset="0"/>
                <a:sym typeface="Wingdings" panose="05000000000000000000" pitchFamily="2" charset="2"/>
              </a:rPr>
              <a:t>: (For Input voltage is 10V)</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1477526" y="1797988"/>
            <a:ext cx="11067219" cy="4637808"/>
          </a:xfrm>
          <a:prstGeom prst="rect">
            <a:avLst/>
          </a:prstGeom>
          <a:noFill/>
        </p:spPr>
        <p:txBody>
          <a:bodyPr wrap="square">
            <a:spAutoFit/>
          </a:bodyPr>
          <a:lstStyle/>
          <a:p>
            <a:pPr marL="104775" lvl="5" algn="just">
              <a:lnSpc>
                <a:spcPct val="150000"/>
              </a:lnSpc>
              <a:spcAft>
                <a:spcPts val="1000"/>
              </a:spcAft>
            </a:pPr>
            <a:r>
              <a:rPr lang="en-GB" sz="2000" b="1" dirty="0">
                <a:latin typeface="Book Antiqua" panose="02040602050305030304" pitchFamily="18" charset="0"/>
                <a:ea typeface="Cambria" panose="02040503050406030204" pitchFamily="18" charset="0"/>
                <a:cs typeface="Arial" panose="020B0604020202020204" pitchFamily="34" charset="0"/>
              </a:rPr>
              <a:t>Initialization (Clock Cycle 0):</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control logic initializes the SAR to 0000.</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clock signal initiates the start of the conversion process.</a:t>
            </a:r>
          </a:p>
          <a:p>
            <a:pPr marL="104775" lvl="5" algn="just">
              <a:lnSpc>
                <a:spcPct val="150000"/>
              </a:lnSpc>
              <a:spcAft>
                <a:spcPts val="1000"/>
              </a:spcAft>
            </a:pPr>
            <a:r>
              <a:rPr lang="en-GB" sz="2000" b="1" dirty="0">
                <a:latin typeface="Book Antiqua" panose="02040602050305030304" pitchFamily="18" charset="0"/>
                <a:ea typeface="Cambria" panose="02040503050406030204" pitchFamily="18" charset="0"/>
                <a:cs typeface="Arial" panose="020B0604020202020204" pitchFamily="34" charset="0"/>
              </a:rPr>
              <a:t>First Bit Testing (Clock Cycle 1):</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Set Bit 3 to 1: Digital code becomes 1000 (equivalent to 8 volts).</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DAC output (𝑉𝑎​ ) = 8 volts.</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Comparator: 𝑉𝑖  (10 volts) &gt; 𝑉𝑎 (8 volts), keep Bit 3 as 1.</a:t>
            </a:r>
          </a:p>
          <a:p>
            <a:pPr marL="447675" lvl="5"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Updated digital code: 1000</a:t>
            </a:r>
          </a:p>
        </p:txBody>
      </p:sp>
    </p:spTree>
    <p:extLst>
      <p:ext uri="{BB962C8B-B14F-4D97-AF65-F5344CB8AC3E}">
        <p14:creationId xmlns:p14="http://schemas.microsoft.com/office/powerpoint/2010/main" val="2922457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958681" y="2374548"/>
            <a:ext cx="11067219" cy="3094373"/>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Second Bit Testing (Clock Cycle 2):</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Set Bit 2 to 1: Digital code becomes 1100 (equivalent to 12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output (𝑉𝑎) = 12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𝑉𝑖 (10 volts) &lt; 𝑉𝑎 (12 volts), clear Bit 2 to 0.</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Updated digital code: 1000</a:t>
            </a:r>
          </a:p>
        </p:txBody>
      </p:sp>
    </p:spTree>
    <p:extLst>
      <p:ext uri="{BB962C8B-B14F-4D97-AF65-F5344CB8AC3E}">
        <p14:creationId xmlns:p14="http://schemas.microsoft.com/office/powerpoint/2010/main" val="4940643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958681" y="2374548"/>
            <a:ext cx="11067219" cy="3094373"/>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Third Bit Testing (Clock Cycle 3):</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Set Bit 1 to 1: Digital code becomes 1010 (equivalent to 10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output (𝑉𝑎​) = 10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𝑉𝑖 (10 volts) = 𝑉𝑎 (10 volts), keep Bit 1 as 1.</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Updated digital code: 1010</a:t>
            </a:r>
          </a:p>
        </p:txBody>
      </p:sp>
    </p:spTree>
    <p:extLst>
      <p:ext uri="{BB962C8B-B14F-4D97-AF65-F5344CB8AC3E}">
        <p14:creationId xmlns:p14="http://schemas.microsoft.com/office/powerpoint/2010/main" val="16463479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958681" y="2374548"/>
            <a:ext cx="11067219" cy="3094373"/>
          </a:xfrm>
          <a:prstGeom prst="rect">
            <a:avLst/>
          </a:prstGeom>
          <a:noFill/>
        </p:spPr>
        <p:txBody>
          <a:bodyPr wrap="square">
            <a:spAutoFit/>
          </a:bodyPr>
          <a:lstStyle/>
          <a:p>
            <a:pPr marL="104775" lvl="5" algn="just">
              <a:lnSpc>
                <a:spcPct val="15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Fourth Bit Testing (Clock Cycle 3):</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Set Bit 0 to 1: Digital code becomes 1011 (equivalent to 11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DAC output (𝑉𝑎) = 11 volts.</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Comparator: 𝑉𝑖 (10 volts) &lt; 𝑉𝑎 (11 volts), clear Bit 0 to 0.</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Updated digital code: 1010</a:t>
            </a:r>
          </a:p>
        </p:txBody>
      </p:sp>
    </p:spTree>
    <p:extLst>
      <p:ext uri="{BB962C8B-B14F-4D97-AF65-F5344CB8AC3E}">
        <p14:creationId xmlns:p14="http://schemas.microsoft.com/office/powerpoint/2010/main" val="883503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SAR Operation:</a:t>
            </a:r>
            <a:endParaRPr lang="en-GB" sz="24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6" name="TextBox 5">
            <a:extLst>
              <a:ext uri="{FF2B5EF4-FFF2-40B4-BE49-F238E27FC236}">
                <a16:creationId xmlns:a16="http://schemas.microsoft.com/office/drawing/2014/main" id="{1F96FDF3-D7FB-F770-9FB0-EF6C118A8B88}"/>
              </a:ext>
            </a:extLst>
          </p:cNvPr>
          <p:cNvSpPr txBox="1"/>
          <p:nvPr/>
        </p:nvSpPr>
        <p:spPr>
          <a:xfrm>
            <a:off x="1364512" y="2192067"/>
            <a:ext cx="9145951" cy="3663182"/>
          </a:xfrm>
          <a:prstGeom prst="rect">
            <a:avLst/>
          </a:prstGeom>
          <a:noFill/>
        </p:spPr>
        <p:txBody>
          <a:bodyPr wrap="square">
            <a:spAutoFit/>
          </a:bodyPr>
          <a:lstStyle/>
          <a:p>
            <a:pPr marL="104775" lvl="5" algn="just">
              <a:lnSpc>
                <a:spcPct val="150000"/>
              </a:lnSpc>
              <a:spcAft>
                <a:spcPts val="1000"/>
              </a:spcAft>
            </a:pPr>
            <a:r>
              <a:rPr lang="en-GB" sz="2000" b="1" dirty="0">
                <a:latin typeface="Book Antiqua" panose="02040602050305030304" pitchFamily="18" charset="0"/>
                <a:ea typeface="Cambria" panose="02040503050406030204" pitchFamily="18" charset="0"/>
                <a:cs typeface="Arial" panose="020B0604020202020204" pitchFamily="34" charset="0"/>
              </a:rPr>
              <a:t>Final Value</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Final Digital Code: 1010</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Equivalent Analog Value: 10 volts (in a 4-bit ADC with a reference range of 0 to 15 volts)</a:t>
            </a:r>
          </a:p>
          <a:p>
            <a:pPr marL="104775" lvl="5"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The final digital code 1010 represents the closest approximation to the input analogue voltage of 10 volts, given the resolution of the 4-bit ADC. This digital output can then be used for further digital processing or display.</a:t>
            </a:r>
          </a:p>
        </p:txBody>
      </p:sp>
    </p:spTree>
    <p:extLst>
      <p:ext uri="{BB962C8B-B14F-4D97-AF65-F5344CB8AC3E}">
        <p14:creationId xmlns:p14="http://schemas.microsoft.com/office/powerpoint/2010/main" val="1050240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30575" y="1048985"/>
            <a:ext cx="11226137" cy="728726"/>
          </a:xfrm>
          <a:prstGeom prst="rect">
            <a:avLst/>
          </a:prstGeom>
          <a:noFill/>
        </p:spPr>
        <p:txBody>
          <a:bodyPr wrap="square">
            <a:spAutoFit/>
          </a:bodyPr>
          <a:lstStyle/>
          <a:p>
            <a:pPr marL="266700" lvl="3" algn="just">
              <a:lnSpc>
                <a:spcPct val="200000"/>
              </a:lnSpc>
              <a:spcAft>
                <a:spcPts val="1000"/>
              </a:spcAft>
            </a:pPr>
            <a:r>
              <a:rPr lang="en-GB" sz="2400" b="1" dirty="0">
                <a:effectLst/>
                <a:latin typeface="Book Antiqua" panose="02040602050305030304" pitchFamily="18" charset="0"/>
                <a:ea typeface="Cambria" panose="02040503050406030204" pitchFamily="18" charset="0"/>
                <a:cs typeface="Arial" panose="020B0604020202020204" pitchFamily="34" charset="0"/>
              </a:rPr>
              <a:t>Successive Approximation Register Algorithm</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8" name="Picture 7">
            <a:extLst>
              <a:ext uri="{FF2B5EF4-FFF2-40B4-BE49-F238E27FC236}">
                <a16:creationId xmlns:a16="http://schemas.microsoft.com/office/drawing/2014/main" id="{3317EAC7-E0FE-BB3E-4B02-8CD713EA28CE}"/>
              </a:ext>
            </a:extLst>
          </p:cNvPr>
          <p:cNvPicPr>
            <a:picLocks noChangeAspect="1"/>
          </p:cNvPicPr>
          <p:nvPr/>
        </p:nvPicPr>
        <p:blipFill>
          <a:blip r:embed="rId2"/>
          <a:stretch>
            <a:fillRect/>
          </a:stretch>
        </p:blipFill>
        <p:spPr>
          <a:xfrm>
            <a:off x="1823664" y="1945414"/>
            <a:ext cx="6836274" cy="4132271"/>
          </a:xfrm>
          <a:prstGeom prst="rect">
            <a:avLst/>
          </a:prstGeom>
        </p:spPr>
      </p:pic>
    </p:spTree>
    <p:extLst>
      <p:ext uri="{BB962C8B-B14F-4D97-AF65-F5344CB8AC3E}">
        <p14:creationId xmlns:p14="http://schemas.microsoft.com/office/powerpoint/2010/main" val="25099395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501668" y="1989909"/>
            <a:ext cx="9411217" cy="3853555"/>
          </a:xfrm>
          <a:prstGeom prst="rect">
            <a:avLst/>
          </a:prstGeom>
          <a:noFill/>
        </p:spPr>
        <p:txBody>
          <a:bodyPr wrap="square">
            <a:spAutoFit/>
          </a:bodyPr>
          <a:lstStyle/>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flash type ADC produces an equivalent digital output for a corresponding analogue input in no time. </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It converts an analogue input signal into a digital output signal almost instantaneously by using many comparators, each corresponding to a specific voltage level.</a:t>
            </a:r>
          </a:p>
          <a:p>
            <a:pPr marL="447675" lvl="5"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flash type ADC is used in the applications where the conversion speed of analogue input into digital data should be very high.</a:t>
            </a:r>
          </a:p>
        </p:txBody>
      </p:sp>
      <p:pic>
        <p:nvPicPr>
          <p:cNvPr id="8" name="Picture 7" descr="A diagram of a circuit&#10;&#10;Description automatically generated">
            <a:extLst>
              <a:ext uri="{FF2B5EF4-FFF2-40B4-BE49-F238E27FC236}">
                <a16:creationId xmlns:a16="http://schemas.microsoft.com/office/drawing/2014/main" id="{7E4B3583-7836-DEEC-C5B0-8755D440110A}"/>
              </a:ext>
            </a:extLst>
          </p:cNvPr>
          <p:cNvPicPr>
            <a:picLocks noChangeAspect="1"/>
          </p:cNvPicPr>
          <p:nvPr/>
        </p:nvPicPr>
        <p:blipFill>
          <a:blip r:embed="rId2"/>
          <a:stretch>
            <a:fillRect/>
          </a:stretch>
        </p:blipFill>
        <p:spPr>
          <a:xfrm>
            <a:off x="279115" y="1790180"/>
            <a:ext cx="2330521" cy="4988104"/>
          </a:xfrm>
          <a:prstGeom prst="rect">
            <a:avLst/>
          </a:prstGeom>
        </p:spPr>
      </p:pic>
    </p:spTree>
    <p:extLst>
      <p:ext uri="{BB962C8B-B14F-4D97-AF65-F5344CB8AC3E}">
        <p14:creationId xmlns:p14="http://schemas.microsoft.com/office/powerpoint/2010/main" val="26531018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53520" y="849281"/>
            <a:ext cx="11226137" cy="940899"/>
          </a:xfrm>
          <a:prstGeom prst="rect">
            <a:avLst/>
          </a:prstGeom>
          <a:noFill/>
        </p:spPr>
        <p:txBody>
          <a:bodyPr wrap="square">
            <a:spAutoFit/>
          </a:bodyPr>
          <a:lstStyle/>
          <a:p>
            <a:pPr marL="266700" lvl="3" algn="just">
              <a:lnSpc>
                <a:spcPct val="200000"/>
              </a:lnSpc>
              <a:spcAft>
                <a:spcPts val="1000"/>
              </a:spcAft>
            </a:pPr>
            <a:r>
              <a:rPr lang="en-GB" sz="3200" b="1" dirty="0">
                <a:effectLst/>
                <a:latin typeface="Book Antiqua" panose="02040602050305030304" pitchFamily="18" charset="0"/>
                <a:ea typeface="Cambria" panose="02040503050406030204" pitchFamily="18" charset="0"/>
                <a:cs typeface="Arial" panose="020B0604020202020204" pitchFamily="34" charset="0"/>
              </a:rPr>
              <a:t>Flash Type ADC</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441699" y="2257654"/>
            <a:ext cx="9411217" cy="3319178"/>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Structure of Flash Type ADC</a:t>
            </a:r>
          </a:p>
          <a:p>
            <a:pPr marL="104775" lvl="5" algn="just">
              <a:lnSpc>
                <a:spcPct val="150000"/>
              </a:lnSpc>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A Flash ADC typically consists of the following components:</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Resistor Ladder Network</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Comparators</a:t>
            </a:r>
          </a:p>
          <a:p>
            <a:pPr marL="1362075" lvl="7"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Encoder</a:t>
            </a:r>
          </a:p>
        </p:txBody>
      </p:sp>
    </p:spTree>
    <p:extLst>
      <p:ext uri="{BB962C8B-B14F-4D97-AF65-F5344CB8AC3E}">
        <p14:creationId xmlns:p14="http://schemas.microsoft.com/office/powerpoint/2010/main" val="1205355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760198" y="2040794"/>
            <a:ext cx="9539645" cy="3012299"/>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Resistor Ladder Network</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 series of resistors (R) connected in a ladder-like configuration.</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Divides the reference voltage (𝑉𝑅) into multiple reference levels.</a:t>
            </a:r>
          </a:p>
          <a:p>
            <a:pPr marL="904875" lvl="6"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Each junction between resistors provides a different reference voltage to the comparators.</a:t>
            </a:r>
          </a:p>
        </p:txBody>
      </p:sp>
    </p:spTree>
    <p:extLst>
      <p:ext uri="{BB962C8B-B14F-4D97-AF65-F5344CB8AC3E}">
        <p14:creationId xmlns:p14="http://schemas.microsoft.com/office/powerpoint/2010/main" val="1326130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22369" y="1399323"/>
            <a:ext cx="11839492" cy="4599401"/>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Comparators: </a:t>
            </a:r>
            <a:r>
              <a:rPr lang="en-GB" sz="2200" dirty="0">
                <a:latin typeface="Book Antiqua" panose="02040602050305030304" pitchFamily="18" charset="0"/>
                <a:ea typeface="Cambria" panose="02040503050406030204" pitchFamily="18" charset="0"/>
                <a:cs typeface="Arial" panose="020B0604020202020204" pitchFamily="34" charset="0"/>
              </a:rPr>
              <a:t>A series of resistors (R) connected in a ladder-like configuration.</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Several comparators are shown, each with two inputs (+ and -).</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a:t>
            </a:r>
            <a:r>
              <a:rPr lang="en-GB" sz="2000" b="1" dirty="0">
                <a:latin typeface="Book Antiqua" panose="02040602050305030304" pitchFamily="18" charset="0"/>
                <a:ea typeface="Cambria" panose="02040503050406030204" pitchFamily="18" charset="0"/>
                <a:cs typeface="Arial" panose="020B0604020202020204" pitchFamily="34" charset="0"/>
              </a:rPr>
              <a:t>inverting input (-) </a:t>
            </a:r>
            <a:r>
              <a:rPr lang="en-GB" sz="2000" dirty="0">
                <a:latin typeface="Book Antiqua" panose="02040602050305030304" pitchFamily="18" charset="0"/>
                <a:ea typeface="Cambria" panose="02040503050406030204" pitchFamily="18" charset="0"/>
                <a:cs typeface="Arial" panose="020B0604020202020204" pitchFamily="34" charset="0"/>
              </a:rPr>
              <a:t>of each comparator is connected to one of the </a:t>
            </a:r>
            <a:r>
              <a:rPr lang="en-GB" sz="2000" b="1" dirty="0">
                <a:latin typeface="Book Antiqua" panose="02040602050305030304" pitchFamily="18" charset="0"/>
                <a:ea typeface="Cambria" panose="02040503050406030204" pitchFamily="18" charset="0"/>
                <a:cs typeface="Arial" panose="020B0604020202020204" pitchFamily="34" charset="0"/>
              </a:rPr>
              <a:t>reference voltages </a:t>
            </a:r>
            <a:r>
              <a:rPr lang="en-GB" sz="2000" dirty="0">
                <a:latin typeface="Book Antiqua" panose="02040602050305030304" pitchFamily="18" charset="0"/>
                <a:ea typeface="Cambria" panose="02040503050406030204" pitchFamily="18" charset="0"/>
                <a:cs typeface="Arial" panose="020B0604020202020204" pitchFamily="34" charset="0"/>
              </a:rPr>
              <a:t>from the resistor ladder.</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The </a:t>
            </a:r>
            <a:r>
              <a:rPr lang="en-GB" sz="2000" b="1" dirty="0">
                <a:latin typeface="Book Antiqua" panose="02040602050305030304" pitchFamily="18" charset="0"/>
                <a:ea typeface="Cambria" panose="02040503050406030204" pitchFamily="18" charset="0"/>
                <a:cs typeface="Arial" panose="020B0604020202020204" pitchFamily="34" charset="0"/>
              </a:rPr>
              <a:t>non-inverting input (+) </a:t>
            </a:r>
            <a:r>
              <a:rPr lang="en-GB" sz="2000" dirty="0">
                <a:latin typeface="Book Antiqua" panose="02040602050305030304" pitchFamily="18" charset="0"/>
                <a:ea typeface="Cambria" panose="02040503050406030204" pitchFamily="18" charset="0"/>
                <a:cs typeface="Arial" panose="020B0604020202020204" pitchFamily="34" charset="0"/>
              </a:rPr>
              <a:t>of all comparators is connected to the </a:t>
            </a:r>
            <a:r>
              <a:rPr lang="en-GB" sz="2000" b="1" dirty="0">
                <a:latin typeface="Book Antiqua" panose="02040602050305030304" pitchFamily="18" charset="0"/>
                <a:ea typeface="Cambria" panose="02040503050406030204" pitchFamily="18" charset="0"/>
                <a:cs typeface="Arial" panose="020B0604020202020204" pitchFamily="34" charset="0"/>
              </a:rPr>
              <a:t>input analogue signal (𝑉𝑖).</a:t>
            </a:r>
          </a:p>
          <a:p>
            <a:pPr marL="904875" lvl="6"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Each comparator outputs a digital signal: </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High (1) if 𝑉𝑖​  is greater than the reference voltage at the inverting input.</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Low (0) if 𝑉𝑖 is less than the reference voltage at the inverting input.</a:t>
            </a:r>
          </a:p>
        </p:txBody>
      </p:sp>
    </p:spTree>
    <p:extLst>
      <p:ext uri="{BB962C8B-B14F-4D97-AF65-F5344CB8AC3E}">
        <p14:creationId xmlns:p14="http://schemas.microsoft.com/office/powerpoint/2010/main" val="2316534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22369" y="1399323"/>
            <a:ext cx="11839492" cy="2368021"/>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Comparators: </a:t>
            </a:r>
            <a:r>
              <a:rPr lang="en-GB" sz="2200" dirty="0">
                <a:latin typeface="Book Antiqua" panose="02040602050305030304" pitchFamily="18" charset="0"/>
                <a:ea typeface="Cambria" panose="02040503050406030204" pitchFamily="18" charset="0"/>
                <a:cs typeface="Arial" panose="020B0604020202020204" pitchFamily="34" charset="0"/>
              </a:rPr>
              <a:t>A series of resistors (R) connected in a ladder-like configuration.</a:t>
            </a:r>
          </a:p>
          <a:p>
            <a:pPr marL="561975" lvl="6" algn="just">
              <a:lnSpc>
                <a:spcPct val="150000"/>
              </a:lnSpc>
              <a:spcAft>
                <a:spcPts val="1000"/>
              </a:spcAft>
            </a:pPr>
            <a:r>
              <a:rPr lang="en-GB" sz="2000" dirty="0">
                <a:latin typeface="Book Antiqua" panose="02040602050305030304" pitchFamily="18" charset="0"/>
                <a:ea typeface="Cambria" panose="02040503050406030204" pitchFamily="18" charset="0"/>
                <a:cs typeface="Arial" panose="020B0604020202020204" pitchFamily="34" charset="0"/>
              </a:rPr>
              <a:t>Each comparator outputs a digital signal: </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High (1) if 𝑉𝑖​  is greater than the reference voltage at the inverting input.</a:t>
            </a:r>
          </a:p>
          <a:p>
            <a:pPr marL="1819275" lvl="8" indent="-342900" algn="just">
              <a:lnSpc>
                <a:spcPct val="150000"/>
              </a:lnSpc>
              <a:spcAft>
                <a:spcPts val="1000"/>
              </a:spcAft>
              <a:buFont typeface="Arial" panose="020B0604020202020204" pitchFamily="34" charset="0"/>
              <a:buChar char="•"/>
            </a:pPr>
            <a:r>
              <a:rPr lang="en-GB" sz="2000" dirty="0">
                <a:latin typeface="Book Antiqua" panose="02040602050305030304" pitchFamily="18" charset="0"/>
                <a:ea typeface="Cambria" panose="02040503050406030204" pitchFamily="18" charset="0"/>
                <a:cs typeface="Arial" panose="020B0604020202020204" pitchFamily="34" charset="0"/>
              </a:rPr>
              <a:t>Low (0) if 𝑉𝑖 is less than the reference voltage at the inverting input.</a:t>
            </a:r>
          </a:p>
        </p:txBody>
      </p:sp>
    </p:spTree>
    <p:extLst>
      <p:ext uri="{BB962C8B-B14F-4D97-AF65-F5344CB8AC3E}">
        <p14:creationId xmlns:p14="http://schemas.microsoft.com/office/powerpoint/2010/main" val="30233235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00F1BBD-4E7B-C03B-5FAA-20445F338ABE}"/>
                  </a:ext>
                </a:extLst>
              </p:cNvPr>
              <p:cNvSpPr txBox="1"/>
              <p:nvPr/>
            </p:nvSpPr>
            <p:spPr>
              <a:xfrm>
                <a:off x="176254" y="1209251"/>
                <a:ext cx="11839492" cy="5094921"/>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Flash Type ADC: </a:t>
                </a:r>
              </a:p>
              <a:p>
                <a:pPr marL="104775" lvl="5" algn="just">
                  <a:lnSpc>
                    <a:spcPct val="150000"/>
                  </a:lnSpc>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Let us consider 4- bit ADC</a:t>
                </a:r>
              </a:p>
              <a:p>
                <a:pPr marL="447675" lvl="5" indent="358775" algn="just">
                  <a:lnSpc>
                    <a:spcPct val="150000"/>
                  </a:lnSpc>
                  <a:spcAft>
                    <a:spcPts val="1000"/>
                  </a:spcAft>
                  <a:buFont typeface="Arial" panose="020B0604020202020204" pitchFamily="34" charset="0"/>
                  <a:buChar char="•"/>
                  <a:tabLst>
                    <a:tab pos="266700" algn="l"/>
                  </a:tabLst>
                </a:pPr>
                <a:r>
                  <a:rPr lang="en-GB" sz="2200" dirty="0">
                    <a:latin typeface="Book Antiqua" panose="02040602050305030304" pitchFamily="18" charset="0"/>
                    <a:ea typeface="Cambria" panose="02040503050406030204" pitchFamily="18" charset="0"/>
                    <a:cs typeface="Arial" panose="020B0604020202020204" pitchFamily="34" charset="0"/>
                  </a:rPr>
                  <a:t>	The no. of comparators is determined by calculating </a:t>
                </a:r>
                <a14:m>
                  <m:oMath xmlns:m="http://schemas.openxmlformats.org/officeDocument/2006/math">
                    <m:sSup>
                      <m:sSupPr>
                        <m:ctrlPr>
                          <a:rPr lang="en-GB" sz="2200" i="1" smtClean="0">
                            <a:effectLst/>
                            <a:latin typeface="Cambria Math" panose="02040503050406030204" pitchFamily="18"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2</m:t>
                        </m:r>
                      </m:e>
                      <m:sup>
                        <m:r>
                          <a:rPr lang="en-GB" sz="2200" i="1">
                            <a:effectLst/>
                            <a:latin typeface="Cambria Math" panose="02040503050406030204" pitchFamily="18" charset="0"/>
                            <a:ea typeface="DengXian" panose="02010600030101010101" pitchFamily="2" charset="-122"/>
                            <a:cs typeface="Arial" panose="020B0604020202020204" pitchFamily="34" charset="0"/>
                          </a:rPr>
                          <m:t>𝑛</m:t>
                        </m:r>
                      </m:sup>
                    </m:sSup>
                  </m:oMath>
                </a14:m>
                <a:r>
                  <a:rPr lang="en-GB" sz="2200" dirty="0">
                    <a:latin typeface="Book Antiqua" panose="02040602050305030304" pitchFamily="18" charset="0"/>
                    <a:ea typeface="Cambria" panose="02040503050406030204" pitchFamily="18" charset="0"/>
                    <a:cs typeface="Arial" panose="020B0604020202020204" pitchFamily="34" charset="0"/>
                  </a:rPr>
                  <a:t>-1</a:t>
                </a:r>
              </a:p>
              <a:p>
                <a:pPr marL="447675" lvl="5" indent="358775" algn="just">
                  <a:lnSpc>
                    <a:spcPct val="150000"/>
                  </a:lnSpc>
                  <a:spcAft>
                    <a:spcPts val="1000"/>
                  </a:spcAft>
                  <a:buFont typeface="Arial" panose="020B0604020202020204" pitchFamily="34" charset="0"/>
                  <a:buChar char="•"/>
                  <a:tabLst>
                    <a:tab pos="266700" algn="l"/>
                  </a:tabLst>
                </a:pPr>
                <a:r>
                  <a:rPr lang="en-GB" sz="2200" dirty="0">
                    <a:latin typeface="Book Antiqua" panose="02040602050305030304" pitchFamily="18" charset="0"/>
                    <a:ea typeface="Cambria" panose="02040503050406030204" pitchFamily="18" charset="0"/>
                    <a:cs typeface="Arial" panose="020B0604020202020204" pitchFamily="34" charset="0"/>
                  </a:rPr>
                  <a:t>We use 4 bit, so n= 4, </a:t>
                </a:r>
                <a14:m>
                  <m:oMath xmlns:m="http://schemas.openxmlformats.org/officeDocument/2006/math">
                    <m:sSup>
                      <m:sSupPr>
                        <m:ctrlPr>
                          <a:rPr lang="en-GB" sz="2200" i="1" smtClean="0">
                            <a:effectLst/>
                            <a:latin typeface="Cambria Math" panose="02040503050406030204" pitchFamily="18"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2</m:t>
                        </m:r>
                      </m:e>
                      <m:sup>
                        <m:r>
                          <a:rPr lang="en-GB" sz="2200" i="1">
                            <a:effectLst/>
                            <a:latin typeface="Cambria Math" panose="02040503050406030204" pitchFamily="18" charset="0"/>
                            <a:ea typeface="DengXian" panose="02010600030101010101" pitchFamily="2" charset="-122"/>
                            <a:cs typeface="Arial" panose="020B0604020202020204" pitchFamily="34" charset="0"/>
                          </a:rPr>
                          <m:t>𝑛</m:t>
                        </m:r>
                      </m:sup>
                    </m:sSup>
                  </m:oMath>
                </a14:m>
                <a:r>
                  <a:rPr lang="en-GB" sz="2200" dirty="0">
                    <a:latin typeface="Book Antiqua" panose="02040602050305030304" pitchFamily="18" charset="0"/>
                    <a:ea typeface="Cambria" panose="02040503050406030204" pitchFamily="18" charset="0"/>
                    <a:cs typeface="Arial" panose="020B0604020202020204" pitchFamily="34" charset="0"/>
                  </a:rPr>
                  <a:t>-1=15. Therefore, We use 15 comparators for 4- bit ADC</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Reference voltages might be 𝑉𝑅/16,2𝑉𝑅/16,3𝑉𝑅/16,…,15𝑉𝑅/16</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That is, the first Vi will be 16/16=1V</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Second Vi will be 32/16 = 2V</a:t>
                </a:r>
              </a:p>
              <a:p>
                <a:pPr marL="447675" lvl="5" indent="358775" algn="just">
                  <a:lnSpc>
                    <a:spcPct val="150000"/>
                  </a:lnSpc>
                  <a:spcAft>
                    <a:spcPts val="1000"/>
                  </a:spcAft>
                  <a:buFont typeface="Arial" panose="020B0604020202020204" pitchFamily="34" charset="0"/>
                  <a:buChar char="•"/>
                  <a:tabLst>
                    <a:tab pos="266700" algn="l"/>
                  </a:tabLst>
                </a:pPr>
                <a:r>
                  <a:rPr lang="pt-BR" sz="2200" dirty="0">
                    <a:latin typeface="Book Antiqua" panose="02040602050305030304" pitchFamily="18" charset="0"/>
                    <a:ea typeface="Cambria" panose="02040503050406030204" pitchFamily="18" charset="0"/>
                    <a:cs typeface="Arial" panose="020B0604020202020204" pitchFamily="34" charset="0"/>
                  </a:rPr>
                  <a:t>Upto to 15th Comparator has Vi = 240/16=15V</a:t>
                </a: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mc:Choice>
        <mc:Fallback xmlns="">
          <p:sp>
            <p:nvSpPr>
              <p:cNvPr id="4" name="TextBox 3">
                <a:extLst>
                  <a:ext uri="{FF2B5EF4-FFF2-40B4-BE49-F238E27FC236}">
                    <a16:creationId xmlns:a16="http://schemas.microsoft.com/office/drawing/2014/main" id="{900F1BBD-4E7B-C03B-5FAA-20445F338ABE}"/>
                  </a:ext>
                </a:extLst>
              </p:cNvPr>
              <p:cNvSpPr txBox="1">
                <a:spLocks noRot="1" noChangeAspect="1" noMove="1" noResize="1" noEditPoints="1" noAdjustHandles="1" noChangeArrowheads="1" noChangeShapeType="1" noTextEdit="1"/>
              </p:cNvSpPr>
              <p:nvPr/>
            </p:nvSpPr>
            <p:spPr>
              <a:xfrm>
                <a:off x="176254" y="1209251"/>
                <a:ext cx="11839492" cy="5094921"/>
              </a:xfrm>
              <a:prstGeom prst="rect">
                <a:avLst/>
              </a:prstGeom>
              <a:blipFill>
                <a:blip r:embed="rId2"/>
                <a:stretch>
                  <a:fillRect b="-1555"/>
                </a:stretch>
              </a:blipFill>
            </p:spPr>
            <p:txBody>
              <a:bodyPr/>
              <a:lstStyle/>
              <a:p>
                <a:r>
                  <a:rPr lang="en-GB">
                    <a:noFill/>
                  </a:rPr>
                  <a:t> </a:t>
                </a:r>
              </a:p>
            </p:txBody>
          </p:sp>
        </mc:Fallback>
      </mc:AlternateContent>
    </p:spTree>
    <p:extLst>
      <p:ext uri="{BB962C8B-B14F-4D97-AF65-F5344CB8AC3E}">
        <p14:creationId xmlns:p14="http://schemas.microsoft.com/office/powerpoint/2010/main" val="36902882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222368" y="1198977"/>
            <a:ext cx="10221193" cy="4979633"/>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Flash Type ADC: </a:t>
            </a:r>
          </a:p>
          <a:p>
            <a:pPr marL="447675" lvl="5"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Assume Reference Voltages are1V, 2V, 3V, ..., 15V and the input voltage is 10V</a:t>
            </a:r>
          </a:p>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Comparator Outputs: </a:t>
            </a:r>
          </a:p>
          <a:p>
            <a:pPr marL="904875" lvl="6"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Comparators with reference voltages 1V to 10V output 1 (since 𝑉𝑖=10𝑉 is greater than these reference voltages).</a:t>
            </a:r>
          </a:p>
          <a:p>
            <a:pPr marL="904875" lvl="6" indent="-342900" algn="just">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Comparators with reference voltages 11V to 15V output 0 (since 𝑉𝑖=10𝑉 is less than these reference voltages).</a:t>
            </a:r>
            <a:endParaRPr lang="en-GB" sz="2200" dirty="0">
              <a:latin typeface="Book Antiqua" panose="02040602050305030304" pitchFamily="18" charset="0"/>
              <a:ea typeface="Cambria" panose="02040503050406030204" pitchFamily="18" charset="0"/>
              <a:cs typeface="Arial" panose="020B0604020202020204" pitchFamily="34" charset="0"/>
            </a:endParaRPr>
          </a:p>
        </p:txBody>
      </p:sp>
    </p:spTree>
    <p:extLst>
      <p:ext uri="{BB962C8B-B14F-4D97-AF65-F5344CB8AC3E}">
        <p14:creationId xmlns:p14="http://schemas.microsoft.com/office/powerpoint/2010/main" val="1194457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730939" y="1821526"/>
            <a:ext cx="10221193" cy="3746410"/>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Example of Flash Type ADC: </a:t>
            </a:r>
          </a:p>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Priority Encoder: </a:t>
            </a:r>
            <a:r>
              <a:rPr lang="en-GB" sz="2400" dirty="0">
                <a:latin typeface="Book Antiqua" panose="02040602050305030304" pitchFamily="18" charset="0"/>
                <a:ea typeface="Cambria" panose="02040503050406030204" pitchFamily="18" charset="0"/>
                <a:cs typeface="Arial" panose="020B0604020202020204" pitchFamily="34" charset="0"/>
              </a:rPr>
              <a:t>The highest priority comparator that outputs a 1 determines the output code(from left).</a:t>
            </a:r>
          </a:p>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	Comparator Outputs: 111111111100000</a:t>
            </a:r>
          </a:p>
          <a:p>
            <a:pPr marL="104775" lvl="5" algn="just">
              <a:lnSpc>
                <a:spcPct val="150000"/>
              </a:lnSpc>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For a 4-bit ADC, the binary representation of 10 is 1010 which is the output of the Encoder</a:t>
            </a:r>
          </a:p>
        </p:txBody>
      </p:sp>
      <p:cxnSp>
        <p:nvCxnSpPr>
          <p:cNvPr id="7" name="Straight Arrow Connector 6">
            <a:extLst>
              <a:ext uri="{FF2B5EF4-FFF2-40B4-BE49-F238E27FC236}">
                <a16:creationId xmlns:a16="http://schemas.microsoft.com/office/drawing/2014/main" id="{6F4B48EC-AB9C-DB35-C571-30253B0CF8C4}"/>
              </a:ext>
            </a:extLst>
          </p:cNvPr>
          <p:cNvCxnSpPr>
            <a:cxnSpLocks/>
          </p:cNvCxnSpPr>
          <p:nvPr/>
        </p:nvCxnSpPr>
        <p:spPr>
          <a:xfrm flipH="1">
            <a:off x="6270660" y="3427603"/>
            <a:ext cx="616450" cy="534256"/>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83858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200" b="1" dirty="0">
                <a:solidFill>
                  <a:schemeClr val="bg1"/>
                </a:solidFill>
                <a:latin typeface="Book Antiqua" panose="02040602050305030304" pitchFamily="18" charset="0"/>
                <a:ea typeface="Cambria" panose="02040503050406030204" pitchFamily="18" charset="0"/>
              </a:rPr>
              <a:t>Analog to Digital Converter</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900F1BBD-4E7B-C03B-5FAA-20445F338ABE}"/>
              </a:ext>
            </a:extLst>
          </p:cNvPr>
          <p:cNvSpPr txBox="1"/>
          <p:nvPr/>
        </p:nvSpPr>
        <p:spPr>
          <a:xfrm>
            <a:off x="438125" y="1196009"/>
            <a:ext cx="10221193" cy="591380"/>
          </a:xfrm>
          <a:prstGeom prst="rect">
            <a:avLst/>
          </a:prstGeom>
          <a:noFill/>
        </p:spPr>
        <p:txBody>
          <a:bodyPr wrap="square">
            <a:spAutoFit/>
          </a:bodyPr>
          <a:lstStyle/>
          <a:p>
            <a:pPr marL="104775" lvl="5" algn="just">
              <a:lnSpc>
                <a:spcPct val="150000"/>
              </a:lnSpc>
              <a:spcAft>
                <a:spcPts val="1000"/>
              </a:spcAft>
            </a:pPr>
            <a:r>
              <a:rPr lang="en-GB" sz="2400" b="1" dirty="0">
                <a:latin typeface="Book Antiqua" panose="02040602050305030304" pitchFamily="18" charset="0"/>
                <a:ea typeface="Cambria" panose="02040503050406030204" pitchFamily="18" charset="0"/>
                <a:cs typeface="Arial" panose="020B0604020202020204" pitchFamily="34" charset="0"/>
              </a:rPr>
              <a:t>Priority Encoder </a:t>
            </a:r>
            <a:endParaRPr lang="en-GB" sz="2400" dirty="0">
              <a:latin typeface="Book Antiqua" panose="02040602050305030304" pitchFamily="18" charset="0"/>
              <a:ea typeface="Cambria" panose="02040503050406030204" pitchFamily="18" charset="0"/>
              <a:cs typeface="Arial" panose="020B0604020202020204" pitchFamily="34" charset="0"/>
            </a:endParaRPr>
          </a:p>
        </p:txBody>
      </p:sp>
      <p:graphicFrame>
        <p:nvGraphicFramePr>
          <p:cNvPr id="6" name="Table 5">
            <a:extLst>
              <a:ext uri="{FF2B5EF4-FFF2-40B4-BE49-F238E27FC236}">
                <a16:creationId xmlns:a16="http://schemas.microsoft.com/office/drawing/2014/main" id="{886C7E57-36DC-216C-A0DF-F45B08AEC26D}"/>
              </a:ext>
            </a:extLst>
          </p:cNvPr>
          <p:cNvGraphicFramePr>
            <a:graphicFrameLocks noGrp="1"/>
          </p:cNvGraphicFramePr>
          <p:nvPr>
            <p:extLst>
              <p:ext uri="{D42A27DB-BD31-4B8C-83A1-F6EECF244321}">
                <p14:modId xmlns:p14="http://schemas.microsoft.com/office/powerpoint/2010/main" val="1837991925"/>
              </p:ext>
            </p:extLst>
          </p:nvPr>
        </p:nvGraphicFramePr>
        <p:xfrm>
          <a:off x="3739793" y="1829068"/>
          <a:ext cx="3064553" cy="4417620"/>
        </p:xfrm>
        <a:graphic>
          <a:graphicData uri="http://schemas.openxmlformats.org/drawingml/2006/table">
            <a:tbl>
              <a:tblPr>
                <a:tableStyleId>{21E4AEA4-8DFA-4A89-87EB-49C32662AFE0}</a:tableStyleId>
              </a:tblPr>
              <a:tblGrid>
                <a:gridCol w="2038004">
                  <a:extLst>
                    <a:ext uri="{9D8B030D-6E8A-4147-A177-3AD203B41FA5}">
                      <a16:colId xmlns:a16="http://schemas.microsoft.com/office/drawing/2014/main" val="1983256356"/>
                    </a:ext>
                  </a:extLst>
                </a:gridCol>
                <a:gridCol w="1026549">
                  <a:extLst>
                    <a:ext uri="{9D8B030D-6E8A-4147-A177-3AD203B41FA5}">
                      <a16:colId xmlns:a16="http://schemas.microsoft.com/office/drawing/2014/main" val="4040441895"/>
                    </a:ext>
                  </a:extLst>
                </a:gridCol>
              </a:tblGrid>
              <a:tr h="259860">
                <a:tc gridSpan="2">
                  <a:txBody>
                    <a:bodyPr/>
                    <a:lstStyle/>
                    <a:p>
                      <a:pPr algn="ctr" fontAlgn="b"/>
                      <a:r>
                        <a:rPr lang="en-GB" sz="1100" u="none" strike="noStrike">
                          <a:effectLst/>
                        </a:rPr>
                        <a:t>Priority Encoder</a:t>
                      </a:r>
                      <a:endParaRPr lang="en-GB" sz="1100" b="1" i="0" u="none" strike="noStrike">
                        <a:solidFill>
                          <a:srgbClr val="000000"/>
                        </a:solidFill>
                        <a:effectLst/>
                        <a:latin typeface="Aptos Narrow" panose="020B0004020202020204" pitchFamily="34" charset="0"/>
                      </a:endParaRPr>
                    </a:p>
                  </a:txBody>
                  <a:tcPr marL="4763" marR="4763" marT="4763" marB="0" anchor="b"/>
                </a:tc>
                <a:tc hMerge="1">
                  <a:txBody>
                    <a:bodyPr/>
                    <a:lstStyle/>
                    <a:p>
                      <a:endParaRPr lang="en-GB"/>
                    </a:p>
                  </a:txBody>
                  <a:tcPr/>
                </a:tc>
                <a:extLst>
                  <a:ext uri="{0D108BD9-81ED-4DB2-BD59-A6C34878D82A}">
                    <a16:rowId xmlns:a16="http://schemas.microsoft.com/office/drawing/2014/main" val="2514894288"/>
                  </a:ext>
                </a:extLst>
              </a:tr>
              <a:tr h="259860">
                <a:tc>
                  <a:txBody>
                    <a:bodyPr/>
                    <a:lstStyle/>
                    <a:p>
                      <a:pPr algn="ctr" fontAlgn="b"/>
                      <a:r>
                        <a:rPr lang="en-GB" sz="1100" u="none" strike="noStrike">
                          <a:effectLst/>
                        </a:rPr>
                        <a:t>Inputs</a:t>
                      </a:r>
                      <a:endParaRPr lang="en-GB" sz="1100" b="1"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Output</a:t>
                      </a:r>
                      <a:endParaRPr lang="en-GB" sz="1100" b="1"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751771969"/>
                  </a:ext>
                </a:extLst>
              </a:tr>
              <a:tr h="259860">
                <a:tc>
                  <a:txBody>
                    <a:bodyPr/>
                    <a:lstStyle/>
                    <a:p>
                      <a:pPr algn="r" fontAlgn="b"/>
                      <a:r>
                        <a:rPr lang="en-GB" sz="1100" u="none" strike="noStrike">
                          <a:effectLst/>
                        </a:rPr>
                        <a:t>100000000000000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657765372"/>
                  </a:ext>
                </a:extLst>
              </a:tr>
              <a:tr h="259860">
                <a:tc>
                  <a:txBody>
                    <a:bodyPr/>
                    <a:lstStyle/>
                    <a:p>
                      <a:pPr algn="r" fontAlgn="b"/>
                      <a:r>
                        <a:rPr lang="en-GB" sz="1100" u="none" strike="noStrike">
                          <a:effectLst/>
                        </a:rPr>
                        <a:t>110000000000000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2</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63572891"/>
                  </a:ext>
                </a:extLst>
              </a:tr>
              <a:tr h="259860">
                <a:tc>
                  <a:txBody>
                    <a:bodyPr/>
                    <a:lstStyle/>
                    <a:p>
                      <a:pPr algn="r" fontAlgn="b"/>
                      <a:r>
                        <a:rPr lang="en-GB" sz="1100" u="none" strike="noStrike">
                          <a:effectLst/>
                        </a:rPr>
                        <a:t>111000000000000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3</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48274338"/>
                  </a:ext>
                </a:extLst>
              </a:tr>
              <a:tr h="259860">
                <a:tc>
                  <a:txBody>
                    <a:bodyPr/>
                    <a:lstStyle/>
                    <a:p>
                      <a:pPr algn="r" fontAlgn="b"/>
                      <a:r>
                        <a:rPr lang="en-GB" sz="1100" u="none" strike="noStrike">
                          <a:effectLst/>
                        </a:rPr>
                        <a:t>111100000000000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4</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224518505"/>
                  </a:ext>
                </a:extLst>
              </a:tr>
              <a:tr h="259860">
                <a:tc>
                  <a:txBody>
                    <a:bodyPr/>
                    <a:lstStyle/>
                    <a:p>
                      <a:pPr algn="r" fontAlgn="b"/>
                      <a:r>
                        <a:rPr lang="en-GB" sz="1100" u="none" strike="noStrike">
                          <a:effectLst/>
                        </a:rPr>
                        <a:t>111110000000000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5</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055416778"/>
                  </a:ext>
                </a:extLst>
              </a:tr>
              <a:tr h="259860">
                <a:tc>
                  <a:txBody>
                    <a:bodyPr/>
                    <a:lstStyle/>
                    <a:p>
                      <a:pPr algn="r" fontAlgn="b"/>
                      <a:r>
                        <a:rPr lang="en-GB" sz="1100" u="none" strike="noStrike">
                          <a:effectLst/>
                        </a:rPr>
                        <a:t>111111000000000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6</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569222721"/>
                  </a:ext>
                </a:extLst>
              </a:tr>
              <a:tr h="259860">
                <a:tc>
                  <a:txBody>
                    <a:bodyPr/>
                    <a:lstStyle/>
                    <a:p>
                      <a:pPr algn="r" fontAlgn="b"/>
                      <a:r>
                        <a:rPr lang="en-GB" sz="1100" u="none" strike="noStrike">
                          <a:effectLst/>
                        </a:rPr>
                        <a:t>111111100000000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7</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7244326"/>
                  </a:ext>
                </a:extLst>
              </a:tr>
              <a:tr h="259860">
                <a:tc>
                  <a:txBody>
                    <a:bodyPr/>
                    <a:lstStyle/>
                    <a:p>
                      <a:pPr algn="r" fontAlgn="b"/>
                      <a:r>
                        <a:rPr lang="en-GB" sz="1100" u="none" strike="noStrike">
                          <a:effectLst/>
                        </a:rPr>
                        <a:t>111111110000000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8</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91313061"/>
                  </a:ext>
                </a:extLst>
              </a:tr>
              <a:tr h="259860">
                <a:tc>
                  <a:txBody>
                    <a:bodyPr/>
                    <a:lstStyle/>
                    <a:p>
                      <a:pPr algn="r" fontAlgn="b"/>
                      <a:r>
                        <a:rPr lang="en-GB" sz="1100" u="none" strike="noStrike">
                          <a:effectLst/>
                        </a:rPr>
                        <a:t>111111111000000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9</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515345293"/>
                  </a:ext>
                </a:extLst>
              </a:tr>
              <a:tr h="259860">
                <a:tc>
                  <a:txBody>
                    <a:bodyPr/>
                    <a:lstStyle/>
                    <a:p>
                      <a:pPr algn="r" fontAlgn="b"/>
                      <a:r>
                        <a:rPr lang="en-GB" sz="1100" u="none" strike="noStrike">
                          <a:effectLst/>
                        </a:rPr>
                        <a:t>111111111100000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10</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388202687"/>
                  </a:ext>
                </a:extLst>
              </a:tr>
              <a:tr h="259860">
                <a:tc>
                  <a:txBody>
                    <a:bodyPr/>
                    <a:lstStyle/>
                    <a:p>
                      <a:pPr algn="r" fontAlgn="b"/>
                      <a:r>
                        <a:rPr lang="en-GB" sz="1100" u="none" strike="noStrike">
                          <a:effectLst/>
                        </a:rPr>
                        <a:t>111111111110000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11</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948272814"/>
                  </a:ext>
                </a:extLst>
              </a:tr>
              <a:tr h="259860">
                <a:tc>
                  <a:txBody>
                    <a:bodyPr/>
                    <a:lstStyle/>
                    <a:p>
                      <a:pPr algn="r" fontAlgn="b"/>
                      <a:r>
                        <a:rPr lang="en-GB" sz="1100" u="none" strike="noStrike">
                          <a:effectLst/>
                        </a:rPr>
                        <a:t>111111111111000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12</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291193052"/>
                  </a:ext>
                </a:extLst>
              </a:tr>
              <a:tr h="259860">
                <a:tc>
                  <a:txBody>
                    <a:bodyPr/>
                    <a:lstStyle/>
                    <a:p>
                      <a:pPr algn="r" fontAlgn="b"/>
                      <a:r>
                        <a:rPr lang="en-GB" sz="1100" u="none" strike="noStrike">
                          <a:effectLst/>
                        </a:rPr>
                        <a:t>111111111111100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13</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859410390"/>
                  </a:ext>
                </a:extLst>
              </a:tr>
              <a:tr h="259860">
                <a:tc>
                  <a:txBody>
                    <a:bodyPr/>
                    <a:lstStyle/>
                    <a:p>
                      <a:pPr algn="r" fontAlgn="b"/>
                      <a:r>
                        <a:rPr lang="en-GB" sz="1100" u="none" strike="noStrike">
                          <a:effectLst/>
                        </a:rPr>
                        <a:t>111111111111110</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a:effectLst/>
                        </a:rPr>
                        <a:t>14</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338687730"/>
                  </a:ext>
                </a:extLst>
              </a:tr>
              <a:tr h="259860">
                <a:tc>
                  <a:txBody>
                    <a:bodyPr/>
                    <a:lstStyle/>
                    <a:p>
                      <a:pPr algn="r" fontAlgn="b"/>
                      <a:r>
                        <a:rPr lang="en-GB" sz="1100" u="none" strike="noStrike">
                          <a:effectLst/>
                        </a:rPr>
                        <a:t>111111111111111</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ctr" fontAlgn="b"/>
                      <a:r>
                        <a:rPr lang="en-GB" sz="1100" u="none" strike="noStrike" dirty="0">
                          <a:effectLst/>
                        </a:rPr>
                        <a:t>15</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99126309"/>
                  </a:ext>
                </a:extLst>
              </a:tr>
            </a:tbl>
          </a:graphicData>
        </a:graphic>
      </p:graphicFrame>
    </p:spTree>
    <p:extLst>
      <p:ext uri="{BB962C8B-B14F-4D97-AF65-F5344CB8AC3E}">
        <p14:creationId xmlns:p14="http://schemas.microsoft.com/office/powerpoint/2010/main" val="13330887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e5768a75-12e4-4501-a17a-a71c3e10baf7"/>
  <p:tag name="SLIDO_EVENT_SECTION_UUID" val="78852cb9-7f89-4759-86ac-fd01d2c7a0cf"/>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2053</Words>
  <Application>Microsoft Office PowerPoint</Application>
  <PresentationFormat>Widescreen</PresentationFormat>
  <Paragraphs>285</Paragraphs>
  <Slides>34</Slides>
  <Notes>0</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34</vt:i4>
      </vt:variant>
    </vt:vector>
  </HeadingPairs>
  <TitlesOfParts>
    <vt:vector size="61" baseType="lpstr">
      <vt:lpstr>Aptos Narrow</vt:lpstr>
      <vt:lpstr>Arial</vt:lpstr>
      <vt:lpstr>Book Antiqua</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Analog to Digital Converter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60</cp:revision>
  <dcterms:created xsi:type="dcterms:W3CDTF">2021-03-09T15:35:42Z</dcterms:created>
  <dcterms:modified xsi:type="dcterms:W3CDTF">2024-07-04T11:27:53Z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