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3"/>
  </p:notesMasterIdLst>
  <p:sldIdLst>
    <p:sldId id="256" r:id="rId2"/>
    <p:sldId id="257" r:id="rId3"/>
    <p:sldId id="258" r:id="rId4"/>
    <p:sldId id="259" r:id="rId5"/>
    <p:sldId id="260" r:id="rId6"/>
    <p:sldId id="266" r:id="rId7"/>
    <p:sldId id="268" r:id="rId8"/>
    <p:sldId id="269" r:id="rId9"/>
    <p:sldId id="267" r:id="rId10"/>
    <p:sldId id="271"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34" autoAdjust="0"/>
    <p:restoredTop sz="83293" autoAdjust="0"/>
  </p:normalViewPr>
  <p:slideViewPr>
    <p:cSldViewPr snapToGrid="0">
      <p:cViewPr varScale="1">
        <p:scale>
          <a:sx n="80" d="100"/>
          <a:sy n="80" d="100"/>
        </p:scale>
        <p:origin x="124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4E3CDE-2D16-4806-856D-3FA09E7A8107}" type="datetimeFigureOut">
              <a:rPr lang="en-US" smtClean="0"/>
              <a:t>11/16/2023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34FC1B-3011-4D04-8697-2E2FC2459B64}" type="slidenum">
              <a:rPr lang="en-US" smtClean="0"/>
              <a:t>‹#›</a:t>
            </a:fld>
            <a:endParaRPr lang="en-US"/>
          </a:p>
        </p:txBody>
      </p:sp>
    </p:spTree>
    <p:extLst>
      <p:ext uri="{BB962C8B-B14F-4D97-AF65-F5344CB8AC3E}">
        <p14:creationId xmlns:p14="http://schemas.microsoft.com/office/powerpoint/2010/main" val="3165789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will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 variety and importance of Hotel Indigos' services and amenities in this presentation as our main subject. In addition to lodging, dining, and concierge services, Hotel Indigos also provide cultural events. These services are essential for assuring client satisfaction and encouraging repeat business. Hotels build enduring relationships with their visitors through unique and memorable experiences, increasing customer loyalty.</a:t>
            </a:r>
          </a:p>
          <a:p>
            <a:endParaRPr lang="en-US" dirty="0"/>
          </a:p>
        </p:txBody>
      </p:sp>
      <p:sp>
        <p:nvSpPr>
          <p:cNvPr id="4" name="Slide Number Placeholder 3"/>
          <p:cNvSpPr>
            <a:spLocks noGrp="1"/>
          </p:cNvSpPr>
          <p:nvPr>
            <p:ph type="sldNum" sz="quarter" idx="10"/>
          </p:nvPr>
        </p:nvSpPr>
        <p:spPr/>
        <p:txBody>
          <a:bodyPr/>
          <a:lstStyle/>
          <a:p>
            <a:fld id="{6934FC1B-3011-4D04-8697-2E2FC2459B64}" type="slidenum">
              <a:rPr lang="en-US" smtClean="0"/>
              <a:t>2</a:t>
            </a:fld>
            <a:endParaRPr lang="en-US"/>
          </a:p>
        </p:txBody>
      </p:sp>
    </p:spTree>
    <p:extLst>
      <p:ext uri="{BB962C8B-B14F-4D97-AF65-F5344CB8AC3E}">
        <p14:creationId xmlns:p14="http://schemas.microsoft.com/office/powerpoint/2010/main" val="4243138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 Indigo is a chain of small, individually owned boutique hotels. Hotel Indigo is mainly under the boutique of Intercontinental Hotels Group. It has 130 main properties around the globe, with the first hotel opening in 2004. It was opened in Atlanta, Georgia, first. This hotel highlights the spaces in regard to the local culture as the hotels' properties are mainly located at the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of many promising areas. </a:t>
            </a:r>
          </a:p>
          <a:p>
            <a:endParaRPr lang="en-US" dirty="0"/>
          </a:p>
        </p:txBody>
      </p:sp>
      <p:sp>
        <p:nvSpPr>
          <p:cNvPr id="4" name="Slide Number Placeholder 3"/>
          <p:cNvSpPr>
            <a:spLocks noGrp="1"/>
          </p:cNvSpPr>
          <p:nvPr>
            <p:ph type="sldNum" sz="quarter" idx="10"/>
          </p:nvPr>
        </p:nvSpPr>
        <p:spPr/>
        <p:txBody>
          <a:bodyPr/>
          <a:lstStyle/>
          <a:p>
            <a:fld id="{6934FC1B-3011-4D04-8697-2E2FC2459B64}" type="slidenum">
              <a:rPr lang="en-US" smtClean="0"/>
              <a:t>3</a:t>
            </a:fld>
            <a:endParaRPr lang="en-US"/>
          </a:p>
        </p:txBody>
      </p:sp>
    </p:spTree>
    <p:extLst>
      <p:ext uri="{BB962C8B-B14F-4D97-AF65-F5344CB8AC3E}">
        <p14:creationId xmlns:p14="http://schemas.microsoft.com/office/powerpoint/2010/main" val="2574507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Hence, the hotel targets those who travel often and want designs that are considered to be of a known brand. It also targets customers who like the unique experiences and styles found at boutique hotels. In regard to the consumers, Hotel Indigos are mainly located in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and suburban areas. Hence, it is for leisure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with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providing formal spaces. Therefore, different wellness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pet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and art and cultural people are targeted in regard to attracting customers. </a:t>
            </a:r>
          </a:p>
          <a:p>
            <a:r>
              <a:rPr lang="en-US" sz="1200" kern="1200" dirty="0">
                <a:solidFill>
                  <a:schemeClr val="tx1"/>
                </a:solidFill>
                <a:effectLst/>
                <a:latin typeface="+mn-lt"/>
                <a:ea typeface="+mn-ea"/>
                <a:cs typeface="+mn-cs"/>
              </a:rPr>
              <a:t>Hence, the hotel does not have a strict pet policy, allowing pet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in order to collaborate with local people, and art enthusiasts are welcome as well. For example, the famous collaboration with the local charity Heroes of Hope to showcase artwork (</a:t>
            </a:r>
            <a:r>
              <a:rPr lang="en-US" sz="1200" kern="1200" dirty="0" err="1">
                <a:solidFill>
                  <a:schemeClr val="tx1"/>
                </a:solidFill>
                <a:effectLst/>
                <a:latin typeface="+mn-lt"/>
                <a:ea typeface="+mn-ea"/>
                <a:cs typeface="+mn-cs"/>
              </a:rPr>
              <a:t>Corder</a:t>
            </a:r>
            <a:r>
              <a:rPr lang="en-US" sz="1200" kern="1200" dirty="0">
                <a:solidFill>
                  <a:schemeClr val="tx1"/>
                </a:solidFill>
                <a:effectLst/>
                <a:latin typeface="+mn-lt"/>
                <a:ea typeface="+mn-ea"/>
                <a:cs typeface="+mn-cs"/>
              </a:rPr>
              <a:t>, 2021). </a:t>
            </a:r>
          </a:p>
          <a:p>
            <a:endParaRPr lang="en-US" dirty="0"/>
          </a:p>
        </p:txBody>
      </p:sp>
      <p:sp>
        <p:nvSpPr>
          <p:cNvPr id="4" name="Slide Number Placeholder 3"/>
          <p:cNvSpPr>
            <a:spLocks noGrp="1"/>
          </p:cNvSpPr>
          <p:nvPr>
            <p:ph type="sldNum" sz="quarter" idx="10"/>
          </p:nvPr>
        </p:nvSpPr>
        <p:spPr/>
        <p:txBody>
          <a:bodyPr/>
          <a:lstStyle/>
          <a:p>
            <a:fld id="{6934FC1B-3011-4D04-8697-2E2FC2459B64}" type="slidenum">
              <a:rPr lang="en-US" smtClean="0"/>
              <a:t>4</a:t>
            </a:fld>
            <a:endParaRPr lang="en-US"/>
          </a:p>
        </p:txBody>
      </p:sp>
    </p:spTree>
    <p:extLst>
      <p:ext uri="{BB962C8B-B14F-4D97-AF65-F5344CB8AC3E}">
        <p14:creationId xmlns:p14="http://schemas.microsoft.com/office/powerpoint/2010/main" val="3087504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Nature:</a:t>
            </a:r>
          </a:p>
          <a:p>
            <a:pPr lvl="0"/>
            <a:r>
              <a:rPr lang="en-US" sz="1200" kern="1200" dirty="0">
                <a:solidFill>
                  <a:schemeClr val="tx1"/>
                </a:solidFill>
                <a:effectLst/>
                <a:latin typeface="+mn-lt"/>
                <a:ea typeface="+mn-ea"/>
                <a:cs typeface="+mn-cs"/>
              </a:rPr>
              <a:t>The nature of guests’ services and facilities at present at the Hotel Indigos.</a:t>
            </a:r>
          </a:p>
          <a:p>
            <a:r>
              <a:rPr lang="en-US" sz="1200" kern="1200" dirty="0">
                <a:solidFill>
                  <a:schemeClr val="tx1"/>
                </a:solidFill>
                <a:effectLst/>
                <a:latin typeface="+mn-lt"/>
                <a:ea typeface="+mn-ea"/>
                <a:cs typeface="+mn-cs"/>
              </a:rPr>
              <a:t>The amenities and services offered by Hotel Indigos are created to provide each visitor with a unique and satisfying experience. They are distinguished by a fusion of contemporary conveniences with an emphasis on local culture and community reflection. The amenities and services are meant to make travelling relaxing and pleasant.</a:t>
            </a:r>
          </a:p>
          <a:p>
            <a:r>
              <a:rPr lang="en-US" sz="1200" kern="1200" dirty="0">
                <a:solidFill>
                  <a:schemeClr val="tx1"/>
                </a:solidFill>
                <a:effectLst/>
                <a:latin typeface="+mn-lt"/>
                <a:ea typeface="+mn-ea"/>
                <a:cs typeface="+mn-cs"/>
              </a:rPr>
              <a:t>Scope: </a:t>
            </a:r>
          </a:p>
          <a:p>
            <a:pPr lvl="0"/>
            <a:r>
              <a:rPr lang="en-US" sz="1200" kern="1200" dirty="0">
                <a:solidFill>
                  <a:schemeClr val="tx1"/>
                </a:solidFill>
                <a:effectLst/>
                <a:latin typeface="+mn-lt"/>
                <a:ea typeface="+mn-ea"/>
                <a:cs typeface="+mn-cs"/>
              </a:rPr>
              <a:t>The main scope of Hotel Indigos is mainly providing accommodation, dining, concierge, spa, wellness, technology, cultural experiences and formal spaces.</a:t>
            </a:r>
          </a:p>
          <a:p>
            <a:r>
              <a:rPr lang="en-US" sz="1200" kern="1200" dirty="0">
                <a:solidFill>
                  <a:schemeClr val="tx1"/>
                </a:solidFill>
                <a:effectLst/>
                <a:latin typeface="+mn-lt"/>
                <a:ea typeface="+mn-ea"/>
                <a:cs typeface="+mn-cs"/>
              </a:rPr>
              <a:t>In regards to Hotel Indigos mainly provides a range of rooms with suites designed to provide style and comfort with on-site restaurants and dining options. Hotel Indigos is mainly considered to provide and arrange local tours, transportation, and recommend attractions. Different Wi-Fi, smart TV, in-room convenience and entertainment are provided. Therefore, the hotel has fitness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spas and wellness facilities. </a:t>
            </a:r>
          </a:p>
          <a:p>
            <a:r>
              <a:rPr lang="en-US" sz="1200" kern="1200" dirty="0">
                <a:solidFill>
                  <a:schemeClr val="tx1"/>
                </a:solidFill>
                <a:effectLst/>
                <a:latin typeface="+mn-lt"/>
                <a:ea typeface="+mn-ea"/>
                <a:cs typeface="+mn-cs"/>
              </a:rPr>
              <a:t>Role: </a:t>
            </a:r>
          </a:p>
          <a:p>
            <a:pPr lvl="0"/>
            <a:r>
              <a:rPr lang="en-US" sz="1200" kern="1200" dirty="0">
                <a:solidFill>
                  <a:schemeClr val="tx1"/>
                </a:solidFill>
                <a:effectLst/>
                <a:latin typeface="+mn-lt"/>
                <a:ea typeface="+mn-ea"/>
                <a:cs typeface="+mn-cs"/>
              </a:rPr>
              <a:t>Enhance guest comfort.</a:t>
            </a:r>
          </a:p>
          <a:p>
            <a:pPr lvl="0"/>
            <a:r>
              <a:rPr lang="en-US" sz="1200" kern="1200" dirty="0">
                <a:solidFill>
                  <a:schemeClr val="tx1"/>
                </a:solidFill>
                <a:effectLst/>
                <a:latin typeface="+mn-lt"/>
                <a:ea typeface="+mn-ea"/>
                <a:cs typeface="+mn-cs"/>
              </a:rPr>
              <a:t>Local engagement</a:t>
            </a:r>
          </a:p>
          <a:p>
            <a:pPr lvl="0"/>
            <a:r>
              <a:rPr lang="en-US" sz="1200" kern="1200" dirty="0">
                <a:solidFill>
                  <a:schemeClr val="tx1"/>
                </a:solidFill>
                <a:effectLst/>
                <a:latin typeface="+mn-lt"/>
                <a:ea typeface="+mn-ea"/>
                <a:cs typeface="+mn-cs"/>
              </a:rPr>
              <a:t>Customer satisfaction</a:t>
            </a:r>
          </a:p>
          <a:p>
            <a:pPr lvl="0"/>
            <a:r>
              <a:rPr lang="en-US" sz="1200" kern="1200" dirty="0">
                <a:solidFill>
                  <a:schemeClr val="tx1"/>
                </a:solidFill>
                <a:effectLst/>
                <a:latin typeface="+mn-lt"/>
                <a:ea typeface="+mn-ea"/>
                <a:cs typeface="+mn-cs"/>
              </a:rPr>
              <a:t>Promoting loyalty</a:t>
            </a:r>
          </a:p>
          <a:p>
            <a:r>
              <a:rPr lang="en-US" sz="1200" kern="1200" dirty="0">
                <a:solidFill>
                  <a:schemeClr val="tx1"/>
                </a:solidFill>
                <a:effectLst/>
                <a:latin typeface="+mn-lt"/>
                <a:ea typeface="+mn-ea"/>
                <a:cs typeface="+mn-cs"/>
              </a:rPr>
              <a:t>In regard to the role of services, it mainly promotes loyalty and encourages return visits by helping guests connect with local areas and destinations. The guest’s services are also essential to creating memorable experiences and providing a stay-in experience. The goal of guest services is to make the environment </a:t>
            </a:r>
            <a:r>
              <a:rPr lang="en-US" sz="1200" kern="1200" dirty="0" err="1">
                <a:solidFill>
                  <a:schemeClr val="tx1"/>
                </a:solidFill>
                <a:effectLst/>
                <a:latin typeface="+mn-lt"/>
                <a:ea typeface="+mn-ea"/>
                <a:cs typeface="+mn-cs"/>
              </a:rPr>
              <a:t>cosy</a:t>
            </a:r>
            <a:r>
              <a:rPr lang="en-US" sz="1200" kern="1200" dirty="0">
                <a:solidFill>
                  <a:schemeClr val="tx1"/>
                </a:solidFill>
                <a:effectLst/>
                <a:latin typeface="+mn-lt"/>
                <a:ea typeface="+mn-ea"/>
                <a:cs typeface="+mn-cs"/>
              </a:rPr>
              <a:t> and unwinding so that visitors have a good time.</a:t>
            </a:r>
          </a:p>
          <a:p>
            <a:endParaRPr lang="en-US" dirty="0"/>
          </a:p>
        </p:txBody>
      </p:sp>
      <p:sp>
        <p:nvSpPr>
          <p:cNvPr id="4" name="Slide Number Placeholder 3"/>
          <p:cNvSpPr>
            <a:spLocks noGrp="1"/>
          </p:cNvSpPr>
          <p:nvPr>
            <p:ph type="sldNum" sz="quarter" idx="10"/>
          </p:nvPr>
        </p:nvSpPr>
        <p:spPr/>
        <p:txBody>
          <a:bodyPr/>
          <a:lstStyle/>
          <a:p>
            <a:fld id="{6934FC1B-3011-4D04-8697-2E2FC2459B64}" type="slidenum">
              <a:rPr lang="en-US" smtClean="0"/>
              <a:t>5</a:t>
            </a:fld>
            <a:endParaRPr lang="en-US"/>
          </a:p>
        </p:txBody>
      </p:sp>
    </p:spTree>
    <p:extLst>
      <p:ext uri="{BB962C8B-B14F-4D97-AF65-F5344CB8AC3E}">
        <p14:creationId xmlns:p14="http://schemas.microsoft.com/office/powerpoint/2010/main" val="2225392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regard to Hotel Indigos, the guest services serve the main point in order to communicate, handle problems and improve the hotel experience by creating a lasting impression on guests and ensuring a comfortable stay throughout. Further, this is also seen with respect to the focus on guests from check-ins to check-outs. </a:t>
            </a:r>
          </a:p>
          <a:p>
            <a:endParaRPr lang="en-US" dirty="0"/>
          </a:p>
        </p:txBody>
      </p:sp>
      <p:sp>
        <p:nvSpPr>
          <p:cNvPr id="4" name="Slide Number Placeholder 3"/>
          <p:cNvSpPr>
            <a:spLocks noGrp="1"/>
          </p:cNvSpPr>
          <p:nvPr>
            <p:ph type="sldNum" sz="quarter" idx="10"/>
          </p:nvPr>
        </p:nvSpPr>
        <p:spPr/>
        <p:txBody>
          <a:bodyPr/>
          <a:lstStyle/>
          <a:p>
            <a:fld id="{6934FC1B-3011-4D04-8697-2E2FC2459B64}" type="slidenum">
              <a:rPr lang="en-US" smtClean="0"/>
              <a:t>6</a:t>
            </a:fld>
            <a:endParaRPr lang="en-US"/>
          </a:p>
        </p:txBody>
      </p:sp>
    </p:spTree>
    <p:extLst>
      <p:ext uri="{BB962C8B-B14F-4D97-AF65-F5344CB8AC3E}">
        <p14:creationId xmlns:p14="http://schemas.microsoft.com/office/powerpoint/2010/main" val="2806967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Regarding the importance of hospitality, it is considered necessary. Therefore, hospitality aids in order to shape strong associations with customers and helps generate a sense of community and togetherness. Hence, hospitality is essential in order to fulfil the needs and demands of the consumers in order to create a positive experience. Hence, it also helps in order to increase customer loyalty. In a competitive market, enhancing and providing hospitality provides competitive words. </a:t>
            </a:r>
          </a:p>
          <a:p>
            <a:endParaRPr lang="en-US" dirty="0"/>
          </a:p>
        </p:txBody>
      </p:sp>
      <p:sp>
        <p:nvSpPr>
          <p:cNvPr id="4" name="Slide Number Placeholder 3"/>
          <p:cNvSpPr>
            <a:spLocks noGrp="1"/>
          </p:cNvSpPr>
          <p:nvPr>
            <p:ph type="sldNum" sz="quarter" idx="10"/>
          </p:nvPr>
        </p:nvSpPr>
        <p:spPr/>
        <p:txBody>
          <a:bodyPr/>
          <a:lstStyle/>
          <a:p>
            <a:fld id="{6934FC1B-3011-4D04-8697-2E2FC2459B64}" type="slidenum">
              <a:rPr lang="en-US" smtClean="0"/>
              <a:t>7</a:t>
            </a:fld>
            <a:endParaRPr lang="en-US"/>
          </a:p>
        </p:txBody>
      </p:sp>
    </p:spTree>
    <p:extLst>
      <p:ext uri="{BB962C8B-B14F-4D97-AF65-F5344CB8AC3E}">
        <p14:creationId xmlns:p14="http://schemas.microsoft.com/office/powerpoint/2010/main" val="3824693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a study, departments have been </a:t>
            </a:r>
            <a:r>
              <a:rPr lang="en-US" sz="1200" kern="1200" dirty="0" err="1">
                <a:solidFill>
                  <a:schemeClr val="tx1"/>
                </a:solidFill>
                <a:effectLst/>
                <a:latin typeface="+mn-lt"/>
                <a:ea typeface="+mn-ea"/>
                <a:cs typeface="+mn-cs"/>
              </a:rPr>
              <a:t>strategised</a:t>
            </a:r>
            <a:r>
              <a:rPr lang="en-US" sz="1200" kern="1200" dirty="0">
                <a:solidFill>
                  <a:schemeClr val="tx1"/>
                </a:solidFill>
                <a:effectLst/>
                <a:latin typeface="+mn-lt"/>
                <a:ea typeface="+mn-ea"/>
                <a:cs typeface="+mn-cs"/>
              </a:rPr>
              <a:t> in order to meet and exceed customer satisfaction when dealing with customer complaints, as individuals can wish for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stability. In regard to Hotel Indigos, guests' expectations are met with respect to different tasks. Each client is made to feel respected and cared for during their stay thanks to the staff's well-known, friendly and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service. Hotel Indigos frequently make use of their surroundings and include aspects of regional culture in their architecture and offerings. Hotel Indigos </a:t>
            </a:r>
            <a:r>
              <a:rPr lang="en-US" sz="1200" kern="1200" dirty="0" err="1">
                <a:solidFill>
                  <a:schemeClr val="tx1"/>
                </a:solidFill>
                <a:effectLst/>
                <a:latin typeface="+mn-lt"/>
                <a:ea typeface="+mn-ea"/>
                <a:cs typeface="+mn-cs"/>
              </a:rPr>
              <a:t>prioritises</a:t>
            </a:r>
            <a:r>
              <a:rPr lang="en-US" sz="1200" kern="1200" dirty="0">
                <a:solidFill>
                  <a:schemeClr val="tx1"/>
                </a:solidFill>
                <a:effectLst/>
                <a:latin typeface="+mn-lt"/>
                <a:ea typeface="+mn-ea"/>
                <a:cs typeface="+mn-cs"/>
              </a:rPr>
              <a:t> customer input and works to always get better.</a:t>
            </a:r>
          </a:p>
          <a:p>
            <a:endParaRPr lang="en-US" dirty="0"/>
          </a:p>
        </p:txBody>
      </p:sp>
      <p:sp>
        <p:nvSpPr>
          <p:cNvPr id="4" name="Slide Number Placeholder 3"/>
          <p:cNvSpPr>
            <a:spLocks noGrp="1"/>
          </p:cNvSpPr>
          <p:nvPr>
            <p:ph type="sldNum" sz="quarter" idx="10"/>
          </p:nvPr>
        </p:nvSpPr>
        <p:spPr/>
        <p:txBody>
          <a:bodyPr/>
          <a:lstStyle/>
          <a:p>
            <a:fld id="{6934FC1B-3011-4D04-8697-2E2FC2459B64}" type="slidenum">
              <a:rPr lang="en-US" smtClean="0"/>
              <a:t>8</a:t>
            </a:fld>
            <a:endParaRPr lang="en-US"/>
          </a:p>
        </p:txBody>
      </p:sp>
    </p:spTree>
    <p:extLst>
      <p:ext uri="{BB962C8B-B14F-4D97-AF65-F5344CB8AC3E}">
        <p14:creationId xmlns:p14="http://schemas.microsoft.com/office/powerpoint/2010/main" val="2263663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order to conclude this presentation, Hotel Indigo is highlighted in respect to showcase the different services and facilities provided, which in return is mainly considered essential in order to enhance customer loyalty and satisfaction. Therefore, there is a need to focus on making the customer's stay more welcoming and respectful. </a:t>
            </a:r>
          </a:p>
          <a:p>
            <a:endParaRPr lang="en-US" dirty="0"/>
          </a:p>
        </p:txBody>
      </p:sp>
      <p:sp>
        <p:nvSpPr>
          <p:cNvPr id="4" name="Slide Number Placeholder 3"/>
          <p:cNvSpPr>
            <a:spLocks noGrp="1"/>
          </p:cNvSpPr>
          <p:nvPr>
            <p:ph type="sldNum" sz="quarter" idx="10"/>
          </p:nvPr>
        </p:nvSpPr>
        <p:spPr/>
        <p:txBody>
          <a:bodyPr/>
          <a:lstStyle/>
          <a:p>
            <a:fld id="{6934FC1B-3011-4D04-8697-2E2FC2459B64}" type="slidenum">
              <a:rPr lang="en-US" smtClean="0"/>
              <a:t>9</a:t>
            </a:fld>
            <a:endParaRPr lang="en-US"/>
          </a:p>
        </p:txBody>
      </p:sp>
    </p:spTree>
    <p:extLst>
      <p:ext uri="{BB962C8B-B14F-4D97-AF65-F5344CB8AC3E}">
        <p14:creationId xmlns:p14="http://schemas.microsoft.com/office/powerpoint/2010/main" val="50787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Hence, each visitor should feel appreciated and special throughout their stay, which is essential as hotels can </a:t>
            </a:r>
            <a:r>
              <a:rPr lang="en-US" sz="1200" kern="1200" dirty="0" err="1">
                <a:solidFill>
                  <a:schemeClr val="tx1"/>
                </a:solidFill>
                <a:effectLst/>
                <a:latin typeface="+mn-lt"/>
                <a:ea typeface="+mn-ea"/>
                <a:cs typeface="+mn-cs"/>
              </a:rPr>
              <a:t>personalise</a:t>
            </a:r>
            <a:r>
              <a:rPr lang="en-US" sz="1200" kern="1200" dirty="0">
                <a:solidFill>
                  <a:schemeClr val="tx1"/>
                </a:solidFill>
                <a:effectLst/>
                <a:latin typeface="+mn-lt"/>
                <a:ea typeface="+mn-ea"/>
                <a:cs typeface="+mn-cs"/>
              </a:rPr>
              <a:t> packages for customers. Therefore, security measures should be ensured for the security and comfort of every consumer. The hotel will continue to provide consistently excellent service by investing in the training and development of its staff, which will help it remain a top choice for luxury tourists.</a:t>
            </a:r>
          </a:p>
          <a:p>
            <a:endParaRPr lang="en-US" dirty="0"/>
          </a:p>
        </p:txBody>
      </p:sp>
      <p:sp>
        <p:nvSpPr>
          <p:cNvPr id="4" name="Slide Number Placeholder 3"/>
          <p:cNvSpPr>
            <a:spLocks noGrp="1"/>
          </p:cNvSpPr>
          <p:nvPr>
            <p:ph type="sldNum" sz="quarter" idx="10"/>
          </p:nvPr>
        </p:nvSpPr>
        <p:spPr/>
        <p:txBody>
          <a:bodyPr/>
          <a:lstStyle/>
          <a:p>
            <a:fld id="{6934FC1B-3011-4D04-8697-2E2FC2459B64}" type="slidenum">
              <a:rPr lang="en-US" smtClean="0"/>
              <a:t>10</a:t>
            </a:fld>
            <a:endParaRPr lang="en-US"/>
          </a:p>
        </p:txBody>
      </p:sp>
    </p:spTree>
    <p:extLst>
      <p:ext uri="{BB962C8B-B14F-4D97-AF65-F5344CB8AC3E}">
        <p14:creationId xmlns:p14="http://schemas.microsoft.com/office/powerpoint/2010/main" val="981321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11/16/2023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11/16/2023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11/16/2023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11/16/2023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50000"/>
              <a:lumOff val="5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11/16/2023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bg2">
                    <a:lumMod val="40000"/>
                    <a:lumOff val="60000"/>
                  </a:schemeClr>
                </a:solidFill>
              </a:defRPr>
            </a:lvl1pPr>
          </a:lstStyle>
          <a:p>
            <a:fld id="{5586B75A-687E-405C-8A0B-8D00578BA2C3}" type="datetimeFigureOut">
              <a:rPr lang="en-US" dirty="0"/>
              <a:pPr/>
              <a:t>11/16/2023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bg2">
                    <a:lumMod val="40000"/>
                    <a:lumOff val="6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tabLst>
          <a:tab pos="1143000" algn="l"/>
        </a:tabLst>
        <a:defRPr sz="2000" kern="1200">
          <a:solidFill>
            <a:schemeClr val="bg2">
              <a:lumMod val="20000"/>
              <a:lumOff val="80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800" kern="1200">
          <a:solidFill>
            <a:schemeClr val="bg2">
              <a:lumMod val="20000"/>
              <a:lumOff val="80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600" kern="1200">
          <a:solidFill>
            <a:schemeClr val="bg2">
              <a:lumMod val="20000"/>
              <a:lumOff val="80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hg.com/hotelindigo/content/us/en/about-us" TargetMode="External"/><Relationship Id="rId2" Type="http://schemas.openxmlformats.org/officeDocument/2006/relationships/hyperlink" Target="https://www.hoteliermiddleeast.com/properties/hotel-indigo-dubai-downtown-celebrates-artwork-by-people-of-determin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09463" y="461685"/>
            <a:ext cx="7315200" cy="2376244"/>
          </a:xfrm>
        </p:spPr>
        <p:txBody>
          <a:bodyPr/>
          <a:lstStyle/>
          <a:p>
            <a:pPr algn="ctr"/>
            <a:r>
              <a:rPr lang="en-US" dirty="0">
                <a:latin typeface="Times New Roman" panose="02020603050405020304" pitchFamily="18" charset="0"/>
                <a:cs typeface="Times New Roman" panose="02020603050405020304" pitchFamily="18" charset="0"/>
              </a:rPr>
              <a:t>Indigo Hotel </a:t>
            </a:r>
          </a:p>
        </p:txBody>
      </p:sp>
      <p:sp>
        <p:nvSpPr>
          <p:cNvPr id="3" name="Subtitle 2"/>
          <p:cNvSpPr>
            <a:spLocks noGrp="1"/>
          </p:cNvSpPr>
          <p:nvPr>
            <p:ph type="subTitle" idx="1"/>
          </p:nvPr>
        </p:nvSpPr>
        <p:spPr>
          <a:xfrm>
            <a:off x="1117268" y="3027711"/>
            <a:ext cx="7315200" cy="1909954"/>
          </a:xfrm>
        </p:spPr>
        <p:txBody>
          <a:bodyPr>
            <a:noAutofit/>
          </a:bodyPr>
          <a:lstStyle/>
          <a:p>
            <a:pPr lvl="1">
              <a:lnSpc>
                <a:spcPct val="150000"/>
              </a:lnSpc>
            </a:pPr>
            <a:r>
              <a:rPr lang="en-US" sz="1400" b="1" dirty="0" err="1">
                <a:solidFill>
                  <a:schemeClr val="tx1"/>
                </a:solidFill>
                <a:latin typeface="Times New Roman" panose="02020603050405020304" pitchFamily="18" charset="0"/>
                <a:cs typeface="Times New Roman" panose="02020603050405020304" pitchFamily="18" charset="0"/>
              </a:rPr>
              <a:t>Programme</a:t>
            </a:r>
            <a:r>
              <a:rPr lang="en-US" sz="1400" b="1" dirty="0">
                <a:solidFill>
                  <a:schemeClr val="tx1"/>
                </a:solidFill>
                <a:latin typeface="Times New Roman" panose="02020603050405020304" pitchFamily="18" charset="0"/>
                <a:cs typeface="Times New Roman" panose="02020603050405020304" pitchFamily="18" charset="0"/>
              </a:rPr>
              <a:t>: International Hotel Management</a:t>
            </a:r>
          </a:p>
          <a:p>
            <a:pPr lvl="1">
              <a:lnSpc>
                <a:spcPct val="150000"/>
              </a:lnSpc>
            </a:pPr>
            <a:r>
              <a:rPr lang="en-US" sz="1400" b="1" dirty="0">
                <a:solidFill>
                  <a:schemeClr val="tx1"/>
                </a:solidFill>
                <a:latin typeface="Times New Roman" panose="02020603050405020304" pitchFamily="18" charset="0"/>
                <a:cs typeface="Times New Roman" panose="02020603050405020304" pitchFamily="18" charset="0"/>
              </a:rPr>
              <a:t>Module: Hospitality and Guest Services</a:t>
            </a:r>
          </a:p>
          <a:p>
            <a:pPr lvl="1">
              <a:lnSpc>
                <a:spcPct val="150000"/>
              </a:lnSpc>
            </a:pPr>
            <a:r>
              <a:rPr lang="en-US" sz="1400" b="1" dirty="0">
                <a:solidFill>
                  <a:schemeClr val="tx1"/>
                </a:solidFill>
                <a:latin typeface="Times New Roman" panose="02020603050405020304" pitchFamily="18" charset="0"/>
                <a:cs typeface="Times New Roman" panose="02020603050405020304" pitchFamily="18" charset="0"/>
              </a:rPr>
              <a:t>Module code: BMIH4003</a:t>
            </a:r>
          </a:p>
        </p:txBody>
      </p:sp>
      <p:pic>
        <p:nvPicPr>
          <p:cNvPr id="4" name="Picture 3"/>
          <p:cNvPicPr>
            <a:picLocks noChangeAspect="1"/>
          </p:cNvPicPr>
          <p:nvPr/>
        </p:nvPicPr>
        <p:blipFill>
          <a:blip r:embed="rId2"/>
          <a:stretch>
            <a:fillRect/>
          </a:stretch>
        </p:blipFill>
        <p:spPr>
          <a:xfrm>
            <a:off x="9344470" y="1770971"/>
            <a:ext cx="2773502" cy="1431198"/>
          </a:xfrm>
          <a:prstGeom prst="rect">
            <a:avLst/>
          </a:prstGeom>
        </p:spPr>
      </p:pic>
      <p:pic>
        <p:nvPicPr>
          <p:cNvPr id="5" name="Picture 4"/>
          <p:cNvPicPr>
            <a:picLocks noChangeAspect="1"/>
          </p:cNvPicPr>
          <p:nvPr/>
        </p:nvPicPr>
        <p:blipFill>
          <a:blip r:embed="rId3"/>
          <a:stretch>
            <a:fillRect/>
          </a:stretch>
        </p:blipFill>
        <p:spPr>
          <a:xfrm>
            <a:off x="9344470" y="3401831"/>
            <a:ext cx="2773502" cy="1432800"/>
          </a:xfrm>
          <a:prstGeom prst="rect">
            <a:avLst/>
          </a:prstGeom>
        </p:spPr>
      </p:pic>
    </p:spTree>
    <p:extLst>
      <p:ext uri="{BB962C8B-B14F-4D97-AF65-F5344CB8AC3E}">
        <p14:creationId xmlns:p14="http://schemas.microsoft.com/office/powerpoint/2010/main" val="1830657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Introduction </a:t>
            </a:r>
          </a:p>
        </p:txBody>
      </p:sp>
      <p:sp>
        <p:nvSpPr>
          <p:cNvPr id="3" name="Content Placeholder 2"/>
          <p:cNvSpPr>
            <a:spLocks noGrp="1"/>
          </p:cNvSpPr>
          <p:nvPr>
            <p:ph idx="1"/>
          </p:nvPr>
        </p:nvSpPr>
        <p:spPr>
          <a:xfrm>
            <a:off x="3869268" y="1209163"/>
            <a:ext cx="6443574" cy="3529813"/>
          </a:xfrm>
        </p:spPr>
        <p:txBody>
          <a:bodyPr>
            <a:normAutofit fontScale="92500"/>
          </a:bodyPr>
          <a:lstStyle/>
          <a:p>
            <a:pPr lvl="0" algn="just">
              <a:lnSpc>
                <a:spcPct val="150000"/>
              </a:lnSpc>
            </a:pPr>
            <a:r>
              <a:rPr lang="en-US" sz="1400" dirty="0">
                <a:solidFill>
                  <a:schemeClr val="tx1"/>
                </a:solidFill>
                <a:latin typeface="Times New Roman" panose="02020603050405020304" pitchFamily="18" charset="0"/>
                <a:cs typeface="Times New Roman" panose="02020603050405020304" pitchFamily="18" charset="0"/>
              </a:rPr>
              <a:t>The chosen hotel for this presentation is Hotel Indigo. </a:t>
            </a:r>
          </a:p>
          <a:p>
            <a:pPr lvl="0" algn="just">
              <a:lnSpc>
                <a:spcPct val="150000"/>
              </a:lnSpc>
            </a:pPr>
            <a:r>
              <a:rPr lang="en-US" sz="1400" dirty="0">
                <a:solidFill>
                  <a:schemeClr val="tx1"/>
                </a:solidFill>
                <a:latin typeface="Times New Roman" panose="02020603050405020304" pitchFamily="18" charset="0"/>
                <a:cs typeface="Times New Roman" panose="02020603050405020304" pitchFamily="18" charset="0"/>
              </a:rPr>
              <a:t>The presentation will highlight different essential services and facilities provided.</a:t>
            </a:r>
          </a:p>
          <a:p>
            <a:pPr lvl="0" algn="just">
              <a:lnSpc>
                <a:spcPct val="150000"/>
              </a:lnSpc>
            </a:pPr>
            <a:r>
              <a:rPr lang="en-US" sz="1400" dirty="0">
                <a:solidFill>
                  <a:schemeClr val="tx1"/>
                </a:solidFill>
                <a:latin typeface="Times New Roman" panose="02020603050405020304" pitchFamily="18" charset="0"/>
                <a:cs typeface="Times New Roman" panose="02020603050405020304" pitchFamily="18" charset="0"/>
              </a:rPr>
              <a:t>With the help of guests' services and facilities, customer satisfaction and loyalty are generated (Krishnan, 2020).</a:t>
            </a:r>
          </a:p>
          <a:p>
            <a:pPr algn="just">
              <a:lnSpc>
                <a:spcPct val="150000"/>
              </a:lnSpc>
            </a:pPr>
            <a:r>
              <a:rPr lang="en-US" sz="1400" dirty="0">
                <a:solidFill>
                  <a:schemeClr val="tx1"/>
                </a:solidFill>
                <a:effectLst/>
                <a:latin typeface="Times New Roman" panose="02020603050405020304" pitchFamily="18" charset="0"/>
                <a:ea typeface="Times New Roman" panose="02020603050405020304" pitchFamily="18" charset="0"/>
              </a:rPr>
              <a:t>This presentation will </a:t>
            </a:r>
            <a:r>
              <a:rPr lang="en-US" sz="1400" dirty="0" err="1">
                <a:solidFill>
                  <a:schemeClr val="tx1"/>
                </a:solidFill>
                <a:effectLst/>
                <a:latin typeface="Times New Roman" panose="02020603050405020304" pitchFamily="18" charset="0"/>
                <a:ea typeface="Times New Roman" panose="02020603050405020304" pitchFamily="18" charset="0"/>
              </a:rPr>
              <a:t>emphasise</a:t>
            </a:r>
            <a:r>
              <a:rPr lang="en-US" sz="1400" dirty="0">
                <a:solidFill>
                  <a:schemeClr val="tx1"/>
                </a:solidFill>
                <a:effectLst/>
                <a:latin typeface="Times New Roman" panose="02020603050405020304" pitchFamily="18" charset="0"/>
                <a:ea typeface="Times New Roman" panose="02020603050405020304" pitchFamily="18" charset="0"/>
              </a:rPr>
              <a:t> the variety and importance of Hotel Indigos' services and amenities in this presentation as our main subject. In addition to lodging, dining, and concierge services, Hotel Indigos also provide cultural events. These services are essential for assuring client satisfaction and encouraging repeat business. Hotels build enduring relationships with their visitors through unique and memorable experiences, increasing customer loyalty.</a:t>
            </a:r>
            <a:endParaRPr lang="en-GB" sz="14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3"/>
          <a:stretch>
            <a:fillRect/>
          </a:stretch>
        </p:blipFill>
        <p:spPr>
          <a:xfrm>
            <a:off x="7571365" y="4389035"/>
            <a:ext cx="2328010" cy="2208013"/>
          </a:xfrm>
          <a:prstGeom prst="rect">
            <a:avLst/>
          </a:prstGeom>
        </p:spPr>
      </p:pic>
    </p:spTree>
    <p:extLst>
      <p:ext uri="{BB962C8B-B14F-4D97-AF65-F5344CB8AC3E}">
        <p14:creationId xmlns:p14="http://schemas.microsoft.com/office/powerpoint/2010/main" val="81014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Hotel- Overview</a:t>
            </a:r>
          </a:p>
        </p:txBody>
      </p:sp>
      <p:sp>
        <p:nvSpPr>
          <p:cNvPr id="3" name="Content Placeholder 2"/>
          <p:cNvSpPr>
            <a:spLocks noGrp="1"/>
          </p:cNvSpPr>
          <p:nvPr>
            <p:ph idx="1"/>
          </p:nvPr>
        </p:nvSpPr>
        <p:spPr>
          <a:xfrm>
            <a:off x="3670860" y="1502462"/>
            <a:ext cx="5137999" cy="2776239"/>
          </a:xfrm>
        </p:spPr>
        <p:txBody>
          <a:bodyPr>
            <a:normAutofit fontScale="70000" lnSpcReduction="20000"/>
          </a:bodyPr>
          <a:lstStyle/>
          <a:p>
            <a:pPr algn="just">
              <a:lnSpc>
                <a:spcPct val="150000"/>
              </a:lnSpc>
            </a:pPr>
            <a:r>
              <a:rPr lang="en-US" sz="1700" dirty="0">
                <a:solidFill>
                  <a:schemeClr val="tx1"/>
                </a:solidFill>
                <a:latin typeface="Times New Roman" panose="02020603050405020304" pitchFamily="18" charset="0"/>
                <a:cs typeface="Times New Roman" panose="02020603050405020304" pitchFamily="18" charset="0"/>
              </a:rPr>
              <a:t>Hotel Indigo is mainly under the boutique of Intercontinental Hotels Group, offering modern amenities in local style.</a:t>
            </a:r>
          </a:p>
          <a:p>
            <a:pPr algn="just">
              <a:lnSpc>
                <a:spcPct val="150000"/>
              </a:lnSpc>
            </a:pPr>
            <a:r>
              <a:rPr lang="en-US" sz="1700" dirty="0">
                <a:solidFill>
                  <a:schemeClr val="tx1"/>
                </a:solidFill>
                <a:latin typeface="Times New Roman" panose="02020603050405020304" pitchFamily="18" charset="0"/>
                <a:cs typeface="Times New Roman" panose="02020603050405020304" pitchFamily="18" charset="0"/>
              </a:rPr>
              <a:t>Hotel Indigo showcases inclusive environments and flexible spaces with the </a:t>
            </a:r>
            <a:r>
              <a:rPr lang="en-US" sz="1700" dirty="0" err="1">
                <a:solidFill>
                  <a:schemeClr val="tx1"/>
                </a:solidFill>
                <a:latin typeface="Times New Roman" panose="02020603050405020304" pitchFamily="18" charset="0"/>
                <a:cs typeface="Times New Roman" panose="02020603050405020304" pitchFamily="18" charset="0"/>
              </a:rPr>
              <a:t>neighbourhood's</a:t>
            </a:r>
            <a:r>
              <a:rPr lang="en-US" sz="1700" dirty="0">
                <a:solidFill>
                  <a:schemeClr val="tx1"/>
                </a:solidFill>
                <a:latin typeface="Times New Roman" panose="02020603050405020304" pitchFamily="18" charset="0"/>
                <a:cs typeface="Times New Roman" panose="02020603050405020304" pitchFamily="18" charset="0"/>
              </a:rPr>
              <a:t> spirit (Hotel Indigo, 2023).</a:t>
            </a:r>
          </a:p>
          <a:p>
            <a:pPr algn="just">
              <a:lnSpc>
                <a:spcPct val="150000"/>
              </a:lnSpc>
            </a:pPr>
            <a:r>
              <a:rPr lang="en-US" sz="1700" dirty="0">
                <a:solidFill>
                  <a:schemeClr val="tx1"/>
                </a:solidFill>
                <a:effectLst/>
                <a:latin typeface="Times New Roman" panose="02020603050405020304" pitchFamily="18" charset="0"/>
                <a:ea typeface="Times New Roman" panose="02020603050405020304" pitchFamily="18" charset="0"/>
              </a:rPr>
              <a:t>Hotel Indigo is a chain of small, individually owned boutique hotels. Hotel Indigo is mainly under the boutique of Intercontinental Hotels Group. It has 130 main properties around the globe, with the first hotel opening in 2004. It was opened in Atlanta, Georgia, first. This hotel highlights the spaces in regard to the local culture as the hotels' properties are mainly located at the </a:t>
            </a:r>
            <a:r>
              <a:rPr lang="en-US" sz="1700" dirty="0" err="1">
                <a:solidFill>
                  <a:schemeClr val="tx1"/>
                </a:solidFill>
                <a:effectLst/>
                <a:latin typeface="Times New Roman" panose="02020603050405020304" pitchFamily="18" charset="0"/>
                <a:ea typeface="Times New Roman" panose="02020603050405020304" pitchFamily="18" charset="0"/>
              </a:rPr>
              <a:t>centre</a:t>
            </a:r>
            <a:r>
              <a:rPr lang="en-US" sz="1700" dirty="0">
                <a:solidFill>
                  <a:schemeClr val="tx1"/>
                </a:solidFill>
                <a:effectLst/>
                <a:latin typeface="Times New Roman" panose="02020603050405020304" pitchFamily="18" charset="0"/>
                <a:ea typeface="Times New Roman" panose="02020603050405020304" pitchFamily="18" charset="0"/>
              </a:rPr>
              <a:t> of many promising areas. </a:t>
            </a:r>
            <a:endParaRPr lang="en-GB" sz="17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904137" y="109110"/>
            <a:ext cx="2935674" cy="2935674"/>
          </a:xfrm>
          <a:prstGeom prst="rect">
            <a:avLst/>
          </a:prstGeom>
        </p:spPr>
      </p:pic>
      <p:pic>
        <p:nvPicPr>
          <p:cNvPr id="1028" name="Picture 4" descr="Hotel Indigo Minneapolis Downtown Opens - Meetings + Event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76" y="-3375025"/>
            <a:ext cx="2728011" cy="201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0048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pPr>
            <a:r>
              <a:rPr lang="en-US" b="1" dirty="0">
                <a:latin typeface="Times New Roman" panose="02020603050405020304" pitchFamily="18" charset="0"/>
                <a:cs typeface="Times New Roman" panose="02020603050405020304" pitchFamily="18" charset="0"/>
              </a:rPr>
              <a:t>Brand’s Main Consumers</a:t>
            </a:r>
          </a:p>
        </p:txBody>
      </p:sp>
      <p:sp>
        <p:nvSpPr>
          <p:cNvPr id="3" name="Content Placeholder 2"/>
          <p:cNvSpPr>
            <a:spLocks noGrp="1"/>
          </p:cNvSpPr>
          <p:nvPr>
            <p:ph idx="1"/>
          </p:nvPr>
        </p:nvSpPr>
        <p:spPr>
          <a:xfrm>
            <a:off x="3575069" y="826998"/>
            <a:ext cx="4685072" cy="5194860"/>
          </a:xfrm>
        </p:spPr>
        <p:style>
          <a:lnRef idx="0">
            <a:schemeClr val="accent6"/>
          </a:lnRef>
          <a:fillRef idx="3">
            <a:schemeClr val="accent6"/>
          </a:fillRef>
          <a:effectRef idx="3">
            <a:schemeClr val="accent6"/>
          </a:effectRef>
          <a:fontRef idx="minor">
            <a:schemeClr val="lt1"/>
          </a:fontRef>
        </p:style>
        <p:txBody>
          <a:bodyPr>
            <a:normAutofit fontScale="85000" lnSpcReduction="10000"/>
          </a:bodyPr>
          <a:lstStyle/>
          <a:p>
            <a:pPr marL="0" lvl="0" indent="0" algn="just">
              <a:lnSpc>
                <a:spcPct val="150000"/>
              </a:lnSpc>
              <a:buNone/>
            </a:pPr>
            <a:r>
              <a:rPr lang="en-US" sz="1400" dirty="0">
                <a:solidFill>
                  <a:schemeClr val="tx1"/>
                </a:solidFill>
                <a:latin typeface="Times New Roman" panose="02020603050405020304" pitchFamily="18" charset="0"/>
                <a:cs typeface="Times New Roman" panose="02020603050405020304" pitchFamily="18" charset="0"/>
              </a:rPr>
              <a:t>The primary consumers are as given below:</a:t>
            </a:r>
          </a:p>
          <a:p>
            <a:pPr lvl="0" algn="just">
              <a:lnSpc>
                <a:spcPct val="150000"/>
              </a:lnSpc>
            </a:pPr>
            <a:r>
              <a:rPr lang="en-US" sz="1400" dirty="0">
                <a:solidFill>
                  <a:schemeClr val="tx1"/>
                </a:solidFill>
                <a:latin typeface="Times New Roman" panose="02020603050405020304" pitchFamily="18" charset="0"/>
                <a:cs typeface="Times New Roman" panose="02020603050405020304" pitchFamily="18" charset="0"/>
              </a:rPr>
              <a:t>Leisure travelers</a:t>
            </a:r>
          </a:p>
          <a:p>
            <a:pPr lvl="0" algn="just">
              <a:lnSpc>
                <a:spcPct val="150000"/>
              </a:lnSpc>
            </a:pPr>
            <a:r>
              <a:rPr lang="en-US" sz="1400" dirty="0">
                <a:solidFill>
                  <a:schemeClr val="tx1"/>
                </a:solidFill>
                <a:latin typeface="Times New Roman" panose="02020603050405020304" pitchFamily="18" charset="0"/>
                <a:cs typeface="Times New Roman" panose="02020603050405020304" pitchFamily="18" charset="0"/>
              </a:rPr>
              <a:t>Desires for different experiences</a:t>
            </a:r>
          </a:p>
          <a:p>
            <a:pPr lvl="0" algn="just">
              <a:lnSpc>
                <a:spcPct val="150000"/>
              </a:lnSpc>
            </a:pPr>
            <a:r>
              <a:rPr lang="en-US" sz="1400" dirty="0">
                <a:solidFill>
                  <a:schemeClr val="tx1"/>
                </a:solidFill>
                <a:latin typeface="Times New Roman" panose="02020603050405020304" pitchFamily="18" charset="0"/>
                <a:cs typeface="Times New Roman" panose="02020603050405020304" pitchFamily="18" charset="0"/>
              </a:rPr>
              <a:t>Appreciates vibrant design </a:t>
            </a:r>
          </a:p>
          <a:p>
            <a:pPr lvl="0" algn="just">
              <a:lnSpc>
                <a:spcPct val="150000"/>
              </a:lnSpc>
            </a:pPr>
            <a:r>
              <a:rPr lang="en-US" sz="1400" dirty="0">
                <a:solidFill>
                  <a:schemeClr val="tx1"/>
                </a:solidFill>
                <a:latin typeface="Times New Roman" panose="02020603050405020304" pitchFamily="18" charset="0"/>
                <a:cs typeface="Times New Roman" panose="02020603050405020304" pitchFamily="18" charset="0"/>
              </a:rPr>
              <a:t>Pet travelers</a:t>
            </a:r>
          </a:p>
          <a:p>
            <a:pPr marL="0" marR="0" algn="just">
              <a:lnSpc>
                <a:spcPct val="150000"/>
              </a:lnSpc>
              <a:spcBef>
                <a:spcPts val="0"/>
              </a:spcBef>
              <a:spcAft>
                <a:spcPts val="0"/>
              </a:spcAft>
            </a:pPr>
            <a:r>
              <a:rPr lang="en-US" sz="1400" dirty="0">
                <a:solidFill>
                  <a:schemeClr val="tx1"/>
                </a:solidFill>
                <a:effectLst/>
                <a:latin typeface="Times New Roman" panose="02020603050405020304" pitchFamily="18" charset="0"/>
                <a:ea typeface="Times New Roman" panose="02020603050405020304" pitchFamily="18" charset="0"/>
              </a:rPr>
              <a:t>Hence, the hotel targets those who travel often and want designs that are considered to be of a known brand. It also targets customers who like the unique experiences and styles found at boutique hotels. In regard to the consumers, Hotel Indigos are mainly located in </a:t>
            </a:r>
            <a:r>
              <a:rPr lang="en-US" sz="1400" dirty="0" err="1">
                <a:solidFill>
                  <a:schemeClr val="tx1"/>
                </a:solidFill>
                <a:effectLst/>
                <a:latin typeface="Times New Roman" panose="02020603050405020304" pitchFamily="18" charset="0"/>
                <a:ea typeface="Times New Roman" panose="02020603050405020304" pitchFamily="18" charset="0"/>
              </a:rPr>
              <a:t>centre</a:t>
            </a:r>
            <a:r>
              <a:rPr lang="en-US" sz="1400" dirty="0">
                <a:solidFill>
                  <a:schemeClr val="tx1"/>
                </a:solidFill>
                <a:effectLst/>
                <a:latin typeface="Times New Roman" panose="02020603050405020304" pitchFamily="18" charset="0"/>
                <a:ea typeface="Times New Roman" panose="02020603050405020304" pitchFamily="18" charset="0"/>
              </a:rPr>
              <a:t> and suburban areas. Hence, it is for leisure </a:t>
            </a:r>
            <a:r>
              <a:rPr lang="en-US" sz="1400" dirty="0" err="1">
                <a:solidFill>
                  <a:schemeClr val="tx1"/>
                </a:solidFill>
                <a:effectLst/>
                <a:latin typeface="Times New Roman" panose="02020603050405020304" pitchFamily="18" charset="0"/>
                <a:ea typeface="Times New Roman" panose="02020603050405020304" pitchFamily="18" charset="0"/>
              </a:rPr>
              <a:t>travellers</a:t>
            </a:r>
            <a:r>
              <a:rPr lang="en-US" sz="1400" dirty="0">
                <a:solidFill>
                  <a:schemeClr val="tx1"/>
                </a:solidFill>
                <a:effectLst/>
                <a:latin typeface="Times New Roman" panose="02020603050405020304" pitchFamily="18" charset="0"/>
                <a:ea typeface="Times New Roman" panose="02020603050405020304" pitchFamily="18" charset="0"/>
              </a:rPr>
              <a:t>, with business </a:t>
            </a:r>
            <a:r>
              <a:rPr lang="en-US" sz="1400" dirty="0" err="1">
                <a:solidFill>
                  <a:schemeClr val="tx1"/>
                </a:solidFill>
                <a:effectLst/>
                <a:latin typeface="Times New Roman" panose="02020603050405020304" pitchFamily="18" charset="0"/>
                <a:ea typeface="Times New Roman" panose="02020603050405020304" pitchFamily="18" charset="0"/>
              </a:rPr>
              <a:t>travellers</a:t>
            </a:r>
            <a:r>
              <a:rPr lang="en-US" sz="1400" dirty="0">
                <a:solidFill>
                  <a:schemeClr val="tx1"/>
                </a:solidFill>
                <a:effectLst/>
                <a:latin typeface="Times New Roman" panose="02020603050405020304" pitchFamily="18" charset="0"/>
                <a:ea typeface="Times New Roman" panose="02020603050405020304" pitchFamily="18" charset="0"/>
              </a:rPr>
              <a:t> providing formal spaces. Therefore, different wellness </a:t>
            </a:r>
            <a:r>
              <a:rPr lang="en-US" sz="1400" dirty="0" err="1">
                <a:solidFill>
                  <a:schemeClr val="tx1"/>
                </a:solidFill>
                <a:effectLst/>
                <a:latin typeface="Times New Roman" panose="02020603050405020304" pitchFamily="18" charset="0"/>
                <a:ea typeface="Times New Roman" panose="02020603050405020304" pitchFamily="18" charset="0"/>
              </a:rPr>
              <a:t>travellers</a:t>
            </a:r>
            <a:r>
              <a:rPr lang="en-US" sz="1400" dirty="0">
                <a:solidFill>
                  <a:schemeClr val="tx1"/>
                </a:solidFill>
                <a:effectLst/>
                <a:latin typeface="Times New Roman" panose="02020603050405020304" pitchFamily="18" charset="0"/>
                <a:ea typeface="Times New Roman" panose="02020603050405020304" pitchFamily="18" charset="0"/>
              </a:rPr>
              <a:t>, pet </a:t>
            </a:r>
            <a:r>
              <a:rPr lang="en-US" sz="1400" dirty="0" err="1">
                <a:solidFill>
                  <a:schemeClr val="tx1"/>
                </a:solidFill>
                <a:effectLst/>
                <a:latin typeface="Times New Roman" panose="02020603050405020304" pitchFamily="18" charset="0"/>
                <a:ea typeface="Times New Roman" panose="02020603050405020304" pitchFamily="18" charset="0"/>
              </a:rPr>
              <a:t>travellers</a:t>
            </a:r>
            <a:r>
              <a:rPr lang="en-US" sz="1400" dirty="0">
                <a:solidFill>
                  <a:schemeClr val="tx1"/>
                </a:solidFill>
                <a:effectLst/>
                <a:latin typeface="Times New Roman" panose="02020603050405020304" pitchFamily="18" charset="0"/>
                <a:ea typeface="Times New Roman" panose="02020603050405020304" pitchFamily="18" charset="0"/>
              </a:rPr>
              <a:t> and art and cultural people are targeted in regard to attracting customers. </a:t>
            </a:r>
            <a:endParaRPr lang="en-GB" sz="1400" dirty="0">
              <a:solidFill>
                <a:schemeClr val="tx1"/>
              </a:solidFill>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400" dirty="0">
                <a:solidFill>
                  <a:schemeClr val="tx1"/>
                </a:solidFill>
                <a:effectLst/>
                <a:latin typeface="Times New Roman" panose="02020603050405020304" pitchFamily="18" charset="0"/>
                <a:ea typeface="Times New Roman" panose="02020603050405020304" pitchFamily="18" charset="0"/>
              </a:rPr>
              <a:t>Hence, the hotel does not have a strict pet policy, allowing pet </a:t>
            </a:r>
            <a:r>
              <a:rPr lang="en-US" sz="1400" dirty="0" err="1">
                <a:solidFill>
                  <a:schemeClr val="tx1"/>
                </a:solidFill>
                <a:effectLst/>
                <a:latin typeface="Times New Roman" panose="02020603050405020304" pitchFamily="18" charset="0"/>
                <a:ea typeface="Times New Roman" panose="02020603050405020304" pitchFamily="18" charset="0"/>
              </a:rPr>
              <a:t>travellers</a:t>
            </a:r>
            <a:r>
              <a:rPr lang="en-US" sz="1400" dirty="0">
                <a:solidFill>
                  <a:schemeClr val="tx1"/>
                </a:solidFill>
                <a:effectLst/>
                <a:latin typeface="Times New Roman" panose="02020603050405020304" pitchFamily="18" charset="0"/>
                <a:ea typeface="Times New Roman" panose="02020603050405020304" pitchFamily="18" charset="0"/>
              </a:rPr>
              <a:t> in order to collaborate with local people, and art enthusiasts are welcome as well. For example, the famous collaboration with the local charity Heroes of Hope to showcase artwork (</a:t>
            </a:r>
            <a:r>
              <a:rPr lang="en-US" sz="1400" dirty="0" err="1">
                <a:solidFill>
                  <a:schemeClr val="tx1"/>
                </a:solidFill>
                <a:effectLst/>
                <a:latin typeface="Times New Roman" panose="02020603050405020304" pitchFamily="18" charset="0"/>
                <a:ea typeface="Times New Roman" panose="02020603050405020304" pitchFamily="18" charset="0"/>
              </a:rPr>
              <a:t>Corder</a:t>
            </a:r>
            <a:r>
              <a:rPr lang="en-US" sz="1400" dirty="0">
                <a:solidFill>
                  <a:schemeClr val="tx1"/>
                </a:solidFill>
                <a:effectLst/>
                <a:latin typeface="Times New Roman" panose="02020603050405020304" pitchFamily="18" charset="0"/>
                <a:ea typeface="Times New Roman" panose="02020603050405020304" pitchFamily="18" charset="0"/>
              </a:rPr>
              <a:t>, 2021). </a:t>
            </a:r>
            <a:endParaRPr lang="en-GB" sz="14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428013" y="1972398"/>
            <a:ext cx="3207029" cy="2134132"/>
          </a:xfrm>
          <a:prstGeom prst="rect">
            <a:avLst/>
          </a:prstGeom>
        </p:spPr>
      </p:pic>
    </p:spTree>
    <p:extLst>
      <p:ext uri="{BB962C8B-B14F-4D97-AF65-F5344CB8AC3E}">
        <p14:creationId xmlns:p14="http://schemas.microsoft.com/office/powerpoint/2010/main" val="376193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Nature, Scope and Role of the Guest Services and Facilities</a:t>
            </a:r>
          </a:p>
        </p:txBody>
      </p:sp>
      <p:sp>
        <p:nvSpPr>
          <p:cNvPr id="4" name="Text Placeholder 3"/>
          <p:cNvSpPr>
            <a:spLocks noGrp="1"/>
          </p:cNvSpPr>
          <p:nvPr>
            <p:ph type="body" idx="1"/>
          </p:nvPr>
        </p:nvSpPr>
        <p:spPr>
          <a:xfrm>
            <a:off x="3940648" y="686966"/>
            <a:ext cx="3474720" cy="807720"/>
          </a:xfrm>
        </p:spPr>
        <p:txBody>
          <a:bodyPr/>
          <a:lstStyle/>
          <a:p>
            <a:pPr algn="just">
              <a:lnSpc>
                <a:spcPct val="150000"/>
              </a:lnSpc>
            </a:pPr>
            <a:r>
              <a:rPr lang="en-US" dirty="0">
                <a:latin typeface="Times New Roman" panose="02020603050405020304" pitchFamily="18" charset="0"/>
                <a:cs typeface="Times New Roman" panose="02020603050405020304" pitchFamily="18" charset="0"/>
              </a:rPr>
              <a:t>Nature </a:t>
            </a:r>
          </a:p>
        </p:txBody>
      </p:sp>
      <p:sp>
        <p:nvSpPr>
          <p:cNvPr id="5" name="Content Placeholder 4"/>
          <p:cNvSpPr>
            <a:spLocks noGrp="1"/>
          </p:cNvSpPr>
          <p:nvPr>
            <p:ph sz="half" idx="2"/>
          </p:nvPr>
        </p:nvSpPr>
        <p:spPr>
          <a:xfrm>
            <a:off x="3892610" y="1588865"/>
            <a:ext cx="3233643" cy="864219"/>
          </a:xfrm>
        </p:spPr>
        <p:txBody>
          <a:bodyPr/>
          <a:lstStyle/>
          <a:p>
            <a:pPr lvl="0" algn="just">
              <a:lnSpc>
                <a:spcPct val="150000"/>
              </a:lnSpc>
            </a:pPr>
            <a:r>
              <a:rPr lang="en-US" sz="1200" dirty="0">
                <a:latin typeface="Times New Roman" panose="02020603050405020304" pitchFamily="18" charset="0"/>
                <a:cs typeface="Times New Roman" panose="02020603050405020304" pitchFamily="18" charset="0"/>
              </a:rPr>
              <a:t>The nature of guests’ services and facilities at present at the Hotel Indigos.</a:t>
            </a:r>
          </a:p>
          <a:p>
            <a:endParaRPr lang="en-US" dirty="0"/>
          </a:p>
        </p:txBody>
      </p:sp>
      <p:sp>
        <p:nvSpPr>
          <p:cNvPr id="6" name="Text Placeholder 5"/>
          <p:cNvSpPr>
            <a:spLocks noGrp="1"/>
          </p:cNvSpPr>
          <p:nvPr>
            <p:ph type="body" sz="quarter" idx="3"/>
          </p:nvPr>
        </p:nvSpPr>
        <p:spPr>
          <a:xfrm>
            <a:off x="3940648" y="2310625"/>
            <a:ext cx="3474720" cy="525486"/>
          </a:xfrm>
        </p:spPr>
        <p:txBody>
          <a:bodyPr>
            <a:normAutofit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Scope</a:t>
            </a:r>
          </a:p>
        </p:txBody>
      </p:sp>
      <p:sp>
        <p:nvSpPr>
          <p:cNvPr id="7" name="Content Placeholder 6"/>
          <p:cNvSpPr>
            <a:spLocks noGrp="1"/>
          </p:cNvSpPr>
          <p:nvPr>
            <p:ph sz="quarter" idx="4"/>
          </p:nvPr>
        </p:nvSpPr>
        <p:spPr>
          <a:xfrm>
            <a:off x="3940648" y="2838286"/>
            <a:ext cx="3402165" cy="1769393"/>
          </a:xfrm>
        </p:spPr>
        <p:txBody>
          <a:bodyPr>
            <a:normAutofit/>
          </a:bodyPr>
          <a:lstStyle/>
          <a:p>
            <a:pPr algn="just">
              <a:lnSpc>
                <a:spcPct val="150000"/>
              </a:lnSpc>
            </a:pPr>
            <a:r>
              <a:rPr lang="en-US" sz="1200" dirty="0">
                <a:latin typeface="Times New Roman" panose="02020603050405020304" pitchFamily="18" charset="0"/>
                <a:cs typeface="Times New Roman" panose="02020603050405020304" pitchFamily="18" charset="0"/>
              </a:rPr>
              <a:t>The main scope of Hotel Indigos is mainly providing accommodation, dining, concierge, spa, wellness, technology, cultural experiences and formal spaces.</a:t>
            </a:r>
          </a:p>
        </p:txBody>
      </p:sp>
      <p:sp>
        <p:nvSpPr>
          <p:cNvPr id="8" name="Text Placeholder 5"/>
          <p:cNvSpPr txBox="1">
            <a:spLocks/>
          </p:cNvSpPr>
          <p:nvPr/>
        </p:nvSpPr>
        <p:spPr>
          <a:xfrm>
            <a:off x="8155615" y="681515"/>
            <a:ext cx="3474720" cy="813171"/>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0"/>
              </a:spcBef>
              <a:buClr>
                <a:schemeClr val="accent1"/>
              </a:buClr>
              <a:buFont typeface="Wingdings 2" pitchFamily="18" charset="2"/>
              <a:buNone/>
              <a:tabLst>
                <a:tab pos="1143000" algn="l"/>
              </a:tabLst>
              <a:defRPr sz="2000" b="1" kern="1200">
                <a:solidFill>
                  <a:schemeClr val="bg2">
                    <a:lumMod val="40000"/>
                    <a:lumOff val="60000"/>
                  </a:schemeClr>
                </a:solidFill>
                <a:latin typeface="+mn-lt"/>
                <a:ea typeface="+mn-ea"/>
                <a:cs typeface="+mn-cs"/>
              </a:defRPr>
            </a:lvl1pPr>
            <a:lvl2pPr marL="457200" indent="0" algn="l" defTabSz="914400" rtl="0" eaLnBrk="1" latinLnBrk="0" hangingPunct="1">
              <a:lnSpc>
                <a:spcPct val="90000"/>
              </a:lnSpc>
              <a:spcBef>
                <a:spcPts val="250"/>
              </a:spcBef>
              <a:spcAft>
                <a:spcPts val="250"/>
              </a:spcAft>
              <a:buClr>
                <a:schemeClr val="accent1"/>
              </a:buClr>
              <a:buFont typeface="Wingdings 2" pitchFamily="18" charset="2"/>
              <a:buNone/>
              <a:tabLst>
                <a:tab pos="1143000" algn="l"/>
              </a:tabLst>
              <a:defRPr sz="2000" b="1" kern="1200">
                <a:solidFill>
                  <a:schemeClr val="bg2">
                    <a:lumMod val="20000"/>
                    <a:lumOff val="80000"/>
                  </a:schemeClr>
                </a:solidFill>
                <a:latin typeface="+mn-lt"/>
                <a:ea typeface="+mn-ea"/>
                <a:cs typeface="+mn-cs"/>
              </a:defRPr>
            </a:lvl2pPr>
            <a:lvl3pPr marL="914400" indent="0" algn="l" defTabSz="914400" rtl="0" eaLnBrk="1" latinLnBrk="0" hangingPunct="1">
              <a:lnSpc>
                <a:spcPct val="90000"/>
              </a:lnSpc>
              <a:spcBef>
                <a:spcPts val="250"/>
              </a:spcBef>
              <a:spcAft>
                <a:spcPts val="250"/>
              </a:spcAft>
              <a:buClr>
                <a:schemeClr val="accent1"/>
              </a:buClr>
              <a:buFont typeface="Wingdings 2" pitchFamily="18" charset="2"/>
              <a:buNone/>
              <a:tabLst>
                <a:tab pos="1143000" algn="l"/>
              </a:tabLst>
              <a:defRPr sz="1800" b="1" kern="1200">
                <a:solidFill>
                  <a:schemeClr val="bg2">
                    <a:lumMod val="20000"/>
                    <a:lumOff val="80000"/>
                  </a:schemeClr>
                </a:solidFill>
                <a:latin typeface="+mn-lt"/>
                <a:ea typeface="+mn-ea"/>
                <a:cs typeface="+mn-cs"/>
              </a:defRPr>
            </a:lvl3pPr>
            <a:lvl4pPr marL="1371600" indent="0" algn="l" defTabSz="914400" rtl="0" eaLnBrk="1" latinLnBrk="0" hangingPunct="1">
              <a:lnSpc>
                <a:spcPct val="90000"/>
              </a:lnSpc>
              <a:spcBef>
                <a:spcPts val="250"/>
              </a:spcBef>
              <a:spcAft>
                <a:spcPts val="250"/>
              </a:spcAft>
              <a:buClr>
                <a:schemeClr val="accent1"/>
              </a:buClr>
              <a:buFont typeface="Wingdings 2" pitchFamily="18" charset="2"/>
              <a:buNone/>
              <a:tabLst>
                <a:tab pos="1143000" algn="l"/>
              </a:tabLst>
              <a:defRPr sz="1600" b="1" kern="1200">
                <a:solidFill>
                  <a:schemeClr val="bg2">
                    <a:lumMod val="20000"/>
                    <a:lumOff val="80000"/>
                  </a:schemeClr>
                </a:solidFill>
                <a:latin typeface="+mn-lt"/>
                <a:ea typeface="+mn-ea"/>
                <a:cs typeface="+mn-cs"/>
              </a:defRPr>
            </a:lvl4pPr>
            <a:lvl5pPr marL="1828800" indent="0" algn="l" defTabSz="914400" rtl="0" eaLnBrk="1" latinLnBrk="0" hangingPunct="1">
              <a:lnSpc>
                <a:spcPct val="90000"/>
              </a:lnSpc>
              <a:spcBef>
                <a:spcPts val="250"/>
              </a:spcBef>
              <a:spcAft>
                <a:spcPts val="250"/>
              </a:spcAft>
              <a:buClr>
                <a:schemeClr val="accent1"/>
              </a:buClr>
              <a:buFont typeface="Wingdings 2" pitchFamily="18" charset="2"/>
              <a:buNone/>
              <a:tabLst>
                <a:tab pos="1143000" algn="l"/>
              </a:tabLst>
              <a:defRPr sz="1600" b="1" kern="1200">
                <a:solidFill>
                  <a:schemeClr val="bg2">
                    <a:lumMod val="20000"/>
                    <a:lumOff val="80000"/>
                  </a:schemeClr>
                </a:solidFill>
                <a:latin typeface="+mn-lt"/>
                <a:ea typeface="+mn-ea"/>
                <a:cs typeface="+mn-cs"/>
              </a:defRPr>
            </a:lvl5pPr>
            <a:lvl6pPr marL="2286000" indent="0" algn="l" defTabSz="914400" rtl="0" eaLnBrk="1" latinLnBrk="0" hangingPunct="1">
              <a:lnSpc>
                <a:spcPct val="90000"/>
              </a:lnSpc>
              <a:spcBef>
                <a:spcPts val="250"/>
              </a:spcBef>
              <a:spcAft>
                <a:spcPts val="250"/>
              </a:spcAft>
              <a:buClr>
                <a:schemeClr val="accent1"/>
              </a:buClr>
              <a:buFont typeface="Wingdings 2" pitchFamily="18" charset="2"/>
              <a:buNone/>
              <a:tabLst>
                <a:tab pos="1143000" algn="l"/>
              </a:tabLst>
              <a:defRPr sz="1600" b="1" kern="1200">
                <a:solidFill>
                  <a:schemeClr val="bg2">
                    <a:lumMod val="20000"/>
                    <a:lumOff val="80000"/>
                  </a:schemeClr>
                </a:solidFill>
                <a:latin typeface="+mn-lt"/>
                <a:ea typeface="+mn-ea"/>
                <a:cs typeface="+mn-cs"/>
              </a:defRPr>
            </a:lvl6pPr>
            <a:lvl7pPr marL="2743200" indent="0" algn="l" defTabSz="914400" rtl="0" eaLnBrk="1" latinLnBrk="0" hangingPunct="1">
              <a:lnSpc>
                <a:spcPct val="90000"/>
              </a:lnSpc>
              <a:spcBef>
                <a:spcPts val="250"/>
              </a:spcBef>
              <a:spcAft>
                <a:spcPts val="250"/>
              </a:spcAft>
              <a:buClr>
                <a:schemeClr val="accent1"/>
              </a:buClr>
              <a:buFont typeface="Wingdings 2" pitchFamily="18" charset="2"/>
              <a:buNone/>
              <a:tabLst>
                <a:tab pos="1143000" algn="l"/>
              </a:tabLst>
              <a:defRPr sz="1600" b="1" kern="1200">
                <a:solidFill>
                  <a:schemeClr val="bg2">
                    <a:lumMod val="20000"/>
                    <a:lumOff val="80000"/>
                  </a:schemeClr>
                </a:solidFill>
                <a:latin typeface="+mn-lt"/>
                <a:ea typeface="+mn-ea"/>
                <a:cs typeface="+mn-cs"/>
              </a:defRPr>
            </a:lvl7pPr>
            <a:lvl8pPr marL="3200400" indent="0" algn="l" defTabSz="914400" rtl="0" eaLnBrk="1" latinLnBrk="0" hangingPunct="1">
              <a:lnSpc>
                <a:spcPct val="90000"/>
              </a:lnSpc>
              <a:spcBef>
                <a:spcPts val="250"/>
              </a:spcBef>
              <a:spcAft>
                <a:spcPts val="250"/>
              </a:spcAft>
              <a:buClr>
                <a:schemeClr val="accent1"/>
              </a:buClr>
              <a:buFont typeface="Wingdings 2" pitchFamily="18" charset="2"/>
              <a:buNone/>
              <a:tabLst>
                <a:tab pos="1143000" algn="l"/>
              </a:tabLst>
              <a:defRPr sz="1600" b="1" kern="1200">
                <a:solidFill>
                  <a:schemeClr val="bg2">
                    <a:lumMod val="20000"/>
                    <a:lumOff val="80000"/>
                  </a:schemeClr>
                </a:solidFill>
                <a:latin typeface="+mn-lt"/>
                <a:ea typeface="+mn-ea"/>
                <a:cs typeface="+mn-cs"/>
              </a:defRPr>
            </a:lvl8pPr>
            <a:lvl9pPr marL="3657600" indent="0" algn="l" defTabSz="914400" rtl="0" eaLnBrk="1" latinLnBrk="0" hangingPunct="1">
              <a:lnSpc>
                <a:spcPct val="90000"/>
              </a:lnSpc>
              <a:spcBef>
                <a:spcPts val="250"/>
              </a:spcBef>
              <a:spcAft>
                <a:spcPts val="250"/>
              </a:spcAft>
              <a:buClr>
                <a:schemeClr val="accent1"/>
              </a:buClr>
              <a:buFont typeface="Wingdings 2" pitchFamily="18" charset="2"/>
              <a:buNone/>
              <a:tabLst>
                <a:tab pos="1143000" algn="l"/>
              </a:tabLst>
              <a:defRPr sz="1600" b="1" kern="1200">
                <a:solidFill>
                  <a:schemeClr val="bg2">
                    <a:lumMod val="20000"/>
                    <a:lumOff val="80000"/>
                  </a:schemeClr>
                </a:solidFill>
                <a:latin typeface="+mn-lt"/>
                <a:ea typeface="+mn-ea"/>
                <a:cs typeface="+mn-cs"/>
              </a:defRPr>
            </a:lvl9pPr>
          </a:lstStyle>
          <a:p>
            <a:pPr algn="just">
              <a:lnSpc>
                <a:spcPct val="150000"/>
              </a:lnSpc>
            </a:pPr>
            <a:r>
              <a:rPr lang="en-US" dirty="0">
                <a:latin typeface="Times New Roman" panose="02020603050405020304" pitchFamily="18" charset="0"/>
                <a:cs typeface="Times New Roman" panose="02020603050405020304" pitchFamily="18" charset="0"/>
              </a:rPr>
              <a:t>Role</a:t>
            </a:r>
          </a:p>
        </p:txBody>
      </p:sp>
      <p:sp>
        <p:nvSpPr>
          <p:cNvPr id="9" name="Content Placeholder 4"/>
          <p:cNvSpPr txBox="1">
            <a:spLocks/>
          </p:cNvSpPr>
          <p:nvPr/>
        </p:nvSpPr>
        <p:spPr>
          <a:xfrm>
            <a:off x="7866500" y="1781302"/>
            <a:ext cx="3233643" cy="1769393"/>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tabLst>
                <a:tab pos="1143000" algn="l"/>
              </a:tabLst>
              <a:defRPr sz="2000" kern="1200">
                <a:solidFill>
                  <a:schemeClr val="bg2">
                    <a:lumMod val="20000"/>
                    <a:lumOff val="80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800" kern="1200">
                <a:solidFill>
                  <a:schemeClr val="bg2">
                    <a:lumMod val="20000"/>
                    <a:lumOff val="80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600" kern="1200">
                <a:solidFill>
                  <a:schemeClr val="bg2">
                    <a:lumMod val="20000"/>
                    <a:lumOff val="80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9pPr>
          </a:lstStyle>
          <a:p>
            <a:pPr algn="just">
              <a:lnSpc>
                <a:spcPct val="150000"/>
              </a:lnSpc>
            </a:pPr>
            <a:r>
              <a:rPr lang="en-US" sz="1200" dirty="0">
                <a:latin typeface="Times New Roman" panose="02020603050405020304" pitchFamily="18" charset="0"/>
                <a:cs typeface="Times New Roman" panose="02020603050405020304" pitchFamily="18" charset="0"/>
              </a:rPr>
              <a:t>Enhance guest comfort.</a:t>
            </a:r>
          </a:p>
          <a:p>
            <a:pPr algn="just">
              <a:lnSpc>
                <a:spcPct val="150000"/>
              </a:lnSpc>
            </a:pPr>
            <a:r>
              <a:rPr lang="en-US" sz="1200" dirty="0">
                <a:latin typeface="Times New Roman" panose="02020603050405020304" pitchFamily="18" charset="0"/>
                <a:cs typeface="Times New Roman" panose="02020603050405020304" pitchFamily="18" charset="0"/>
              </a:rPr>
              <a:t>Local engagement</a:t>
            </a:r>
          </a:p>
          <a:p>
            <a:pPr algn="just">
              <a:lnSpc>
                <a:spcPct val="150000"/>
              </a:lnSpc>
            </a:pPr>
            <a:r>
              <a:rPr lang="en-US" sz="1200" dirty="0">
                <a:latin typeface="Times New Roman" panose="02020603050405020304" pitchFamily="18" charset="0"/>
                <a:cs typeface="Times New Roman" panose="02020603050405020304" pitchFamily="18" charset="0"/>
              </a:rPr>
              <a:t>Customer satisfaction</a:t>
            </a:r>
          </a:p>
          <a:p>
            <a:pPr algn="just">
              <a:lnSpc>
                <a:spcPct val="150000"/>
              </a:lnSpc>
            </a:pPr>
            <a:r>
              <a:rPr lang="en-US" sz="1200" dirty="0">
                <a:latin typeface="Times New Roman" panose="02020603050405020304" pitchFamily="18" charset="0"/>
                <a:cs typeface="Times New Roman" panose="02020603050405020304" pitchFamily="18" charset="0"/>
              </a:rPr>
              <a:t>Promoting loyalty</a:t>
            </a:r>
          </a:p>
          <a:p>
            <a:endParaRPr lang="en-US" dirty="0"/>
          </a:p>
        </p:txBody>
      </p:sp>
      <p:pic>
        <p:nvPicPr>
          <p:cNvPr id="3" name="Picture 2"/>
          <p:cNvPicPr>
            <a:picLocks noChangeAspect="1"/>
          </p:cNvPicPr>
          <p:nvPr/>
        </p:nvPicPr>
        <p:blipFill>
          <a:blip r:embed="rId3"/>
          <a:stretch>
            <a:fillRect/>
          </a:stretch>
        </p:blipFill>
        <p:spPr>
          <a:xfrm>
            <a:off x="7972746" y="4222679"/>
            <a:ext cx="3815351" cy="2317571"/>
          </a:xfrm>
          <a:prstGeom prst="rect">
            <a:avLst/>
          </a:prstGeom>
        </p:spPr>
      </p:pic>
    </p:spTree>
    <p:extLst>
      <p:ext uri="{BB962C8B-B14F-4D97-AF65-F5344CB8AC3E}">
        <p14:creationId xmlns:p14="http://schemas.microsoft.com/office/powerpoint/2010/main" val="373645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73" y="1128408"/>
            <a:ext cx="2947482" cy="4601183"/>
          </a:xfrm>
        </p:spPr>
        <p:txBody>
          <a:bodyPr/>
          <a:lstStyle/>
          <a:p>
            <a:pPr algn="just">
              <a:lnSpc>
                <a:spcPct val="150000"/>
              </a:lnSpc>
            </a:pPr>
            <a:r>
              <a:rPr lang="en-US" b="1" dirty="0">
                <a:latin typeface="Times New Roman" panose="02020603050405020304" pitchFamily="18" charset="0"/>
                <a:cs typeface="Times New Roman" panose="02020603050405020304" pitchFamily="18" charset="0"/>
              </a:rPr>
              <a:t>Role and </a:t>
            </a:r>
            <a:r>
              <a:rPr lang="en-US" b="1" dirty="0">
                <a:solidFill>
                  <a:schemeClr val="tx1"/>
                </a:solidFill>
                <a:latin typeface="Times New Roman" panose="02020603050405020304" pitchFamily="18" charset="0"/>
                <a:cs typeface="Times New Roman" panose="02020603050405020304" pitchFamily="18" charset="0"/>
              </a:rPr>
              <a:t>Function</a:t>
            </a:r>
            <a:r>
              <a:rPr lang="en-US" b="1" dirty="0">
                <a:latin typeface="Times New Roman" panose="02020603050405020304" pitchFamily="18" charset="0"/>
                <a:cs typeface="Times New Roman" panose="02020603050405020304" pitchFamily="18" charset="0"/>
              </a:rPr>
              <a:t> of Guest Services</a:t>
            </a:r>
          </a:p>
        </p:txBody>
      </p:sp>
      <p:sp>
        <p:nvSpPr>
          <p:cNvPr id="3" name="Content Placeholder 2"/>
          <p:cNvSpPr>
            <a:spLocks noGrp="1"/>
          </p:cNvSpPr>
          <p:nvPr>
            <p:ph idx="1"/>
          </p:nvPr>
        </p:nvSpPr>
        <p:spPr/>
        <p:txBody>
          <a:bodyPr>
            <a:normAutofit/>
          </a:bodyPr>
          <a:lstStyle/>
          <a:p>
            <a:pPr algn="just">
              <a:lnSpc>
                <a:spcPct val="150000"/>
              </a:lnSpc>
            </a:pPr>
            <a:r>
              <a:rPr lang="en-US" sz="1000" dirty="0">
                <a:solidFill>
                  <a:schemeClr val="tx1"/>
                </a:solidFill>
                <a:latin typeface="Times New Roman" panose="02020603050405020304" pitchFamily="18" charset="0"/>
                <a:cs typeface="Times New Roman" panose="02020603050405020304" pitchFamily="18" charset="0"/>
              </a:rPr>
              <a:t>Hotel Indigos' provide guest services to provide a comfortable stay and promotes customer satisfaction from check-in to </a:t>
            </a:r>
            <a:r>
              <a:rPr lang="en-US" sz="1000" dirty="0" err="1">
                <a:solidFill>
                  <a:schemeClr val="tx1"/>
                </a:solidFill>
                <a:latin typeface="Times New Roman" panose="02020603050405020304" pitchFamily="18" charset="0"/>
                <a:cs typeface="Times New Roman" panose="02020603050405020304" pitchFamily="18" charset="0"/>
              </a:rPr>
              <a:t>individualised</a:t>
            </a:r>
            <a:r>
              <a:rPr lang="en-US" sz="1000" dirty="0">
                <a:solidFill>
                  <a:schemeClr val="tx1"/>
                </a:solidFill>
                <a:latin typeface="Times New Roman" panose="02020603050405020304" pitchFamily="18" charset="0"/>
                <a:cs typeface="Times New Roman" panose="02020603050405020304" pitchFamily="18" charset="0"/>
              </a:rPr>
              <a:t> help.</a:t>
            </a:r>
          </a:p>
          <a:p>
            <a:pPr algn="just">
              <a:lnSpc>
                <a:spcPct val="150000"/>
              </a:lnSpc>
            </a:pPr>
            <a:r>
              <a:rPr lang="en-US" sz="1000" dirty="0">
                <a:solidFill>
                  <a:schemeClr val="tx1"/>
                </a:solidFill>
                <a:latin typeface="Times New Roman" panose="02020603050405020304" pitchFamily="18" charset="0"/>
                <a:cs typeface="Times New Roman" panose="02020603050405020304" pitchFamily="18" charset="0"/>
              </a:rPr>
              <a:t>By leaving a lasting impression and attending to each guest's wants and preferences, you may increase their loyalty (</a:t>
            </a:r>
            <a:r>
              <a:rPr lang="en-US" sz="1000" dirty="0" err="1">
                <a:solidFill>
                  <a:schemeClr val="tx1"/>
                </a:solidFill>
                <a:latin typeface="Times New Roman" panose="02020603050405020304" pitchFamily="18" charset="0"/>
                <a:cs typeface="Times New Roman" panose="02020603050405020304" pitchFamily="18" charset="0"/>
              </a:rPr>
              <a:t>Sen</a:t>
            </a:r>
            <a:r>
              <a:rPr lang="en-US" sz="1000" dirty="0">
                <a:solidFill>
                  <a:schemeClr val="tx1"/>
                </a:solidFill>
                <a:latin typeface="Times New Roman" panose="02020603050405020304" pitchFamily="18" charset="0"/>
                <a:cs typeface="Times New Roman" panose="02020603050405020304" pitchFamily="18" charset="0"/>
              </a:rPr>
              <a:t> and </a:t>
            </a:r>
            <a:r>
              <a:rPr lang="en-US" sz="1000" dirty="0" err="1">
                <a:solidFill>
                  <a:schemeClr val="tx1"/>
                </a:solidFill>
                <a:latin typeface="Times New Roman" panose="02020603050405020304" pitchFamily="18" charset="0"/>
                <a:cs typeface="Times New Roman" panose="02020603050405020304" pitchFamily="18" charset="0"/>
              </a:rPr>
              <a:t>Kaushik</a:t>
            </a:r>
            <a:r>
              <a:rPr lang="en-US" sz="1000" dirty="0">
                <a:solidFill>
                  <a:schemeClr val="tx1"/>
                </a:solidFill>
                <a:latin typeface="Times New Roman" panose="02020603050405020304" pitchFamily="18" charset="0"/>
                <a:cs typeface="Times New Roman" panose="02020603050405020304" pitchFamily="18" charset="0"/>
              </a:rPr>
              <a:t>, 2016).</a:t>
            </a:r>
          </a:p>
          <a:p>
            <a:pPr algn="just">
              <a:lnSpc>
                <a:spcPct val="150000"/>
              </a:lnSpc>
            </a:pPr>
            <a:r>
              <a:rPr lang="en-US" sz="1000" dirty="0">
                <a:solidFill>
                  <a:schemeClr val="tx1"/>
                </a:solidFill>
                <a:latin typeface="Times New Roman" panose="02020603050405020304" pitchFamily="18" charset="0"/>
                <a:cs typeface="Times New Roman" panose="02020603050405020304" pitchFamily="18" charset="0"/>
              </a:rPr>
              <a:t>Guest Services act as a focal point for communication, handling problems quickly and improving the entire hotel experience.</a:t>
            </a:r>
          </a:p>
          <a:p>
            <a:pPr algn="just">
              <a:lnSpc>
                <a:spcPct val="150000"/>
              </a:lnSpc>
            </a:pPr>
            <a:r>
              <a:rPr lang="en-US" sz="1000" dirty="0">
                <a:solidFill>
                  <a:schemeClr val="tx1"/>
                </a:solidFill>
                <a:effectLst/>
                <a:latin typeface="Times New Roman" panose="02020603050405020304" pitchFamily="18" charset="0"/>
                <a:ea typeface="Times New Roman" panose="02020603050405020304" pitchFamily="18" charset="0"/>
              </a:rPr>
              <a:t>In regard to Hotel Indigos, the guest services serve the main point in order to communicate, handle problems and improve the hotel experience by creating a lasting impression on guests and ensuring a comfortable stay throughout. Further, this is also seen with respect to the focus on guests from check-ins to check-outs. </a:t>
            </a:r>
            <a:endParaRPr lang="en-GB" sz="10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407668" y="4366517"/>
            <a:ext cx="4278062" cy="2282428"/>
          </a:xfrm>
          <a:prstGeom prst="rect">
            <a:avLst/>
          </a:prstGeom>
        </p:spPr>
      </p:pic>
    </p:spTree>
    <p:extLst>
      <p:ext uri="{BB962C8B-B14F-4D97-AF65-F5344CB8AC3E}">
        <p14:creationId xmlns:p14="http://schemas.microsoft.com/office/powerpoint/2010/main" val="1212644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pPr>
            <a:r>
              <a:rPr lang="en-US" b="1" dirty="0">
                <a:latin typeface="Times New Roman" panose="02020603050405020304" pitchFamily="18" charset="0"/>
                <a:cs typeface="Times New Roman" panose="02020603050405020304" pitchFamily="18" charset="0"/>
              </a:rPr>
              <a:t>Importance of Hospitality</a:t>
            </a:r>
          </a:p>
        </p:txBody>
      </p:sp>
      <p:sp>
        <p:nvSpPr>
          <p:cNvPr id="3" name="Content Placeholder 2"/>
          <p:cNvSpPr>
            <a:spLocks noGrp="1"/>
          </p:cNvSpPr>
          <p:nvPr>
            <p:ph idx="1"/>
          </p:nvPr>
        </p:nvSpPr>
        <p:spPr>
          <a:xfrm>
            <a:off x="3869267" y="864108"/>
            <a:ext cx="7547913" cy="4989761"/>
          </a:xfrm>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50000"/>
              </a:lnSpc>
            </a:pPr>
            <a:r>
              <a:rPr lang="en-US" sz="1050" dirty="0">
                <a:latin typeface="Times New Roman" panose="02020603050405020304" pitchFamily="18" charset="0"/>
                <a:cs typeface="Times New Roman" panose="02020603050405020304" pitchFamily="18" charset="0"/>
              </a:rPr>
              <a:t>In service industry, hospitality is considered to be essential.</a:t>
            </a:r>
          </a:p>
          <a:p>
            <a:pPr algn="just">
              <a:lnSpc>
                <a:spcPct val="150000"/>
              </a:lnSpc>
            </a:pPr>
            <a:r>
              <a:rPr lang="en-US" sz="1050" dirty="0">
                <a:latin typeface="Times New Roman" panose="02020603050405020304" pitchFamily="18" charset="0"/>
                <a:cs typeface="Times New Roman" panose="02020603050405020304" pitchFamily="18" charset="0"/>
              </a:rPr>
              <a:t>With the help of hospitality industry, mainly, creates a positive customer experience with going beyond to fulfil customer needs and demands. </a:t>
            </a:r>
          </a:p>
          <a:p>
            <a:pPr algn="just">
              <a:lnSpc>
                <a:spcPct val="150000"/>
              </a:lnSpc>
            </a:pPr>
            <a:r>
              <a:rPr lang="en-US" sz="1050" dirty="0">
                <a:latin typeface="Times New Roman" panose="02020603050405020304" pitchFamily="18" charset="0"/>
                <a:cs typeface="Times New Roman" panose="02020603050405020304" pitchFamily="18" charset="0"/>
              </a:rPr>
              <a:t>Hospitality aids in order to shape strong associations with customers. </a:t>
            </a:r>
          </a:p>
          <a:p>
            <a:pPr algn="just">
              <a:lnSpc>
                <a:spcPct val="150000"/>
              </a:lnSpc>
            </a:pPr>
            <a:r>
              <a:rPr lang="en-US" sz="1050" dirty="0">
                <a:latin typeface="Times New Roman" panose="02020603050405020304" pitchFamily="18" charset="0"/>
                <a:cs typeface="Times New Roman" panose="02020603050405020304" pitchFamily="18" charset="0"/>
              </a:rPr>
              <a:t>Hospitality is an extension lead of the hotel’s brand that support and helps to begin business's reputation and awareness.</a:t>
            </a:r>
          </a:p>
          <a:p>
            <a:pPr algn="just">
              <a:lnSpc>
                <a:spcPct val="150000"/>
              </a:lnSpc>
            </a:pPr>
            <a:r>
              <a:rPr lang="en-US" sz="1050" dirty="0">
                <a:solidFill>
                  <a:srgbClr val="000000"/>
                </a:solidFill>
                <a:effectLst/>
                <a:latin typeface="Times New Roman" panose="02020603050405020304" pitchFamily="18" charset="0"/>
                <a:ea typeface="Times New Roman" panose="02020603050405020304" pitchFamily="18" charset="0"/>
              </a:rPr>
              <a:t>Regarding the importance of hospitality, it is considered necessary. Therefore, hospitality aids in order to shape strong associations with customers and helps generate a sense of community and togetherness. Hence, hospitality is essential in order to fulfil the needs and demands of the consumers in order to create a positive experience. Hence, it also helps in order to increase customer loyalty. In a competitive market, enhancing and providing hospitality provides competitive words. </a:t>
            </a:r>
            <a:endParaRPr lang="en-GB" sz="1050" dirty="0">
              <a:effectLst/>
              <a:latin typeface="Times New Roman" panose="02020603050405020304" pitchFamily="18" charset="0"/>
              <a:ea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3392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Hotels Meet or Exceed Guest Expectations</a:t>
            </a:r>
          </a:p>
        </p:txBody>
      </p:sp>
      <p:sp>
        <p:nvSpPr>
          <p:cNvPr id="3" name="Content Placeholder 2"/>
          <p:cNvSpPr>
            <a:spLocks noGrp="1"/>
          </p:cNvSpPr>
          <p:nvPr>
            <p:ph idx="1"/>
          </p:nvPr>
        </p:nvSpPr>
        <p:spPr>
          <a:xfrm>
            <a:off x="3869268" y="864108"/>
            <a:ext cx="7315200" cy="4229185"/>
          </a:xfrm>
        </p:spPr>
        <p:txBody>
          <a:bodyPr>
            <a:normAutofit/>
          </a:bodyPr>
          <a:lstStyle/>
          <a:p>
            <a:pPr algn="just">
              <a:lnSpc>
                <a:spcPct val="150000"/>
              </a:lnSpc>
            </a:pPr>
            <a:r>
              <a:rPr lang="en-US" sz="1050" dirty="0">
                <a:solidFill>
                  <a:schemeClr val="tx1"/>
                </a:solidFill>
                <a:latin typeface="Times New Roman" panose="02020603050405020304" pitchFamily="18" charset="0"/>
                <a:cs typeface="Times New Roman" panose="02020603050405020304" pitchFamily="18" charset="0"/>
              </a:rPr>
              <a:t>The hotel has different department strategies to meet and exceed customer satisfaction (</a:t>
            </a:r>
            <a:r>
              <a:rPr lang="en-US" sz="1050" dirty="0" err="1">
                <a:solidFill>
                  <a:schemeClr val="tx1"/>
                </a:solidFill>
                <a:latin typeface="Times New Roman" panose="02020603050405020304" pitchFamily="18" charset="0"/>
                <a:cs typeface="Times New Roman" panose="02020603050405020304" pitchFamily="18" charset="0"/>
              </a:rPr>
              <a:t>Mmutle</a:t>
            </a:r>
            <a:r>
              <a:rPr lang="en-US" sz="1050" dirty="0">
                <a:solidFill>
                  <a:schemeClr val="tx1"/>
                </a:solidFill>
                <a:latin typeface="Times New Roman" panose="02020603050405020304" pitchFamily="18" charset="0"/>
                <a:cs typeface="Times New Roman" panose="02020603050405020304" pitchFamily="18" charset="0"/>
              </a:rPr>
              <a:t> and </a:t>
            </a:r>
            <a:r>
              <a:rPr lang="en-US" sz="1050" dirty="0" err="1">
                <a:solidFill>
                  <a:schemeClr val="tx1"/>
                </a:solidFill>
                <a:latin typeface="Times New Roman" panose="02020603050405020304" pitchFamily="18" charset="0"/>
                <a:cs typeface="Times New Roman" panose="02020603050405020304" pitchFamily="18" charset="0"/>
              </a:rPr>
              <a:t>Shonhe</a:t>
            </a:r>
            <a:r>
              <a:rPr lang="en-US" sz="1050" dirty="0">
                <a:solidFill>
                  <a:schemeClr val="tx1"/>
                </a:solidFill>
                <a:latin typeface="Times New Roman" panose="02020603050405020304" pitchFamily="18" charset="0"/>
                <a:cs typeface="Times New Roman" panose="02020603050405020304" pitchFamily="18" charset="0"/>
              </a:rPr>
              <a:t>, 2017).</a:t>
            </a:r>
          </a:p>
          <a:p>
            <a:pPr algn="just">
              <a:lnSpc>
                <a:spcPct val="150000"/>
              </a:lnSpc>
            </a:pPr>
            <a:r>
              <a:rPr lang="en-US" sz="1050" dirty="0">
                <a:solidFill>
                  <a:schemeClr val="tx1"/>
                </a:solidFill>
                <a:latin typeface="Times New Roman" panose="02020603050405020304" pitchFamily="18" charset="0"/>
                <a:cs typeface="Times New Roman" panose="02020603050405020304" pitchFamily="18" charset="0"/>
              </a:rPr>
              <a:t>Hotel Indigos mainly considered warmth, welcome and respect for the customer from their welcome to their stay.</a:t>
            </a:r>
          </a:p>
          <a:p>
            <a:pPr algn="just">
              <a:lnSpc>
                <a:spcPct val="150000"/>
              </a:lnSpc>
            </a:pPr>
            <a:r>
              <a:rPr lang="en-US" sz="1050" dirty="0">
                <a:solidFill>
                  <a:schemeClr val="tx1"/>
                </a:solidFill>
                <a:latin typeface="Times New Roman" panose="02020603050405020304" pitchFamily="18" charset="0"/>
                <a:cs typeface="Times New Roman" panose="02020603050405020304" pitchFamily="18" charset="0"/>
              </a:rPr>
              <a:t>The accommodations provided by the hotel are of high quality and innovation (Wei and Jingyi, 2021).</a:t>
            </a:r>
          </a:p>
          <a:p>
            <a:pPr algn="just">
              <a:lnSpc>
                <a:spcPct val="150000"/>
              </a:lnSpc>
            </a:pPr>
            <a:r>
              <a:rPr lang="en-US" sz="1050" dirty="0">
                <a:solidFill>
                  <a:schemeClr val="tx1"/>
                </a:solidFill>
                <a:effectLst/>
                <a:latin typeface="Times New Roman" panose="02020603050405020304" pitchFamily="18" charset="0"/>
                <a:ea typeface="Times New Roman" panose="02020603050405020304" pitchFamily="18" charset="0"/>
              </a:rPr>
              <a:t>According to a study, departments have been </a:t>
            </a:r>
            <a:r>
              <a:rPr lang="en-US" sz="1050" dirty="0" err="1">
                <a:solidFill>
                  <a:schemeClr val="tx1"/>
                </a:solidFill>
                <a:effectLst/>
                <a:latin typeface="Times New Roman" panose="02020603050405020304" pitchFamily="18" charset="0"/>
                <a:ea typeface="Times New Roman" panose="02020603050405020304" pitchFamily="18" charset="0"/>
              </a:rPr>
              <a:t>strategised</a:t>
            </a:r>
            <a:r>
              <a:rPr lang="en-US" sz="1050" dirty="0">
                <a:solidFill>
                  <a:schemeClr val="tx1"/>
                </a:solidFill>
                <a:effectLst/>
                <a:latin typeface="Times New Roman" panose="02020603050405020304" pitchFamily="18" charset="0"/>
                <a:ea typeface="Times New Roman" panose="02020603050405020304" pitchFamily="18" charset="0"/>
              </a:rPr>
              <a:t> in order to meet and exceed customer satisfaction when dealing with customer complaints, as individuals can wish for </a:t>
            </a:r>
            <a:r>
              <a:rPr lang="en-US" sz="1050" dirty="0" err="1">
                <a:solidFill>
                  <a:schemeClr val="tx1"/>
                </a:solidFill>
                <a:effectLst/>
                <a:latin typeface="Times New Roman" panose="02020603050405020304" pitchFamily="18" charset="0"/>
                <a:ea typeface="Times New Roman" panose="02020603050405020304" pitchFamily="18" charset="0"/>
              </a:rPr>
              <a:t>organisational</a:t>
            </a:r>
            <a:r>
              <a:rPr lang="en-US" sz="1050" dirty="0">
                <a:solidFill>
                  <a:schemeClr val="tx1"/>
                </a:solidFill>
                <a:effectLst/>
                <a:latin typeface="Times New Roman" panose="02020603050405020304" pitchFamily="18" charset="0"/>
                <a:ea typeface="Times New Roman" panose="02020603050405020304" pitchFamily="18" charset="0"/>
              </a:rPr>
              <a:t> stability. In regard to Hotel Indigos, guests' expectations are met with respect to different tasks. Each client is made to feel respected and cared for during their stay thanks to the staff's well-known, friendly and </a:t>
            </a:r>
            <a:r>
              <a:rPr lang="en-US" sz="1050" dirty="0" err="1">
                <a:solidFill>
                  <a:schemeClr val="tx1"/>
                </a:solidFill>
                <a:effectLst/>
                <a:latin typeface="Times New Roman" panose="02020603050405020304" pitchFamily="18" charset="0"/>
                <a:ea typeface="Times New Roman" panose="02020603050405020304" pitchFamily="18" charset="0"/>
              </a:rPr>
              <a:t>customised</a:t>
            </a:r>
            <a:r>
              <a:rPr lang="en-US" sz="1050" dirty="0">
                <a:solidFill>
                  <a:schemeClr val="tx1"/>
                </a:solidFill>
                <a:effectLst/>
                <a:latin typeface="Times New Roman" panose="02020603050405020304" pitchFamily="18" charset="0"/>
                <a:ea typeface="Times New Roman" panose="02020603050405020304" pitchFamily="18" charset="0"/>
              </a:rPr>
              <a:t> service. Hotel Indigos frequently make use of their surroundings and include aspects of regional culture in their architecture and offerings. Hotel Indigos </a:t>
            </a:r>
            <a:r>
              <a:rPr lang="en-US" sz="1050" dirty="0" err="1">
                <a:solidFill>
                  <a:schemeClr val="tx1"/>
                </a:solidFill>
                <a:effectLst/>
                <a:latin typeface="Times New Roman" panose="02020603050405020304" pitchFamily="18" charset="0"/>
                <a:ea typeface="Times New Roman" panose="02020603050405020304" pitchFamily="18" charset="0"/>
              </a:rPr>
              <a:t>prioritises</a:t>
            </a:r>
            <a:r>
              <a:rPr lang="en-US" sz="1050" dirty="0">
                <a:solidFill>
                  <a:schemeClr val="tx1"/>
                </a:solidFill>
                <a:effectLst/>
                <a:latin typeface="Times New Roman" panose="02020603050405020304" pitchFamily="18" charset="0"/>
                <a:ea typeface="Times New Roman" panose="02020603050405020304" pitchFamily="18" charset="0"/>
              </a:rPr>
              <a:t> customer input and works to always get better.</a:t>
            </a:r>
            <a:endParaRPr lang="en-GB" sz="105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526868" y="4144745"/>
            <a:ext cx="3159344" cy="2102400"/>
          </a:xfrm>
          <a:prstGeom prst="rect">
            <a:avLst/>
          </a:prstGeom>
        </p:spPr>
      </p:pic>
      <p:pic>
        <p:nvPicPr>
          <p:cNvPr id="2050" name="Picture 2" descr="Hotel Indig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0791" y="4144745"/>
            <a:ext cx="3600000" cy="210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4640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Conclusion </a:t>
            </a:r>
          </a:p>
        </p:txBody>
      </p:sp>
      <p:sp>
        <p:nvSpPr>
          <p:cNvPr id="3" name="Content Placeholder 2"/>
          <p:cNvSpPr>
            <a:spLocks noGrp="1"/>
          </p:cNvSpPr>
          <p:nvPr>
            <p:ph idx="1"/>
          </p:nvPr>
        </p:nvSpPr>
        <p:spPr/>
        <p:txBody>
          <a:bodyPr>
            <a:normAutofit/>
          </a:bodyPr>
          <a:lstStyle/>
          <a:p>
            <a:pPr algn="just">
              <a:lnSpc>
                <a:spcPct val="150000"/>
              </a:lnSpc>
            </a:pPr>
            <a:r>
              <a:rPr lang="en-US" sz="1050" dirty="0">
                <a:solidFill>
                  <a:schemeClr val="tx1"/>
                </a:solidFill>
                <a:latin typeface="Times New Roman" panose="02020603050405020304" pitchFamily="18" charset="0"/>
                <a:cs typeface="Times New Roman" panose="02020603050405020304" pitchFamily="18" charset="0"/>
              </a:rPr>
              <a:t>In conclusion, quality, services and hospitality are considered essential.</a:t>
            </a:r>
          </a:p>
          <a:p>
            <a:pPr algn="just">
              <a:lnSpc>
                <a:spcPct val="150000"/>
              </a:lnSpc>
            </a:pPr>
            <a:r>
              <a:rPr lang="en-US" sz="1050" dirty="0">
                <a:solidFill>
                  <a:schemeClr val="tx1"/>
                </a:solidFill>
                <a:latin typeface="Times New Roman" panose="02020603050405020304" pitchFamily="18" charset="0"/>
                <a:cs typeface="Times New Roman" panose="02020603050405020304" pitchFamily="18" charset="0"/>
              </a:rPr>
              <a:t>The Hotel Indigo provides top-notch services to its customers.</a:t>
            </a:r>
          </a:p>
          <a:p>
            <a:pPr algn="just">
              <a:lnSpc>
                <a:spcPct val="150000"/>
              </a:lnSpc>
            </a:pPr>
            <a:r>
              <a:rPr lang="en-US" sz="1050" dirty="0">
                <a:solidFill>
                  <a:schemeClr val="tx1"/>
                </a:solidFill>
                <a:latin typeface="Times New Roman" panose="02020603050405020304" pitchFamily="18" charset="0"/>
                <a:cs typeface="Times New Roman" panose="02020603050405020304" pitchFamily="18" charset="0"/>
              </a:rPr>
              <a:t>This hotel also strategies on services and employees in order to create a positive experience for the customers. </a:t>
            </a:r>
          </a:p>
          <a:p>
            <a:pPr algn="just">
              <a:lnSpc>
                <a:spcPct val="150000"/>
              </a:lnSpc>
            </a:pPr>
            <a:r>
              <a:rPr lang="en-US" sz="1050" dirty="0">
                <a:solidFill>
                  <a:schemeClr val="tx1"/>
                </a:solidFill>
                <a:effectLst/>
                <a:latin typeface="Times New Roman" panose="02020603050405020304" pitchFamily="18" charset="0"/>
                <a:ea typeface="Times New Roman" panose="02020603050405020304" pitchFamily="18" charset="0"/>
              </a:rPr>
              <a:t>In order to conclude this presentation, Hotel Indigo is highlighted in respect to showcase the different services and facilities provided, which in return is mainly considered essential in order to enhance customer loyalty and satisfaction. Therefore, there is a need to focus on making the customer's stay more welcoming and respectful. </a:t>
            </a:r>
            <a:endParaRPr lang="en-GB" sz="105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913930" y="4360624"/>
            <a:ext cx="2619375" cy="1743075"/>
          </a:xfrm>
          <a:prstGeom prst="rect">
            <a:avLst/>
          </a:prstGeom>
        </p:spPr>
      </p:pic>
    </p:spTree>
    <p:extLst>
      <p:ext uri="{BB962C8B-B14F-4D97-AF65-F5344CB8AC3E}">
        <p14:creationId xmlns:p14="http://schemas.microsoft.com/office/powerpoint/2010/main" val="2049728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00438"/>
            <a:ext cx="3501736" cy="4601183"/>
          </a:xfrm>
        </p:spPr>
        <p:txBody>
          <a:bodyPr/>
          <a:lstStyle/>
          <a:p>
            <a:pPr algn="just">
              <a:lnSpc>
                <a:spcPct val="150000"/>
              </a:lnSpc>
            </a:pPr>
            <a:r>
              <a:rPr lang="en-US" dirty="0">
                <a:latin typeface="Times New Roman" panose="02020603050405020304" pitchFamily="18" charset="0"/>
                <a:cs typeface="Times New Roman" panose="02020603050405020304" pitchFamily="18" charset="0"/>
              </a:rPr>
              <a:t>Recommendations </a:t>
            </a:r>
          </a:p>
        </p:txBody>
      </p:sp>
      <p:sp>
        <p:nvSpPr>
          <p:cNvPr id="3" name="Content Placeholder 2"/>
          <p:cNvSpPr>
            <a:spLocks noGrp="1"/>
          </p:cNvSpPr>
          <p:nvPr>
            <p:ph idx="1"/>
          </p:nvPr>
        </p:nvSpPr>
        <p:spPr/>
        <p:style>
          <a:lnRef idx="2">
            <a:schemeClr val="accent6"/>
          </a:lnRef>
          <a:fillRef idx="1">
            <a:schemeClr val="lt1"/>
          </a:fillRef>
          <a:effectRef idx="0">
            <a:schemeClr val="accent6"/>
          </a:effectRef>
          <a:fontRef idx="minor">
            <a:schemeClr val="dk1"/>
          </a:fontRef>
        </p:style>
        <p:txBody>
          <a:bodyPr>
            <a:normAutofit/>
          </a:bodyPr>
          <a:lstStyle/>
          <a:p>
            <a:pPr algn="just">
              <a:lnSpc>
                <a:spcPct val="150000"/>
              </a:lnSpc>
            </a:pPr>
            <a:r>
              <a:rPr lang="en-US" sz="1200" dirty="0">
                <a:latin typeface="Times New Roman" panose="02020603050405020304" pitchFamily="18" charset="0"/>
                <a:cs typeface="Times New Roman" panose="02020603050405020304" pitchFamily="18" charset="0"/>
              </a:rPr>
              <a:t>It is recommended that the hotel focus on the </a:t>
            </a:r>
            <a:r>
              <a:rPr lang="en-US" sz="1200" dirty="0" err="1">
                <a:latin typeface="Times New Roman" panose="02020603050405020304" pitchFamily="18" charset="0"/>
                <a:cs typeface="Times New Roman" panose="02020603050405020304" pitchFamily="18" charset="0"/>
              </a:rPr>
              <a:t>personalisation</a:t>
            </a:r>
            <a:r>
              <a:rPr lang="en-US" sz="1200" dirty="0">
                <a:latin typeface="Times New Roman" panose="02020603050405020304" pitchFamily="18" charset="0"/>
                <a:cs typeface="Times New Roman" panose="02020603050405020304" pitchFamily="18" charset="0"/>
              </a:rPr>
              <a:t> of the stay mainly.</a:t>
            </a:r>
          </a:p>
          <a:p>
            <a:pPr algn="just">
              <a:lnSpc>
                <a:spcPct val="150000"/>
              </a:lnSpc>
            </a:pPr>
            <a:r>
              <a:rPr lang="en-US" sz="1200" dirty="0">
                <a:latin typeface="Times New Roman" panose="02020603050405020304" pitchFamily="18" charset="0"/>
                <a:cs typeface="Times New Roman" panose="02020603050405020304" pitchFamily="18" charset="0"/>
              </a:rPr>
              <a:t>Also, implement security measures in order to ensure the safety of the customers.</a:t>
            </a:r>
          </a:p>
          <a:p>
            <a:pPr algn="just">
              <a:lnSpc>
                <a:spcPct val="150000"/>
              </a:lnSpc>
            </a:pPr>
            <a:r>
              <a:rPr lang="en-US" sz="1200" dirty="0">
                <a:latin typeface="Times New Roman" panose="02020603050405020304" pitchFamily="18" charset="0"/>
                <a:cs typeface="Times New Roman" panose="02020603050405020304" pitchFamily="18" charset="0"/>
              </a:rPr>
              <a:t>The hotel should also focus on feedback and imply on the settings.</a:t>
            </a:r>
          </a:p>
          <a:p>
            <a:pPr algn="just">
              <a:lnSpc>
                <a:spcPct val="150000"/>
              </a:lnSpc>
            </a:pPr>
            <a:r>
              <a:rPr lang="en-US" sz="1200" dirty="0">
                <a:latin typeface="Times New Roman" panose="02020603050405020304" pitchFamily="18" charset="0"/>
                <a:cs typeface="Times New Roman" panose="02020603050405020304" pitchFamily="18" charset="0"/>
              </a:rPr>
              <a:t>The training and development of the employees is also needed in order to ensure high-quality services. </a:t>
            </a: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6319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p:txBody>
          <a:bodyPr>
            <a:normAutofit fontScale="77500" lnSpcReduction="20000"/>
          </a:bodyPr>
          <a:lstStyle/>
          <a:p>
            <a:pPr marL="457200" indent="-457200" algn="just">
              <a:lnSpc>
                <a:spcPct val="150000"/>
              </a:lnSpc>
              <a:spcAft>
                <a:spcPts val="0"/>
              </a:spcAft>
            </a:pPr>
            <a:r>
              <a:rPr lang="en-US" sz="1200" dirty="0" err="1">
                <a:latin typeface="Times New Roman" panose="02020603050405020304" pitchFamily="18" charset="0"/>
                <a:ea typeface="Times New Roman" panose="02020603050405020304" pitchFamily="18" charset="0"/>
              </a:rPr>
              <a:t>Aksoy</a:t>
            </a:r>
            <a:r>
              <a:rPr lang="en-US" sz="1200" dirty="0">
                <a:latin typeface="Times New Roman" panose="02020603050405020304" pitchFamily="18" charset="0"/>
                <a:ea typeface="Times New Roman" panose="02020603050405020304" pitchFamily="18" charset="0"/>
              </a:rPr>
              <a:t>, L., Choi, S., </a:t>
            </a:r>
            <a:r>
              <a:rPr lang="en-US" sz="1200" dirty="0" err="1">
                <a:latin typeface="Times New Roman" panose="02020603050405020304" pitchFamily="18" charset="0"/>
                <a:ea typeface="Times New Roman" panose="02020603050405020304" pitchFamily="18" charset="0"/>
              </a:rPr>
              <a:t>Dogru</a:t>
            </a:r>
            <a:r>
              <a:rPr lang="en-US" sz="1200" dirty="0">
                <a:latin typeface="Times New Roman" panose="02020603050405020304" pitchFamily="18" charset="0"/>
                <a:ea typeface="Times New Roman" panose="02020603050405020304" pitchFamily="18" charset="0"/>
              </a:rPr>
              <a:t>, T., </a:t>
            </a:r>
            <a:r>
              <a:rPr lang="en-US" sz="1200" dirty="0" err="1">
                <a:latin typeface="Times New Roman" panose="02020603050405020304" pitchFamily="18" charset="0"/>
                <a:ea typeface="Times New Roman" panose="02020603050405020304" pitchFamily="18" charset="0"/>
              </a:rPr>
              <a:t>Keiningham</a:t>
            </a:r>
            <a:r>
              <a:rPr lang="en-US" sz="1200" dirty="0">
                <a:latin typeface="Times New Roman" panose="02020603050405020304" pitchFamily="18" charset="0"/>
                <a:ea typeface="Times New Roman" panose="02020603050405020304" pitchFamily="18" charset="0"/>
              </a:rPr>
              <a:t>, T., Lorenz, M., Rubin, D. and Tracey, J.B., 2022. Global trends in hospitality. </a:t>
            </a:r>
            <a:r>
              <a:rPr lang="en-US" sz="1200" i="1" dirty="0">
                <a:latin typeface="Times New Roman" panose="02020603050405020304" pitchFamily="18" charset="0"/>
                <a:ea typeface="Times New Roman" panose="02020603050405020304" pitchFamily="18" charset="0"/>
              </a:rPr>
              <a:t>Journal of Business Research</a:t>
            </a:r>
            <a:r>
              <a:rPr lang="en-US" sz="1200" dirty="0">
                <a:latin typeface="Times New Roman" panose="02020603050405020304" pitchFamily="18" charset="0"/>
                <a:ea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rPr>
              <a:t>142</a:t>
            </a:r>
            <a:r>
              <a:rPr lang="en-US" sz="1200" dirty="0">
                <a:latin typeface="Times New Roman" panose="02020603050405020304" pitchFamily="18" charset="0"/>
                <a:ea typeface="Times New Roman" panose="02020603050405020304" pitchFamily="18" charset="0"/>
              </a:rPr>
              <a:t>, pp.957-973.</a:t>
            </a:r>
          </a:p>
          <a:p>
            <a:pPr marL="457200" indent="-457200" algn="just">
              <a:lnSpc>
                <a:spcPct val="150000"/>
              </a:lnSpc>
              <a:spcAft>
                <a:spcPts val="0"/>
              </a:spcAft>
            </a:pPr>
            <a:r>
              <a:rPr lang="en-US" sz="1200" dirty="0" err="1">
                <a:latin typeface="Times New Roman" panose="02020603050405020304" pitchFamily="18" charset="0"/>
                <a:ea typeface="Times New Roman" panose="02020603050405020304" pitchFamily="18" charset="0"/>
              </a:rPr>
              <a:t>Corder</a:t>
            </a:r>
            <a:r>
              <a:rPr lang="en-US" sz="1200" dirty="0">
                <a:latin typeface="Times New Roman" panose="02020603050405020304" pitchFamily="18" charset="0"/>
                <a:ea typeface="Times New Roman" panose="02020603050405020304" pitchFamily="18" charset="0"/>
              </a:rPr>
              <a:t>. J. 2021. Hotel Indigo Dubai Downtown celebrates artwork by people of determination. [online]. Available at: </a:t>
            </a:r>
            <a:r>
              <a:rPr lang="en-US" sz="1200" u="sng" dirty="0">
                <a:solidFill>
                  <a:srgbClr val="0563C1"/>
                </a:solidFill>
                <a:latin typeface="Times New Roman" panose="02020603050405020304" pitchFamily="18" charset="0"/>
                <a:ea typeface="Times New Roman" panose="02020603050405020304" pitchFamily="18" charset="0"/>
                <a:hlinkClick r:id="rId2"/>
              </a:rPr>
              <a:t>https://www.hoteliermiddleeast.com/properties/hotel-indigo-dubai-downtown-celebrates-artwork-by-people-of-determination</a:t>
            </a:r>
            <a:r>
              <a:rPr lang="en-US" sz="1200" dirty="0">
                <a:latin typeface="Times New Roman" panose="02020603050405020304" pitchFamily="18" charset="0"/>
                <a:ea typeface="Times New Roman" panose="02020603050405020304" pitchFamily="18" charset="0"/>
              </a:rPr>
              <a:t> [Accessed on 28 September 2023].</a:t>
            </a:r>
          </a:p>
          <a:p>
            <a:pPr marL="457200" indent="-457200" algn="just">
              <a:lnSpc>
                <a:spcPct val="150000"/>
              </a:lnSpc>
              <a:spcAft>
                <a:spcPts val="0"/>
              </a:spcAft>
            </a:pPr>
            <a:r>
              <a:rPr lang="en-US" sz="1200" dirty="0">
                <a:latin typeface="Times New Roman" panose="02020603050405020304" pitchFamily="18" charset="0"/>
                <a:ea typeface="Times New Roman" panose="02020603050405020304" pitchFamily="18" charset="0"/>
              </a:rPr>
              <a:t>Hotel Indigo. 2023. OUR STORY. [online]. Available at: </a:t>
            </a:r>
            <a:r>
              <a:rPr lang="en-US" sz="1200" u="sng" dirty="0">
                <a:solidFill>
                  <a:srgbClr val="0563C1"/>
                </a:solidFill>
                <a:latin typeface="Times New Roman" panose="02020603050405020304" pitchFamily="18" charset="0"/>
                <a:ea typeface="Times New Roman" panose="02020603050405020304" pitchFamily="18" charset="0"/>
                <a:hlinkClick r:id="rId3"/>
              </a:rPr>
              <a:t>https://www.ihg.com/hotelindigo/content/us/en/about-us</a:t>
            </a:r>
            <a:r>
              <a:rPr lang="en-US" sz="1200" dirty="0">
                <a:latin typeface="Times New Roman" panose="02020603050405020304" pitchFamily="18" charset="0"/>
                <a:ea typeface="Times New Roman" panose="02020603050405020304" pitchFamily="18" charset="0"/>
              </a:rPr>
              <a:t> [Accessed on 28 September 2023].</a:t>
            </a:r>
          </a:p>
          <a:p>
            <a:pPr marL="457200" indent="-457200" algn="just">
              <a:lnSpc>
                <a:spcPct val="150000"/>
              </a:lnSpc>
              <a:spcAft>
                <a:spcPts val="0"/>
              </a:spcAft>
            </a:pPr>
            <a:r>
              <a:rPr lang="en-US" sz="1200" dirty="0" err="1">
                <a:latin typeface="Times New Roman" panose="02020603050405020304" pitchFamily="18" charset="0"/>
                <a:ea typeface="Times New Roman" panose="02020603050405020304" pitchFamily="18" charset="0"/>
              </a:rPr>
              <a:t>Jasinskas</a:t>
            </a:r>
            <a:r>
              <a:rPr lang="en-US" sz="1200" dirty="0">
                <a:latin typeface="Times New Roman" panose="02020603050405020304" pitchFamily="18" charset="0"/>
                <a:ea typeface="Times New Roman" panose="02020603050405020304" pitchFamily="18" charset="0"/>
              </a:rPr>
              <a:t>, E., </a:t>
            </a:r>
            <a:r>
              <a:rPr lang="en-US" sz="1200" dirty="0" err="1">
                <a:latin typeface="Times New Roman" panose="02020603050405020304" pitchFamily="18" charset="0"/>
                <a:ea typeface="Times New Roman" panose="02020603050405020304" pitchFamily="18" charset="0"/>
              </a:rPr>
              <a:t>Streimikiene</a:t>
            </a:r>
            <a:r>
              <a:rPr lang="en-US" sz="1200" dirty="0">
                <a:latin typeface="Times New Roman" panose="02020603050405020304" pitchFamily="18" charset="0"/>
                <a:ea typeface="Times New Roman" panose="02020603050405020304" pitchFamily="18" charset="0"/>
              </a:rPr>
              <a:t>, D., </a:t>
            </a:r>
            <a:r>
              <a:rPr lang="en-US" sz="1200" dirty="0" err="1">
                <a:latin typeface="Times New Roman" panose="02020603050405020304" pitchFamily="18" charset="0"/>
                <a:ea typeface="Times New Roman" panose="02020603050405020304" pitchFamily="18" charset="0"/>
              </a:rPr>
              <a:t>Svagzdiene</a:t>
            </a:r>
            <a:r>
              <a:rPr lang="en-US" sz="1200" dirty="0">
                <a:latin typeface="Times New Roman" panose="02020603050405020304" pitchFamily="18" charset="0"/>
                <a:ea typeface="Times New Roman" panose="02020603050405020304" pitchFamily="18" charset="0"/>
              </a:rPr>
              <a:t>, B. and </a:t>
            </a:r>
            <a:r>
              <a:rPr lang="en-US" sz="1200" dirty="0" err="1">
                <a:latin typeface="Times New Roman" panose="02020603050405020304" pitchFamily="18" charset="0"/>
                <a:ea typeface="Times New Roman" panose="02020603050405020304" pitchFamily="18" charset="0"/>
              </a:rPr>
              <a:t>Simanavicius</a:t>
            </a:r>
            <a:r>
              <a:rPr lang="en-US" sz="1200" dirty="0">
                <a:latin typeface="Times New Roman" panose="02020603050405020304" pitchFamily="18" charset="0"/>
                <a:ea typeface="Times New Roman" panose="02020603050405020304" pitchFamily="18" charset="0"/>
              </a:rPr>
              <a:t>, A., 2016. Impact of hotel service quality on the loyalty of customers. </a:t>
            </a:r>
            <a:r>
              <a:rPr lang="en-US" sz="1200" i="1" dirty="0">
                <a:latin typeface="Times New Roman" panose="02020603050405020304" pitchFamily="18" charset="0"/>
                <a:ea typeface="Times New Roman" panose="02020603050405020304" pitchFamily="18" charset="0"/>
              </a:rPr>
              <a:t>Economic research-</a:t>
            </a:r>
            <a:r>
              <a:rPr lang="en-US" sz="1200" i="1" dirty="0" err="1">
                <a:latin typeface="Times New Roman" panose="02020603050405020304" pitchFamily="18" charset="0"/>
                <a:ea typeface="Times New Roman" panose="02020603050405020304" pitchFamily="18" charset="0"/>
              </a:rPr>
              <a:t>Ekonomska</a:t>
            </a:r>
            <a:r>
              <a:rPr lang="en-US" sz="1200" i="1" dirty="0">
                <a:latin typeface="Times New Roman" panose="02020603050405020304" pitchFamily="18" charset="0"/>
                <a:ea typeface="Times New Roman" panose="02020603050405020304" pitchFamily="18" charset="0"/>
              </a:rPr>
              <a:t> </a:t>
            </a:r>
            <a:r>
              <a:rPr lang="en-US" sz="1200" i="1" dirty="0" err="1">
                <a:latin typeface="Times New Roman" panose="02020603050405020304" pitchFamily="18" charset="0"/>
                <a:ea typeface="Times New Roman" panose="02020603050405020304" pitchFamily="18" charset="0"/>
              </a:rPr>
              <a:t>istraživanja</a:t>
            </a:r>
            <a:r>
              <a:rPr lang="en-US" sz="1200" dirty="0">
                <a:latin typeface="Times New Roman" panose="02020603050405020304" pitchFamily="18" charset="0"/>
                <a:ea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rPr>
              <a:t>29</a:t>
            </a:r>
            <a:r>
              <a:rPr lang="en-US" sz="1200" dirty="0">
                <a:latin typeface="Times New Roman" panose="02020603050405020304" pitchFamily="18" charset="0"/>
                <a:ea typeface="Times New Roman" panose="02020603050405020304" pitchFamily="18" charset="0"/>
              </a:rPr>
              <a:t>(1), pp.559-572.</a:t>
            </a:r>
          </a:p>
          <a:p>
            <a:pPr marL="457200" indent="-457200" algn="just">
              <a:lnSpc>
                <a:spcPct val="150000"/>
              </a:lnSpc>
              <a:spcAft>
                <a:spcPts val="0"/>
              </a:spcAft>
            </a:pPr>
            <a:r>
              <a:rPr lang="en-US" sz="1200" dirty="0">
                <a:latin typeface="Times New Roman" panose="02020603050405020304" pitchFamily="18" charset="0"/>
                <a:ea typeface="Times New Roman" panose="02020603050405020304" pitchFamily="18" charset="0"/>
              </a:rPr>
              <a:t>Krishnan, G., 2020. </a:t>
            </a:r>
            <a:r>
              <a:rPr lang="en-US" sz="1200" dirty="0" err="1">
                <a:latin typeface="Times New Roman" panose="02020603050405020304" pitchFamily="18" charset="0"/>
                <a:ea typeface="Times New Roman" panose="02020603050405020304" pitchFamily="18" charset="0"/>
              </a:rPr>
              <a:t>Analysing</a:t>
            </a:r>
            <a:r>
              <a:rPr lang="en-US" sz="1200" dirty="0">
                <a:latin typeface="Times New Roman" panose="02020603050405020304" pitchFamily="18" charset="0"/>
                <a:ea typeface="Times New Roman" panose="02020603050405020304" pitchFamily="18" charset="0"/>
              </a:rPr>
              <a:t> the Role of Services and Facilities Dimensions in the Customer Gratification Towards Organized Retail Outlets.</a:t>
            </a:r>
          </a:p>
          <a:p>
            <a:pPr marL="457200" indent="-457200" algn="just">
              <a:lnSpc>
                <a:spcPct val="150000"/>
              </a:lnSpc>
              <a:spcAft>
                <a:spcPts val="0"/>
              </a:spcAft>
            </a:pPr>
            <a:r>
              <a:rPr lang="en-US" sz="1200" dirty="0" err="1">
                <a:latin typeface="Times New Roman" panose="02020603050405020304" pitchFamily="18" charset="0"/>
                <a:ea typeface="Times New Roman" panose="02020603050405020304" pitchFamily="18" charset="0"/>
              </a:rPr>
              <a:t>Laškarin</a:t>
            </a:r>
            <a:r>
              <a:rPr lang="en-US" sz="1200" dirty="0">
                <a:latin typeface="Times New Roman" panose="02020603050405020304" pitchFamily="18" charset="0"/>
                <a:ea typeface="Times New Roman" panose="02020603050405020304" pitchFamily="18" charset="0"/>
              </a:rPr>
              <a:t> </a:t>
            </a:r>
            <a:r>
              <a:rPr lang="en-US" sz="1200" dirty="0" err="1">
                <a:latin typeface="Times New Roman" panose="02020603050405020304" pitchFamily="18" charset="0"/>
                <a:ea typeface="Times New Roman" panose="02020603050405020304" pitchFamily="18" charset="0"/>
              </a:rPr>
              <a:t>Ažić</a:t>
            </a:r>
            <a:r>
              <a:rPr lang="en-US" sz="1200" dirty="0">
                <a:latin typeface="Times New Roman" panose="02020603050405020304" pitchFamily="18" charset="0"/>
                <a:ea typeface="Times New Roman" panose="02020603050405020304" pitchFamily="18" charset="0"/>
              </a:rPr>
              <a:t>, M., 2017. The impact of hotel employee satisfaction on hospitability performance. </a:t>
            </a:r>
            <a:r>
              <a:rPr lang="en-US" sz="1200" i="1" dirty="0">
                <a:latin typeface="Times New Roman" panose="02020603050405020304" pitchFamily="18" charset="0"/>
                <a:ea typeface="Times New Roman" panose="02020603050405020304" pitchFamily="18" charset="0"/>
              </a:rPr>
              <a:t>Tourism and hospitality management</a:t>
            </a:r>
            <a:r>
              <a:rPr lang="en-US" sz="1200" dirty="0">
                <a:latin typeface="Times New Roman" panose="02020603050405020304" pitchFamily="18" charset="0"/>
                <a:ea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rPr>
              <a:t>23</a:t>
            </a:r>
            <a:r>
              <a:rPr lang="en-US" sz="1200" dirty="0">
                <a:latin typeface="Times New Roman" panose="02020603050405020304" pitchFamily="18" charset="0"/>
                <a:ea typeface="Times New Roman" panose="02020603050405020304" pitchFamily="18" charset="0"/>
              </a:rPr>
              <a:t>(1), pp.105-117.</a:t>
            </a:r>
          </a:p>
          <a:p>
            <a:pPr marL="457200" indent="-457200" algn="just">
              <a:lnSpc>
                <a:spcPct val="150000"/>
              </a:lnSpc>
              <a:spcAft>
                <a:spcPts val="0"/>
              </a:spcAft>
            </a:pPr>
            <a:r>
              <a:rPr lang="en-US" sz="1200" dirty="0" err="1">
                <a:latin typeface="Times New Roman" panose="02020603050405020304" pitchFamily="18" charset="0"/>
                <a:ea typeface="Times New Roman" panose="02020603050405020304" pitchFamily="18" charset="0"/>
              </a:rPr>
              <a:t>Mmutle</a:t>
            </a:r>
            <a:r>
              <a:rPr lang="en-US" sz="1200" dirty="0">
                <a:latin typeface="Times New Roman" panose="02020603050405020304" pitchFamily="18" charset="0"/>
                <a:ea typeface="Times New Roman" panose="02020603050405020304" pitchFamily="18" charset="0"/>
              </a:rPr>
              <a:t>, T. and </a:t>
            </a:r>
            <a:r>
              <a:rPr lang="en-US" sz="1200" dirty="0" err="1">
                <a:latin typeface="Times New Roman" panose="02020603050405020304" pitchFamily="18" charset="0"/>
                <a:ea typeface="Times New Roman" panose="02020603050405020304" pitchFamily="18" charset="0"/>
              </a:rPr>
              <a:t>Shonhe</a:t>
            </a:r>
            <a:r>
              <a:rPr lang="en-US" sz="1200" dirty="0">
                <a:latin typeface="Times New Roman" panose="02020603050405020304" pitchFamily="18" charset="0"/>
                <a:ea typeface="Times New Roman" panose="02020603050405020304" pitchFamily="18" charset="0"/>
              </a:rPr>
              <a:t>, L., 2017. Customers' perception of service quality and its impact on reputation in the hospitality industry.</a:t>
            </a:r>
          </a:p>
          <a:p>
            <a:pPr marL="457200" indent="-457200" algn="just">
              <a:lnSpc>
                <a:spcPct val="150000"/>
              </a:lnSpc>
              <a:spcAft>
                <a:spcPts val="0"/>
              </a:spcAft>
            </a:pPr>
            <a:r>
              <a:rPr lang="en-US" sz="1200" dirty="0" err="1">
                <a:latin typeface="Times New Roman" panose="02020603050405020304" pitchFamily="18" charset="0"/>
                <a:ea typeface="Times New Roman" panose="02020603050405020304" pitchFamily="18" charset="0"/>
              </a:rPr>
              <a:t>Selvamani</a:t>
            </a:r>
            <a:r>
              <a:rPr lang="en-US" sz="1200" dirty="0">
                <a:latin typeface="Times New Roman" panose="02020603050405020304" pitchFamily="18" charset="0"/>
                <a:ea typeface="Times New Roman" panose="02020603050405020304" pitchFamily="18" charset="0"/>
              </a:rPr>
              <a:t>. 2018. IMPORTANCE OF HOSPITALITY IN THE GLOBAL WORLD. </a:t>
            </a:r>
            <a:r>
              <a:rPr lang="en-US" sz="1200" i="1" dirty="0">
                <a:latin typeface="Times New Roman" panose="02020603050405020304" pitchFamily="18" charset="0"/>
                <a:ea typeface="Times New Roman" panose="02020603050405020304" pitchFamily="18" charset="0"/>
              </a:rPr>
              <a:t>Journal of Emerging Technologies and Innovative Research. </a:t>
            </a:r>
            <a:r>
              <a:rPr lang="en-US" sz="1200" dirty="0">
                <a:latin typeface="Times New Roman" panose="02020603050405020304" pitchFamily="18" charset="0"/>
                <a:ea typeface="Times New Roman" panose="02020603050405020304" pitchFamily="18" charset="0"/>
              </a:rPr>
              <a:t>5(11).</a:t>
            </a:r>
          </a:p>
          <a:p>
            <a:pPr marL="457200" indent="-457200" algn="just">
              <a:lnSpc>
                <a:spcPct val="150000"/>
              </a:lnSpc>
              <a:spcAft>
                <a:spcPts val="0"/>
              </a:spcAft>
            </a:pPr>
            <a:r>
              <a:rPr lang="en-US" sz="1200" dirty="0" err="1">
                <a:latin typeface="Times New Roman" panose="02020603050405020304" pitchFamily="18" charset="0"/>
                <a:ea typeface="Times New Roman" panose="02020603050405020304" pitchFamily="18" charset="0"/>
              </a:rPr>
              <a:t>Sen</a:t>
            </a:r>
            <a:r>
              <a:rPr lang="en-US" sz="1200" dirty="0">
                <a:latin typeface="Times New Roman" panose="02020603050405020304" pitchFamily="18" charset="0"/>
                <a:ea typeface="Times New Roman" panose="02020603050405020304" pitchFamily="18" charset="0"/>
              </a:rPr>
              <a:t>, K. and </a:t>
            </a:r>
            <a:r>
              <a:rPr lang="en-US" sz="1200" dirty="0" err="1">
                <a:latin typeface="Times New Roman" panose="02020603050405020304" pitchFamily="18" charset="0"/>
                <a:ea typeface="Times New Roman" panose="02020603050405020304" pitchFamily="18" charset="0"/>
              </a:rPr>
              <a:t>Kaushik</a:t>
            </a:r>
            <a:r>
              <a:rPr lang="en-US" sz="1200" dirty="0">
                <a:latin typeface="Times New Roman" panose="02020603050405020304" pitchFamily="18" charset="0"/>
                <a:ea typeface="Times New Roman" panose="02020603050405020304" pitchFamily="18" charset="0"/>
              </a:rPr>
              <a:t>, T., 2016. Recent innovative measures across different functions in the Indian hospitality industry: A case study from Accor Hotels. </a:t>
            </a:r>
            <a:r>
              <a:rPr lang="en-US" sz="1200" i="1" dirty="0">
                <a:latin typeface="Times New Roman" panose="02020603050405020304" pitchFamily="18" charset="0"/>
                <a:ea typeface="Times New Roman" panose="02020603050405020304" pitchFamily="18" charset="0"/>
              </a:rPr>
              <a:t>Worldwide Hospitality and Tourism Themes</a:t>
            </a:r>
            <a:r>
              <a:rPr lang="en-US" sz="1200" dirty="0">
                <a:latin typeface="Times New Roman" panose="02020603050405020304" pitchFamily="18" charset="0"/>
                <a:ea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rPr>
              <a:t>8</a:t>
            </a:r>
            <a:r>
              <a:rPr lang="en-US" sz="1200" dirty="0">
                <a:latin typeface="Times New Roman" panose="02020603050405020304" pitchFamily="18" charset="0"/>
                <a:ea typeface="Times New Roman" panose="02020603050405020304" pitchFamily="18" charset="0"/>
              </a:rPr>
              <a:t>(4), pp.481-489.</a:t>
            </a:r>
          </a:p>
          <a:p>
            <a:pPr marL="457200" indent="-457200" algn="just">
              <a:lnSpc>
                <a:spcPct val="150000"/>
              </a:lnSpc>
              <a:spcAft>
                <a:spcPts val="0"/>
              </a:spcAft>
            </a:pPr>
            <a:r>
              <a:rPr lang="en-US" sz="1200" dirty="0">
                <a:latin typeface="Times New Roman" panose="02020603050405020304" pitchFamily="18" charset="0"/>
                <a:ea typeface="Times New Roman" panose="02020603050405020304" pitchFamily="18" charset="0"/>
              </a:rPr>
              <a:t>Wei, T. and </a:t>
            </a:r>
            <a:r>
              <a:rPr lang="en-US" sz="1200" dirty="0" err="1">
                <a:latin typeface="Times New Roman" panose="02020603050405020304" pitchFamily="18" charset="0"/>
                <a:ea typeface="Times New Roman" panose="02020603050405020304" pitchFamily="18" charset="0"/>
              </a:rPr>
              <a:t>Jingyi</a:t>
            </a:r>
            <a:r>
              <a:rPr lang="en-US" sz="1200" dirty="0">
                <a:latin typeface="Times New Roman" panose="02020603050405020304" pitchFamily="18" charset="0"/>
                <a:ea typeface="Times New Roman" panose="02020603050405020304" pitchFamily="18" charset="0"/>
              </a:rPr>
              <a:t>, C., 2021. Research on Hotel Service Innovation under COVID-19 Pandemic. </a:t>
            </a:r>
            <a:r>
              <a:rPr lang="en-US" sz="1200" i="1" dirty="0">
                <a:latin typeface="Times New Roman" panose="02020603050405020304" pitchFamily="18" charset="0"/>
                <a:ea typeface="Times New Roman" panose="02020603050405020304" pitchFamily="18" charset="0"/>
              </a:rPr>
              <a:t>Journal of Landscape Research</a:t>
            </a:r>
            <a:r>
              <a:rPr lang="en-US" sz="1200" dirty="0">
                <a:latin typeface="Times New Roman" panose="02020603050405020304" pitchFamily="18" charset="0"/>
                <a:ea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rPr>
              <a:t>13</a:t>
            </a:r>
            <a:r>
              <a:rPr lang="en-US" sz="1200" dirty="0">
                <a:latin typeface="Times New Roman" panose="02020603050405020304" pitchFamily="18" charset="0"/>
                <a:ea typeface="Times New Roman" panose="02020603050405020304" pitchFamily="18" charset="0"/>
              </a:rPr>
              <a:t>(6), pp.48-56.</a:t>
            </a:r>
          </a:p>
        </p:txBody>
      </p:sp>
    </p:spTree>
    <p:extLst>
      <p:ext uri="{BB962C8B-B14F-4D97-AF65-F5344CB8AC3E}">
        <p14:creationId xmlns:p14="http://schemas.microsoft.com/office/powerpoint/2010/main" val="3196844696"/>
      </p:ext>
    </p:extLst>
  </p:cSld>
  <p:clrMapOvr>
    <a:masterClrMapping/>
  </p:clrMapOvr>
</p:sld>
</file>

<file path=ppt/theme/theme1.xml><?xml version="1.0" encoding="utf-8"?>
<a:theme xmlns:a="http://schemas.openxmlformats.org/drawingml/2006/main" name="Frame">
  <a:themeElements>
    <a:clrScheme name="Frame">
      <a:dk1>
        <a:sysClr val="windowText" lastClr="000000"/>
      </a:dk1>
      <a:lt1>
        <a:sysClr val="window" lastClr="FFFFFF"/>
      </a:lt1>
      <a:dk2>
        <a:srgbClr val="4A3F38"/>
      </a:dk2>
      <a:lt2>
        <a:srgbClr val="EEEDCB"/>
      </a:lt2>
      <a:accent1>
        <a:srgbClr val="818E9F"/>
      </a:accent1>
      <a:accent2>
        <a:srgbClr val="D26400"/>
      </a:accent2>
      <a:accent3>
        <a:srgbClr val="C3BA45"/>
      </a:accent3>
      <a:accent4>
        <a:srgbClr val="8A8552"/>
      </a:accent4>
      <a:accent5>
        <a:srgbClr val="F3B843"/>
      </a:accent5>
      <a:accent6>
        <a:srgbClr val="786C71"/>
      </a:accent6>
      <a:hlink>
        <a:srgbClr val="46A7CA"/>
      </a:hlink>
      <a:folHlink>
        <a:srgbClr val="B2B2B2"/>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9935E573-C197-41A8-BCA1-5D5F62C560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157</TotalTime>
  <Words>2346</Words>
  <Application>Microsoft Office PowerPoint</Application>
  <PresentationFormat>Widescreen</PresentationFormat>
  <Paragraphs>98</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Corbel</vt:lpstr>
      <vt:lpstr>Times New Roman</vt:lpstr>
      <vt:lpstr>Wingdings 2</vt:lpstr>
      <vt:lpstr>Frame</vt:lpstr>
      <vt:lpstr>Indigo Hotel </vt:lpstr>
      <vt:lpstr>Introduction </vt:lpstr>
      <vt:lpstr>Hotel- Overview</vt:lpstr>
      <vt:lpstr>Brand’s Main Consumers</vt:lpstr>
      <vt:lpstr>Nature, Scope and Role of the Guest Services and Facilities</vt:lpstr>
      <vt:lpstr>Role and Function of Guest Services</vt:lpstr>
      <vt:lpstr>Importance of Hospitality</vt:lpstr>
      <vt:lpstr>Hotels Meet or Exceed Guest Expectations</vt:lpstr>
      <vt:lpstr>Conclusion </vt:lpstr>
      <vt:lpstr>Recommendations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dc:title>
  <dc:creator>NM TRADERS</dc:creator>
  <cp:lastModifiedBy>Nicu Lazar (2235532)</cp:lastModifiedBy>
  <cp:revision>21</cp:revision>
  <dcterms:created xsi:type="dcterms:W3CDTF">2023-09-28T04:02:29Z</dcterms:created>
  <dcterms:modified xsi:type="dcterms:W3CDTF">2023-11-17T00:01:22Z</dcterms:modified>
</cp:coreProperties>
</file>