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theme/theme17.xml" ContentType="application/vnd.openxmlformats-officedocument.theme+xml"/>
  <Override PartName="/ppt/slideLayouts/slideLayout18.xml" ContentType="application/vnd.openxmlformats-officedocument.presentationml.slideLayout+xml"/>
  <Override PartName="/ppt/theme/theme18.xml" ContentType="application/vnd.openxmlformats-officedocument.theme+xml"/>
  <Override PartName="/ppt/slideLayouts/slideLayout19.xml" ContentType="application/vnd.openxmlformats-officedocument.presentationml.slideLayout+xml"/>
  <Override PartName="/ppt/theme/theme19.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0.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0" r:id="rId5"/>
    <p:sldMasterId id="2147483652" r:id="rId6"/>
    <p:sldMasterId id="2147483653" r:id="rId7"/>
    <p:sldMasterId id="2147483654" r:id="rId8"/>
    <p:sldMasterId id="2147483656" r:id="rId9"/>
    <p:sldMasterId id="2147483706" r:id="rId10"/>
    <p:sldMasterId id="2147483708" r:id="rId11"/>
    <p:sldMasterId id="2147483710" r:id="rId12"/>
    <p:sldMasterId id="2147483712" r:id="rId13"/>
    <p:sldMasterId id="2147483714" r:id="rId14"/>
    <p:sldMasterId id="2147483716" r:id="rId15"/>
    <p:sldMasterId id="2147483718" r:id="rId16"/>
    <p:sldMasterId id="2147483720" r:id="rId17"/>
    <p:sldMasterId id="2147483722" r:id="rId18"/>
    <p:sldMasterId id="2147483658" r:id="rId19"/>
    <p:sldMasterId id="2147483659" r:id="rId20"/>
    <p:sldMasterId id="2147483662" r:id="rId21"/>
    <p:sldMasterId id="2147483666" r:id="rId22"/>
  </p:sldMasterIdLst>
  <p:sldIdLst>
    <p:sldId id="256" r:id="rId23"/>
    <p:sldId id="257" r:id="rId24"/>
    <p:sldId id="258" r:id="rId25"/>
    <p:sldId id="259" r:id="rId26"/>
    <p:sldId id="261" r:id="rId27"/>
    <p:sldId id="260" r:id="rId28"/>
    <p:sldId id="262" r:id="rId29"/>
    <p:sldId id="263" r:id="rId30"/>
    <p:sldId id="266" r:id="rId31"/>
    <p:sldId id="264" r:id="rId32"/>
    <p:sldId id="265" r:id="rId33"/>
    <p:sldId id="273" r:id="rId34"/>
    <p:sldId id="274" r:id="rId35"/>
    <p:sldId id="275" r:id="rId36"/>
    <p:sldId id="272"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3D6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3" autoAdjust="0"/>
    <p:restoredTop sz="96327"/>
  </p:normalViewPr>
  <p:slideViewPr>
    <p:cSldViewPr snapToGrid="0" snapToObjects="1">
      <p:cViewPr>
        <p:scale>
          <a:sx n="87" d="100"/>
          <a:sy n="87" d="100"/>
        </p:scale>
        <p:origin x="65" y="1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1.xml"/><Relationship Id="rId18" Type="http://schemas.openxmlformats.org/officeDocument/2006/relationships/slideMaster" Target="slideMasters/slideMaster16.xml"/><Relationship Id="rId26" Type="http://schemas.openxmlformats.org/officeDocument/2006/relationships/slide" Target="slides/slide4.xml"/><Relationship Id="rId39" Type="http://schemas.openxmlformats.org/officeDocument/2006/relationships/viewProps" Target="viewProps.xml"/><Relationship Id="rId21" Type="http://schemas.openxmlformats.org/officeDocument/2006/relationships/slideMaster" Target="slideMasters/slideMaster19.xml"/><Relationship Id="rId34" Type="http://schemas.openxmlformats.org/officeDocument/2006/relationships/slide" Target="slides/slide12.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Master" Target="slideMasters/slideMaster14.xml"/><Relationship Id="rId20" Type="http://schemas.openxmlformats.org/officeDocument/2006/relationships/slideMaster" Target="slideMasters/slideMaster18.xml"/><Relationship Id="rId29" Type="http://schemas.openxmlformats.org/officeDocument/2006/relationships/slide" Target="slides/slide7.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Master" Target="slideMasters/slideMaster9.xml"/><Relationship Id="rId24" Type="http://schemas.openxmlformats.org/officeDocument/2006/relationships/slide" Target="slides/slide2.xml"/><Relationship Id="rId32" Type="http://schemas.openxmlformats.org/officeDocument/2006/relationships/slide" Target="slides/slide10.xml"/><Relationship Id="rId37" Type="http://schemas.openxmlformats.org/officeDocument/2006/relationships/slide" Target="slides/slide15.xml"/><Relationship Id="rId40" Type="http://schemas.openxmlformats.org/officeDocument/2006/relationships/theme" Target="theme/theme1.xml"/><Relationship Id="rId5" Type="http://schemas.openxmlformats.org/officeDocument/2006/relationships/slideMaster" Target="slideMasters/slideMaster3.xml"/><Relationship Id="rId15" Type="http://schemas.openxmlformats.org/officeDocument/2006/relationships/slideMaster" Target="slideMasters/slideMaster13.xml"/><Relationship Id="rId23" Type="http://schemas.openxmlformats.org/officeDocument/2006/relationships/slide" Target="slides/slide1.xml"/><Relationship Id="rId28" Type="http://schemas.openxmlformats.org/officeDocument/2006/relationships/slide" Target="slides/slide6.xml"/><Relationship Id="rId36" Type="http://schemas.openxmlformats.org/officeDocument/2006/relationships/slide" Target="slides/slide14.xml"/><Relationship Id="rId10" Type="http://schemas.openxmlformats.org/officeDocument/2006/relationships/slideMaster" Target="slideMasters/slideMaster8.xml"/><Relationship Id="rId19" Type="http://schemas.openxmlformats.org/officeDocument/2006/relationships/slideMaster" Target="slideMasters/slideMaster17.xml"/><Relationship Id="rId31" Type="http://schemas.openxmlformats.org/officeDocument/2006/relationships/slide" Target="slides/slide9.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Master" Target="slideMasters/slideMaster12.xml"/><Relationship Id="rId22" Type="http://schemas.openxmlformats.org/officeDocument/2006/relationships/slideMaster" Target="slideMasters/slideMaster20.xml"/><Relationship Id="rId27" Type="http://schemas.openxmlformats.org/officeDocument/2006/relationships/slide" Target="slides/slide5.xml"/><Relationship Id="rId30" Type="http://schemas.openxmlformats.org/officeDocument/2006/relationships/slide" Target="slides/slide8.xml"/><Relationship Id="rId35" Type="http://schemas.openxmlformats.org/officeDocument/2006/relationships/slide" Target="slides/slide13.xml"/><Relationship Id="rId8" Type="http://schemas.openxmlformats.org/officeDocument/2006/relationships/slideMaster" Target="slideMasters/slideMaster6.xml"/><Relationship Id="rId3" Type="http://schemas.openxmlformats.org/officeDocument/2006/relationships/slideMaster" Target="slideMasters/slideMaster1.xml"/><Relationship Id="rId12" Type="http://schemas.openxmlformats.org/officeDocument/2006/relationships/slideMaster" Target="slideMasters/slideMaster10.xml"/><Relationship Id="rId17" Type="http://schemas.openxmlformats.org/officeDocument/2006/relationships/slideMaster" Target="slideMasters/slideMaster15.xml"/><Relationship Id="rId25" Type="http://schemas.openxmlformats.org/officeDocument/2006/relationships/slide" Target="slides/slide3.xml"/><Relationship Id="rId33" Type="http://schemas.openxmlformats.org/officeDocument/2006/relationships/slide" Target="slides/slide11.xml"/><Relationship Id="rId38"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20.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0.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0.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0.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20.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2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0.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4237672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623945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969454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8169414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982138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6389653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5820937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7063592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261344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18.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theme" Target="../theme/theme19.xml"/><Relationship Id="rId1" Type="http://schemas.openxmlformats.org/officeDocument/2006/relationships/slideLayout" Target="../slideLayouts/slideLayout19.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4" Type="http://schemas.openxmlformats.org/officeDocument/2006/relationships/slideLayout" Target="../slideLayouts/slideLayout23.xml"/><Relationship Id="rId9" Type="http://schemas.openxmlformats.org/officeDocument/2006/relationships/theme" Target="../theme/theme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10/29/2023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poster, graphic design, screenshot&#10;&#10;Description automatically generated">
            <a:extLst>
              <a:ext uri="{FF2B5EF4-FFF2-40B4-BE49-F238E27FC236}">
                <a16:creationId xmlns:a16="http://schemas.microsoft.com/office/drawing/2014/main" id="{5CBD028D-E99F-30B1-1034-10971F847430}"/>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1788912F-D87C-B9E8-31BB-C2F595B359D8}"/>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cloud, sky, grass, outdoor&#10;&#10;Description automatically generated">
            <a:extLst>
              <a:ext uri="{FF2B5EF4-FFF2-40B4-BE49-F238E27FC236}">
                <a16:creationId xmlns:a16="http://schemas.microsoft.com/office/drawing/2014/main" id="{359D794F-FA3A-FA7E-25A6-BC20EF548E5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466483333"/>
      </p:ext>
    </p:extLst>
  </p:cSld>
  <p:clrMap bg1="lt1" tx1="dk1" bg2="lt2" tx2="dk2" accent1="accent1" accent2="accent2" accent3="accent3" accent4="accent4" accent5="accent5" accent6="accent6" hlink="hlink" folHlink="folHlink"/>
  <p:sldLayoutIdLst>
    <p:sldLayoutId id="21474837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sky, tree, cloud, plant&#10;&#10;Description automatically generated">
            <a:extLst>
              <a:ext uri="{FF2B5EF4-FFF2-40B4-BE49-F238E27FC236}">
                <a16:creationId xmlns:a16="http://schemas.microsoft.com/office/drawing/2014/main" id="{4224E1C2-2722-7C36-7CE7-FDC543077DB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897765364"/>
      </p:ext>
    </p:extLst>
  </p:cSld>
  <p:clrMap bg1="lt1" tx1="dk1" bg2="lt2" tx2="dk2" accent1="accent1" accent2="accent2" accent3="accent3" accent4="accent4" accent5="accent5" accent6="accent6" hlink="hlink" folHlink="folHlink"/>
  <p:sldLayoutIdLst>
    <p:sldLayoutId id="214748370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close-up of a sign&#10;&#10;Description automatically generated with medium confidence">
            <a:extLst>
              <a:ext uri="{FF2B5EF4-FFF2-40B4-BE49-F238E27FC236}">
                <a16:creationId xmlns:a16="http://schemas.microsoft.com/office/drawing/2014/main" id="{9D880B56-BEBF-01F4-2D55-337F85A91969}"/>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77080840"/>
      </p:ext>
    </p:extLst>
  </p:cSld>
  <p:clrMap bg1="lt1" tx1="dk1" bg2="lt2" tx2="dk2" accent1="accent1" accent2="accent2" accent3="accent3" accent4="accent4" accent5="accent5" accent6="accent6" hlink="hlink" folHlink="folHlink"/>
  <p:sldLayoutIdLst>
    <p:sldLayoutId id="214748371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sky, tree, outdoor, screenshot&#10;&#10;Description automatically generated">
            <a:extLst>
              <a:ext uri="{FF2B5EF4-FFF2-40B4-BE49-F238E27FC236}">
                <a16:creationId xmlns:a16="http://schemas.microsoft.com/office/drawing/2014/main" id="{7A89F437-7263-A4AF-4095-1BF88D5C3A8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8413319"/>
      </p:ext>
    </p:extLst>
  </p:cSld>
  <p:clrMap bg1="lt1" tx1="dk1" bg2="lt2" tx2="dk2" accent1="accent1" accent2="accent2" accent3="accent3" accent4="accent4" accent5="accent5" accent6="accent6" hlink="hlink" folHlink="folHlink"/>
  <p:sldLayoutIdLst>
    <p:sldLayoutId id="214748371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sky, building, screenshot, text&#10;&#10;Description automatically generated">
            <a:extLst>
              <a:ext uri="{FF2B5EF4-FFF2-40B4-BE49-F238E27FC236}">
                <a16:creationId xmlns:a16="http://schemas.microsoft.com/office/drawing/2014/main" id="{1CD59662-5B42-6CF1-D2C8-D79E269172B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785228503"/>
      </p:ext>
    </p:extLst>
  </p:cSld>
  <p:clrMap bg1="lt1" tx1="dk1" bg2="lt2" tx2="dk2" accent1="accent1" accent2="accent2" accent3="accent3" accent4="accent4" accent5="accent5" accent6="accent6" hlink="hlink" folHlink="folHlink"/>
  <p:sldLayoutIdLst>
    <p:sldLayoutId id="214748371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985EA2D4-C420-D9F3-8677-5BC86BB051A4}"/>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61407090"/>
      </p:ext>
    </p:extLst>
  </p:cSld>
  <p:clrMap bg1="lt1" tx1="dk1" bg2="lt2" tx2="dk2" accent1="accent1" accent2="accent2" accent3="accent3" accent4="accent4" accent5="accent5" accent6="accent6" hlink="hlink" folHlink="folHlink"/>
  <p:sldLayoutIdLst>
    <p:sldLayoutId id="214748371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screenshot, sky, building, architecture&#10;&#10;Description automatically generated">
            <a:extLst>
              <a:ext uri="{FF2B5EF4-FFF2-40B4-BE49-F238E27FC236}">
                <a16:creationId xmlns:a16="http://schemas.microsoft.com/office/drawing/2014/main" id="{7AE68DFF-2CB8-C402-8E59-DF494BAED7E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2203895"/>
      </p:ext>
    </p:extLst>
  </p:cSld>
  <p:clrMap bg1="lt1" tx1="dk1" bg2="lt2" tx2="dk2" accent1="accent1" accent2="accent2" accent3="accent3" accent4="accent4" accent5="accent5" accent6="accent6" hlink="hlink" folHlink="folHlink"/>
  <p:sldLayoutIdLst>
    <p:sldLayoutId id="214748371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E012B580-B5A2-C938-6463-FAB625A271D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21216059"/>
      </p:ext>
    </p:extLst>
  </p:cSld>
  <p:clrMap bg1="lt1" tx1="dk1" bg2="lt2" tx2="dk2" accent1="accent1" accent2="accent2" accent3="accent3" accent4="accent4" accent5="accent5" accent6="accent6" hlink="hlink" folHlink="folHlink"/>
  <p:sldLayoutIdLst>
    <p:sldLayoutId id="214748372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tree, cloud, sky, screenshot&#10;&#10;Description automatically generated">
            <a:extLst>
              <a:ext uri="{FF2B5EF4-FFF2-40B4-BE49-F238E27FC236}">
                <a16:creationId xmlns:a16="http://schemas.microsoft.com/office/drawing/2014/main" id="{69CC95D1-8F62-A0C0-ACD1-B9FF67EB9A0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412027871"/>
      </p:ext>
    </p:extLst>
  </p:cSld>
  <p:clrMap bg1="lt1" tx1="dk1" bg2="lt2" tx2="dk2" accent1="accent1" accent2="accent2" accent3="accent3" accent4="accent4" accent5="accent5" accent6="accent6" hlink="hlink" folHlink="folHlink"/>
  <p:sldLayoutIdLst>
    <p:sldLayoutId id="214748372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screenshot&#10;&#10;Description automatically generated">
            <a:extLst>
              <a:ext uri="{FF2B5EF4-FFF2-40B4-BE49-F238E27FC236}">
                <a16:creationId xmlns:a16="http://schemas.microsoft.com/office/drawing/2014/main" id="{4AF67501-012E-85E6-5A58-BF498FFABB78}"/>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screenshot, design, businesscard&#10;&#10;Description automatically generated">
            <a:extLst>
              <a:ext uri="{FF2B5EF4-FFF2-40B4-BE49-F238E27FC236}">
                <a16:creationId xmlns:a16="http://schemas.microsoft.com/office/drawing/2014/main" id="{42A3A970-147E-1BD3-4AC3-0071AC3C1EE8}"/>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18.xml"/><Relationship Id="rId5" Type="http://schemas.openxmlformats.org/officeDocument/2006/relationships/image" Target="../media/image32.svg"/><Relationship Id="rId4" Type="http://schemas.openxmlformats.org/officeDocument/2006/relationships/image" Target="../media/image31.png"/></Relationships>
</file>

<file path=ppt/slides/_rels/slide5.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pn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pn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pn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1.pn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3.pn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46.svg"/><Relationship Id="rId2" Type="http://schemas.openxmlformats.org/officeDocument/2006/relationships/image" Target="../media/image45.pn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48.svg"/><Relationship Id="rId2" Type="http://schemas.openxmlformats.org/officeDocument/2006/relationships/image" Target="../media/image47.pn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50.svg"/><Relationship Id="rId2" Type="http://schemas.openxmlformats.org/officeDocument/2006/relationships/image" Target="../media/image49.pn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52.svg"/><Relationship Id="rId2" Type="http://schemas.openxmlformats.org/officeDocument/2006/relationships/image" Target="../media/image51.png"/><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54.svg"/><Relationship Id="rId2" Type="http://schemas.openxmlformats.org/officeDocument/2006/relationships/image" Target="../media/image53.png"/><Relationship Id="rId1" Type="http://schemas.openxmlformats.org/officeDocument/2006/relationships/slideLayout" Target="../slideLayouts/slideLayout18.xml"/><Relationship Id="rId5" Type="http://schemas.openxmlformats.org/officeDocument/2006/relationships/image" Target="../media/image32.svg"/><Relationship Id="rId4" Type="http://schemas.openxmlformats.org/officeDocument/2006/relationships/image" Target="../media/image3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0824BC5-E3F6-E06E-669E-110F21DEF71D}"/>
              </a:ext>
            </a:extLst>
          </p:cNvPr>
          <p:cNvSpPr>
            <a:spLocks noGrp="1"/>
          </p:cNvSpPr>
          <p:nvPr>
            <p:ph idx="1"/>
          </p:nvPr>
        </p:nvSpPr>
        <p:spPr/>
        <p:txBody>
          <a:bodyPr/>
          <a:lstStyle/>
          <a:p>
            <a:pPr algn="ctr"/>
            <a:endParaRPr lang="en-GB" sz="4000" dirty="0"/>
          </a:p>
          <a:p>
            <a:pPr algn="ctr"/>
            <a:r>
              <a:rPr lang="en-GB" sz="4000" dirty="0"/>
              <a:t>BMHP6020_BIRM – Independent Project</a:t>
            </a:r>
          </a:p>
          <a:p>
            <a:pPr algn="ctr"/>
            <a:r>
              <a:rPr lang="en-GB" sz="4000" b="1" u="sng" dirty="0"/>
              <a:t>Chapter 4 – Findings and Discussion </a:t>
            </a:r>
          </a:p>
          <a:p>
            <a:pPr algn="ctr"/>
            <a:endParaRPr lang="en-GB" sz="4000" dirty="0"/>
          </a:p>
          <a:p>
            <a:pPr algn="ctr"/>
            <a:r>
              <a:rPr lang="en-GB" sz="4000" dirty="0"/>
              <a:t>Lecturer – Chloe Harries </a:t>
            </a:r>
          </a:p>
        </p:txBody>
      </p:sp>
    </p:spTree>
    <p:extLst>
      <p:ext uri="{BB962C8B-B14F-4D97-AF65-F5344CB8AC3E}">
        <p14:creationId xmlns:p14="http://schemas.microsoft.com/office/powerpoint/2010/main" val="39915847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315227"/>
            <a:ext cx="11594969" cy="1325563"/>
          </a:xfrm>
        </p:spPr>
        <p:txBody>
          <a:bodyPr>
            <a:normAutofit/>
          </a:bodyPr>
          <a:lstStyle/>
          <a:p>
            <a:r>
              <a:rPr lang="en-GB" sz="3600" dirty="0">
                <a:latin typeface="Aptos Black" panose="020B0604020202020204" pitchFamily="34" charset="0"/>
                <a:ea typeface="Lato" panose="020F0502020204030203" pitchFamily="34" charset="0"/>
                <a:cs typeface="Lato" panose="020F0502020204030203" pitchFamily="34" charset="0"/>
              </a:rPr>
              <a:t>Welcome to Chapter 4 –  Findings and Discussion</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01657" y="2881426"/>
            <a:ext cx="7844053" cy="3651349"/>
          </a:xfrm>
        </p:spPr>
        <p:txBody>
          <a:bodyPr>
            <a:normAutofit/>
          </a:bodyPr>
          <a:lstStyle/>
          <a:p>
            <a:pPr algn="just">
              <a:lnSpc>
                <a:spcPct val="150000"/>
              </a:lnSpc>
            </a:pPr>
            <a:r>
              <a:rPr lang="en-GB" sz="2000" dirty="0">
                <a:latin typeface="Aptos" panose="020B0004020202020204" pitchFamily="34" charset="0"/>
              </a:rPr>
              <a:t>This PowerPoint highlights key information regarding Chapter 4 of your dissertation. </a:t>
            </a:r>
          </a:p>
          <a:p>
            <a:pPr algn="just">
              <a:lnSpc>
                <a:spcPct val="150000"/>
              </a:lnSpc>
            </a:pPr>
            <a:r>
              <a:rPr lang="en-GB" sz="2000" dirty="0">
                <a:latin typeface="Aptos" panose="020B0004020202020204" pitchFamily="34" charset="0"/>
              </a:rPr>
              <a:t>Each heading which has been provided in the ‘Dissertation Template’ will be broken down. </a:t>
            </a:r>
          </a:p>
          <a:p>
            <a:pPr algn="just">
              <a:lnSpc>
                <a:spcPct val="150000"/>
              </a:lnSpc>
            </a:pPr>
            <a:r>
              <a:rPr lang="en-GB" sz="2000" dirty="0">
                <a:latin typeface="Aptos" panose="020B0004020202020204" pitchFamily="34" charset="0"/>
              </a:rPr>
              <a:t>You will be expected to highlight any section you do not understand and speak with your lecturer about this.  </a:t>
            </a:r>
          </a:p>
        </p:txBody>
      </p:sp>
      <p:pic>
        <p:nvPicPr>
          <p:cNvPr id="7" name="Graphic 6" descr="Graduation cap">
            <a:extLst>
              <a:ext uri="{FF2B5EF4-FFF2-40B4-BE49-F238E27FC236}">
                <a16:creationId xmlns:a16="http://schemas.microsoft.com/office/drawing/2014/main" id="{656C887C-422D-D9C4-8FCC-C13EDCE33F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163493" y="2391536"/>
            <a:ext cx="3651349" cy="3651349"/>
          </a:xfrm>
          <a:prstGeom prst="rect">
            <a:avLst/>
          </a:prstGeom>
        </p:spPr>
      </p:pic>
    </p:spTree>
    <p:extLst>
      <p:ext uri="{BB962C8B-B14F-4D97-AF65-F5344CB8AC3E}">
        <p14:creationId xmlns:p14="http://schemas.microsoft.com/office/powerpoint/2010/main" val="6107322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14D3C-7B34-0E77-0285-2552263EC3EE}"/>
              </a:ext>
            </a:extLst>
          </p:cNvPr>
          <p:cNvSpPr>
            <a:spLocks noGrp="1"/>
          </p:cNvSpPr>
          <p:nvPr>
            <p:ph type="title"/>
          </p:nvPr>
        </p:nvSpPr>
        <p:spPr>
          <a:xfrm>
            <a:off x="301657" y="1253146"/>
            <a:ext cx="11594969" cy="1325563"/>
          </a:xfrm>
        </p:spPr>
        <p:txBody>
          <a:bodyPr>
            <a:normAutofit/>
          </a:bodyPr>
          <a:lstStyle/>
          <a:p>
            <a:r>
              <a:rPr lang="en-GB" sz="4000" dirty="0">
                <a:latin typeface="Aptos Black" panose="020B0004020202020204" pitchFamily="34" charset="0"/>
                <a:ea typeface="Lato" panose="020F0502020204030203" pitchFamily="34" charset="0"/>
                <a:cs typeface="Lato" panose="020F0502020204030203" pitchFamily="34" charset="0"/>
              </a:rPr>
              <a:t>What is a Findings &amp; Discussion Chapter? 		</a:t>
            </a:r>
          </a:p>
        </p:txBody>
      </p:sp>
      <p:sp>
        <p:nvSpPr>
          <p:cNvPr id="3" name="Content Placeholder 2">
            <a:extLst>
              <a:ext uri="{FF2B5EF4-FFF2-40B4-BE49-F238E27FC236}">
                <a16:creationId xmlns:a16="http://schemas.microsoft.com/office/drawing/2014/main" id="{2560CAD5-C551-8E72-8F81-7597A19E96BA}"/>
              </a:ext>
            </a:extLst>
          </p:cNvPr>
          <p:cNvSpPr>
            <a:spLocks noGrp="1"/>
          </p:cNvSpPr>
          <p:nvPr>
            <p:ph idx="1"/>
          </p:nvPr>
        </p:nvSpPr>
        <p:spPr>
          <a:xfrm>
            <a:off x="301657" y="2588649"/>
            <a:ext cx="8754661" cy="3806542"/>
          </a:xfrm>
        </p:spPr>
        <p:txBody>
          <a:bodyPr>
            <a:noAutofit/>
          </a:bodyPr>
          <a:lstStyle/>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A findings and discussion chapter to a dissertation provides the reader with information about what you have found out from the literature you have analysed.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It establishes themes and correlations which have been discovered within the literature and how this contributes to your overall research.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a:t>
            </a:r>
            <a:r>
              <a:rPr lang="en-GB" sz="1200" b="0" i="0" dirty="0">
                <a:solidFill>
                  <a:srgbClr val="71777D"/>
                </a:solidFill>
                <a:effectLst/>
                <a:latin typeface="Roboto" panose="02000000000000000000" pitchFamily="2" charset="0"/>
              </a:rPr>
              <a:t> </a:t>
            </a:r>
            <a:r>
              <a:rPr lang="en-GB" sz="1700" i="0" dirty="0">
                <a:effectLst/>
                <a:latin typeface="Aptos" panose="020B0004020202020204" pitchFamily="34" charset="0"/>
              </a:rPr>
              <a:t>Thematic Analysis is a qualitative research method that involves identifying, analysing, and interpreting recurring themes or patterns in data”</a:t>
            </a:r>
            <a:r>
              <a:rPr lang="en-GB" sz="1700" i="0" dirty="0">
                <a:effectLst/>
                <a:latin typeface="Aptos" panose="020B0004020202020204" pitchFamily="34" charset="0"/>
                <a:ea typeface="Lato" panose="020F0502020204030203" pitchFamily="34" charset="0"/>
                <a:cs typeface="Lato" panose="020F0502020204030203" pitchFamily="34" charset="0"/>
              </a:rPr>
              <a:t>(</a:t>
            </a:r>
            <a:r>
              <a:rPr lang="en-GB" sz="1700" dirty="0">
                <a:solidFill>
                  <a:srgbClr val="111111"/>
                </a:solidFill>
                <a:latin typeface="Aptos" panose="020B0004020202020204" pitchFamily="34" charset="0"/>
                <a:ea typeface="Lato" panose="020F0502020204030203" pitchFamily="34" charset="0"/>
                <a:cs typeface="Lato" panose="020F0502020204030203" pitchFamily="34" charset="0"/>
              </a:rPr>
              <a:t>Nicholas</a:t>
            </a:r>
            <a:r>
              <a:rPr lang="en-GB" sz="1700" b="0" i="0" dirty="0">
                <a:solidFill>
                  <a:srgbClr val="111111"/>
                </a:solidFill>
                <a:effectLst/>
                <a:latin typeface="Aptos" panose="020B0004020202020204" pitchFamily="34" charset="0"/>
                <a:ea typeface="Lato" panose="020F0502020204030203" pitchFamily="34" charset="0"/>
                <a:cs typeface="Lato" panose="020F0502020204030203" pitchFamily="34" charset="0"/>
              </a:rPr>
              <a:t>, 2023).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Remember        - we have to assume that someone who does not know what we are talking about is going to be reading our work. Be specific and explicit in your explanations.  </a:t>
            </a:r>
          </a:p>
          <a:p>
            <a:pPr algn="just">
              <a:lnSpc>
                <a:spcPct val="150000"/>
              </a:lnSpc>
            </a:pPr>
            <a:endParaRPr lang="en-GB" sz="1700" dirty="0">
              <a:latin typeface="Aptos" panose="020B0004020202020204" pitchFamily="34" charset="0"/>
              <a:ea typeface="Lato" panose="020F0502020204030203" pitchFamily="34" charset="0"/>
              <a:cs typeface="Lato" panose="020F0502020204030203" pitchFamily="34" charset="0"/>
            </a:endParaRPr>
          </a:p>
        </p:txBody>
      </p:sp>
      <p:pic>
        <p:nvPicPr>
          <p:cNvPr id="6" name="Graphic 5" descr="Circles with arrows with solid fill">
            <a:extLst>
              <a:ext uri="{FF2B5EF4-FFF2-40B4-BE49-F238E27FC236}">
                <a16:creationId xmlns:a16="http://schemas.microsoft.com/office/drawing/2014/main" id="{A56E78B2-3ECE-C874-BDC7-C12D4E80F4C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207020" y="2956141"/>
            <a:ext cx="2457371" cy="2457371"/>
          </a:xfrm>
          <a:prstGeom prst="rect">
            <a:avLst/>
          </a:prstGeom>
        </p:spPr>
      </p:pic>
      <p:pic>
        <p:nvPicPr>
          <p:cNvPr id="8" name="Graphic 7" descr="Thought bubble with solid fill">
            <a:extLst>
              <a:ext uri="{FF2B5EF4-FFF2-40B4-BE49-F238E27FC236}">
                <a16:creationId xmlns:a16="http://schemas.microsoft.com/office/drawing/2014/main" id="{C20A9CFA-5D5B-E8C7-9FCB-FCCCC86BC0D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702693" y="5232735"/>
            <a:ext cx="426440" cy="426440"/>
          </a:xfrm>
          <a:prstGeom prst="rect">
            <a:avLst/>
          </a:prstGeom>
        </p:spPr>
      </p:pic>
    </p:spTree>
    <p:extLst>
      <p:ext uri="{BB962C8B-B14F-4D97-AF65-F5344CB8AC3E}">
        <p14:creationId xmlns:p14="http://schemas.microsoft.com/office/powerpoint/2010/main" val="2631361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14D3C-7B34-0E77-0285-2552263EC3EE}"/>
              </a:ext>
            </a:extLst>
          </p:cNvPr>
          <p:cNvSpPr>
            <a:spLocks noGrp="1"/>
          </p:cNvSpPr>
          <p:nvPr>
            <p:ph type="title"/>
          </p:nvPr>
        </p:nvSpPr>
        <p:spPr>
          <a:xfrm>
            <a:off x="301657" y="1253146"/>
            <a:ext cx="11594969" cy="1325563"/>
          </a:xfrm>
        </p:spPr>
        <p:txBody>
          <a:bodyPr>
            <a:normAutofit/>
          </a:bodyPr>
          <a:lstStyle/>
          <a:p>
            <a:r>
              <a:rPr lang="en-GB" sz="4000" dirty="0">
                <a:latin typeface="Aptos Black" panose="020B0004020202020204" pitchFamily="34" charset="0"/>
                <a:ea typeface="Lato" panose="020F0502020204030203" pitchFamily="34" charset="0"/>
                <a:cs typeface="Lato" panose="020F0502020204030203" pitchFamily="34" charset="0"/>
              </a:rPr>
              <a:t>What is a Thematic Analysis? 				</a:t>
            </a:r>
          </a:p>
        </p:txBody>
      </p:sp>
      <p:sp>
        <p:nvSpPr>
          <p:cNvPr id="3" name="Content Placeholder 2">
            <a:extLst>
              <a:ext uri="{FF2B5EF4-FFF2-40B4-BE49-F238E27FC236}">
                <a16:creationId xmlns:a16="http://schemas.microsoft.com/office/drawing/2014/main" id="{2560CAD5-C551-8E72-8F81-7597A19E96BA}"/>
              </a:ext>
            </a:extLst>
          </p:cNvPr>
          <p:cNvSpPr>
            <a:spLocks noGrp="1"/>
          </p:cNvSpPr>
          <p:nvPr>
            <p:ph idx="1"/>
          </p:nvPr>
        </p:nvSpPr>
        <p:spPr>
          <a:xfrm>
            <a:off x="301657" y="2918966"/>
            <a:ext cx="8754661" cy="3220133"/>
          </a:xfrm>
        </p:spPr>
        <p:txBody>
          <a:bodyPr>
            <a:noAutofit/>
          </a:bodyPr>
          <a:lstStyle/>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A thematic analysis can be a useful tool in establishing recurring themes and/or patterns within literature.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a:t>
            </a:r>
            <a:r>
              <a:rPr lang="en-GB" sz="1700" i="0" dirty="0">
                <a:effectLst/>
                <a:latin typeface="Aptos" panose="020B0004020202020204" pitchFamily="34" charset="0"/>
              </a:rPr>
              <a:t>Thematic analysis is an approach to research where you’re trying to find out something about people’s views, opinions, knowledge, experiences or values from a set of qualitative data</a:t>
            </a:r>
            <a:r>
              <a:rPr lang="en-GB" sz="1700" dirty="0">
                <a:latin typeface="Aptos" panose="020B0004020202020204" pitchFamily="34" charset="0"/>
                <a:ea typeface="Lato" panose="020F0502020204030203" pitchFamily="34" charset="0"/>
                <a:cs typeface="Lato" panose="020F0502020204030203" pitchFamily="34" charset="0"/>
              </a:rPr>
              <a:t>.”</a:t>
            </a:r>
            <a:r>
              <a:rPr lang="en-GB" sz="1700" i="0" dirty="0">
                <a:effectLst/>
                <a:latin typeface="Aptos" panose="020B0004020202020204" pitchFamily="34" charset="0"/>
                <a:ea typeface="Lato" panose="020F0502020204030203" pitchFamily="34" charset="0"/>
                <a:cs typeface="Lato" panose="020F0502020204030203" pitchFamily="34" charset="0"/>
              </a:rPr>
              <a:t>(</a:t>
            </a:r>
            <a:r>
              <a:rPr lang="en-GB" sz="1700" b="0" i="0" dirty="0">
                <a:solidFill>
                  <a:srgbClr val="111111"/>
                </a:solidFill>
                <a:effectLst/>
                <a:latin typeface="Aptos" panose="020B0004020202020204" pitchFamily="34" charset="0"/>
                <a:ea typeface="Lato" panose="020F0502020204030203" pitchFamily="34" charset="0"/>
                <a:cs typeface="Lato" panose="020F0502020204030203" pitchFamily="34" charset="0"/>
              </a:rPr>
              <a:t>Caulfield, 2023). </a:t>
            </a:r>
          </a:p>
          <a:p>
            <a:pPr algn="just">
              <a:lnSpc>
                <a:spcPct val="150000"/>
              </a:lnSpc>
            </a:pPr>
            <a:r>
              <a:rPr lang="en-GB" sz="1700" dirty="0">
                <a:solidFill>
                  <a:srgbClr val="111111"/>
                </a:solidFill>
                <a:latin typeface="Aptos" panose="020B0004020202020204" pitchFamily="34" charset="0"/>
                <a:ea typeface="Lato" panose="020F0502020204030203" pitchFamily="34" charset="0"/>
                <a:cs typeface="Lato" panose="020F0502020204030203" pitchFamily="34" charset="0"/>
              </a:rPr>
              <a:t>A thematic analysis helps you to understand what are the recurring identifiable contributors to your research title and question. </a:t>
            </a:r>
            <a:endParaRPr lang="en-GB" sz="1700" b="0" i="0" dirty="0">
              <a:solidFill>
                <a:srgbClr val="111111"/>
              </a:solidFill>
              <a:effectLst/>
              <a:latin typeface="Aptos" panose="020B0004020202020204" pitchFamily="34" charset="0"/>
              <a:ea typeface="Lato" panose="020F0502020204030203" pitchFamily="34" charset="0"/>
              <a:cs typeface="Lato" panose="020F0502020204030203" pitchFamily="34" charset="0"/>
            </a:endParaRPr>
          </a:p>
        </p:txBody>
      </p:sp>
      <p:pic>
        <p:nvPicPr>
          <p:cNvPr id="5" name="Graphic 4" descr="Playbook with solid fill">
            <a:extLst>
              <a:ext uri="{FF2B5EF4-FFF2-40B4-BE49-F238E27FC236}">
                <a16:creationId xmlns:a16="http://schemas.microsoft.com/office/drawing/2014/main" id="{DE7E67A1-0923-4945-CB61-990AFBFC3DC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277934" y="2918966"/>
            <a:ext cx="2478110" cy="2478110"/>
          </a:xfrm>
          <a:prstGeom prst="rect">
            <a:avLst/>
          </a:prstGeom>
        </p:spPr>
      </p:pic>
    </p:spTree>
    <p:extLst>
      <p:ext uri="{BB962C8B-B14F-4D97-AF65-F5344CB8AC3E}">
        <p14:creationId xmlns:p14="http://schemas.microsoft.com/office/powerpoint/2010/main" val="15926981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162639"/>
            <a:ext cx="11594969" cy="1325563"/>
          </a:xfrm>
        </p:spPr>
        <p:txBody>
          <a:bodyPr>
            <a:normAutofit/>
          </a:bodyPr>
          <a:lstStyle/>
          <a:p>
            <a:r>
              <a:rPr lang="en-GB" sz="2600" dirty="0">
                <a:latin typeface="Aptos Black" panose="020B0004020202020204" pitchFamily="34" charset="0"/>
                <a:ea typeface="Lato" panose="020F0502020204030203" pitchFamily="34" charset="0"/>
                <a:cs typeface="Lato" panose="020F0502020204030203" pitchFamily="34" charset="0"/>
              </a:rPr>
              <a:t>What do I need to include in my Chapter 4 – Findings and Discussion?</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01657" y="2488202"/>
            <a:ext cx="8657286" cy="4044573"/>
          </a:xfrm>
        </p:spPr>
        <p:txBody>
          <a:bodyPr>
            <a:normAutofit fontScale="85000" lnSpcReduction="10000"/>
          </a:bodyPr>
          <a:lstStyle/>
          <a:p>
            <a:pPr>
              <a:lnSpc>
                <a:spcPct val="150000"/>
              </a:lnSpc>
            </a:pPr>
            <a:r>
              <a:rPr lang="en-GB" sz="2000" dirty="0">
                <a:latin typeface="Aptos" panose="020B0004020202020204" pitchFamily="34" charset="0"/>
                <a:ea typeface="Lato" panose="020F0502020204030203" pitchFamily="34" charset="0"/>
                <a:cs typeface="Lato" panose="020F0502020204030203" pitchFamily="34" charset="0"/>
              </a:rPr>
              <a:t>Chapter 4 has various pieces of information you will need to include. </a:t>
            </a:r>
          </a:p>
          <a:p>
            <a:pPr>
              <a:lnSpc>
                <a:spcPct val="150000"/>
              </a:lnSpc>
            </a:pPr>
            <a:r>
              <a:rPr lang="en-GB" sz="2000" dirty="0">
                <a:latin typeface="Aptos" panose="020B0004020202020204" pitchFamily="34" charset="0"/>
                <a:ea typeface="Lato" panose="020F0502020204030203" pitchFamily="34" charset="0"/>
                <a:cs typeface="Lato" panose="020F0502020204030203" pitchFamily="34" charset="0"/>
              </a:rPr>
              <a:t>Below comprises a list of headings which you will need to address in your Chapter 4. </a:t>
            </a:r>
          </a:p>
          <a:p>
            <a:pPr>
              <a:lnSpc>
                <a:spcPct val="150000"/>
              </a:lnSpc>
            </a:pPr>
            <a:r>
              <a:rPr lang="en-GB" sz="2000" dirty="0">
                <a:latin typeface="Aptos" panose="020B0004020202020204" pitchFamily="34" charset="0"/>
                <a:ea typeface="Lato" panose="020F0502020204030203" pitchFamily="34" charset="0"/>
                <a:cs typeface="Lato" panose="020F0502020204030203" pitchFamily="34" charset="0"/>
              </a:rPr>
              <a:t>Introduction to Chapter</a:t>
            </a:r>
          </a:p>
          <a:p>
            <a:pPr>
              <a:lnSpc>
                <a:spcPct val="150000"/>
              </a:lnSpc>
            </a:pPr>
            <a:r>
              <a:rPr lang="en-GB" sz="2000" dirty="0">
                <a:latin typeface="Aptos" panose="020B0004020202020204" pitchFamily="34" charset="0"/>
                <a:ea typeface="Lato" panose="020F0502020204030203" pitchFamily="34" charset="0"/>
                <a:cs typeface="Lato" panose="020F0502020204030203" pitchFamily="34" charset="0"/>
              </a:rPr>
              <a:t>What is a Thematic Analysis?</a:t>
            </a:r>
          </a:p>
          <a:p>
            <a:pPr>
              <a:lnSpc>
                <a:spcPct val="150000"/>
              </a:lnSpc>
            </a:pPr>
            <a:r>
              <a:rPr lang="en-GB" sz="2000" dirty="0">
                <a:latin typeface="Aptos" panose="020B0004020202020204" pitchFamily="34" charset="0"/>
                <a:ea typeface="Lato" panose="020F0502020204030203" pitchFamily="34" charset="0"/>
                <a:cs typeface="Lato" panose="020F0502020204030203" pitchFamily="34" charset="0"/>
              </a:rPr>
              <a:t>Theme 1 </a:t>
            </a:r>
          </a:p>
          <a:p>
            <a:pPr>
              <a:lnSpc>
                <a:spcPct val="150000"/>
              </a:lnSpc>
            </a:pPr>
            <a:r>
              <a:rPr lang="en-GB" sz="2000" dirty="0">
                <a:latin typeface="Aptos" panose="020B0004020202020204" pitchFamily="34" charset="0"/>
                <a:ea typeface="Lato" panose="020F0502020204030203" pitchFamily="34" charset="0"/>
                <a:cs typeface="Lato" panose="020F0502020204030203" pitchFamily="34" charset="0"/>
              </a:rPr>
              <a:t>Theme 2 </a:t>
            </a:r>
          </a:p>
          <a:p>
            <a:pPr>
              <a:lnSpc>
                <a:spcPct val="150000"/>
              </a:lnSpc>
            </a:pPr>
            <a:r>
              <a:rPr lang="en-GB" sz="2000" dirty="0">
                <a:latin typeface="Aptos" panose="020B0004020202020204" pitchFamily="34" charset="0"/>
                <a:ea typeface="Lato" panose="020F0502020204030203" pitchFamily="34" charset="0"/>
                <a:cs typeface="Lato" panose="020F0502020204030203" pitchFamily="34" charset="0"/>
              </a:rPr>
              <a:t>Theme 3 </a:t>
            </a:r>
          </a:p>
          <a:p>
            <a:pPr>
              <a:lnSpc>
                <a:spcPct val="150000"/>
              </a:lnSpc>
            </a:pPr>
            <a:r>
              <a:rPr lang="en-GB" sz="2000" dirty="0">
                <a:latin typeface="Aptos" panose="020B0004020202020204" pitchFamily="34" charset="0"/>
                <a:ea typeface="Lato" panose="020F0502020204030203" pitchFamily="34" charset="0"/>
                <a:cs typeface="Lato" panose="020F0502020204030203" pitchFamily="34" charset="0"/>
              </a:rPr>
              <a:t>Conclusion</a:t>
            </a:r>
          </a:p>
        </p:txBody>
      </p:sp>
      <p:pic>
        <p:nvPicPr>
          <p:cNvPr id="6" name="Graphic 5" descr="Clipboard Checked with solid fill">
            <a:extLst>
              <a:ext uri="{FF2B5EF4-FFF2-40B4-BE49-F238E27FC236}">
                <a16:creationId xmlns:a16="http://schemas.microsoft.com/office/drawing/2014/main" id="{D87E819E-87CE-01BB-2F47-4621072D962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156067" y="2948263"/>
            <a:ext cx="2604052" cy="2604052"/>
          </a:xfrm>
          <a:prstGeom prst="rect">
            <a:avLst/>
          </a:prstGeom>
        </p:spPr>
      </p:pic>
    </p:spTree>
    <p:extLst>
      <p:ext uri="{BB962C8B-B14F-4D97-AF65-F5344CB8AC3E}">
        <p14:creationId xmlns:p14="http://schemas.microsoft.com/office/powerpoint/2010/main" val="21324352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518672" y="1032011"/>
            <a:ext cx="11594969" cy="1325563"/>
          </a:xfrm>
        </p:spPr>
        <p:txBody>
          <a:bodyPr>
            <a:normAutofit/>
          </a:bodyPr>
          <a:lstStyle/>
          <a:p>
            <a:r>
              <a:rPr lang="en-GB" sz="3200" dirty="0">
                <a:latin typeface="Aptos Black" panose="020B0004020202020204" pitchFamily="34" charset="0"/>
                <a:ea typeface="Lato" panose="020F0502020204030203" pitchFamily="34" charset="0"/>
                <a:cs typeface="Lato" panose="020F0502020204030203" pitchFamily="34" charset="0"/>
              </a:rPr>
              <a:t>Things to Note</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01657" y="2156791"/>
            <a:ext cx="8885886" cy="4438727"/>
          </a:xfrm>
        </p:spPr>
        <p:txBody>
          <a:bodyPr>
            <a:normAutofit lnSpcReduction="10000"/>
          </a:bodyPr>
          <a:lstStyle/>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Your Search Strategy Sheet / Thesis Search Sheet will help you write this Chapter. Keep this to hand.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This Chapter is approximately 3,000 words. You do not have to be explicit in the word count, </a:t>
            </a:r>
            <a:r>
              <a:rPr lang="en-GB" sz="1700" b="1" i="1" u="sng" dirty="0">
                <a:latin typeface="Aptos" panose="020B0004020202020204" pitchFamily="34" charset="0"/>
                <a:ea typeface="Lato" panose="020F0502020204030203" pitchFamily="34" charset="0"/>
                <a:cs typeface="Lato" panose="020F0502020204030203" pitchFamily="34" charset="0"/>
              </a:rPr>
              <a:t>if you go over or under it is okay </a:t>
            </a:r>
            <a:r>
              <a:rPr lang="en-GB" sz="1700" dirty="0">
                <a:latin typeface="Aptos" panose="020B0004020202020204" pitchFamily="34" charset="0"/>
                <a:ea typeface="Lato" panose="020F0502020204030203" pitchFamily="34" charset="0"/>
                <a:cs typeface="Lato" panose="020F0502020204030203" pitchFamily="34" charset="0"/>
              </a:rPr>
              <a:t>as the words will be made up in different sections.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This chapter is where you will provide a critique of the themes you identify. Remember to look at the positives, negatives and come to an unbiased opinion.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Every Chapter which is written in the dissertation must have a Chapter Introduction and Chapter Conclusion.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You can write this Chapter however you wish, you do not need to follow the guidance if you don’t want to. </a:t>
            </a:r>
          </a:p>
          <a:p>
            <a:pPr algn="just">
              <a:lnSpc>
                <a:spcPct val="150000"/>
              </a:lnSpc>
            </a:pPr>
            <a:endParaRPr lang="en-GB" sz="1700" dirty="0">
              <a:latin typeface="Aptos" panose="020B0004020202020204" pitchFamily="34" charset="0"/>
              <a:ea typeface="Lato" panose="020F0502020204030203" pitchFamily="34" charset="0"/>
              <a:cs typeface="Lato" panose="020F0502020204030203" pitchFamily="34" charset="0"/>
            </a:endParaRPr>
          </a:p>
          <a:p>
            <a:pPr algn="just">
              <a:lnSpc>
                <a:spcPct val="150000"/>
              </a:lnSpc>
            </a:pPr>
            <a:endParaRPr lang="en-GB" sz="1700" dirty="0">
              <a:latin typeface="Aptos" panose="020B0004020202020204" pitchFamily="34" charset="0"/>
              <a:ea typeface="Lato" panose="020F0502020204030203" pitchFamily="34" charset="0"/>
              <a:cs typeface="Lato" panose="020F0502020204030203" pitchFamily="34" charset="0"/>
            </a:endParaRPr>
          </a:p>
          <a:p>
            <a:pPr algn="just">
              <a:lnSpc>
                <a:spcPct val="150000"/>
              </a:lnSpc>
            </a:pPr>
            <a:endParaRPr lang="en-GB" sz="1700" dirty="0">
              <a:latin typeface="Aptos" panose="020B0004020202020204" pitchFamily="34" charset="0"/>
              <a:ea typeface="Lato" panose="020F0502020204030203" pitchFamily="34" charset="0"/>
              <a:cs typeface="Lato" panose="020F0502020204030203" pitchFamily="34" charset="0"/>
            </a:endParaRPr>
          </a:p>
        </p:txBody>
      </p:sp>
      <p:pic>
        <p:nvPicPr>
          <p:cNvPr id="6" name="Graphic 5" descr="Stack of books with pear">
            <a:extLst>
              <a:ext uri="{FF2B5EF4-FFF2-40B4-BE49-F238E27FC236}">
                <a16:creationId xmlns:a16="http://schemas.microsoft.com/office/drawing/2014/main" id="{7C20896F-7F34-0119-4791-4CB287C51DF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179536" y="1288279"/>
            <a:ext cx="5050971" cy="5050971"/>
          </a:xfrm>
          <a:prstGeom prst="rect">
            <a:avLst/>
          </a:prstGeom>
        </p:spPr>
      </p:pic>
    </p:spTree>
    <p:extLst>
      <p:ext uri="{BB962C8B-B14F-4D97-AF65-F5344CB8AC3E}">
        <p14:creationId xmlns:p14="http://schemas.microsoft.com/office/powerpoint/2010/main" val="11164496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162639"/>
            <a:ext cx="11594969" cy="1325563"/>
          </a:xfrm>
        </p:spPr>
        <p:txBody>
          <a:bodyPr>
            <a:normAutofit/>
          </a:bodyPr>
          <a:lstStyle/>
          <a:p>
            <a:r>
              <a:rPr lang="en-GB" sz="3200" dirty="0">
                <a:latin typeface="Aptos Black" panose="020B0004020202020204" pitchFamily="34" charset="0"/>
                <a:ea typeface="Lato" panose="020F0502020204030203" pitchFamily="34" charset="0"/>
                <a:cs typeface="Lato" panose="020F0502020204030203" pitchFamily="34" charset="0"/>
              </a:rPr>
              <a:t>4.1 Introduction to Chapter (100 words approx.) </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01657" y="2488202"/>
            <a:ext cx="8657286" cy="4044573"/>
          </a:xfrm>
        </p:spPr>
        <p:txBody>
          <a:bodyPr>
            <a:normAutofit/>
          </a:bodyPr>
          <a:lstStyle/>
          <a:p>
            <a:pPr algn="just">
              <a:lnSpc>
                <a:spcPct val="160000"/>
              </a:lnSpc>
            </a:pPr>
            <a:r>
              <a:rPr lang="en-GB" sz="1700" dirty="0">
                <a:latin typeface="Aptos" panose="020B0004020202020204" pitchFamily="34" charset="0"/>
                <a:ea typeface="Lato" panose="020F0502020204030203" pitchFamily="34" charset="0"/>
                <a:cs typeface="Lato" panose="020F0502020204030203" pitchFamily="34" charset="0"/>
              </a:rPr>
              <a:t>This would be the introduction paragraph to this Chapter. </a:t>
            </a:r>
          </a:p>
          <a:p>
            <a:pPr algn="just">
              <a:lnSpc>
                <a:spcPct val="160000"/>
              </a:lnSpc>
            </a:pPr>
            <a:r>
              <a:rPr lang="en-GB" sz="1700" dirty="0">
                <a:latin typeface="Aptos" panose="020B0004020202020204" pitchFamily="34" charset="0"/>
                <a:ea typeface="Lato" panose="020F0502020204030203" pitchFamily="34" charset="0"/>
                <a:cs typeface="Lato" panose="020F0502020204030203" pitchFamily="34" charset="0"/>
              </a:rPr>
              <a:t>Treat this heading like you would in any other assignment. </a:t>
            </a:r>
          </a:p>
          <a:p>
            <a:pPr algn="just">
              <a:lnSpc>
                <a:spcPct val="160000"/>
              </a:lnSpc>
            </a:pPr>
            <a:r>
              <a:rPr lang="en-GB" sz="1700" dirty="0">
                <a:latin typeface="Aptos" panose="020B0004020202020204" pitchFamily="34" charset="0"/>
                <a:ea typeface="Lato" panose="020F0502020204030203" pitchFamily="34" charset="0"/>
                <a:cs typeface="Lato" panose="020F0502020204030203" pitchFamily="34" charset="0"/>
              </a:rPr>
              <a:t>You will provide a </a:t>
            </a:r>
            <a:r>
              <a:rPr lang="en-GB" sz="1700" b="1" u="sng" dirty="0">
                <a:latin typeface="Aptos" panose="020B0004020202020204" pitchFamily="34" charset="0"/>
                <a:ea typeface="Lato" panose="020F0502020204030203" pitchFamily="34" charset="0"/>
                <a:cs typeface="Lato" panose="020F0502020204030203" pitchFamily="34" charset="0"/>
              </a:rPr>
              <a:t>brief overview </a:t>
            </a:r>
            <a:r>
              <a:rPr lang="en-GB" sz="1700" dirty="0">
                <a:latin typeface="Aptos" panose="020B0004020202020204" pitchFamily="34" charset="0"/>
                <a:ea typeface="Lato" panose="020F0502020204030203" pitchFamily="34" charset="0"/>
                <a:cs typeface="Lato" panose="020F0502020204030203" pitchFamily="34" charset="0"/>
              </a:rPr>
              <a:t>of findings and discussion chapter is and what will be included (based on the headings on the pervious slide). </a:t>
            </a:r>
          </a:p>
          <a:p>
            <a:pPr algn="just">
              <a:lnSpc>
                <a:spcPct val="160000"/>
              </a:lnSpc>
            </a:pPr>
            <a:r>
              <a:rPr lang="en-GB" sz="1700" dirty="0">
                <a:latin typeface="Aptos" panose="020B0004020202020204" pitchFamily="34" charset="0"/>
                <a:ea typeface="Lato" panose="020F0502020204030203" pitchFamily="34" charset="0"/>
                <a:cs typeface="Lato" panose="020F0502020204030203" pitchFamily="34" charset="0"/>
              </a:rPr>
              <a:t>This is to inform the reader about the evaluation you plan to undertake and how this will be accomplished. </a:t>
            </a:r>
          </a:p>
          <a:p>
            <a:pPr algn="just">
              <a:lnSpc>
                <a:spcPct val="160000"/>
              </a:lnSpc>
            </a:pPr>
            <a:r>
              <a:rPr lang="en-GB" sz="1700" dirty="0">
                <a:latin typeface="Aptos" panose="020B0004020202020204" pitchFamily="34" charset="0"/>
                <a:ea typeface="Lato" panose="020F0502020204030203" pitchFamily="34" charset="0"/>
                <a:cs typeface="Lato" panose="020F0502020204030203" pitchFamily="34" charset="0"/>
              </a:rPr>
              <a:t>Be straight to the point. Try not to ‘waffle’. </a:t>
            </a:r>
          </a:p>
          <a:p>
            <a:pPr algn="just">
              <a:lnSpc>
                <a:spcPct val="160000"/>
              </a:lnSpc>
            </a:pPr>
            <a:endParaRPr lang="en-GB" sz="1700" dirty="0">
              <a:latin typeface="Aptos" panose="020B0004020202020204" pitchFamily="34" charset="0"/>
              <a:ea typeface="Lato" panose="020F0502020204030203" pitchFamily="34" charset="0"/>
              <a:cs typeface="Lato" panose="020F0502020204030203" pitchFamily="34" charset="0"/>
            </a:endParaRPr>
          </a:p>
          <a:p>
            <a:pPr algn="just">
              <a:lnSpc>
                <a:spcPct val="160000"/>
              </a:lnSpc>
            </a:pPr>
            <a:endParaRPr lang="en-GB" sz="1700" dirty="0">
              <a:latin typeface="Aptos" panose="020B0004020202020204" pitchFamily="34" charset="0"/>
              <a:ea typeface="Lato" panose="020F0502020204030203" pitchFamily="34" charset="0"/>
              <a:cs typeface="Lato" panose="020F0502020204030203" pitchFamily="34" charset="0"/>
            </a:endParaRPr>
          </a:p>
        </p:txBody>
      </p:sp>
      <p:pic>
        <p:nvPicPr>
          <p:cNvPr id="5" name="Graphic 4" descr="A lightbulb">
            <a:extLst>
              <a:ext uri="{FF2B5EF4-FFF2-40B4-BE49-F238E27FC236}">
                <a16:creationId xmlns:a16="http://schemas.microsoft.com/office/drawing/2014/main" id="{95A85CCF-A80A-38FD-D920-4B791572CC0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690326" y="2299264"/>
            <a:ext cx="3720335" cy="3720335"/>
          </a:xfrm>
          <a:prstGeom prst="rect">
            <a:avLst/>
          </a:prstGeom>
        </p:spPr>
      </p:pic>
    </p:spTree>
    <p:extLst>
      <p:ext uri="{BB962C8B-B14F-4D97-AF65-F5344CB8AC3E}">
        <p14:creationId xmlns:p14="http://schemas.microsoft.com/office/powerpoint/2010/main" val="20548751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162639"/>
            <a:ext cx="11594969" cy="1325563"/>
          </a:xfrm>
        </p:spPr>
        <p:txBody>
          <a:bodyPr>
            <a:normAutofit/>
          </a:bodyPr>
          <a:lstStyle/>
          <a:p>
            <a:r>
              <a:rPr lang="en-GB" sz="3200" dirty="0">
                <a:latin typeface="Aptos Black" panose="020B0004020202020204" pitchFamily="34" charset="0"/>
                <a:ea typeface="Lato" panose="020F0502020204030203" pitchFamily="34" charset="0"/>
                <a:cs typeface="Lato" panose="020F0502020204030203" pitchFamily="34" charset="0"/>
              </a:rPr>
              <a:t>What are themes? </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01657" y="2307772"/>
            <a:ext cx="8802586" cy="4225004"/>
          </a:xfrm>
        </p:spPr>
        <p:txBody>
          <a:bodyPr>
            <a:normAutofit lnSpcReduction="10000"/>
          </a:bodyPr>
          <a:lstStyle/>
          <a:p>
            <a:pPr algn="just">
              <a:lnSpc>
                <a:spcPct val="150000"/>
              </a:lnSpc>
            </a:pPr>
            <a:r>
              <a:rPr lang="en-GB" sz="1800" b="0" i="0" dirty="0">
                <a:solidFill>
                  <a:srgbClr val="374151"/>
                </a:solidFill>
                <a:effectLst/>
                <a:latin typeface="Aptos" panose="020B0004020202020204" pitchFamily="34" charset="0"/>
              </a:rPr>
              <a:t>In secondary research, themes refer to recurring, meaningful patterns or concepts that emerge during the process of analysing and synthesizing data or information from existing studies, literature, or other sources. </a:t>
            </a:r>
          </a:p>
          <a:p>
            <a:pPr algn="just">
              <a:lnSpc>
                <a:spcPct val="150000"/>
              </a:lnSpc>
            </a:pPr>
            <a:r>
              <a:rPr lang="en-GB" sz="1800" b="0" i="0" dirty="0">
                <a:solidFill>
                  <a:srgbClr val="374151"/>
                </a:solidFill>
                <a:effectLst/>
                <a:latin typeface="Aptos" panose="020B0004020202020204" pitchFamily="34" charset="0"/>
              </a:rPr>
              <a:t>Themes are central ideas or topics that help researchers make sense of the collected data and identify commonalities, trends, and insights within the body of literature.</a:t>
            </a:r>
          </a:p>
          <a:p>
            <a:pPr algn="just">
              <a:lnSpc>
                <a:spcPct val="150000"/>
              </a:lnSpc>
            </a:pPr>
            <a:r>
              <a:rPr lang="en-GB" sz="1800" b="1" dirty="0">
                <a:solidFill>
                  <a:srgbClr val="374151"/>
                </a:solidFill>
                <a:latin typeface="Aptos" panose="020B0004020202020204" pitchFamily="34" charset="0"/>
                <a:ea typeface="Lato" panose="020F0502020204030203" pitchFamily="34" charset="0"/>
                <a:cs typeface="Lato" panose="020F0502020204030203" pitchFamily="34" charset="0"/>
              </a:rPr>
              <a:t>Example: </a:t>
            </a:r>
            <a:r>
              <a:rPr lang="en-GB" sz="1800" dirty="0">
                <a:solidFill>
                  <a:srgbClr val="374151"/>
                </a:solidFill>
                <a:latin typeface="Aptos" panose="020B0004020202020204" pitchFamily="34" charset="0"/>
                <a:ea typeface="Lato" panose="020F0502020204030203" pitchFamily="34" charset="0"/>
                <a:cs typeface="Lato" panose="020F0502020204030203" pitchFamily="34" charset="0"/>
              </a:rPr>
              <a:t>My Title is “To what extent does loneliness contribute to depression among the elderly population in the UK”. From my literature review, the articles kept repeating that social isolation, Covid-19 and reduced mobility are contributing factors to loneliness and depression in the elderly. Therefore my theme’s may include </a:t>
            </a:r>
            <a:r>
              <a:rPr lang="en-GB" sz="1800" u="sng" dirty="0">
                <a:solidFill>
                  <a:srgbClr val="374151"/>
                </a:solidFill>
                <a:latin typeface="Aptos" panose="020B0004020202020204" pitchFamily="34" charset="0"/>
                <a:ea typeface="Lato" panose="020F0502020204030203" pitchFamily="34" charset="0"/>
                <a:cs typeface="Lato" panose="020F0502020204030203" pitchFamily="34" charset="0"/>
              </a:rPr>
              <a:t>social isolation, Covid-19 and reduced mobility. </a:t>
            </a:r>
            <a:endParaRPr lang="en-GB" sz="1800" u="sng" dirty="0">
              <a:latin typeface="Aptos" panose="020B0004020202020204" pitchFamily="34" charset="0"/>
              <a:ea typeface="Lato" panose="020F0502020204030203" pitchFamily="34" charset="0"/>
              <a:cs typeface="Lato" panose="020F0502020204030203" pitchFamily="34" charset="0"/>
            </a:endParaRPr>
          </a:p>
        </p:txBody>
      </p:sp>
      <p:pic>
        <p:nvPicPr>
          <p:cNvPr id="6" name="Graphic 5" descr="Arrow circle with solid fill">
            <a:extLst>
              <a:ext uri="{FF2B5EF4-FFF2-40B4-BE49-F238E27FC236}">
                <a16:creationId xmlns:a16="http://schemas.microsoft.com/office/drawing/2014/main" id="{F65CE8AE-29E5-14C7-E0F8-A8E5E5382EF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345726" y="2699613"/>
            <a:ext cx="2544617" cy="2544617"/>
          </a:xfrm>
          <a:prstGeom prst="rect">
            <a:avLst/>
          </a:prstGeom>
        </p:spPr>
      </p:pic>
    </p:spTree>
    <p:extLst>
      <p:ext uri="{BB962C8B-B14F-4D97-AF65-F5344CB8AC3E}">
        <p14:creationId xmlns:p14="http://schemas.microsoft.com/office/powerpoint/2010/main" val="29848650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162639"/>
            <a:ext cx="11594969" cy="1325563"/>
          </a:xfrm>
        </p:spPr>
        <p:txBody>
          <a:bodyPr>
            <a:normAutofit/>
          </a:bodyPr>
          <a:lstStyle/>
          <a:p>
            <a:r>
              <a:rPr lang="en-GB" sz="3200" dirty="0">
                <a:latin typeface="Aptos Black" panose="020B0004020202020204" pitchFamily="34" charset="0"/>
                <a:ea typeface="Lato" panose="020F0502020204030203" pitchFamily="34" charset="0"/>
                <a:cs typeface="Lato" panose="020F0502020204030203" pitchFamily="34" charset="0"/>
              </a:rPr>
              <a:t>4.2 What is a Thematic Analysis (100 words approx.) </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01657" y="2307772"/>
            <a:ext cx="9212458" cy="4225004"/>
          </a:xfrm>
        </p:spPr>
        <p:txBody>
          <a:bodyPr>
            <a:normAutofit/>
          </a:bodyPr>
          <a:lstStyle/>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This section is where you define what a thematic analysis is and how you have used this to find identify the recurring themes in relation to your title and topic.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Go on a search engine and find a definition of a thematic analysis in secondary research.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You will then go onto explain how you have used this approach to determine the themes which you will use in this chapter.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For example, my title is ‘to what extent does isolation impact on the elderly in the UK’ you established that the keyword from the literature review are ‘disengagement’, ‘digital era’ and ‘social connection’. These would thusly become the themes you will investigate for your chapter 4. </a:t>
            </a:r>
          </a:p>
        </p:txBody>
      </p:sp>
      <p:pic>
        <p:nvPicPr>
          <p:cNvPr id="5" name="Graphic 4" descr="Folder Search with solid fill">
            <a:extLst>
              <a:ext uri="{FF2B5EF4-FFF2-40B4-BE49-F238E27FC236}">
                <a16:creationId xmlns:a16="http://schemas.microsoft.com/office/drawing/2014/main" id="{ABD69C95-0C16-2841-8924-A5E06FCB0B6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514115" y="2832650"/>
            <a:ext cx="2763079" cy="2763079"/>
          </a:xfrm>
          <a:prstGeom prst="rect">
            <a:avLst/>
          </a:prstGeom>
        </p:spPr>
      </p:pic>
    </p:spTree>
    <p:extLst>
      <p:ext uri="{BB962C8B-B14F-4D97-AF65-F5344CB8AC3E}">
        <p14:creationId xmlns:p14="http://schemas.microsoft.com/office/powerpoint/2010/main" val="35584430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162639"/>
            <a:ext cx="11594969" cy="1325563"/>
          </a:xfrm>
        </p:spPr>
        <p:txBody>
          <a:bodyPr>
            <a:normAutofit/>
          </a:bodyPr>
          <a:lstStyle/>
          <a:p>
            <a:r>
              <a:rPr lang="en-GB" sz="3200" dirty="0">
                <a:latin typeface="Aptos Black" panose="020B0004020202020204" pitchFamily="34" charset="0"/>
                <a:ea typeface="Lato" panose="020F0502020204030203" pitchFamily="34" charset="0"/>
                <a:cs typeface="Lato" panose="020F0502020204030203" pitchFamily="34" charset="0"/>
              </a:rPr>
              <a:t>4.3 Theme 1 - (Your theme title)  (900 words approx.)</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01657" y="2307772"/>
            <a:ext cx="8802586" cy="4225004"/>
          </a:xfrm>
        </p:spPr>
        <p:txBody>
          <a:bodyPr>
            <a:normAutofit fontScale="70000" lnSpcReduction="20000"/>
          </a:bodyPr>
          <a:lstStyle/>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In this section you will explain to the reader about your first theme.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Here are some examples of what to incorporate when discussing your theme: (you do </a:t>
            </a:r>
            <a:r>
              <a:rPr lang="en-GB" sz="1700" b="1" u="sng" dirty="0">
                <a:latin typeface="Aptos" panose="020B0004020202020204" pitchFamily="34" charset="0"/>
                <a:ea typeface="Lato" panose="020F0502020204030203" pitchFamily="34" charset="0"/>
                <a:cs typeface="Lato" panose="020F0502020204030203" pitchFamily="34" charset="0"/>
              </a:rPr>
              <a:t>not</a:t>
            </a:r>
            <a:r>
              <a:rPr lang="en-GB" sz="1700" dirty="0">
                <a:latin typeface="Aptos" panose="020B0004020202020204" pitchFamily="34" charset="0"/>
                <a:ea typeface="Lato" panose="020F0502020204030203" pitchFamily="34" charset="0"/>
                <a:cs typeface="Lato" panose="020F0502020204030203" pitchFamily="34" charset="0"/>
              </a:rPr>
              <a:t> need to include all of them below , these are just examples, it is up to you to determine which is appropriate, if any).</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You can include a definition/s here if appropriate.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Background information on your theme (not extensive).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How your theme impacts upon your title/question.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What literature correlates with the theme (e.g. Article 1 states …) from your literature review.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Any statistical information which can back up or be controversial.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Theories, policy and/or legislation which relate to your theme.</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Overall, you will be explaining to the reader why this particular theme has implications (positive or negative) on your title/topic area.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Try not to include key recommendation here – save them for the next chapter! </a:t>
            </a:r>
          </a:p>
          <a:p>
            <a:pPr algn="just">
              <a:lnSpc>
                <a:spcPct val="150000"/>
              </a:lnSpc>
            </a:pPr>
            <a:endParaRPr lang="en-GB" sz="1700" dirty="0">
              <a:latin typeface="Aptos" panose="020B0004020202020204" pitchFamily="34" charset="0"/>
              <a:ea typeface="Lato" panose="020F0502020204030203" pitchFamily="34" charset="0"/>
              <a:cs typeface="Lato" panose="020F0502020204030203" pitchFamily="34" charset="0"/>
            </a:endParaRPr>
          </a:p>
        </p:txBody>
      </p:sp>
      <p:pic>
        <p:nvPicPr>
          <p:cNvPr id="5" name="Graphic 4" descr="Badge 1 with solid fill">
            <a:extLst>
              <a:ext uri="{FF2B5EF4-FFF2-40B4-BE49-F238E27FC236}">
                <a16:creationId xmlns:a16="http://schemas.microsoft.com/office/drawing/2014/main" id="{DD0527DA-3FCC-D4DA-42F5-C8317EE0310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683761" y="3130731"/>
            <a:ext cx="2206582" cy="2206582"/>
          </a:xfrm>
          <a:prstGeom prst="rect">
            <a:avLst/>
          </a:prstGeom>
        </p:spPr>
      </p:pic>
    </p:spTree>
    <p:extLst>
      <p:ext uri="{BB962C8B-B14F-4D97-AF65-F5344CB8AC3E}">
        <p14:creationId xmlns:p14="http://schemas.microsoft.com/office/powerpoint/2010/main" val="37631309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162639"/>
            <a:ext cx="11594969" cy="1325563"/>
          </a:xfrm>
        </p:spPr>
        <p:txBody>
          <a:bodyPr>
            <a:normAutofit/>
          </a:bodyPr>
          <a:lstStyle/>
          <a:p>
            <a:r>
              <a:rPr lang="en-GB" sz="3200" dirty="0">
                <a:latin typeface="Aptos Black" panose="020B0004020202020204" pitchFamily="34" charset="0"/>
                <a:ea typeface="Lato" panose="020F0502020204030203" pitchFamily="34" charset="0"/>
                <a:cs typeface="Lato" panose="020F0502020204030203" pitchFamily="34" charset="0"/>
              </a:rPr>
              <a:t>4.4 Theme 2 - (Your theme title)  (900 words approx.)</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01657" y="2307772"/>
            <a:ext cx="8802586" cy="4225004"/>
          </a:xfrm>
        </p:spPr>
        <p:txBody>
          <a:bodyPr>
            <a:normAutofit fontScale="70000" lnSpcReduction="20000"/>
          </a:bodyPr>
          <a:lstStyle/>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In this section you will explain to the reader about your second theme.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Here are some examples of what to incorporate when discussing your theme: (you do </a:t>
            </a:r>
            <a:r>
              <a:rPr lang="en-GB" sz="1700" b="1" u="sng" dirty="0">
                <a:latin typeface="Aptos" panose="020B0004020202020204" pitchFamily="34" charset="0"/>
                <a:ea typeface="Lato" panose="020F0502020204030203" pitchFamily="34" charset="0"/>
                <a:cs typeface="Lato" panose="020F0502020204030203" pitchFamily="34" charset="0"/>
              </a:rPr>
              <a:t>not</a:t>
            </a:r>
            <a:r>
              <a:rPr lang="en-GB" sz="1700" dirty="0">
                <a:latin typeface="Aptos" panose="020B0004020202020204" pitchFamily="34" charset="0"/>
                <a:ea typeface="Lato" panose="020F0502020204030203" pitchFamily="34" charset="0"/>
                <a:cs typeface="Lato" panose="020F0502020204030203" pitchFamily="34" charset="0"/>
              </a:rPr>
              <a:t> need to include all of them below , these are just examples, it is up to you to determine which is appropriate, if any).</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You can include a definition/s here if appropriate.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Background information on your theme (not extensive).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How your theme impacts upon your title/question.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What literature correlates with the theme (e.g. Article 1 states …) from your literature review.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Any statistical information which can back up or be controversial.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Theories, policy and/or legislation which relate to your theme.</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Overall, you will be explaining to the reader why this particular theme has implications (positive or negative) on your title/topic area.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Try not to include key recommendation here – save them for the next chapter! </a:t>
            </a:r>
          </a:p>
          <a:p>
            <a:pPr algn="just">
              <a:lnSpc>
                <a:spcPct val="150000"/>
              </a:lnSpc>
            </a:pPr>
            <a:endParaRPr lang="en-GB" sz="1700" dirty="0">
              <a:latin typeface="Aptos" panose="020B0004020202020204" pitchFamily="34" charset="0"/>
              <a:ea typeface="Lato" panose="020F0502020204030203" pitchFamily="34" charset="0"/>
              <a:cs typeface="Lato" panose="020F0502020204030203" pitchFamily="34" charset="0"/>
            </a:endParaRPr>
          </a:p>
        </p:txBody>
      </p:sp>
      <p:pic>
        <p:nvPicPr>
          <p:cNvPr id="5" name="Graphic 4" descr="Badge with solid fill">
            <a:extLst>
              <a:ext uri="{FF2B5EF4-FFF2-40B4-BE49-F238E27FC236}">
                <a16:creationId xmlns:a16="http://schemas.microsoft.com/office/drawing/2014/main" id="{8FCD2AA3-40FC-FD47-5725-4ED44818E09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703905" y="3289852"/>
            <a:ext cx="2073964" cy="2073964"/>
          </a:xfrm>
          <a:prstGeom prst="rect">
            <a:avLst/>
          </a:prstGeom>
        </p:spPr>
      </p:pic>
    </p:spTree>
    <p:extLst>
      <p:ext uri="{BB962C8B-B14F-4D97-AF65-F5344CB8AC3E}">
        <p14:creationId xmlns:p14="http://schemas.microsoft.com/office/powerpoint/2010/main" val="15086622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162639"/>
            <a:ext cx="11594969" cy="1325563"/>
          </a:xfrm>
        </p:spPr>
        <p:txBody>
          <a:bodyPr>
            <a:normAutofit/>
          </a:bodyPr>
          <a:lstStyle/>
          <a:p>
            <a:r>
              <a:rPr lang="en-GB" sz="3200" dirty="0">
                <a:latin typeface="Aptos Black" panose="020B0004020202020204" pitchFamily="34" charset="0"/>
                <a:ea typeface="Lato" panose="020F0502020204030203" pitchFamily="34" charset="0"/>
                <a:cs typeface="Lato" panose="020F0502020204030203" pitchFamily="34" charset="0"/>
              </a:rPr>
              <a:t>4.5 Theme 3 - (Your theme title)  (900 words approx.)</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01657" y="2307772"/>
            <a:ext cx="8802586" cy="4225004"/>
          </a:xfrm>
        </p:spPr>
        <p:txBody>
          <a:bodyPr>
            <a:normAutofit fontScale="70000" lnSpcReduction="20000"/>
          </a:bodyPr>
          <a:lstStyle/>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In this section you will explain to the reader about your third theme.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Here are some examples of what to incorporate when discussing your theme: (you do </a:t>
            </a:r>
            <a:r>
              <a:rPr lang="en-GB" sz="1700" b="1" u="sng" dirty="0">
                <a:latin typeface="Aptos" panose="020B0004020202020204" pitchFamily="34" charset="0"/>
                <a:ea typeface="Lato" panose="020F0502020204030203" pitchFamily="34" charset="0"/>
                <a:cs typeface="Lato" panose="020F0502020204030203" pitchFamily="34" charset="0"/>
              </a:rPr>
              <a:t>not</a:t>
            </a:r>
            <a:r>
              <a:rPr lang="en-GB" sz="1700" dirty="0">
                <a:latin typeface="Aptos" panose="020B0004020202020204" pitchFamily="34" charset="0"/>
                <a:ea typeface="Lato" panose="020F0502020204030203" pitchFamily="34" charset="0"/>
                <a:cs typeface="Lato" panose="020F0502020204030203" pitchFamily="34" charset="0"/>
              </a:rPr>
              <a:t> need to include all of them below , these are just examples, it is up to you to determine which is appropriate, if any).</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You can include a definition/s here if appropriate.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Background information on your theme (not extensive).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How your theme impacts upon your title/question.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What literature correlates with the theme (e.g. Article 1 states …) from your literature review.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Any statistical information which can back up or be controversial.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Theories, policy and/or legislation which relate to your theme.</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Overall, you will be explaining to the reader why this particular theme has implications (positive or negative) on your title/topic area.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Try not to include key recommendation here – save them for the next chapter! </a:t>
            </a:r>
          </a:p>
          <a:p>
            <a:pPr algn="just">
              <a:lnSpc>
                <a:spcPct val="150000"/>
              </a:lnSpc>
            </a:pPr>
            <a:endParaRPr lang="en-GB" sz="1700" dirty="0">
              <a:latin typeface="Aptos" panose="020B0004020202020204" pitchFamily="34" charset="0"/>
              <a:ea typeface="Lato" panose="020F0502020204030203" pitchFamily="34" charset="0"/>
              <a:cs typeface="Lato" panose="020F0502020204030203" pitchFamily="34" charset="0"/>
            </a:endParaRPr>
          </a:p>
        </p:txBody>
      </p:sp>
      <p:pic>
        <p:nvPicPr>
          <p:cNvPr id="6" name="Graphic 5" descr="Badge 3 with solid fill">
            <a:extLst>
              <a:ext uri="{FF2B5EF4-FFF2-40B4-BE49-F238E27FC236}">
                <a16:creationId xmlns:a16="http://schemas.microsoft.com/office/drawing/2014/main" id="{36F614E4-0B3C-69F2-5F51-00BAFDD4F20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895891" y="3372573"/>
            <a:ext cx="1994452" cy="1994452"/>
          </a:xfrm>
          <a:prstGeom prst="rect">
            <a:avLst/>
          </a:prstGeom>
        </p:spPr>
      </p:pic>
    </p:spTree>
    <p:extLst>
      <p:ext uri="{BB962C8B-B14F-4D97-AF65-F5344CB8AC3E}">
        <p14:creationId xmlns:p14="http://schemas.microsoft.com/office/powerpoint/2010/main" val="40046914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162639"/>
            <a:ext cx="11594969" cy="1325563"/>
          </a:xfrm>
        </p:spPr>
        <p:txBody>
          <a:bodyPr>
            <a:normAutofit/>
          </a:bodyPr>
          <a:lstStyle/>
          <a:p>
            <a:r>
              <a:rPr lang="en-GB" sz="3200" dirty="0">
                <a:latin typeface="Aptos Black" panose="020B0004020202020204" pitchFamily="34" charset="0"/>
                <a:ea typeface="Lato" panose="020F0502020204030203" pitchFamily="34" charset="0"/>
                <a:cs typeface="Lato" panose="020F0502020204030203" pitchFamily="34" charset="0"/>
              </a:rPr>
              <a:t>Hints and Tips</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01657" y="2307772"/>
            <a:ext cx="8802586" cy="4225004"/>
          </a:xfrm>
        </p:spPr>
        <p:txBody>
          <a:bodyPr>
            <a:normAutofit lnSpcReduction="10000"/>
          </a:bodyPr>
          <a:lstStyle/>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Your structure for your themes is relatively identical. As each theme is different, you will be looking at an array of information, but the structure ultimately remains the same.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Treat this chapter as you would any other assignment. You have a subject (theme) which you are writing about, no different to any other assignment you have done previously.</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Don’t be overly descriptive – stick to the point and try not to ‘waffle’, you won’t have the words, so be selective in what you include.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Be critical – take the information you find and always ask ‘why’! Pick holes in the research and determine if there are any limitations. What are the positives and negatives?  </a:t>
            </a:r>
          </a:p>
          <a:p>
            <a:pPr algn="just">
              <a:lnSpc>
                <a:spcPct val="150000"/>
              </a:lnSpc>
            </a:pPr>
            <a:r>
              <a:rPr lang="en-GB" sz="1700" dirty="0">
                <a:latin typeface="Aptos" panose="020B0004020202020204" pitchFamily="34" charset="0"/>
                <a:ea typeface="Lato" panose="020F0502020204030203" pitchFamily="34" charset="0"/>
                <a:cs typeface="Lato" panose="020F0502020204030203" pitchFamily="34" charset="0"/>
              </a:rPr>
              <a:t>Remember – a dissertation is a demonstration of the skills you have learned over the past 3 years. </a:t>
            </a:r>
            <a:r>
              <a:rPr lang="en-GB" sz="1700" b="1" dirty="0">
                <a:latin typeface="Aptos" panose="020B0004020202020204" pitchFamily="34" charset="0"/>
                <a:ea typeface="Lato" panose="020F0502020204030203" pitchFamily="34" charset="0"/>
                <a:cs typeface="Lato" panose="020F0502020204030203" pitchFamily="34" charset="0"/>
              </a:rPr>
              <a:t>We are not trying to trick you</a:t>
            </a:r>
            <a:r>
              <a:rPr lang="en-GB" sz="1700" dirty="0">
                <a:latin typeface="Aptos" panose="020B0004020202020204" pitchFamily="34" charset="0"/>
                <a:ea typeface="Lato" panose="020F0502020204030203" pitchFamily="34" charset="0"/>
                <a:cs typeface="Lato" panose="020F0502020204030203" pitchFamily="34" charset="0"/>
              </a:rPr>
              <a:t>, this is what you have been doing already! </a:t>
            </a:r>
          </a:p>
        </p:txBody>
      </p:sp>
      <p:pic>
        <p:nvPicPr>
          <p:cNvPr id="5" name="Graphic 4" descr="Fireworks with solid fill">
            <a:extLst>
              <a:ext uri="{FF2B5EF4-FFF2-40B4-BE49-F238E27FC236}">
                <a16:creationId xmlns:a16="http://schemas.microsoft.com/office/drawing/2014/main" id="{0AEE6458-B027-7E67-903B-2A02865490A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664371" y="2920227"/>
            <a:ext cx="2118912" cy="2118912"/>
          </a:xfrm>
          <a:prstGeom prst="rect">
            <a:avLst/>
          </a:prstGeom>
        </p:spPr>
      </p:pic>
    </p:spTree>
    <p:extLst>
      <p:ext uri="{BB962C8B-B14F-4D97-AF65-F5344CB8AC3E}">
        <p14:creationId xmlns:p14="http://schemas.microsoft.com/office/powerpoint/2010/main" val="1804030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511-59D6-1A17-F4B2-B46C1BAACB83}"/>
              </a:ext>
            </a:extLst>
          </p:cNvPr>
          <p:cNvSpPr>
            <a:spLocks noGrp="1"/>
          </p:cNvSpPr>
          <p:nvPr>
            <p:ph type="title"/>
          </p:nvPr>
        </p:nvSpPr>
        <p:spPr>
          <a:xfrm>
            <a:off x="377158" y="1162639"/>
            <a:ext cx="11594969" cy="1325563"/>
          </a:xfrm>
        </p:spPr>
        <p:txBody>
          <a:bodyPr>
            <a:normAutofit/>
          </a:bodyPr>
          <a:lstStyle/>
          <a:p>
            <a:r>
              <a:rPr lang="en-GB" sz="3200" b="1" dirty="0">
                <a:latin typeface="Aptos Black" panose="020B0004020202020204" pitchFamily="34" charset="0"/>
                <a:ea typeface="Lato" panose="020F0502020204030203" pitchFamily="34" charset="0"/>
                <a:cs typeface="Lato" panose="020F0502020204030203" pitchFamily="34" charset="0"/>
              </a:rPr>
              <a:t>3.7 Conclusion (200 words approx.) </a:t>
            </a:r>
          </a:p>
        </p:txBody>
      </p:sp>
      <p:sp>
        <p:nvSpPr>
          <p:cNvPr id="3" name="Content Placeholder 2">
            <a:extLst>
              <a:ext uri="{FF2B5EF4-FFF2-40B4-BE49-F238E27FC236}">
                <a16:creationId xmlns:a16="http://schemas.microsoft.com/office/drawing/2014/main" id="{B698563B-8981-3599-4F15-065BD312A17B}"/>
              </a:ext>
            </a:extLst>
          </p:cNvPr>
          <p:cNvSpPr>
            <a:spLocks noGrp="1"/>
          </p:cNvSpPr>
          <p:nvPr>
            <p:ph idx="1"/>
          </p:nvPr>
        </p:nvSpPr>
        <p:spPr>
          <a:xfrm>
            <a:off x="301657" y="2499087"/>
            <a:ext cx="8178314" cy="3865302"/>
          </a:xfrm>
        </p:spPr>
        <p:txBody>
          <a:bodyPr>
            <a:normAutofit/>
          </a:bodyPr>
          <a:lstStyle/>
          <a:p>
            <a:pPr algn="just">
              <a:lnSpc>
                <a:spcPct val="160000"/>
              </a:lnSpc>
            </a:pPr>
            <a:r>
              <a:rPr lang="en-GB" sz="1700" dirty="0">
                <a:latin typeface="Aptos" panose="020B0004020202020204" pitchFamily="34" charset="0"/>
                <a:ea typeface="Lato" panose="020F0502020204030203" pitchFamily="34" charset="0"/>
                <a:cs typeface="Lato" panose="020F0502020204030203" pitchFamily="34" charset="0"/>
              </a:rPr>
              <a:t>This is where you will conclude the Chapter! </a:t>
            </a:r>
          </a:p>
          <a:p>
            <a:pPr algn="just">
              <a:lnSpc>
                <a:spcPct val="160000"/>
              </a:lnSpc>
            </a:pPr>
            <a:r>
              <a:rPr lang="en-GB" sz="1700" dirty="0">
                <a:latin typeface="Aptos" panose="020B0004020202020204" pitchFamily="34" charset="0"/>
                <a:ea typeface="Lato" panose="020F0502020204030203" pitchFamily="34" charset="0"/>
                <a:cs typeface="Lato" panose="020F0502020204030203" pitchFamily="34" charset="0"/>
              </a:rPr>
              <a:t>Remember      every chapter you write will have an introduction section and a conclusion section. </a:t>
            </a:r>
          </a:p>
          <a:p>
            <a:pPr algn="just">
              <a:lnSpc>
                <a:spcPct val="160000"/>
              </a:lnSpc>
            </a:pPr>
            <a:r>
              <a:rPr lang="en-GB" sz="1700" dirty="0">
                <a:latin typeface="Aptos" panose="020B0004020202020204" pitchFamily="34" charset="0"/>
                <a:ea typeface="Lato" panose="020F0502020204030203" pitchFamily="34" charset="0"/>
                <a:cs typeface="Lato" panose="020F0502020204030203" pitchFamily="34" charset="0"/>
              </a:rPr>
              <a:t>You will provide a </a:t>
            </a:r>
            <a:r>
              <a:rPr lang="en-GB" sz="1700" b="1" u="sng" dirty="0">
                <a:latin typeface="Aptos" panose="020B0004020202020204" pitchFamily="34" charset="0"/>
                <a:ea typeface="Lato" panose="020F0502020204030203" pitchFamily="34" charset="0"/>
                <a:cs typeface="Lato" panose="020F0502020204030203" pitchFamily="34" charset="0"/>
              </a:rPr>
              <a:t>brief</a:t>
            </a:r>
            <a:r>
              <a:rPr lang="en-GB" sz="1700" b="1" dirty="0">
                <a:latin typeface="Aptos" panose="020B0004020202020204" pitchFamily="34" charset="0"/>
                <a:ea typeface="Lato" panose="020F0502020204030203" pitchFamily="34" charset="0"/>
                <a:cs typeface="Lato" panose="020F0502020204030203" pitchFamily="34" charset="0"/>
              </a:rPr>
              <a:t> </a:t>
            </a:r>
            <a:r>
              <a:rPr lang="en-GB" sz="1700" dirty="0">
                <a:latin typeface="Aptos" panose="020B0004020202020204" pitchFamily="34" charset="0"/>
                <a:ea typeface="Lato" panose="020F0502020204030203" pitchFamily="34" charset="0"/>
                <a:cs typeface="Lato" panose="020F0502020204030203" pitchFamily="34" charset="0"/>
              </a:rPr>
              <a:t>summary of what you have covered within Chapter 4 – Findings and Discussion</a:t>
            </a:r>
          </a:p>
          <a:p>
            <a:pPr algn="just">
              <a:lnSpc>
                <a:spcPct val="160000"/>
              </a:lnSpc>
            </a:pPr>
            <a:r>
              <a:rPr lang="en-GB" sz="1700" dirty="0">
                <a:latin typeface="Aptos" panose="020B0004020202020204" pitchFamily="34" charset="0"/>
                <a:ea typeface="Lato" panose="020F0502020204030203" pitchFamily="34" charset="0"/>
                <a:cs typeface="Lato" panose="020F0502020204030203" pitchFamily="34" charset="0"/>
              </a:rPr>
              <a:t>You will also signpost to Chapter 5 e.g. “the following chapter will evaluate current literature in relation to (insert topic)…”</a:t>
            </a:r>
          </a:p>
        </p:txBody>
      </p:sp>
      <p:pic>
        <p:nvPicPr>
          <p:cNvPr id="5" name="Graphic 4" descr="Clapping hands with solid fill">
            <a:extLst>
              <a:ext uri="{FF2B5EF4-FFF2-40B4-BE49-F238E27FC236}">
                <a16:creationId xmlns:a16="http://schemas.microsoft.com/office/drawing/2014/main" id="{A152E271-E37F-9F79-1AD3-F20DCB79843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198430" y="2971800"/>
            <a:ext cx="2551884" cy="2551884"/>
          </a:xfrm>
          <a:prstGeom prst="rect">
            <a:avLst/>
          </a:prstGeom>
        </p:spPr>
      </p:pic>
      <p:pic>
        <p:nvPicPr>
          <p:cNvPr id="9" name="Graphic 8" descr="Thought bubble with solid fill">
            <a:extLst>
              <a:ext uri="{FF2B5EF4-FFF2-40B4-BE49-F238E27FC236}">
                <a16:creationId xmlns:a16="http://schemas.microsoft.com/office/drawing/2014/main" id="{266740C5-3172-60EA-E3A3-CF123541530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687287" y="2982686"/>
            <a:ext cx="457200" cy="457200"/>
          </a:xfrm>
          <a:prstGeom prst="rect">
            <a:avLst/>
          </a:prstGeom>
        </p:spPr>
      </p:pic>
    </p:spTree>
    <p:extLst>
      <p:ext uri="{BB962C8B-B14F-4D97-AF65-F5344CB8AC3E}">
        <p14:creationId xmlns:p14="http://schemas.microsoft.com/office/powerpoint/2010/main" val="3465099523"/>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1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2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3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4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5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6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7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8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9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5" ma:contentTypeDescription="Create a new document." ma:contentTypeScope="" ma:versionID="f22164921e69ada7df33b474d3dcac3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e2230e2f827e95bf01ad4d49bcae7e1"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EF079D1-1937-46A9-8B1E-F35D61BAF4D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1EB36A1-00A8-4A82-8553-77C9455E5C4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1637</Words>
  <Application>Microsoft Office PowerPoint</Application>
  <PresentationFormat>Widescreen</PresentationFormat>
  <Paragraphs>93</Paragraphs>
  <Slides>15</Slides>
  <Notes>0</Notes>
  <HiddenSlides>0</HiddenSlides>
  <MMClips>0</MMClips>
  <ScaleCrop>false</ScaleCrop>
  <HeadingPairs>
    <vt:vector size="6" baseType="variant">
      <vt:variant>
        <vt:lpstr>Fonts Used</vt:lpstr>
      </vt:variant>
      <vt:variant>
        <vt:i4>6</vt:i4>
      </vt:variant>
      <vt:variant>
        <vt:lpstr>Theme</vt:lpstr>
      </vt:variant>
      <vt:variant>
        <vt:i4>20</vt:i4>
      </vt:variant>
      <vt:variant>
        <vt:lpstr>Slide Titles</vt:lpstr>
      </vt:variant>
      <vt:variant>
        <vt:i4>15</vt:i4>
      </vt:variant>
    </vt:vector>
  </HeadingPairs>
  <TitlesOfParts>
    <vt:vector size="41" baseType="lpstr">
      <vt:lpstr>Aptos</vt:lpstr>
      <vt:lpstr>Aptos Black</vt:lpstr>
      <vt:lpstr>Arial</vt:lpstr>
      <vt:lpstr>Calibri</vt:lpstr>
      <vt:lpstr>Calibri Light</vt:lpstr>
      <vt:lpstr>Roboto</vt:lpstr>
      <vt:lpstr>UWTSD 200 Holding Page</vt:lpstr>
      <vt:lpstr>UWTSD 200_Title Page</vt:lpstr>
      <vt:lpstr>UWTSD 200_Title Page 1</vt:lpstr>
      <vt:lpstr>UWTSD 200_Title Page 2</vt:lpstr>
      <vt:lpstr>UWTSD 200_Title Page 3</vt:lpstr>
      <vt:lpstr>UWTSD 200_Subtitle 1</vt:lpstr>
      <vt:lpstr>UWTSD 200_Subtitle 3</vt:lpstr>
      <vt:lpstr>1_UWTSD 200_Subtitle 3</vt:lpstr>
      <vt:lpstr>2_UWTSD 200_Subtitle 3</vt:lpstr>
      <vt:lpstr>3_UWTSD 200_Subtitle 3</vt:lpstr>
      <vt:lpstr>4_UWTSD 200_Subtitle 3</vt:lpstr>
      <vt:lpstr>5_UWTSD 200_Subtitle 3</vt:lpstr>
      <vt:lpstr>6_UWTSD 200_Subtitle 3</vt:lpstr>
      <vt:lpstr>7_UWTSD 200_Subtitle 3</vt:lpstr>
      <vt:lpstr>8_UWTSD 200_Subtitle 3</vt:lpstr>
      <vt:lpstr>9_UWTSD 200_Subtitle 3</vt:lpstr>
      <vt:lpstr>UWTSD 200_Text 1</vt:lpstr>
      <vt:lpstr>UWTSD 200_Text 3</vt:lpstr>
      <vt:lpstr>UWTSD 200_Text 5</vt:lpstr>
      <vt:lpstr>UWTSD Logo Variations with Image Behind</vt:lpstr>
      <vt:lpstr>PowerPoint Presentation</vt:lpstr>
      <vt:lpstr>PowerPoint Presentation</vt:lpstr>
      <vt:lpstr>Welcome to Chapter 4 –  Findings and Discussion</vt:lpstr>
      <vt:lpstr>What is a Findings &amp; Discussion Chapter?   </vt:lpstr>
      <vt:lpstr>What is a Thematic Analysis?     </vt:lpstr>
      <vt:lpstr>What do I need to include in my Chapter 4 – Findings and Discussion?</vt:lpstr>
      <vt:lpstr>Things to Note</vt:lpstr>
      <vt:lpstr>4.1 Introduction to Chapter (100 words approx.) </vt:lpstr>
      <vt:lpstr>What are themes? </vt:lpstr>
      <vt:lpstr>4.2 What is a Thematic Analysis (100 words approx.) </vt:lpstr>
      <vt:lpstr>4.3 Theme 1 - (Your theme title)  (900 words approx.)</vt:lpstr>
      <vt:lpstr>4.4 Theme 2 - (Your theme title)  (900 words approx.)</vt:lpstr>
      <vt:lpstr>4.5 Theme 3 - (Your theme title)  (900 words approx.)</vt:lpstr>
      <vt:lpstr>Hints and Tips</vt:lpstr>
      <vt:lpstr>3.7 Conclusion (200 words approx.)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Chloe Harries</cp:lastModifiedBy>
  <cp:revision>15</cp:revision>
  <dcterms:created xsi:type="dcterms:W3CDTF">2021-03-09T15:35:42Z</dcterms:created>
  <dcterms:modified xsi:type="dcterms:W3CDTF">2023-10-29T21:50:34Z</dcterms:modified>
</cp:coreProperties>
</file>