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heme/themeOverride1.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9"/>
  </p:notesMasterIdLst>
  <p:sldIdLst>
    <p:sldId id="256" r:id="rId5"/>
    <p:sldId id="263" r:id="rId6"/>
    <p:sldId id="262" r:id="rId7"/>
    <p:sldId id="292" r:id="rId8"/>
    <p:sldId id="293" r:id="rId9"/>
    <p:sldId id="261" r:id="rId10"/>
    <p:sldId id="258" r:id="rId11"/>
    <p:sldId id="275" r:id="rId12"/>
    <p:sldId id="288" r:id="rId13"/>
    <p:sldId id="270" r:id="rId14"/>
    <p:sldId id="267" r:id="rId15"/>
    <p:sldId id="271" r:id="rId16"/>
    <p:sldId id="272" r:id="rId17"/>
    <p:sldId id="286" r:id="rId18"/>
    <p:sldId id="274" r:id="rId19"/>
    <p:sldId id="273" r:id="rId20"/>
    <p:sldId id="283" r:id="rId21"/>
    <p:sldId id="289" r:id="rId22"/>
    <p:sldId id="260" r:id="rId23"/>
    <p:sldId id="276" r:id="rId24"/>
    <p:sldId id="290" r:id="rId25"/>
    <p:sldId id="287" r:id="rId26"/>
    <p:sldId id="291" r:id="rId27"/>
    <p:sldId id="264" r:id="rId2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486264C7-39B3-4C74-91DE-1609BD91D206}">
          <p14:sldIdLst>
            <p14:sldId id="256"/>
            <p14:sldId id="263"/>
            <p14:sldId id="262"/>
            <p14:sldId id="292"/>
            <p14:sldId id="293"/>
            <p14:sldId id="261"/>
            <p14:sldId id="258"/>
            <p14:sldId id="275"/>
            <p14:sldId id="288"/>
          </p14:sldIdLst>
        </p14:section>
        <p14:section name="Scenario: A third-party video from YouTube" id="{E8988D4D-0AC9-424E-9DB6-D133E108DE2B}">
          <p14:sldIdLst>
            <p14:sldId id="270"/>
            <p14:sldId id="267"/>
            <p14:sldId id="271"/>
            <p14:sldId id="272"/>
            <p14:sldId id="286"/>
            <p14:sldId id="274"/>
            <p14:sldId id="273"/>
            <p14:sldId id="283"/>
            <p14:sldId id="289"/>
            <p14:sldId id="260"/>
            <p14:sldId id="276"/>
            <p14:sldId id="290"/>
          </p14:sldIdLst>
        </p14:section>
        <p14:section name="Conclusion" id="{D129EB5D-11F1-4F3E-BD6C-5920D560CEE4}">
          <p14:sldIdLst>
            <p14:sldId id="287"/>
            <p14:sldId id="291"/>
            <p14:sldId id="264"/>
          </p14:sldIdLst>
        </p14:section>
      </p14:sectionLst>
    </p:ext>
    <p:ext uri="{EFAFB233-063F-42B5-8137-9DF3F51BA10A}">
      <p15:sldGuideLst xmlns:p15="http://schemas.microsoft.com/office/powerpoint/2012/main">
        <p15:guide id="2" pos="3817"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E5B"/>
    <a:srgbClr val="FAF9F9"/>
    <a:srgbClr val="F9F9F8"/>
    <a:srgbClr val="F3F3F3"/>
    <a:srgbClr val="F0F0F0"/>
    <a:srgbClr val="F5F5F4"/>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087" autoAdjust="0"/>
  </p:normalViewPr>
  <p:slideViewPr>
    <p:cSldViewPr snapToGrid="0">
      <p:cViewPr varScale="1">
        <p:scale>
          <a:sx n="69" d="100"/>
          <a:sy n="69" d="100"/>
        </p:scale>
        <p:origin x="1108" y="52"/>
      </p:cViewPr>
      <p:guideLst>
        <p:guide pos="3817"/>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62213E-2836-41F5-AE34-9166B89B27BF}" type="datetimeFigureOut">
              <a:rPr lang="en-GB" smtClean="0"/>
              <a:t>05/02/2025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4FADC-94D3-4B07-99B1-E155FA32CD5B}" type="slidenum">
              <a:rPr lang="en-GB" smtClean="0"/>
              <a:t>‹#›</a:t>
            </a:fld>
            <a:endParaRPr lang="en-GB"/>
          </a:p>
        </p:txBody>
      </p:sp>
    </p:spTree>
    <p:extLst>
      <p:ext uri="{BB962C8B-B14F-4D97-AF65-F5344CB8AC3E}">
        <p14:creationId xmlns:p14="http://schemas.microsoft.com/office/powerpoint/2010/main" val="17883061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84FADC-94D3-4B07-99B1-E155FA32CD5B}" type="slidenum">
              <a:rPr lang="en-GB" smtClean="0"/>
              <a:t>1</a:t>
            </a:fld>
            <a:endParaRPr lang="en-GB"/>
          </a:p>
        </p:txBody>
      </p:sp>
    </p:spTree>
    <p:extLst>
      <p:ext uri="{BB962C8B-B14F-4D97-AF65-F5344CB8AC3E}">
        <p14:creationId xmlns:p14="http://schemas.microsoft.com/office/powerpoint/2010/main" val="2519573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D84FADC-94D3-4B07-99B1-E155FA32CD5B}" type="slidenum">
              <a:rPr lang="en-GB" smtClean="0"/>
              <a:t>2</a:t>
            </a:fld>
            <a:endParaRPr lang="en-GB"/>
          </a:p>
        </p:txBody>
      </p:sp>
    </p:spTree>
    <p:extLst>
      <p:ext uri="{BB962C8B-B14F-4D97-AF65-F5344CB8AC3E}">
        <p14:creationId xmlns:p14="http://schemas.microsoft.com/office/powerpoint/2010/main" val="2660513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D84FADC-94D3-4B07-99B1-E155FA32CD5B}" type="slidenum">
              <a:rPr lang="en-GB" smtClean="0"/>
              <a:t>3</a:t>
            </a:fld>
            <a:endParaRPr lang="en-GB"/>
          </a:p>
        </p:txBody>
      </p:sp>
    </p:spTree>
    <p:extLst>
      <p:ext uri="{BB962C8B-B14F-4D97-AF65-F5344CB8AC3E}">
        <p14:creationId xmlns:p14="http://schemas.microsoft.com/office/powerpoint/2010/main" val="3540904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2D84FADC-94D3-4B07-99B1-E155FA32CD5B}" type="slidenum">
              <a:rPr lang="en-GB" smtClean="0"/>
              <a:t>6</a:t>
            </a:fld>
            <a:endParaRPr lang="en-GB"/>
          </a:p>
        </p:txBody>
      </p:sp>
    </p:spTree>
    <p:extLst>
      <p:ext uri="{BB962C8B-B14F-4D97-AF65-F5344CB8AC3E}">
        <p14:creationId xmlns:p14="http://schemas.microsoft.com/office/powerpoint/2010/main" val="4350994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8DA22-FBC9-5006-095D-FED23C91B7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64A0E7-D161-E63A-02F6-80BC984E2E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BC8B87-353A-BB78-28CE-BCE9732DA28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1C1E5F8-A754-5040-B2A0-CF6819DC639D}"/>
              </a:ext>
            </a:extLst>
          </p:cNvPr>
          <p:cNvSpPr>
            <a:spLocks noGrp="1"/>
          </p:cNvSpPr>
          <p:nvPr>
            <p:ph type="sldNum" sz="quarter" idx="5"/>
          </p:nvPr>
        </p:nvSpPr>
        <p:spPr/>
        <p:txBody>
          <a:bodyPr/>
          <a:lstStyle/>
          <a:p>
            <a:fld id="{2D84FADC-94D3-4B07-99B1-E155FA32CD5B}" type="slidenum">
              <a:rPr lang="en-GB" smtClean="0"/>
              <a:t>8</a:t>
            </a:fld>
            <a:endParaRPr lang="en-GB"/>
          </a:p>
        </p:txBody>
      </p:sp>
    </p:spTree>
    <p:extLst>
      <p:ext uri="{BB962C8B-B14F-4D97-AF65-F5344CB8AC3E}">
        <p14:creationId xmlns:p14="http://schemas.microsoft.com/office/powerpoint/2010/main" val="2720402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261A7-BA98-C88D-2AEA-220192268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0E7686-0191-06D0-7328-1AF64091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9EEBF8-28A5-8FC8-E648-D1EDA2038C7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B6530A3-AF3E-A0C4-A78B-A8AC97796C92}"/>
              </a:ext>
            </a:extLst>
          </p:cNvPr>
          <p:cNvSpPr>
            <a:spLocks noGrp="1"/>
          </p:cNvSpPr>
          <p:nvPr>
            <p:ph type="sldNum" sz="quarter" idx="5"/>
          </p:nvPr>
        </p:nvSpPr>
        <p:spPr/>
        <p:txBody>
          <a:bodyPr/>
          <a:lstStyle/>
          <a:p>
            <a:fld id="{2D84FADC-94D3-4B07-99B1-E155FA32CD5B}" type="slidenum">
              <a:rPr lang="en-GB" smtClean="0"/>
              <a:t>9</a:t>
            </a:fld>
            <a:endParaRPr lang="en-GB"/>
          </a:p>
        </p:txBody>
      </p:sp>
    </p:spTree>
    <p:extLst>
      <p:ext uri="{BB962C8B-B14F-4D97-AF65-F5344CB8AC3E}">
        <p14:creationId xmlns:p14="http://schemas.microsoft.com/office/powerpoint/2010/main" val="11919375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2D84FADC-94D3-4B07-99B1-E155FA32CD5B}" type="slidenum">
              <a:rPr lang="en-GB" smtClean="0"/>
              <a:t>10</a:t>
            </a:fld>
            <a:endParaRPr lang="en-GB"/>
          </a:p>
        </p:txBody>
      </p:sp>
    </p:spTree>
    <p:extLst>
      <p:ext uri="{BB962C8B-B14F-4D97-AF65-F5344CB8AC3E}">
        <p14:creationId xmlns:p14="http://schemas.microsoft.com/office/powerpoint/2010/main" val="3081091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D84FADC-94D3-4B07-99B1-E155FA32CD5B}" type="slidenum">
              <a:rPr lang="en-GB" smtClean="0"/>
              <a:t>13</a:t>
            </a:fld>
            <a:endParaRPr lang="en-GB"/>
          </a:p>
        </p:txBody>
      </p:sp>
    </p:spTree>
    <p:extLst>
      <p:ext uri="{BB962C8B-B14F-4D97-AF65-F5344CB8AC3E}">
        <p14:creationId xmlns:p14="http://schemas.microsoft.com/office/powerpoint/2010/main" val="540518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D84FADC-94D3-4B07-99B1-E155FA32CD5B}" type="slidenum">
              <a:rPr lang="en-GB" smtClean="0"/>
              <a:t>14</a:t>
            </a:fld>
            <a:endParaRPr lang="en-GB"/>
          </a:p>
        </p:txBody>
      </p:sp>
    </p:spTree>
    <p:extLst>
      <p:ext uri="{BB962C8B-B14F-4D97-AF65-F5344CB8AC3E}">
        <p14:creationId xmlns:p14="http://schemas.microsoft.com/office/powerpoint/2010/main" val="34029583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50BE5B-E291-2B7E-8096-DFAF718708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2B39A4-5819-C88D-1B9D-D947995864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BAA58F-91DB-F464-69FF-38DF5E0256C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FDAE89E-66A0-02A0-AD31-E290C725D6BD}"/>
              </a:ext>
            </a:extLst>
          </p:cNvPr>
          <p:cNvSpPr>
            <a:spLocks noGrp="1"/>
          </p:cNvSpPr>
          <p:nvPr>
            <p:ph type="sldNum" sz="quarter" idx="5"/>
          </p:nvPr>
        </p:nvSpPr>
        <p:spPr/>
        <p:txBody>
          <a:bodyPr/>
          <a:lstStyle/>
          <a:p>
            <a:fld id="{2D84FADC-94D3-4B07-99B1-E155FA32CD5B}" type="slidenum">
              <a:rPr lang="en-GB" smtClean="0"/>
              <a:t>15</a:t>
            </a:fld>
            <a:endParaRPr lang="en-GB"/>
          </a:p>
        </p:txBody>
      </p:sp>
    </p:spTree>
    <p:extLst>
      <p:ext uri="{BB962C8B-B14F-4D97-AF65-F5344CB8AC3E}">
        <p14:creationId xmlns:p14="http://schemas.microsoft.com/office/powerpoint/2010/main" val="3499372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3D1BA-E891-78B6-DA16-83B852DA97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CD5D0F-FEA7-5D43-72DE-12AA7B369F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3CB1D5-9DD5-0F6A-A290-4307EFF92C8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804D8BA-6244-DBAC-74C1-D0325402F08D}"/>
              </a:ext>
            </a:extLst>
          </p:cNvPr>
          <p:cNvSpPr>
            <a:spLocks noGrp="1"/>
          </p:cNvSpPr>
          <p:nvPr>
            <p:ph type="sldNum" sz="quarter" idx="5"/>
          </p:nvPr>
        </p:nvSpPr>
        <p:spPr/>
        <p:txBody>
          <a:bodyPr/>
          <a:lstStyle/>
          <a:p>
            <a:fld id="{2D84FADC-94D3-4B07-99B1-E155FA32CD5B}" type="slidenum">
              <a:rPr lang="en-GB" smtClean="0"/>
              <a:t>16</a:t>
            </a:fld>
            <a:endParaRPr lang="en-GB"/>
          </a:p>
        </p:txBody>
      </p:sp>
    </p:spTree>
    <p:extLst>
      <p:ext uri="{BB962C8B-B14F-4D97-AF65-F5344CB8AC3E}">
        <p14:creationId xmlns:p14="http://schemas.microsoft.com/office/powerpoint/2010/main" val="6286733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AE832-AF0A-ECB7-EE81-4CFF9EC2A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48A3DD-0B38-3BEA-9982-680D1B3CC1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05EB51-997E-6CDD-C2AC-489D83A4307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CF2165A5-CFAE-6769-5385-3A83015A5158}"/>
              </a:ext>
            </a:extLst>
          </p:cNvPr>
          <p:cNvSpPr>
            <a:spLocks noGrp="1"/>
          </p:cNvSpPr>
          <p:nvPr>
            <p:ph type="sldNum" sz="quarter" idx="5"/>
          </p:nvPr>
        </p:nvSpPr>
        <p:spPr/>
        <p:txBody>
          <a:bodyPr/>
          <a:lstStyle/>
          <a:p>
            <a:fld id="{2D84FADC-94D3-4B07-99B1-E155FA32CD5B}" type="slidenum">
              <a:rPr lang="en-GB" smtClean="0"/>
              <a:t>17</a:t>
            </a:fld>
            <a:endParaRPr lang="en-GB"/>
          </a:p>
        </p:txBody>
      </p:sp>
    </p:spTree>
    <p:extLst>
      <p:ext uri="{BB962C8B-B14F-4D97-AF65-F5344CB8AC3E}">
        <p14:creationId xmlns:p14="http://schemas.microsoft.com/office/powerpoint/2010/main" val="2930685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D84FADC-94D3-4B07-99B1-E155FA32CD5B}" type="slidenum">
              <a:rPr lang="en-GB" smtClean="0"/>
              <a:t>18</a:t>
            </a:fld>
            <a:endParaRPr lang="en-GB"/>
          </a:p>
        </p:txBody>
      </p:sp>
    </p:spTree>
    <p:extLst>
      <p:ext uri="{BB962C8B-B14F-4D97-AF65-F5344CB8AC3E}">
        <p14:creationId xmlns:p14="http://schemas.microsoft.com/office/powerpoint/2010/main" val="26742057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D84FADC-94D3-4B07-99B1-E155FA32CD5B}" type="slidenum">
              <a:rPr lang="en-GB" smtClean="0"/>
              <a:t>19</a:t>
            </a:fld>
            <a:endParaRPr lang="en-GB"/>
          </a:p>
        </p:txBody>
      </p:sp>
    </p:spTree>
    <p:extLst>
      <p:ext uri="{BB962C8B-B14F-4D97-AF65-F5344CB8AC3E}">
        <p14:creationId xmlns:p14="http://schemas.microsoft.com/office/powerpoint/2010/main" val="2543093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9E9A6-63C9-AAC7-21CE-0AF1E1343B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E0BB1-8B7C-DBC3-38B3-91FADF0A8A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095593-8683-D4EE-ADD6-CF0578C67B9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B1A777F-F809-9ED2-EE2D-AAE48F70D36D}"/>
              </a:ext>
            </a:extLst>
          </p:cNvPr>
          <p:cNvSpPr>
            <a:spLocks noGrp="1"/>
          </p:cNvSpPr>
          <p:nvPr>
            <p:ph type="sldNum" sz="quarter" idx="5"/>
          </p:nvPr>
        </p:nvSpPr>
        <p:spPr/>
        <p:txBody>
          <a:bodyPr/>
          <a:lstStyle/>
          <a:p>
            <a:fld id="{2D84FADC-94D3-4B07-99B1-E155FA32CD5B}" type="slidenum">
              <a:rPr lang="en-GB" smtClean="0"/>
              <a:t>20</a:t>
            </a:fld>
            <a:endParaRPr lang="en-GB"/>
          </a:p>
        </p:txBody>
      </p:sp>
    </p:spTree>
    <p:extLst>
      <p:ext uri="{BB962C8B-B14F-4D97-AF65-F5344CB8AC3E}">
        <p14:creationId xmlns:p14="http://schemas.microsoft.com/office/powerpoint/2010/main" val="2700381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9E9A6-63C9-AAC7-21CE-0AF1E1343B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E0BB1-8B7C-DBC3-38B3-91FADF0A8A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095593-8683-D4EE-ADD6-CF0578C67B9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B1A777F-F809-9ED2-EE2D-AAE48F70D36D}"/>
              </a:ext>
            </a:extLst>
          </p:cNvPr>
          <p:cNvSpPr>
            <a:spLocks noGrp="1"/>
          </p:cNvSpPr>
          <p:nvPr>
            <p:ph type="sldNum" sz="quarter" idx="5"/>
          </p:nvPr>
        </p:nvSpPr>
        <p:spPr/>
        <p:txBody>
          <a:bodyPr/>
          <a:lstStyle/>
          <a:p>
            <a:fld id="{2D84FADC-94D3-4B07-99B1-E155FA32CD5B}" type="slidenum">
              <a:rPr lang="en-GB" smtClean="0"/>
              <a:t>21</a:t>
            </a:fld>
            <a:endParaRPr lang="en-GB"/>
          </a:p>
        </p:txBody>
      </p:sp>
    </p:spTree>
    <p:extLst>
      <p:ext uri="{BB962C8B-B14F-4D97-AF65-F5344CB8AC3E}">
        <p14:creationId xmlns:p14="http://schemas.microsoft.com/office/powerpoint/2010/main" val="3262066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8200" y="1122363"/>
            <a:ext cx="6046177" cy="2387600"/>
          </a:xfrm>
        </p:spPr>
        <p:txBody>
          <a:bodyPr anchor="b">
            <a:normAutofit/>
          </a:bodyPr>
          <a:lstStyle>
            <a:lvl1pPr algn="l">
              <a:defRPr sz="4800"/>
            </a:lvl1pPr>
          </a:lstStyle>
          <a:p>
            <a:r>
              <a:rPr lang="en-GB"/>
              <a:t>Click to edit Master title style</a:t>
            </a:r>
          </a:p>
        </p:txBody>
      </p:sp>
      <p:sp>
        <p:nvSpPr>
          <p:cNvPr id="3" name="Subtitle 2"/>
          <p:cNvSpPr>
            <a:spLocks noGrp="1"/>
          </p:cNvSpPr>
          <p:nvPr>
            <p:ph type="subTitle" idx="1"/>
          </p:nvPr>
        </p:nvSpPr>
        <p:spPr>
          <a:xfrm>
            <a:off x="838200" y="3645999"/>
            <a:ext cx="6046177"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
        <p:nvSpPr>
          <p:cNvPr id="7" name="Rectangle 6">
            <a:extLst>
              <a:ext uri="{FF2B5EF4-FFF2-40B4-BE49-F238E27FC236}">
                <a16:creationId xmlns:a16="http://schemas.microsoft.com/office/drawing/2014/main" id="{E181D3F7-3ADF-E48C-C68D-C6EFF8030A2F}"/>
              </a:ext>
              <a:ext uri="{C183D7F6-B498-43B3-948B-1728B52AA6E4}">
                <adec:decorative xmlns:adec="http://schemas.microsoft.com/office/drawing/2017/decorative" val="1"/>
              </a:ext>
            </a:extLst>
          </p:cNvPr>
          <p:cNvSpPr/>
          <p:nvPr userDrawn="1"/>
        </p:nvSpPr>
        <p:spPr>
          <a:xfrm>
            <a:off x="0" y="0"/>
            <a:ext cx="23567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8812" y="560728"/>
            <a:ext cx="10874375" cy="789607"/>
          </a:xfrm>
        </p:spPr>
        <p:txBody>
          <a:bodyPr/>
          <a:lstStyle/>
          <a:p>
            <a:r>
              <a:rPr lang="en-GB"/>
              <a:t>Click to edit Master title style</a:t>
            </a:r>
          </a:p>
        </p:txBody>
      </p:sp>
      <p:sp>
        <p:nvSpPr>
          <p:cNvPr id="3" name="Content Placeholder 2"/>
          <p:cNvSpPr>
            <a:spLocks noGrp="1"/>
          </p:cNvSpPr>
          <p:nvPr>
            <p:ph idx="1"/>
          </p:nvPr>
        </p:nvSpPr>
        <p:spPr>
          <a:xfrm>
            <a:off x="658813" y="1507957"/>
            <a:ext cx="5437187" cy="466900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8812" y="562709"/>
            <a:ext cx="7386149" cy="2110154"/>
          </a:xfrm>
        </p:spPr>
        <p:txBody>
          <a:bodyPr anchor="b">
            <a:normAutofit/>
          </a:bodyPr>
          <a:lstStyle>
            <a:lvl1pPr>
              <a:defRPr sz="4800"/>
            </a:lvl1pPr>
          </a:lstStyle>
          <a:p>
            <a:r>
              <a:rPr lang="en-GB"/>
              <a:t>Click to edit Master title style</a:t>
            </a:r>
          </a:p>
        </p:txBody>
      </p:sp>
      <p:sp>
        <p:nvSpPr>
          <p:cNvPr id="3" name="Text Placeholder 2"/>
          <p:cNvSpPr>
            <a:spLocks noGrp="1"/>
          </p:cNvSpPr>
          <p:nvPr>
            <p:ph type="body" idx="1"/>
          </p:nvPr>
        </p:nvSpPr>
        <p:spPr>
          <a:xfrm>
            <a:off x="658812" y="2787162"/>
            <a:ext cx="7386149" cy="3413613"/>
          </a:xfrm>
        </p:spPr>
        <p:txBody>
          <a:bodyPr/>
          <a:lstStyle>
            <a:lvl1pPr marL="0" indent="0">
              <a:buNone/>
              <a:defRPr sz="24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42913" y="439615"/>
            <a:ext cx="10910887" cy="783129"/>
          </a:xfrm>
        </p:spPr>
        <p:txBody>
          <a:bodyPr/>
          <a:lstStyle/>
          <a:p>
            <a:r>
              <a:rPr lang="en-GB"/>
              <a:t>Click to edit Master title style</a:t>
            </a:r>
          </a:p>
        </p:txBody>
      </p:sp>
      <p:sp>
        <p:nvSpPr>
          <p:cNvPr id="3" name="Content Placeholder 2"/>
          <p:cNvSpPr>
            <a:spLocks noGrp="1"/>
          </p:cNvSpPr>
          <p:nvPr>
            <p:ph sz="half" idx="1"/>
          </p:nvPr>
        </p:nvSpPr>
        <p:spPr>
          <a:xfrm>
            <a:off x="442913" y="1402131"/>
            <a:ext cx="5576887" cy="47748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199" y="1825625"/>
            <a:ext cx="5576887"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05/02/2025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05/02/2025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05/02/2025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vox basic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72F2E-3F20-0DC0-CFA3-D11D49B01C69}"/>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33DD3D74-F972-E096-E828-44B6C11A314C}"/>
              </a:ext>
            </a:extLst>
          </p:cNvPr>
          <p:cNvSpPr>
            <a:spLocks noGrp="1"/>
          </p:cNvSpPr>
          <p:nvPr>
            <p:ph type="dt" sz="half" idx="10"/>
          </p:nvPr>
        </p:nvSpPr>
        <p:spPr/>
        <p:txBody>
          <a:bodyPr/>
          <a:lstStyle/>
          <a:p>
            <a:fld id="{1663657D-8E22-4681-BD7E-16E8F6F56673}" type="datetimeFigureOut">
              <a:rPr lang="en-FI" smtClean="0"/>
              <a:t>02/05/2025</a:t>
            </a:fld>
            <a:endParaRPr lang="en-FI"/>
          </a:p>
        </p:txBody>
      </p:sp>
      <p:sp>
        <p:nvSpPr>
          <p:cNvPr id="4" name="Footer Placeholder 3">
            <a:extLst>
              <a:ext uri="{FF2B5EF4-FFF2-40B4-BE49-F238E27FC236}">
                <a16:creationId xmlns:a16="http://schemas.microsoft.com/office/drawing/2014/main" id="{03087A18-8950-3A86-D6FB-14BF0F08BA1C}"/>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AED9F6BC-1B26-1DC3-0C4B-4C12F07C71C1}"/>
              </a:ext>
            </a:extLst>
          </p:cNvPr>
          <p:cNvSpPr>
            <a:spLocks noGrp="1"/>
          </p:cNvSpPr>
          <p:nvPr>
            <p:ph type="sldNum" sz="quarter" idx="12"/>
          </p:nvPr>
        </p:nvSpPr>
        <p:spPr/>
        <p:txBody>
          <a:bodyPr/>
          <a:lstStyle/>
          <a:p>
            <a:fld id="{9D4AD3D6-B89C-4D82-B254-B84B3D342745}" type="slidenum">
              <a:rPr lang="en-FI" smtClean="0"/>
              <a:t>‹#›</a:t>
            </a:fld>
            <a:endParaRPr lang="en-FI"/>
          </a:p>
        </p:txBody>
      </p:sp>
      <p:sp>
        <p:nvSpPr>
          <p:cNvPr id="7" name="Content Placeholder 6">
            <a:extLst>
              <a:ext uri="{FF2B5EF4-FFF2-40B4-BE49-F238E27FC236}">
                <a16:creationId xmlns:a16="http://schemas.microsoft.com/office/drawing/2014/main" id="{1CADAFE8-3608-FDE7-C3ED-12BD6811F72B}"/>
              </a:ext>
            </a:extLst>
          </p:cNvPr>
          <p:cNvSpPr>
            <a:spLocks noGrp="1"/>
          </p:cNvSpPr>
          <p:nvPr>
            <p:ph sz="quarter" idx="13"/>
          </p:nvPr>
        </p:nvSpPr>
        <p:spPr>
          <a:xfrm>
            <a:off x="838200" y="1798320"/>
            <a:ext cx="10515600" cy="4429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2605822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5748" y="620711"/>
            <a:ext cx="10860505" cy="723901"/>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665749" y="1524000"/>
            <a:ext cx="10860504" cy="4652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05/02/2025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
        <p:nvSpPr>
          <p:cNvPr id="7" name="Rectangle 6">
            <a:extLst>
              <a:ext uri="{FF2B5EF4-FFF2-40B4-BE49-F238E27FC236}">
                <a16:creationId xmlns:a16="http://schemas.microsoft.com/office/drawing/2014/main" id="{3E311B38-570F-003C-4EE6-C6C73D6FD66B}"/>
              </a:ext>
              <a:ext uri="{C183D7F6-B498-43B3-948B-1728B52AA6E4}">
                <adec:decorative xmlns:adec="http://schemas.microsoft.com/office/drawing/2017/decorative" val="1"/>
              </a:ext>
            </a:extLst>
          </p:cNvPr>
          <p:cNvSpPr/>
          <p:nvPr userDrawn="1"/>
        </p:nvSpPr>
        <p:spPr>
          <a:xfrm>
            <a:off x="0" y="0"/>
            <a:ext cx="12191999" cy="44132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lnSpc>
          <a:spcPct val="114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06" userDrawn="1">
          <p15:clr>
            <a:srgbClr val="F26B43"/>
          </p15:clr>
        </p15:guide>
        <p15:guide id="2" pos="7265" userDrawn="1">
          <p15:clr>
            <a:srgbClr val="F26B43"/>
          </p15:clr>
        </p15:guide>
        <p15:guide id="3" pos="415"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smu.potential.ly/pub/jisc/digital-capability/pages/staff/playlists/question-bank/cards/ai-question-set/page/1"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copilot.microsoft.com/" TargetMode="External"/><Relationship Id="rId7" Type="http://schemas.openxmlformats.org/officeDocument/2006/relationships/hyperlink" Target="https://youtu.be/6Fra7Ff2Tqs?feature=shared"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youtu.be/Uuahbn2i0Hk?feature=shared" TargetMode="External"/><Relationship Id="rId5" Type="http://schemas.openxmlformats.org/officeDocument/2006/relationships/hyperlink" Target="https://youtu.be/rbJEARDuFag?feature=shared" TargetMode="External"/><Relationship Id="rId4" Type="http://schemas.openxmlformats.org/officeDocument/2006/relationships/hyperlink" Target="https://youtu.be/KKrCl-kyb_M?feature=shared"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6.png"/><Relationship Id="rId4" Type="http://schemas.openxmlformats.org/officeDocument/2006/relationships/notesSlide" Target="../notesSlides/notesSlide15.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hyperlink" Target="https://moodle.uwtsd.ac.uk/course/view.php?id=12529" TargetMode="External"/><Relationship Id="rId2" Type="http://schemas.openxmlformats.org/officeDocument/2006/relationships/hyperlink" Target="https://intranet.uwtsd.ac.uk/information-staff/generative-ai" TargetMode="Externa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hyperlink" Target="https://moodle.uwtsd.ac.uk/mod/page/view.php?id=475601"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forms.office.com/e/phf1yypakP"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repository.jisc.ac.uk/9646/1/DEI-2024-student-he-report.pdf" TargetMode="External"/><Relationship Id="rId2" Type="http://schemas.openxmlformats.org/officeDocument/2006/relationships/hyperlink" Target="https://matthewdeeprose.github.io/genAI_a11y_efficiency.html" TargetMode="External"/><Relationship Id="rId1" Type="http://schemas.openxmlformats.org/officeDocument/2006/relationships/slideLayout" Target="../slideLayouts/slideLayout2.xml"/><Relationship Id="rId4" Type="http://schemas.openxmlformats.org/officeDocument/2006/relationships/hyperlink" Target="https://www.youtube.com/watch?v=yrVEYIOMW_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friendly-looking robot toy.">
            <a:extLst>
              <a:ext uri="{FF2B5EF4-FFF2-40B4-BE49-F238E27FC236}">
                <a16:creationId xmlns:a16="http://schemas.microsoft.com/office/drawing/2014/main" id="{0EBA5B12-4D49-F776-D448-FD89EECFD677}"/>
              </a:ext>
            </a:extLst>
          </p:cNvPr>
          <p:cNvPicPr>
            <a:picLocks noChangeAspect="1"/>
          </p:cNvPicPr>
          <p:nvPr/>
        </p:nvPicPr>
        <p:blipFill>
          <a:blip r:embed="rId3">
            <a:extLst>
              <a:ext uri="{28A0092B-C50C-407E-A947-70E740481C1C}">
                <a14:useLocalDpi xmlns:a14="http://schemas.microsoft.com/office/drawing/2010/main" val="0"/>
              </a:ext>
            </a:extLst>
          </a:blip>
          <a:srcRect t="26083" r="25216" b="9750"/>
          <a:stretch/>
        </p:blipFill>
        <p:spPr>
          <a:xfrm flipH="1">
            <a:off x="238125" y="0"/>
            <a:ext cx="11953868" cy="6857999"/>
          </a:xfrm>
          <a:prstGeom prst="rect">
            <a:avLst/>
          </a:prstGeom>
        </p:spPr>
      </p:pic>
      <p:sp>
        <p:nvSpPr>
          <p:cNvPr id="2" name="Title 1"/>
          <p:cNvSpPr>
            <a:spLocks noGrp="1"/>
          </p:cNvSpPr>
          <p:nvPr>
            <p:ph type="ctrTitle"/>
          </p:nvPr>
        </p:nvSpPr>
        <p:spPr>
          <a:xfrm>
            <a:off x="838200" y="1122363"/>
            <a:ext cx="6046177" cy="2387600"/>
          </a:xfrm>
        </p:spPr>
        <p:txBody>
          <a:bodyPr>
            <a:normAutofit/>
          </a:bodyPr>
          <a:lstStyle/>
          <a:p>
            <a:r>
              <a:rPr lang="en-GB" dirty="0"/>
              <a:t>Creat</a:t>
            </a:r>
            <a:r>
              <a:rPr lang="en-GB" dirty="0">
                <a:solidFill>
                  <a:srgbClr val="003E5B"/>
                </a:solidFill>
              </a:rPr>
              <a:t>ing </a:t>
            </a:r>
            <a:r>
              <a:rPr lang="en-GB" dirty="0"/>
              <a:t>accessible video content with Copilot</a:t>
            </a:r>
          </a:p>
        </p:txBody>
      </p:sp>
      <p:sp>
        <p:nvSpPr>
          <p:cNvPr id="3" name="Subtitle 2"/>
          <p:cNvSpPr>
            <a:spLocks noGrp="1"/>
          </p:cNvSpPr>
          <p:nvPr>
            <p:ph type="subTitle" idx="1"/>
          </p:nvPr>
        </p:nvSpPr>
        <p:spPr>
          <a:xfrm>
            <a:off x="838200" y="3645999"/>
            <a:ext cx="6046177" cy="1655762"/>
          </a:xfrm>
        </p:spPr>
        <p:txBody>
          <a:bodyPr>
            <a:normAutofit fontScale="92500"/>
          </a:bodyPr>
          <a:lstStyle/>
          <a:p>
            <a:r>
              <a:rPr lang="en-GB" b="1"/>
              <a:t>Alice De Angeli (She, her), Senior Learning Designer at Digital Creativity and Learning.</a:t>
            </a:r>
          </a:p>
          <a:p>
            <a:r>
              <a:rPr lang="en-GB"/>
              <a:t>AI Play Day: 30th January 2025</a:t>
            </a:r>
          </a:p>
        </p:txBody>
      </p:sp>
      <p:pic>
        <p:nvPicPr>
          <p:cNvPr id="9" name="Picture 8" descr="UWTSD logo.">
            <a:extLst>
              <a:ext uri="{FF2B5EF4-FFF2-40B4-BE49-F238E27FC236}">
                <a16:creationId xmlns:a16="http://schemas.microsoft.com/office/drawing/2014/main" id="{ED7AFCB9-8641-15DD-C1F7-A105D608271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200" y="441325"/>
            <a:ext cx="1540905" cy="54500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61229-ED66-AF4F-1E27-9D02663FFD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E56199-444F-8382-93F5-184F3D454615}"/>
              </a:ext>
            </a:extLst>
          </p:cNvPr>
          <p:cNvSpPr>
            <a:spLocks noGrp="1"/>
          </p:cNvSpPr>
          <p:nvPr>
            <p:ph type="title"/>
          </p:nvPr>
        </p:nvSpPr>
        <p:spPr>
          <a:xfrm>
            <a:off x="658812" y="560728"/>
            <a:ext cx="10874375" cy="789607"/>
          </a:xfrm>
        </p:spPr>
        <p:txBody>
          <a:bodyPr/>
          <a:lstStyle/>
          <a:p>
            <a:r>
              <a:rPr lang="en-GB"/>
              <a:t>Agenda</a:t>
            </a:r>
          </a:p>
        </p:txBody>
      </p:sp>
      <p:sp>
        <p:nvSpPr>
          <p:cNvPr id="3" name="Content Placeholder 2">
            <a:extLst>
              <a:ext uri="{FF2B5EF4-FFF2-40B4-BE49-F238E27FC236}">
                <a16:creationId xmlns:a16="http://schemas.microsoft.com/office/drawing/2014/main" id="{FD9B3726-DD50-35C5-DABF-53B5D5E6C356}"/>
              </a:ext>
            </a:extLst>
          </p:cNvPr>
          <p:cNvSpPr>
            <a:spLocks noGrp="1"/>
          </p:cNvSpPr>
          <p:nvPr>
            <p:ph idx="1"/>
          </p:nvPr>
        </p:nvSpPr>
        <p:spPr>
          <a:xfrm>
            <a:off x="658814" y="1507957"/>
            <a:ext cx="5979492" cy="4669005"/>
          </a:xfrm>
        </p:spPr>
        <p:txBody>
          <a:bodyPr vert="horz" lIns="91440" tIns="45720" rIns="91440" bIns="45720" rtlCol="0" anchor="t">
            <a:normAutofit/>
          </a:bodyPr>
          <a:lstStyle/>
          <a:p>
            <a:r>
              <a:rPr lang="en-GB"/>
              <a:t>Jisc Digital skills in AI and generative AI questionnaire.</a:t>
            </a:r>
          </a:p>
          <a:p>
            <a:r>
              <a:rPr lang="en-GB"/>
              <a:t>Why use generative AI for accessibility?</a:t>
            </a:r>
          </a:p>
          <a:p>
            <a:r>
              <a:rPr lang="en-GB"/>
              <a:t>Benefits of having a (well-formatted) transcript.</a:t>
            </a:r>
          </a:p>
          <a:p>
            <a:r>
              <a:rPr lang="en-GB"/>
              <a:t>Scenario and practical activity: formatting a video transcript and creating some additional materials based on the video's content.</a:t>
            </a:r>
          </a:p>
        </p:txBody>
      </p:sp>
      <p:pic>
        <p:nvPicPr>
          <p:cNvPr id="9" name="Picture 8" descr="A blue robot toy.">
            <a:extLst>
              <a:ext uri="{FF2B5EF4-FFF2-40B4-BE49-F238E27FC236}">
                <a16:creationId xmlns:a16="http://schemas.microsoft.com/office/drawing/2014/main" id="{8BDE6D6A-6460-DBD8-9820-90E51A8BD0F0}"/>
              </a:ext>
            </a:extLst>
          </p:cNvPr>
          <p:cNvPicPr>
            <a:picLocks noChangeAspect="1"/>
          </p:cNvPicPr>
          <p:nvPr/>
        </p:nvPicPr>
        <p:blipFill>
          <a:blip r:embed="rId3"/>
          <a:srcRect l="27778" t="10083" r="26802" b="9962"/>
          <a:stretch/>
        </p:blipFill>
        <p:spPr>
          <a:xfrm>
            <a:off x="7802089" y="1156230"/>
            <a:ext cx="3051958" cy="5372457"/>
          </a:xfrm>
          <a:prstGeom prst="rect">
            <a:avLst/>
          </a:prstGeom>
        </p:spPr>
      </p:pic>
    </p:spTree>
    <p:extLst>
      <p:ext uri="{BB962C8B-B14F-4D97-AF65-F5344CB8AC3E}">
        <p14:creationId xmlns:p14="http://schemas.microsoft.com/office/powerpoint/2010/main" val="4033429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7F593-2068-3566-8889-68CCC7E4B9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249387-FAF2-5771-B30E-08BA2E1813F2}"/>
              </a:ext>
            </a:extLst>
          </p:cNvPr>
          <p:cNvSpPr>
            <a:spLocks noGrp="1"/>
          </p:cNvSpPr>
          <p:nvPr>
            <p:ph type="title"/>
          </p:nvPr>
        </p:nvSpPr>
        <p:spPr>
          <a:xfrm>
            <a:off x="658812" y="560728"/>
            <a:ext cx="10874375" cy="789607"/>
          </a:xfrm>
        </p:spPr>
        <p:txBody>
          <a:bodyPr/>
          <a:lstStyle/>
          <a:p>
            <a:r>
              <a:rPr lang="en-GB" dirty="0"/>
              <a:t>Jisc Digital skills in AI and generative AI</a:t>
            </a:r>
          </a:p>
        </p:txBody>
      </p:sp>
      <p:sp>
        <p:nvSpPr>
          <p:cNvPr id="3" name="Content Placeholder 2">
            <a:extLst>
              <a:ext uri="{FF2B5EF4-FFF2-40B4-BE49-F238E27FC236}">
                <a16:creationId xmlns:a16="http://schemas.microsoft.com/office/drawing/2014/main" id="{DF8C4084-3EC5-6A5A-FDA9-3488EAF81D1D}"/>
              </a:ext>
            </a:extLst>
          </p:cNvPr>
          <p:cNvSpPr>
            <a:spLocks noGrp="1"/>
          </p:cNvSpPr>
          <p:nvPr>
            <p:ph idx="1"/>
          </p:nvPr>
        </p:nvSpPr>
        <p:spPr>
          <a:xfrm>
            <a:off x="658813" y="1507957"/>
            <a:ext cx="5437187" cy="4669005"/>
          </a:xfrm>
        </p:spPr>
        <p:txBody>
          <a:bodyPr vert="horz" lIns="91440" tIns="45720" rIns="91440" bIns="45720" rtlCol="0" anchor="t">
            <a:normAutofit/>
          </a:bodyPr>
          <a:lstStyle/>
          <a:p>
            <a:pPr marL="0" indent="0">
              <a:buNone/>
            </a:pPr>
            <a:r>
              <a:rPr lang="it-IT" b="1" dirty="0" err="1">
                <a:hlinkClick r:id="rId3"/>
              </a:rPr>
              <a:t>Jisc</a:t>
            </a:r>
            <a:r>
              <a:rPr lang="it-IT" b="1" dirty="0">
                <a:hlinkClick r:id="rId3"/>
              </a:rPr>
              <a:t> </a:t>
            </a:r>
            <a:r>
              <a:rPr lang="en-GB" b="1" dirty="0">
                <a:hlinkClick r:id="rId3"/>
              </a:rPr>
              <a:t>Questionnaire</a:t>
            </a:r>
            <a:r>
              <a:rPr lang="it-IT" b="1" dirty="0">
                <a:hlinkClick r:id="rId3"/>
              </a:rPr>
              <a:t>: Digital skills in AI and generative AI</a:t>
            </a:r>
            <a:endParaRPr lang="it-IT" b="1" dirty="0"/>
          </a:p>
          <a:p>
            <a:pPr marL="0" indent="0">
              <a:lnSpc>
                <a:spcPct val="150000"/>
              </a:lnSpc>
              <a:buNone/>
            </a:pPr>
            <a:r>
              <a:rPr lang="en-GB" sz="3200" dirty="0"/>
              <a:t>The personalised report will give you useful next step tips to help further enhance your AI training knowledge.</a:t>
            </a:r>
          </a:p>
          <a:p>
            <a:pPr marL="0" indent="0">
              <a:buNone/>
            </a:pPr>
            <a:endParaRPr lang="en-GB" dirty="0"/>
          </a:p>
        </p:txBody>
      </p:sp>
      <p:pic>
        <p:nvPicPr>
          <p:cNvPr id="5" name="Picture 4" descr="Screenshot of the Jisc Digital skills in AI and generative AI questionnaire.">
            <a:extLst>
              <a:ext uri="{FF2B5EF4-FFF2-40B4-BE49-F238E27FC236}">
                <a16:creationId xmlns:a16="http://schemas.microsoft.com/office/drawing/2014/main" id="{BB5DD76D-DED8-F838-5799-A905DE0E61E9}"/>
              </a:ext>
            </a:extLst>
          </p:cNvPr>
          <p:cNvPicPr>
            <a:picLocks noChangeAspect="1"/>
          </p:cNvPicPr>
          <p:nvPr/>
        </p:nvPicPr>
        <p:blipFill>
          <a:blip r:embed="rId4"/>
          <a:stretch>
            <a:fillRect/>
          </a:stretch>
        </p:blipFill>
        <p:spPr>
          <a:xfrm>
            <a:off x="6093919" y="2124816"/>
            <a:ext cx="5734543" cy="4046643"/>
          </a:xfrm>
          <a:prstGeom prst="rect">
            <a:avLst/>
          </a:prstGeom>
          <a:ln>
            <a:solidFill>
              <a:schemeClr val="bg2">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565100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46B44-9C97-DB20-7FF3-49E8B237ECFF}"/>
              </a:ext>
            </a:extLst>
          </p:cNvPr>
          <p:cNvSpPr>
            <a:spLocks noGrp="1"/>
          </p:cNvSpPr>
          <p:nvPr>
            <p:ph type="title"/>
          </p:nvPr>
        </p:nvSpPr>
        <p:spPr/>
        <p:txBody>
          <a:bodyPr>
            <a:normAutofit/>
          </a:bodyPr>
          <a:lstStyle/>
          <a:p>
            <a:r>
              <a:rPr lang="en-GB" sz="3200" b="1" dirty="0">
                <a:latin typeface="Aptos Black"/>
              </a:rPr>
              <a:t>The report will cover areas of AI</a:t>
            </a:r>
            <a:endParaRPr lang="en-US" sz="3200" dirty="0">
              <a:latin typeface="Aptos Black"/>
            </a:endParaRPr>
          </a:p>
        </p:txBody>
      </p:sp>
      <p:sp>
        <p:nvSpPr>
          <p:cNvPr id="3" name="Content Placeholder 2">
            <a:extLst>
              <a:ext uri="{FF2B5EF4-FFF2-40B4-BE49-F238E27FC236}">
                <a16:creationId xmlns:a16="http://schemas.microsoft.com/office/drawing/2014/main" id="{5D9D428B-A1F0-2C1E-A2C2-9FD9A80FCFE2}"/>
              </a:ext>
            </a:extLst>
          </p:cNvPr>
          <p:cNvSpPr>
            <a:spLocks noGrp="1"/>
          </p:cNvSpPr>
          <p:nvPr>
            <p:ph idx="1"/>
          </p:nvPr>
        </p:nvSpPr>
        <p:spPr>
          <a:xfrm>
            <a:off x="658813" y="1612732"/>
            <a:ext cx="6008687" cy="4669005"/>
          </a:xfrm>
        </p:spPr>
        <p:txBody>
          <a:bodyPr vert="horz" lIns="91440" tIns="45720" rIns="91440" bIns="45720" rtlCol="0" anchor="t">
            <a:noAutofit/>
          </a:bodyPr>
          <a:lstStyle/>
          <a:p>
            <a:pPr marL="342900" indent="-342900">
              <a:lnSpc>
                <a:spcPct val="113999"/>
              </a:lnSpc>
            </a:pPr>
            <a:r>
              <a:rPr lang="en-GB">
                <a:ea typeface="+mn-lt"/>
                <a:cs typeface="+mn-lt"/>
              </a:rPr>
              <a:t>Responsible AI</a:t>
            </a:r>
            <a:endParaRPr lang="en-GB"/>
          </a:p>
          <a:p>
            <a:pPr marL="342900" indent="-342900">
              <a:lnSpc>
                <a:spcPct val="150000"/>
              </a:lnSpc>
            </a:pPr>
            <a:r>
              <a:rPr lang="en-GB">
                <a:ea typeface="+mn-lt"/>
                <a:cs typeface="+mn-lt"/>
              </a:rPr>
              <a:t>AI and digital proficiency</a:t>
            </a:r>
            <a:endParaRPr lang="en-GB"/>
          </a:p>
          <a:p>
            <a:pPr marL="342900" indent="-342900">
              <a:lnSpc>
                <a:spcPct val="150000"/>
              </a:lnSpc>
            </a:pPr>
            <a:r>
              <a:rPr lang="en-GB">
                <a:ea typeface="+mn-lt"/>
                <a:cs typeface="+mn-lt"/>
              </a:rPr>
              <a:t>AI and digital productivity</a:t>
            </a:r>
            <a:endParaRPr lang="en-GB"/>
          </a:p>
          <a:p>
            <a:pPr marL="342900" indent="-342900">
              <a:lnSpc>
                <a:spcPct val="150000"/>
              </a:lnSpc>
            </a:pPr>
            <a:r>
              <a:rPr lang="en-GB">
                <a:ea typeface="+mn-lt"/>
                <a:cs typeface="+mn-lt"/>
              </a:rPr>
              <a:t>AI and information and data literacy</a:t>
            </a:r>
            <a:endParaRPr lang="en-GB"/>
          </a:p>
          <a:p>
            <a:pPr marL="342900" indent="-342900">
              <a:lnSpc>
                <a:spcPct val="150000"/>
              </a:lnSpc>
            </a:pPr>
            <a:r>
              <a:rPr lang="en-GB">
                <a:ea typeface="+mn-lt"/>
                <a:cs typeface="+mn-lt"/>
              </a:rPr>
              <a:t>AI and digital communication</a:t>
            </a:r>
            <a:endParaRPr lang="en-GB"/>
          </a:p>
          <a:p>
            <a:pPr marL="342900" indent="-342900">
              <a:lnSpc>
                <a:spcPct val="150000"/>
              </a:lnSpc>
            </a:pPr>
            <a:r>
              <a:rPr lang="en-GB">
                <a:ea typeface="+mn-lt"/>
                <a:cs typeface="+mn-lt"/>
              </a:rPr>
              <a:t>AI and collaboration and participation</a:t>
            </a:r>
            <a:endParaRPr lang="en-GB"/>
          </a:p>
          <a:p>
            <a:pPr marL="342900" indent="-342900">
              <a:lnSpc>
                <a:spcPct val="150000"/>
              </a:lnSpc>
            </a:pPr>
            <a:r>
              <a:rPr lang="en-GB">
                <a:ea typeface="+mn-lt"/>
                <a:cs typeface="+mn-lt"/>
              </a:rPr>
              <a:t>AI and digital creativity</a:t>
            </a:r>
            <a:endParaRPr lang="en-GB"/>
          </a:p>
          <a:p>
            <a:pPr>
              <a:lnSpc>
                <a:spcPct val="113999"/>
              </a:lnSpc>
            </a:pPr>
            <a:endParaRPr lang="en-GB" sz="2000"/>
          </a:p>
        </p:txBody>
      </p:sp>
      <p:pic>
        <p:nvPicPr>
          <p:cNvPr id="5" name="Picture 4" descr="A spie chart shows level of confidence for different areas of AI literacy.">
            <a:extLst>
              <a:ext uri="{FF2B5EF4-FFF2-40B4-BE49-F238E27FC236}">
                <a16:creationId xmlns:a16="http://schemas.microsoft.com/office/drawing/2014/main" id="{442BA8CC-AE47-7993-D28F-E4F91BC70724}"/>
              </a:ext>
            </a:extLst>
          </p:cNvPr>
          <p:cNvPicPr>
            <a:picLocks noChangeAspect="1"/>
          </p:cNvPicPr>
          <p:nvPr/>
        </p:nvPicPr>
        <p:blipFill>
          <a:blip r:embed="rId2"/>
          <a:stretch>
            <a:fillRect/>
          </a:stretch>
        </p:blipFill>
        <p:spPr>
          <a:xfrm>
            <a:off x="6005513" y="2390775"/>
            <a:ext cx="6191250" cy="3755572"/>
          </a:xfrm>
          <a:prstGeom prst="rect">
            <a:avLst/>
          </a:prstGeom>
        </p:spPr>
      </p:pic>
    </p:spTree>
    <p:extLst>
      <p:ext uri="{BB962C8B-B14F-4D97-AF65-F5344CB8AC3E}">
        <p14:creationId xmlns:p14="http://schemas.microsoft.com/office/powerpoint/2010/main" val="8814767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Coffee cup and books">
            <a:extLst>
              <a:ext uri="{FF2B5EF4-FFF2-40B4-BE49-F238E27FC236}">
                <a16:creationId xmlns:a16="http://schemas.microsoft.com/office/drawing/2014/main" id="{A19265B7-BF9B-C3BA-43E4-B039B6C2F01B}"/>
              </a:ext>
            </a:extLst>
          </p:cNvPr>
          <p:cNvPicPr>
            <a:picLocks noGrp="1" noChangeAspect="1"/>
          </p:cNvPicPr>
          <p:nvPr>
            <p:ph idx="1"/>
          </p:nvPr>
        </p:nvPicPr>
        <p:blipFill>
          <a:blip r:embed="rId2"/>
          <a:srcRect t="15730"/>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85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913F1E-E9AE-0826-FD45-4118280585EB}"/>
              </a:ext>
            </a:extLst>
          </p:cNvPr>
          <p:cNvSpPr>
            <a:spLocks noGrp="1"/>
          </p:cNvSpPr>
          <p:nvPr>
            <p:ph type="title"/>
          </p:nvPr>
        </p:nvSpPr>
        <p:spPr>
          <a:xfrm>
            <a:off x="523875" y="425950"/>
            <a:ext cx="11210925" cy="744836"/>
          </a:xfrm>
        </p:spPr>
        <p:txBody>
          <a:bodyPr vert="horz" lIns="91440" tIns="45720" rIns="91440" bIns="45720" rtlCol="0" anchor="ctr">
            <a:normAutofit/>
          </a:bodyPr>
          <a:lstStyle/>
          <a:p>
            <a:pPr algn="ctr"/>
            <a:r>
              <a:rPr lang="en-US">
                <a:solidFill>
                  <a:schemeClr val="tx1">
                    <a:lumMod val="85000"/>
                    <a:lumOff val="15000"/>
                  </a:schemeClr>
                </a:solidFill>
              </a:rPr>
              <a:t>Short comfort break: 5 minutes</a:t>
            </a:r>
          </a:p>
        </p:txBody>
      </p:sp>
      <p:cxnSp>
        <p:nvCxnSpPr>
          <p:cNvPr id="11" name="Straight Connector 1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35069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4356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1212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919F2-F8EE-F88D-E833-87FC96028FA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52583C96-9869-8B5D-62D4-76DBF6D60006}"/>
              </a:ext>
              <a:ext uri="{C183D7F6-B498-43B3-948B-1728B52AA6E4}">
                <adec:decorative xmlns:adec="http://schemas.microsoft.com/office/drawing/2017/decorative" val="1"/>
              </a:ext>
            </a:extLst>
          </p:cNvPr>
          <p:cNvSpPr/>
          <p:nvPr/>
        </p:nvSpPr>
        <p:spPr>
          <a:xfrm>
            <a:off x="6320591" y="1619872"/>
            <a:ext cx="5212598" cy="458090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3C3B211D-4C07-62EE-8198-26692A437EB0}"/>
              </a:ext>
              <a:ext uri="{C183D7F6-B498-43B3-948B-1728B52AA6E4}">
                <adec:decorative xmlns:adec="http://schemas.microsoft.com/office/drawing/2017/decorative" val="1"/>
              </a:ext>
            </a:extLst>
          </p:cNvPr>
          <p:cNvSpPr/>
          <p:nvPr/>
        </p:nvSpPr>
        <p:spPr>
          <a:xfrm>
            <a:off x="658813" y="1619872"/>
            <a:ext cx="5212598" cy="458090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FAF9ABA-1D72-B168-E034-9F4608267502}"/>
              </a:ext>
            </a:extLst>
          </p:cNvPr>
          <p:cNvSpPr>
            <a:spLocks noGrp="1"/>
          </p:cNvSpPr>
          <p:nvPr>
            <p:ph type="title"/>
          </p:nvPr>
        </p:nvSpPr>
        <p:spPr>
          <a:xfrm>
            <a:off x="658812" y="560728"/>
            <a:ext cx="10874375" cy="789607"/>
          </a:xfrm>
        </p:spPr>
        <p:txBody>
          <a:bodyPr/>
          <a:lstStyle/>
          <a:p>
            <a:r>
              <a:rPr lang="en-GB"/>
              <a:t>Why use generative AI for accessibility?</a:t>
            </a:r>
          </a:p>
        </p:txBody>
      </p:sp>
      <p:pic>
        <p:nvPicPr>
          <p:cNvPr id="13" name="Picture 12" descr="A blue alarm clock conveying the concept of time.">
            <a:extLst>
              <a:ext uri="{FF2B5EF4-FFF2-40B4-BE49-F238E27FC236}">
                <a16:creationId xmlns:a16="http://schemas.microsoft.com/office/drawing/2014/main" id="{8842FBA3-8175-2521-4C82-F7EA2659828A}"/>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9955" y="1754641"/>
            <a:ext cx="2640098" cy="2638810"/>
          </a:xfrm>
          <a:prstGeom prst="rect">
            <a:avLst/>
          </a:prstGeom>
        </p:spPr>
      </p:pic>
      <p:sp>
        <p:nvSpPr>
          <p:cNvPr id="3" name="Content Placeholder 2">
            <a:extLst>
              <a:ext uri="{FF2B5EF4-FFF2-40B4-BE49-F238E27FC236}">
                <a16:creationId xmlns:a16="http://schemas.microsoft.com/office/drawing/2014/main" id="{0EB3FBBE-478C-63E2-269F-B05CAF3DC498}"/>
              </a:ext>
            </a:extLst>
          </p:cNvPr>
          <p:cNvSpPr>
            <a:spLocks noGrp="1"/>
          </p:cNvSpPr>
          <p:nvPr>
            <p:ph idx="1"/>
          </p:nvPr>
        </p:nvSpPr>
        <p:spPr>
          <a:xfrm>
            <a:off x="938463" y="4528219"/>
            <a:ext cx="4223083" cy="1231537"/>
          </a:xfrm>
        </p:spPr>
        <p:txBody>
          <a:bodyPr>
            <a:normAutofit lnSpcReduction="10000"/>
          </a:bodyPr>
          <a:lstStyle/>
          <a:p>
            <a:pPr marL="0" indent="0">
              <a:buNone/>
            </a:pPr>
            <a:r>
              <a:rPr lang="en-GB"/>
              <a:t>To save </a:t>
            </a:r>
            <a:r>
              <a:rPr lang="en-GB" b="1"/>
              <a:t>time</a:t>
            </a:r>
            <a:r>
              <a:rPr lang="en-GB"/>
              <a:t> when performing certain tasks (</a:t>
            </a:r>
            <a:r>
              <a:rPr lang="en-GB" err="1"/>
              <a:t>Deeprose</a:t>
            </a:r>
            <a:r>
              <a:rPr lang="en-GB"/>
              <a:t>, 2024).</a:t>
            </a:r>
          </a:p>
        </p:txBody>
      </p:sp>
      <p:grpSp>
        <p:nvGrpSpPr>
          <p:cNvPr id="24" name="Group 23" descr="Illustration of a laptop with a play button and seek bar, representing video. Arrows point from the laptop to text documents and a question mark in a speech bubble, symbolising text-based learning materials and quizzes.">
            <a:extLst>
              <a:ext uri="{FF2B5EF4-FFF2-40B4-BE49-F238E27FC236}">
                <a16:creationId xmlns:a16="http://schemas.microsoft.com/office/drawing/2014/main" id="{E3FE4665-931B-1608-1CFE-8142668E0298}"/>
              </a:ext>
            </a:extLst>
          </p:cNvPr>
          <p:cNvGrpSpPr/>
          <p:nvPr/>
        </p:nvGrpSpPr>
        <p:grpSpPr>
          <a:xfrm>
            <a:off x="5934392" y="1658460"/>
            <a:ext cx="5185964" cy="2370417"/>
            <a:chOff x="5934392" y="1658460"/>
            <a:chExt cx="5185964" cy="2370417"/>
          </a:xfrm>
        </p:grpSpPr>
        <p:pic>
          <p:nvPicPr>
            <p:cNvPr id="11" name="Picture 10">
              <a:extLst>
                <a:ext uri="{FF2B5EF4-FFF2-40B4-BE49-F238E27FC236}">
                  <a16:creationId xmlns:a16="http://schemas.microsoft.com/office/drawing/2014/main" id="{B26151CA-FA19-A49C-958D-03EC10F37D18}"/>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34392" y="1754641"/>
              <a:ext cx="3265322" cy="2176881"/>
            </a:xfrm>
            <a:prstGeom prst="rect">
              <a:avLst/>
            </a:prstGeom>
          </p:spPr>
        </p:pic>
        <p:pic>
          <p:nvPicPr>
            <p:cNvPr id="18" name="Picture 17">
              <a:extLst>
                <a:ext uri="{FF2B5EF4-FFF2-40B4-BE49-F238E27FC236}">
                  <a16:creationId xmlns:a16="http://schemas.microsoft.com/office/drawing/2014/main" id="{71688CD8-64BC-1820-A3B4-A67B4F99649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24675" y="1658460"/>
              <a:ext cx="1395681" cy="1395681"/>
            </a:xfrm>
            <a:prstGeom prst="rect">
              <a:avLst/>
            </a:prstGeom>
          </p:spPr>
        </p:pic>
        <p:pic>
          <p:nvPicPr>
            <p:cNvPr id="20" name="Picture 19">
              <a:extLst>
                <a:ext uri="{FF2B5EF4-FFF2-40B4-BE49-F238E27FC236}">
                  <a16:creationId xmlns:a16="http://schemas.microsoft.com/office/drawing/2014/main" id="{A05244A3-4C0C-04FE-B6B6-60114B9217ED}"/>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75920" y="3030409"/>
              <a:ext cx="998468" cy="998468"/>
            </a:xfrm>
            <a:prstGeom prst="rect">
              <a:avLst/>
            </a:prstGeom>
          </p:spPr>
        </p:pic>
        <p:pic>
          <p:nvPicPr>
            <p:cNvPr id="22" name="Graphic 21">
              <a:extLst>
                <a:ext uri="{FF2B5EF4-FFF2-40B4-BE49-F238E27FC236}">
                  <a16:creationId xmlns:a16="http://schemas.microsoft.com/office/drawing/2014/main" id="{2A5EB381-7493-0D99-568E-C0C3845271E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4201182" flipH="1">
              <a:off x="8675365" y="3288456"/>
              <a:ext cx="691543" cy="691543"/>
            </a:xfrm>
            <a:prstGeom prst="rect">
              <a:avLst/>
            </a:prstGeom>
          </p:spPr>
        </p:pic>
        <p:pic>
          <p:nvPicPr>
            <p:cNvPr id="23" name="Graphic 22">
              <a:extLst>
                <a:ext uri="{FF2B5EF4-FFF2-40B4-BE49-F238E27FC236}">
                  <a16:creationId xmlns:a16="http://schemas.microsoft.com/office/drawing/2014/main" id="{ADED1956-40CC-EC2B-F9FA-8107F209BF96}"/>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17398818" flipH="1" flipV="1">
              <a:off x="8800806" y="1861687"/>
              <a:ext cx="691543" cy="874613"/>
            </a:xfrm>
            <a:prstGeom prst="rect">
              <a:avLst/>
            </a:prstGeom>
          </p:spPr>
        </p:pic>
      </p:grpSp>
      <p:sp>
        <p:nvSpPr>
          <p:cNvPr id="14" name="Content Placeholder 2">
            <a:extLst>
              <a:ext uri="{FF2B5EF4-FFF2-40B4-BE49-F238E27FC236}">
                <a16:creationId xmlns:a16="http://schemas.microsoft.com/office/drawing/2014/main" id="{9B0ACFD1-5641-B113-24E8-9B69AD6E7621}"/>
              </a:ext>
            </a:extLst>
          </p:cNvPr>
          <p:cNvSpPr txBox="1">
            <a:spLocks/>
          </p:cNvSpPr>
          <p:nvPr/>
        </p:nvSpPr>
        <p:spPr>
          <a:xfrm>
            <a:off x="6509085" y="4194411"/>
            <a:ext cx="5024102" cy="184559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14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t>To support </a:t>
            </a:r>
            <a:r>
              <a:rPr lang="en-GB" b="1"/>
              <a:t>Universal Design for Learning (UDL)</a:t>
            </a:r>
            <a:r>
              <a:rPr lang="en-GB"/>
              <a:t> implementation, by helping us provide different means of engagement, representation and expression (UNSW eLearning, 2024).</a:t>
            </a:r>
          </a:p>
        </p:txBody>
      </p:sp>
    </p:spTree>
    <p:extLst>
      <p:ext uri="{BB962C8B-B14F-4D97-AF65-F5344CB8AC3E}">
        <p14:creationId xmlns:p14="http://schemas.microsoft.com/office/powerpoint/2010/main" val="3757729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3" grpId="0" build="p"/>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33208-259F-5CD8-0A16-9638529CE1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B99942-FB00-51DB-B6ED-406866AE1DE5}"/>
              </a:ext>
            </a:extLst>
          </p:cNvPr>
          <p:cNvSpPr>
            <a:spLocks noGrp="1"/>
          </p:cNvSpPr>
          <p:nvPr>
            <p:ph type="title"/>
          </p:nvPr>
        </p:nvSpPr>
        <p:spPr>
          <a:xfrm>
            <a:off x="658812" y="560728"/>
            <a:ext cx="10874375" cy="789607"/>
          </a:xfrm>
        </p:spPr>
        <p:txBody>
          <a:bodyPr/>
          <a:lstStyle/>
          <a:p>
            <a:r>
              <a:rPr lang="en-GB"/>
              <a:t>Benefits of having a (well-formatted) transcript</a:t>
            </a:r>
          </a:p>
        </p:txBody>
      </p:sp>
      <p:sp>
        <p:nvSpPr>
          <p:cNvPr id="3" name="Content Placeholder 2">
            <a:extLst>
              <a:ext uri="{FF2B5EF4-FFF2-40B4-BE49-F238E27FC236}">
                <a16:creationId xmlns:a16="http://schemas.microsoft.com/office/drawing/2014/main" id="{547748A4-CCC2-1CFE-5636-6A806F553DDC}"/>
              </a:ext>
            </a:extLst>
          </p:cNvPr>
          <p:cNvSpPr>
            <a:spLocks noGrp="1"/>
          </p:cNvSpPr>
          <p:nvPr>
            <p:ph idx="1"/>
          </p:nvPr>
        </p:nvSpPr>
        <p:spPr>
          <a:xfrm>
            <a:off x="658813" y="1508125"/>
            <a:ext cx="5400675" cy="4692650"/>
          </a:xfrm>
        </p:spPr>
        <p:txBody>
          <a:bodyPr vert="horz" lIns="91440" tIns="45720" rIns="91440" bIns="45720" rtlCol="0" anchor="t">
            <a:normAutofit fontScale="85000" lnSpcReduction="20000"/>
          </a:bodyPr>
          <a:lstStyle/>
          <a:p>
            <a:r>
              <a:rPr lang="en-GB"/>
              <a:t>Students use transcripts for </a:t>
            </a:r>
            <a:r>
              <a:rPr lang="en-GB" b="1"/>
              <a:t>accessibility</a:t>
            </a:r>
            <a:r>
              <a:rPr lang="en-GB"/>
              <a:t> and </a:t>
            </a:r>
            <a:r>
              <a:rPr lang="en-GB" b="1"/>
              <a:t>productivity</a:t>
            </a:r>
            <a:r>
              <a:rPr lang="en-GB"/>
              <a:t>: 44% of respondents to the Jisc </a:t>
            </a:r>
            <a:r>
              <a:rPr lang="en-GB" i="1"/>
              <a:t>Student digital experience insights survey 2023/24</a:t>
            </a:r>
            <a:r>
              <a:rPr lang="en-GB"/>
              <a:t> uses transcripts (2024).</a:t>
            </a:r>
          </a:p>
          <a:p>
            <a:r>
              <a:rPr lang="en-GB"/>
              <a:t>It will enhance the accessibility of your video content. </a:t>
            </a:r>
          </a:p>
          <a:p>
            <a:r>
              <a:rPr lang="en-GB"/>
              <a:t>Some learners may prefer information as text rather than in video format.</a:t>
            </a:r>
          </a:p>
          <a:p>
            <a:r>
              <a:rPr lang="en-GB"/>
              <a:t>A well-formatted transcript makes information easier to find (e.g. during revision).</a:t>
            </a:r>
          </a:p>
          <a:p>
            <a:r>
              <a:rPr lang="en-GB"/>
              <a:t>It can help you create additional learning materials based on the content of the video.</a:t>
            </a:r>
          </a:p>
        </p:txBody>
      </p:sp>
      <p:pic>
        <p:nvPicPr>
          <p:cNvPr id="8" name="Picture 7" descr="Screenshot of a Moodle page with a video transcript clearly organised into sections with headings and paragraph breaks.">
            <a:extLst>
              <a:ext uri="{FF2B5EF4-FFF2-40B4-BE49-F238E27FC236}">
                <a16:creationId xmlns:a16="http://schemas.microsoft.com/office/drawing/2014/main" id="{816759AB-5295-85C8-0247-012C48479A44}"/>
              </a:ext>
            </a:extLst>
          </p:cNvPr>
          <p:cNvPicPr>
            <a:picLocks noChangeAspect="1"/>
          </p:cNvPicPr>
          <p:nvPr/>
        </p:nvPicPr>
        <p:blipFill>
          <a:blip r:embed="rId2"/>
          <a:stretch>
            <a:fillRect/>
          </a:stretch>
        </p:blipFill>
        <p:spPr>
          <a:xfrm>
            <a:off x="6370320" y="1447538"/>
            <a:ext cx="5162867" cy="4753238"/>
          </a:xfrm>
          <a:prstGeom prst="rect">
            <a:avLst/>
          </a:prstGeom>
          <a:ln>
            <a:solidFill>
              <a:schemeClr val="bg2">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4121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9BCB8-1997-329D-04CE-674FB510B3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C52526-F26C-6596-9D22-43AB68D41CFC}"/>
              </a:ext>
            </a:extLst>
          </p:cNvPr>
          <p:cNvSpPr>
            <a:spLocks noGrp="1"/>
          </p:cNvSpPr>
          <p:nvPr>
            <p:ph type="title"/>
          </p:nvPr>
        </p:nvSpPr>
        <p:spPr>
          <a:xfrm>
            <a:off x="658812" y="560728"/>
            <a:ext cx="10874375" cy="789607"/>
          </a:xfrm>
        </p:spPr>
        <p:txBody>
          <a:bodyPr>
            <a:normAutofit/>
          </a:bodyPr>
          <a:lstStyle/>
          <a:p>
            <a:r>
              <a:rPr lang="en-GB"/>
              <a:t>Sensitive and confidential information</a:t>
            </a:r>
          </a:p>
        </p:txBody>
      </p:sp>
      <p:sp>
        <p:nvSpPr>
          <p:cNvPr id="5" name="Content Placeholder 4">
            <a:extLst>
              <a:ext uri="{FF2B5EF4-FFF2-40B4-BE49-F238E27FC236}">
                <a16:creationId xmlns:a16="http://schemas.microsoft.com/office/drawing/2014/main" id="{E1BAFA66-AEE2-FAB4-E125-4E691511DCC4}"/>
              </a:ext>
            </a:extLst>
          </p:cNvPr>
          <p:cNvSpPr>
            <a:spLocks noGrp="1"/>
          </p:cNvSpPr>
          <p:nvPr>
            <p:ph idx="1"/>
          </p:nvPr>
        </p:nvSpPr>
        <p:spPr>
          <a:xfrm>
            <a:off x="658813" y="1507957"/>
            <a:ext cx="5400675" cy="4669005"/>
          </a:xfrm>
        </p:spPr>
        <p:txBody>
          <a:bodyPr vert="horz" lIns="91440" tIns="45720" rIns="91440" bIns="45720" rtlCol="0" anchor="t">
            <a:normAutofit/>
          </a:bodyPr>
          <a:lstStyle/>
          <a:p>
            <a:pPr marL="0" indent="0">
              <a:buNone/>
            </a:pPr>
            <a:r>
              <a:rPr lang="en-GB"/>
              <a:t>Do </a:t>
            </a:r>
            <a:r>
              <a:rPr lang="en-GB" b="1"/>
              <a:t>not</a:t>
            </a:r>
            <a:r>
              <a:rPr lang="en-GB"/>
              <a:t> share sensitive and confidential data (e.g. personal information, student numbers, etc…) when using generative AI tools, including Copilot.</a:t>
            </a:r>
          </a:p>
          <a:p>
            <a:pPr marL="0" indent="0">
              <a:lnSpc>
                <a:spcPct val="113999"/>
              </a:lnSpc>
              <a:buNone/>
            </a:pPr>
            <a:r>
              <a:rPr lang="en-GB">
                <a:solidFill>
                  <a:srgbClr val="000000"/>
                </a:solidFill>
                <a:ea typeface="+mn-lt"/>
                <a:cs typeface="+mn-lt"/>
              </a:rPr>
              <a:t>When using Copilot, it is important to use it when </a:t>
            </a:r>
            <a:r>
              <a:rPr lang="en-GB" b="1">
                <a:solidFill>
                  <a:srgbClr val="000000"/>
                </a:solidFill>
                <a:ea typeface="+mn-lt"/>
                <a:cs typeface="+mn-lt"/>
              </a:rPr>
              <a:t>logged in with your university credentials</a:t>
            </a:r>
            <a:r>
              <a:rPr lang="en-GB">
                <a:solidFill>
                  <a:srgbClr val="000000"/>
                </a:solidFill>
                <a:ea typeface="+mn-lt"/>
                <a:cs typeface="+mn-lt"/>
              </a:rPr>
              <a:t> (i.e. not your personal non-university account), as your data are protected with Enterprise data protection measures.</a:t>
            </a:r>
            <a:endParaRPr lang="en-GB"/>
          </a:p>
          <a:p>
            <a:pPr marL="0" indent="0">
              <a:buNone/>
            </a:pPr>
            <a:endParaRPr lang="en-GB"/>
          </a:p>
          <a:p>
            <a:pPr marL="0" indent="0">
              <a:buNone/>
            </a:pPr>
            <a:endParaRPr lang="en-GB"/>
          </a:p>
        </p:txBody>
      </p:sp>
      <p:pic>
        <p:nvPicPr>
          <p:cNvPr id="8" name="Picture 7" descr="A red warning sign.">
            <a:extLst>
              <a:ext uri="{FF2B5EF4-FFF2-40B4-BE49-F238E27FC236}">
                <a16:creationId xmlns:a16="http://schemas.microsoft.com/office/drawing/2014/main" id="{CD9E2B9E-42A4-D7C4-023F-A9AA47A662CB}"/>
              </a:ext>
            </a:extLst>
          </p:cNvPr>
          <p:cNvPicPr>
            <a:picLocks noChangeAspect="1"/>
          </p:cNvPicPr>
          <p:nvPr/>
        </p:nvPicPr>
        <p:blipFill>
          <a:blip r:embed="rId3"/>
          <a:stretch>
            <a:fillRect/>
          </a:stretch>
        </p:blipFill>
        <p:spPr>
          <a:xfrm>
            <a:off x="6095999" y="1507956"/>
            <a:ext cx="5474956" cy="4692819"/>
          </a:xfrm>
          <a:prstGeom prst="rect">
            <a:avLst/>
          </a:prstGeom>
        </p:spPr>
      </p:pic>
    </p:spTree>
    <p:extLst>
      <p:ext uri="{BB962C8B-B14F-4D97-AF65-F5344CB8AC3E}">
        <p14:creationId xmlns:p14="http://schemas.microsoft.com/office/powerpoint/2010/main" val="2399677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F841-FFB7-8DEA-A87C-2CBA775B34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E13347-4DD7-15BC-1B25-07A85D12518E}"/>
              </a:ext>
            </a:extLst>
          </p:cNvPr>
          <p:cNvSpPr>
            <a:spLocks noGrp="1"/>
          </p:cNvSpPr>
          <p:nvPr>
            <p:ph type="title"/>
          </p:nvPr>
        </p:nvSpPr>
        <p:spPr>
          <a:xfrm>
            <a:off x="658812" y="560728"/>
            <a:ext cx="10874375" cy="789607"/>
          </a:xfrm>
        </p:spPr>
        <p:txBody>
          <a:bodyPr>
            <a:normAutofit/>
          </a:bodyPr>
          <a:lstStyle/>
          <a:p>
            <a:r>
              <a:rPr lang="en-GB"/>
              <a:t>Checking and editing Copilot outputs</a:t>
            </a:r>
          </a:p>
        </p:txBody>
      </p:sp>
      <p:sp>
        <p:nvSpPr>
          <p:cNvPr id="5" name="Content Placeholder 4">
            <a:extLst>
              <a:ext uri="{FF2B5EF4-FFF2-40B4-BE49-F238E27FC236}">
                <a16:creationId xmlns:a16="http://schemas.microsoft.com/office/drawing/2014/main" id="{3391B926-747B-950D-6537-DE69306929C4}"/>
              </a:ext>
            </a:extLst>
          </p:cNvPr>
          <p:cNvSpPr>
            <a:spLocks noGrp="1"/>
          </p:cNvSpPr>
          <p:nvPr>
            <p:ph idx="1"/>
          </p:nvPr>
        </p:nvSpPr>
        <p:spPr>
          <a:xfrm>
            <a:off x="658813" y="1507957"/>
            <a:ext cx="5400675" cy="4669005"/>
          </a:xfrm>
        </p:spPr>
        <p:txBody>
          <a:bodyPr/>
          <a:lstStyle/>
          <a:p>
            <a:r>
              <a:rPr lang="en-GB"/>
              <a:t>Check for accuracy.</a:t>
            </a:r>
          </a:p>
          <a:p>
            <a:r>
              <a:rPr lang="en-GB"/>
              <a:t>Check for tone/style.</a:t>
            </a:r>
          </a:p>
          <a:p>
            <a:r>
              <a:rPr lang="en-GB"/>
              <a:t>Add/remove content as needed.</a:t>
            </a:r>
          </a:p>
          <a:p>
            <a:r>
              <a:rPr lang="en-GB"/>
              <a:t>Refine outputs with more prompts.</a:t>
            </a:r>
          </a:p>
          <a:p>
            <a:pPr marL="0" indent="0">
              <a:buNone/>
            </a:pPr>
            <a:r>
              <a:rPr lang="en-GB"/>
              <a:t>Remember, you are the </a:t>
            </a:r>
            <a:r>
              <a:rPr lang="en-GB" b="1"/>
              <a:t>pilot</a:t>
            </a:r>
            <a:r>
              <a:rPr lang="en-GB"/>
              <a:t>! You decide whether it’s good enough to use it!​</a:t>
            </a:r>
          </a:p>
        </p:txBody>
      </p:sp>
      <p:grpSp>
        <p:nvGrpSpPr>
          <p:cNvPr id="3" name="Group 2" descr="Alice is driving a red car with the number plate 'ALICE-UWTSD'. The Terminator is sitting in the passenger seat.">
            <a:extLst>
              <a:ext uri="{FF2B5EF4-FFF2-40B4-BE49-F238E27FC236}">
                <a16:creationId xmlns:a16="http://schemas.microsoft.com/office/drawing/2014/main" id="{8D72ACBB-86D6-8AB4-1069-C95FFC6FD98C}"/>
              </a:ext>
            </a:extLst>
          </p:cNvPr>
          <p:cNvGrpSpPr/>
          <p:nvPr/>
        </p:nvGrpSpPr>
        <p:grpSpPr>
          <a:xfrm>
            <a:off x="6502752" y="1535854"/>
            <a:ext cx="5723679" cy="5339345"/>
            <a:chOff x="6502752" y="1535854"/>
            <a:chExt cx="5723679" cy="5339345"/>
          </a:xfrm>
        </p:grpSpPr>
        <p:pic>
          <p:nvPicPr>
            <p:cNvPr id="18" name="Picture 17">
              <a:extLst>
                <a:ext uri="{FF2B5EF4-FFF2-40B4-BE49-F238E27FC236}">
                  <a16:creationId xmlns:a16="http://schemas.microsoft.com/office/drawing/2014/main" id="{5153D11F-FAA9-A273-A41C-3CB2FDE52355}"/>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2752" y="1535854"/>
              <a:ext cx="5723679" cy="5339345"/>
            </a:xfrm>
            <a:prstGeom prst="rect">
              <a:avLst/>
            </a:prstGeom>
          </p:spPr>
        </p:pic>
        <p:pic>
          <p:nvPicPr>
            <p:cNvPr id="12" name="Picture 11">
              <a:extLst>
                <a:ext uri="{FF2B5EF4-FFF2-40B4-BE49-F238E27FC236}">
                  <a16:creationId xmlns:a16="http://schemas.microsoft.com/office/drawing/2014/main" id="{72700B86-DFAE-7F05-3CC5-371D70EA0CFA}"/>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4478" r="23594" b="37823"/>
            <a:stretch/>
          </p:blipFill>
          <p:spPr>
            <a:xfrm>
              <a:off x="8270270" y="2478747"/>
              <a:ext cx="543104" cy="668998"/>
            </a:xfrm>
            <a:prstGeom prst="ellipse">
              <a:avLst/>
            </a:prstGeom>
          </p:spPr>
        </p:pic>
        <p:pic>
          <p:nvPicPr>
            <p:cNvPr id="11" name="Picture 10">
              <a:extLst>
                <a:ext uri="{FF2B5EF4-FFF2-40B4-BE49-F238E27FC236}">
                  <a16:creationId xmlns:a16="http://schemas.microsoft.com/office/drawing/2014/main" id="{DBCB66EE-39F1-3B1E-212F-27FB2637E3D0}"/>
                </a:ext>
                <a:ext uri="{C183D7F6-B498-43B3-948B-1728B52AA6E4}">
                  <adec:decorative xmlns:adec="http://schemas.microsoft.com/office/drawing/2017/decorative" val="1"/>
                </a:ext>
              </a:extLst>
            </p:cNvPr>
            <p:cNvPicPr>
              <a:picLocks noChangeAspect="1"/>
            </p:cNvPicPr>
            <p:nvPr/>
          </p:nvPicPr>
          <p:blipFill rotWithShape="1">
            <a:blip r:embed="rId5"/>
            <a:srcRect l="5390" r="7273" b="2212"/>
            <a:stretch/>
          </p:blipFill>
          <p:spPr>
            <a:xfrm>
              <a:off x="9682440" y="2534541"/>
              <a:ext cx="495851" cy="659530"/>
            </a:xfrm>
            <a:prstGeom prst="ellipse">
              <a:avLst/>
            </a:prstGeom>
          </p:spPr>
        </p:pic>
        <p:sp>
          <p:nvSpPr>
            <p:cNvPr id="13" name="Rectangle 12">
              <a:extLst>
                <a:ext uri="{FF2B5EF4-FFF2-40B4-BE49-F238E27FC236}">
                  <a16:creationId xmlns:a16="http://schemas.microsoft.com/office/drawing/2014/main" id="{96DB60F7-086D-94DA-1C49-EA13A532F6D2}"/>
                </a:ext>
                <a:ext uri="{C183D7F6-B498-43B3-948B-1728B52AA6E4}">
                  <adec:decorative xmlns:adec="http://schemas.microsoft.com/office/drawing/2017/decorative" val="1"/>
                </a:ext>
              </a:extLst>
            </p:cNvPr>
            <p:cNvSpPr/>
            <p:nvPr/>
          </p:nvSpPr>
          <p:spPr>
            <a:xfrm>
              <a:off x="8964460" y="5312719"/>
              <a:ext cx="886550" cy="22081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800" b="1">
                  <a:solidFill>
                    <a:schemeClr val="tx1"/>
                  </a:solidFill>
                  <a:latin typeface="Aptos Black" panose="020B0004020202020204" pitchFamily="34" charset="0"/>
                </a:rPr>
                <a:t>ALICE-UWTSD</a:t>
              </a:r>
            </a:p>
          </p:txBody>
        </p:sp>
      </p:grpSp>
    </p:spTree>
    <p:extLst>
      <p:ext uri="{BB962C8B-B14F-4D97-AF65-F5344CB8AC3E}">
        <p14:creationId xmlns:p14="http://schemas.microsoft.com/office/powerpoint/2010/main" val="19050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A377BB0-7FB8-3894-61B7-278B67FAAB14}"/>
              </a:ext>
              <a:ext uri="{C183D7F6-B498-43B3-948B-1728B52AA6E4}">
                <adec:decorative xmlns:adec="http://schemas.microsoft.com/office/drawing/2017/decorative" val="1"/>
              </a:ext>
            </a:extLst>
          </p:cNvPr>
          <p:cNvSpPr/>
          <p:nvPr/>
        </p:nvSpPr>
        <p:spPr>
          <a:xfrm>
            <a:off x="0" y="450376"/>
            <a:ext cx="12192000" cy="6407624"/>
          </a:xfrm>
          <a:prstGeom prst="rect">
            <a:avLst/>
          </a:prstGeom>
          <a:gradFill>
            <a:gsLst>
              <a:gs pos="0">
                <a:schemeClr val="bg1">
                  <a:lumMod val="85000"/>
                </a:schemeClr>
              </a:gs>
              <a:gs pos="99487">
                <a:schemeClr val="bg1"/>
              </a:gs>
              <a:gs pos="30000">
                <a:schemeClr val="bg1">
                  <a:lumMod val="95000"/>
                </a:schemeClr>
              </a:gs>
            </a:gsLst>
            <a:lin ang="10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B9103B5-0948-D672-4B19-789A97D4160E}"/>
              </a:ext>
            </a:extLst>
          </p:cNvPr>
          <p:cNvSpPr>
            <a:spLocks noGrp="1"/>
          </p:cNvSpPr>
          <p:nvPr>
            <p:ph type="title"/>
          </p:nvPr>
        </p:nvSpPr>
        <p:spPr>
          <a:xfrm>
            <a:off x="658812" y="562709"/>
            <a:ext cx="7386149" cy="2110154"/>
          </a:xfrm>
        </p:spPr>
        <p:txBody>
          <a:bodyPr/>
          <a:lstStyle/>
          <a:p>
            <a:r>
              <a:rPr lang="en-GB"/>
              <a:t>Scenario: A third-party video from YouTube</a:t>
            </a:r>
          </a:p>
        </p:txBody>
      </p:sp>
      <p:sp>
        <p:nvSpPr>
          <p:cNvPr id="3" name="Text Placeholder 2">
            <a:extLst>
              <a:ext uri="{FF2B5EF4-FFF2-40B4-BE49-F238E27FC236}">
                <a16:creationId xmlns:a16="http://schemas.microsoft.com/office/drawing/2014/main" id="{3E65025F-63BA-6812-F9B6-F3FC76543348}"/>
              </a:ext>
            </a:extLst>
          </p:cNvPr>
          <p:cNvSpPr>
            <a:spLocks noGrp="1"/>
          </p:cNvSpPr>
          <p:nvPr>
            <p:ph type="body" idx="1"/>
          </p:nvPr>
        </p:nvSpPr>
        <p:spPr>
          <a:xfrm>
            <a:off x="658812" y="2787162"/>
            <a:ext cx="7386149" cy="3413613"/>
          </a:xfrm>
        </p:spPr>
        <p:txBody>
          <a:bodyPr>
            <a:normAutofit fontScale="92500" lnSpcReduction="20000"/>
          </a:bodyPr>
          <a:lstStyle/>
          <a:p>
            <a:r>
              <a:rPr lang="en-GB"/>
              <a:t>I found an educational video on YouTube that I want to embed on my Moodle page.</a:t>
            </a:r>
          </a:p>
          <a:p>
            <a:r>
              <a:rPr lang="en-GB"/>
              <a:t>I will use Copilot to help me create:</a:t>
            </a:r>
          </a:p>
          <a:p>
            <a:pPr marL="342900" indent="-342900">
              <a:buFont typeface="Arial" panose="020B0604020202020204" pitchFamily="34" charset="0"/>
              <a:buChar char="•"/>
            </a:pPr>
            <a:r>
              <a:rPr lang="en-GB"/>
              <a:t>a </a:t>
            </a:r>
            <a:r>
              <a:rPr lang="en-GB" b="1"/>
              <a:t>transcript</a:t>
            </a:r>
            <a:r>
              <a:rPr lang="en-GB"/>
              <a:t> with headings and paragraph breaks;</a:t>
            </a:r>
          </a:p>
          <a:p>
            <a:pPr marL="342900" indent="-342900">
              <a:buFont typeface="Arial" panose="020B0604020202020204" pitchFamily="34" charset="0"/>
              <a:buChar char="•"/>
            </a:pPr>
            <a:r>
              <a:rPr lang="en-GB"/>
              <a:t>a </a:t>
            </a:r>
            <a:r>
              <a:rPr lang="en-GB" b="1"/>
              <a:t>short paragraph of text </a:t>
            </a:r>
            <a:r>
              <a:rPr lang="en-GB"/>
              <a:t>to introduce the video on the Moodle page;</a:t>
            </a:r>
          </a:p>
          <a:p>
            <a:pPr marL="342900" indent="-342900">
              <a:buFont typeface="Arial" panose="020B0604020202020204" pitchFamily="34" charset="0"/>
              <a:buChar char="•"/>
            </a:pPr>
            <a:r>
              <a:rPr lang="en-GB"/>
              <a:t>a </a:t>
            </a:r>
            <a:r>
              <a:rPr lang="en-GB" b="1"/>
              <a:t>glossary</a:t>
            </a:r>
            <a:r>
              <a:rPr lang="en-GB"/>
              <a:t> with a list of terms used in the video;</a:t>
            </a:r>
          </a:p>
          <a:p>
            <a:pPr marL="342900" indent="-342900">
              <a:buFont typeface="Arial" panose="020B0604020202020204" pitchFamily="34" charset="0"/>
              <a:buChar char="•"/>
            </a:pPr>
            <a:r>
              <a:rPr lang="en-GB"/>
              <a:t>a </a:t>
            </a:r>
            <a:r>
              <a:rPr lang="en-GB" b="1"/>
              <a:t>multiple-choice quiz  </a:t>
            </a:r>
            <a:r>
              <a:rPr lang="en-GB"/>
              <a:t>for formative assessment.</a:t>
            </a:r>
          </a:p>
        </p:txBody>
      </p:sp>
      <p:pic>
        <p:nvPicPr>
          <p:cNvPr id="9" name="Picture 8" descr="A YouTube video player.">
            <a:extLst>
              <a:ext uri="{FF2B5EF4-FFF2-40B4-BE49-F238E27FC236}">
                <a16:creationId xmlns:a16="http://schemas.microsoft.com/office/drawing/2014/main" id="{4BF61BDD-15FB-F0FE-2DDF-A6B968596E0B}"/>
              </a:ext>
            </a:extLst>
          </p:cNvPr>
          <p:cNvPicPr>
            <a:picLocks noChangeAspect="1"/>
          </p:cNvPicPr>
          <p:nvPr/>
        </p:nvPicPr>
        <p:blipFill>
          <a:blip r:embed="rId3"/>
          <a:srcRect l="1232" r="48955"/>
          <a:stretch/>
        </p:blipFill>
        <p:spPr>
          <a:xfrm>
            <a:off x="8045450" y="2583595"/>
            <a:ext cx="5104262" cy="3202112"/>
          </a:xfrm>
          <a:prstGeom prst="rect">
            <a:avLst/>
          </a:prstGeom>
          <a:scene3d>
            <a:camera prst="perspectiveHeroicExtremeLeftFacing">
              <a:rot lat="470282" lon="1765198" rev="21383458"/>
            </a:camera>
            <a:lightRig rig="threePt" dir="t"/>
          </a:scene3d>
        </p:spPr>
      </p:pic>
    </p:spTree>
    <p:extLst>
      <p:ext uri="{BB962C8B-B14F-4D97-AF65-F5344CB8AC3E}">
        <p14:creationId xmlns:p14="http://schemas.microsoft.com/office/powerpoint/2010/main" val="822637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E0C8DE-A255-32C5-0212-BD5FAB5915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168271-A858-0018-879C-99ACC6EE2FEC}"/>
              </a:ext>
            </a:extLst>
          </p:cNvPr>
          <p:cNvSpPr>
            <a:spLocks noGrp="1"/>
          </p:cNvSpPr>
          <p:nvPr>
            <p:ph type="title"/>
          </p:nvPr>
        </p:nvSpPr>
        <p:spPr>
          <a:xfrm>
            <a:off x="658812" y="560728"/>
            <a:ext cx="10874375" cy="789607"/>
          </a:xfrm>
        </p:spPr>
        <p:txBody>
          <a:bodyPr/>
          <a:lstStyle/>
          <a:p>
            <a:r>
              <a:rPr lang="en-GB"/>
              <a:t>Step 1: Copy YouTube transcript</a:t>
            </a:r>
          </a:p>
        </p:txBody>
      </p:sp>
      <p:pic>
        <p:nvPicPr>
          <p:cNvPr id="4" name="Screen Recording 3" descr="Screencast showing how to copy a video transcript on YouTube.">
            <a:hlinkClick r:id="" action="ppaction://media"/>
            <a:extLst>
              <a:ext uri="{FF2B5EF4-FFF2-40B4-BE49-F238E27FC236}">
                <a16:creationId xmlns:a16="http://schemas.microsoft.com/office/drawing/2014/main" id="{0A25A7FA-8F97-2BF4-CB42-BBF197F3BC63}"/>
              </a:ext>
            </a:extLst>
          </p:cNvPr>
          <p:cNvPicPr>
            <a:picLocks noChangeAspect="1"/>
          </p:cNvPicPr>
          <p:nvPr>
            <a:videoFile r:link="rId1"/>
            <p:extLst>
              <p:ext uri="{DAA4B4D4-6D71-4841-9C94-3DE7FCFB9230}">
                <p14:media xmlns:p14="http://schemas.microsoft.com/office/powerpoint/2010/main" r:embed="rId2">
                  <p14:trim end="6220.8"/>
                </p14:media>
              </p:ext>
            </p:extLst>
          </p:nvPr>
        </p:nvPicPr>
        <p:blipFill>
          <a:blip r:embed="rId4"/>
          <a:stretch>
            <a:fillRect/>
          </a:stretch>
        </p:blipFill>
        <p:spPr>
          <a:xfrm>
            <a:off x="177031" y="1344320"/>
            <a:ext cx="8770272" cy="5337794"/>
          </a:xfrm>
          <a:prstGeom prst="rect">
            <a:avLst/>
          </a:prstGeom>
        </p:spPr>
      </p:pic>
      <p:sp>
        <p:nvSpPr>
          <p:cNvPr id="10" name="Content Placeholder 4">
            <a:extLst>
              <a:ext uri="{FF2B5EF4-FFF2-40B4-BE49-F238E27FC236}">
                <a16:creationId xmlns:a16="http://schemas.microsoft.com/office/drawing/2014/main" id="{46722453-344A-5E30-0067-D3A1795B8CA3}"/>
              </a:ext>
            </a:extLst>
          </p:cNvPr>
          <p:cNvSpPr txBox="1">
            <a:spLocks/>
          </p:cNvSpPr>
          <p:nvPr/>
        </p:nvSpPr>
        <p:spPr>
          <a:xfrm>
            <a:off x="9114504" y="1350334"/>
            <a:ext cx="2900464" cy="5331779"/>
          </a:xfrm>
          <a:prstGeom prst="rect">
            <a:avLst/>
          </a:prstGeom>
        </p:spPr>
        <p:txBody>
          <a:bodyPr vert="horz" lIns="91440" tIns="45720" rIns="91440" bIns="45720" rtlCol="0">
            <a:normAutofit/>
          </a:bodyPr>
          <a:lstStyle>
            <a:lvl1pPr marL="228600" indent="-228600" algn="l" defTabSz="914400" rtl="0" eaLnBrk="1" latinLnBrk="0" hangingPunct="1">
              <a:lnSpc>
                <a:spcPct val="114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en-GB" sz="2000"/>
              <a:t>In the video description, select </a:t>
            </a:r>
            <a:r>
              <a:rPr lang="en-GB" sz="2000" b="1" i="1">
                <a:ea typeface="Cascadia Mono" panose="020B0609020000020004" pitchFamily="49" charset="0"/>
                <a:cs typeface="Cascadia Mono" panose="020B0609020000020004" pitchFamily="49" charset="0"/>
              </a:rPr>
              <a:t>…more</a:t>
            </a:r>
            <a:r>
              <a:rPr lang="en-GB" sz="2000" i="1">
                <a:ea typeface="Cascadia Mono" panose="020B0609020000020004" pitchFamily="49" charset="0"/>
                <a:cs typeface="Cascadia Mono" panose="020B0609020000020004" pitchFamily="49" charset="0"/>
              </a:rPr>
              <a:t> </a:t>
            </a:r>
            <a:r>
              <a:rPr lang="en-GB" sz="2000">
                <a:ea typeface="Cascadia Mono" panose="020B0609020000020004" pitchFamily="49" charset="0"/>
                <a:cs typeface="Cascadia Mono" panose="020B0609020000020004" pitchFamily="49" charset="0"/>
              </a:rPr>
              <a:t>&gt; </a:t>
            </a:r>
            <a:r>
              <a:rPr lang="en-GB" sz="2000" b="1" i="1">
                <a:ea typeface="Cascadia Mono" panose="020B0609020000020004" pitchFamily="49" charset="0"/>
                <a:cs typeface="Cascadia Mono" panose="020B0609020000020004" pitchFamily="49" charset="0"/>
              </a:rPr>
              <a:t>Show transcript</a:t>
            </a:r>
            <a:r>
              <a:rPr lang="en-GB" sz="2000"/>
              <a:t>.</a:t>
            </a:r>
          </a:p>
          <a:p>
            <a:pPr marL="457200" indent="-457200">
              <a:buFont typeface="+mj-lt"/>
              <a:buAutoNum type="arabicPeriod"/>
            </a:pPr>
            <a:r>
              <a:rPr lang="en-GB" sz="2000"/>
              <a:t>Select all the text and copy it.</a:t>
            </a:r>
          </a:p>
        </p:txBody>
      </p:sp>
    </p:spTree>
    <p:extLst>
      <p:ext uri="{BB962C8B-B14F-4D97-AF65-F5344CB8AC3E}">
        <p14:creationId xmlns:p14="http://schemas.microsoft.com/office/powerpoint/2010/main" val="2303141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3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E0CA3-E5B4-AFD9-E855-D8B3DDD80E13}"/>
              </a:ext>
            </a:extLst>
          </p:cNvPr>
          <p:cNvSpPr>
            <a:spLocks noGrp="1"/>
          </p:cNvSpPr>
          <p:nvPr>
            <p:ph type="title"/>
          </p:nvPr>
        </p:nvSpPr>
        <p:spPr/>
        <p:txBody>
          <a:bodyPr/>
          <a:lstStyle/>
          <a:p>
            <a:r>
              <a:rPr lang="en-GB"/>
              <a:t>Step 2: Use Copilot to format the transcript (1/2)</a:t>
            </a:r>
          </a:p>
        </p:txBody>
      </p:sp>
      <p:sp>
        <p:nvSpPr>
          <p:cNvPr id="3" name="Content Placeholder 2">
            <a:extLst>
              <a:ext uri="{FF2B5EF4-FFF2-40B4-BE49-F238E27FC236}">
                <a16:creationId xmlns:a16="http://schemas.microsoft.com/office/drawing/2014/main" id="{57975251-6E32-6632-42EF-E79F4DA39D06}"/>
              </a:ext>
            </a:extLst>
          </p:cNvPr>
          <p:cNvSpPr>
            <a:spLocks noGrp="1"/>
          </p:cNvSpPr>
          <p:nvPr>
            <p:ph idx="1"/>
          </p:nvPr>
        </p:nvSpPr>
        <p:spPr>
          <a:xfrm>
            <a:off x="658813" y="1507957"/>
            <a:ext cx="4041006" cy="4692818"/>
          </a:xfrm>
          <a:solidFill>
            <a:schemeClr val="bg2"/>
          </a:solidFill>
        </p:spPr>
        <p:txBody>
          <a:bodyPr>
            <a:normAutofit fontScale="85000" lnSpcReduction="20000"/>
          </a:bodyPr>
          <a:lstStyle/>
          <a:p>
            <a:pPr marL="0" indent="0">
              <a:buNone/>
            </a:pPr>
            <a:r>
              <a:rPr lang="en-GB" b="1" dirty="0"/>
              <a:t>Prompt:</a:t>
            </a:r>
          </a:p>
          <a:p>
            <a:pPr marL="0" indent="0">
              <a:buNone/>
            </a:pPr>
            <a:r>
              <a:rPr lang="en-GB" dirty="0"/>
              <a:t>Please format the following transcript using headings to organise the information, paragraph breaks and make important words bold. I don't need the timings. Please make sure you do not change any of the original words or the order in which they are presented. Use UK English. Add speaker ID (Dr Michiel De Jong, Delft University of Technology) at the start.</a:t>
            </a:r>
          </a:p>
          <a:p>
            <a:pPr marL="0" indent="0">
              <a:buNone/>
            </a:pPr>
            <a:r>
              <a:rPr lang="en-GB" dirty="0"/>
              <a:t>[paste YouTube transcript that I copied]</a:t>
            </a:r>
          </a:p>
        </p:txBody>
      </p:sp>
      <p:pic>
        <p:nvPicPr>
          <p:cNvPr id="8" name="Picture 7" descr="Screenshot of Copilot's response to format a video transcript. It used paragraph breaks and bold to highlight important words, but no headings.">
            <a:extLst>
              <a:ext uri="{FF2B5EF4-FFF2-40B4-BE49-F238E27FC236}">
                <a16:creationId xmlns:a16="http://schemas.microsoft.com/office/drawing/2014/main" id="{220E2957-912D-D5A2-C059-77B40A02B29A}"/>
              </a:ext>
            </a:extLst>
          </p:cNvPr>
          <p:cNvPicPr>
            <a:picLocks noChangeAspect="1"/>
          </p:cNvPicPr>
          <p:nvPr/>
        </p:nvPicPr>
        <p:blipFill>
          <a:blip r:embed="rId2"/>
          <a:srcRect r="15107"/>
          <a:stretch/>
        </p:blipFill>
        <p:spPr>
          <a:xfrm>
            <a:off x="4840805" y="1507958"/>
            <a:ext cx="6692382" cy="4692818"/>
          </a:xfrm>
          <a:prstGeom prst="rect">
            <a:avLst/>
          </a:prstGeom>
          <a:ln>
            <a:solidFill>
              <a:schemeClr val="bg2">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060894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ADFDA-588B-372D-9295-35708185B1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7E0F0E-EC98-F49C-4887-CDC434DDD03E}"/>
              </a:ext>
            </a:extLst>
          </p:cNvPr>
          <p:cNvSpPr>
            <a:spLocks noGrp="1"/>
          </p:cNvSpPr>
          <p:nvPr>
            <p:ph type="title"/>
          </p:nvPr>
        </p:nvSpPr>
        <p:spPr/>
        <p:txBody>
          <a:bodyPr/>
          <a:lstStyle/>
          <a:p>
            <a:r>
              <a:rPr lang="en-GB"/>
              <a:t>Step 2: Use Copilot to format the transcript (2/2)</a:t>
            </a:r>
          </a:p>
        </p:txBody>
      </p:sp>
      <p:sp>
        <p:nvSpPr>
          <p:cNvPr id="3" name="Content Placeholder 2">
            <a:extLst>
              <a:ext uri="{FF2B5EF4-FFF2-40B4-BE49-F238E27FC236}">
                <a16:creationId xmlns:a16="http://schemas.microsoft.com/office/drawing/2014/main" id="{7860E5C5-BC7F-F180-8992-FFD8F094C5C2}"/>
              </a:ext>
            </a:extLst>
          </p:cNvPr>
          <p:cNvSpPr>
            <a:spLocks noGrp="1"/>
          </p:cNvSpPr>
          <p:nvPr>
            <p:ph idx="1"/>
          </p:nvPr>
        </p:nvSpPr>
        <p:spPr>
          <a:xfrm>
            <a:off x="658813" y="1507955"/>
            <a:ext cx="3224929" cy="2413294"/>
          </a:xfrm>
          <a:noFill/>
        </p:spPr>
        <p:txBody>
          <a:bodyPr>
            <a:normAutofit fontScale="92500" lnSpcReduction="20000"/>
          </a:bodyPr>
          <a:lstStyle/>
          <a:p>
            <a:pPr marL="0" indent="0">
              <a:buNone/>
            </a:pPr>
            <a:r>
              <a:rPr lang="en-GB"/>
              <a:t>In the first response, the response didn’t include headings to organise content, so I used another prompt, which helped achieve what I needed.</a:t>
            </a:r>
          </a:p>
        </p:txBody>
      </p:sp>
      <p:sp>
        <p:nvSpPr>
          <p:cNvPr id="7" name="Content Placeholder 2">
            <a:extLst>
              <a:ext uri="{FF2B5EF4-FFF2-40B4-BE49-F238E27FC236}">
                <a16:creationId xmlns:a16="http://schemas.microsoft.com/office/drawing/2014/main" id="{CE851DFA-FC89-49BA-857F-EF62146F9432}"/>
              </a:ext>
            </a:extLst>
          </p:cNvPr>
          <p:cNvSpPr txBox="1">
            <a:spLocks/>
          </p:cNvSpPr>
          <p:nvPr/>
        </p:nvSpPr>
        <p:spPr>
          <a:xfrm>
            <a:off x="658813" y="4078869"/>
            <a:ext cx="3224929" cy="1697156"/>
          </a:xfrm>
          <a:prstGeom prst="rect">
            <a:avLst/>
          </a:prstGeom>
          <a:solidFill>
            <a:schemeClr val="bg2"/>
          </a:solidFill>
        </p:spPr>
        <p:txBody>
          <a:bodyPr vert="horz" lIns="91440" tIns="45720" rIns="91440" bIns="45720" rtlCol="0">
            <a:normAutofit lnSpcReduction="10000"/>
          </a:bodyPr>
          <a:lstStyle>
            <a:lvl1pPr marL="228600" indent="-228600" algn="l" defTabSz="914400" rtl="0" eaLnBrk="1" latinLnBrk="0" hangingPunct="1">
              <a:lnSpc>
                <a:spcPct val="114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b="1"/>
              <a:t>Prompt:</a:t>
            </a:r>
          </a:p>
          <a:p>
            <a:pPr marL="0" indent="0">
              <a:buFont typeface="Arial" panose="020B0604020202020204" pitchFamily="34" charset="0"/>
              <a:buNone/>
            </a:pPr>
            <a:r>
              <a:rPr lang="en-GB" sz="2200"/>
              <a:t>Can you add headings to help organise the content? </a:t>
            </a:r>
          </a:p>
        </p:txBody>
      </p:sp>
      <p:pic>
        <p:nvPicPr>
          <p:cNvPr id="5" name="Picture 4" descr="Screenshot of Copilot's response showing a formatted video transcript. The text includes paragraph breaks and uses bold to emphasise key words and headings.">
            <a:extLst>
              <a:ext uri="{FF2B5EF4-FFF2-40B4-BE49-F238E27FC236}">
                <a16:creationId xmlns:a16="http://schemas.microsoft.com/office/drawing/2014/main" id="{084B6CAB-73F9-809C-6F53-2D27932C0F8E}"/>
              </a:ext>
            </a:extLst>
          </p:cNvPr>
          <p:cNvPicPr>
            <a:picLocks noChangeAspect="1"/>
          </p:cNvPicPr>
          <p:nvPr/>
        </p:nvPicPr>
        <p:blipFill>
          <a:blip r:embed="rId3"/>
          <a:stretch>
            <a:fillRect/>
          </a:stretch>
        </p:blipFill>
        <p:spPr>
          <a:xfrm>
            <a:off x="4241842" y="1507955"/>
            <a:ext cx="7291345" cy="5069825"/>
          </a:xfrm>
          <a:prstGeom prst="rect">
            <a:avLst/>
          </a:prstGeom>
          <a:ln>
            <a:solidFill>
              <a:schemeClr val="bg2">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5305746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77562-0A9C-D3E4-C936-F72223CBD3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7C6D75-9BE0-6141-DD4D-05BD7842B4EE}"/>
              </a:ext>
            </a:extLst>
          </p:cNvPr>
          <p:cNvSpPr>
            <a:spLocks noGrp="1"/>
          </p:cNvSpPr>
          <p:nvPr>
            <p:ph type="title"/>
          </p:nvPr>
        </p:nvSpPr>
        <p:spPr>
          <a:xfrm>
            <a:off x="658812" y="560728"/>
            <a:ext cx="10874375" cy="789607"/>
          </a:xfrm>
        </p:spPr>
        <p:txBody>
          <a:bodyPr/>
          <a:lstStyle/>
          <a:p>
            <a:r>
              <a:rPr lang="en-GB"/>
              <a:t>Format a transcript with Copilot: your turn</a:t>
            </a:r>
          </a:p>
        </p:txBody>
      </p:sp>
      <p:sp>
        <p:nvSpPr>
          <p:cNvPr id="5" name="Content Placeholder 4">
            <a:extLst>
              <a:ext uri="{FF2B5EF4-FFF2-40B4-BE49-F238E27FC236}">
                <a16:creationId xmlns:a16="http://schemas.microsoft.com/office/drawing/2014/main" id="{6DC62274-0E04-BE8D-E6C7-739E345A0833}"/>
              </a:ext>
            </a:extLst>
          </p:cNvPr>
          <p:cNvSpPr>
            <a:spLocks noGrp="1"/>
          </p:cNvSpPr>
          <p:nvPr>
            <p:ph idx="1"/>
          </p:nvPr>
        </p:nvSpPr>
        <p:spPr>
          <a:xfrm>
            <a:off x="658814" y="1507957"/>
            <a:ext cx="6223768" cy="4938000"/>
          </a:xfrm>
        </p:spPr>
        <p:txBody>
          <a:bodyPr>
            <a:normAutofit lnSpcReduction="10000"/>
          </a:bodyPr>
          <a:lstStyle/>
          <a:p>
            <a:pPr marL="457200" indent="-457200">
              <a:buFont typeface="+mj-lt"/>
              <a:buAutoNum type="arabicPeriod"/>
            </a:pPr>
            <a:r>
              <a:rPr lang="en-GB"/>
              <a:t>Choose a YouTube video or pick one from the provided examples.</a:t>
            </a:r>
          </a:p>
          <a:p>
            <a:pPr marL="457200" indent="-457200">
              <a:buFont typeface="+mj-lt"/>
              <a:buAutoNum type="arabicPeriod"/>
            </a:pPr>
            <a:r>
              <a:rPr lang="en-GB"/>
              <a:t>Copy the transcript (see slide 9).</a:t>
            </a:r>
          </a:p>
          <a:p>
            <a:pPr marL="457200" indent="-457200">
              <a:buFont typeface="+mj-lt"/>
              <a:buAutoNum type="arabicPeriod"/>
            </a:pPr>
            <a:r>
              <a:rPr lang="en-GB"/>
              <a:t>Access </a:t>
            </a:r>
            <a:r>
              <a:rPr lang="en-GB">
                <a:hlinkClick r:id="rId3"/>
              </a:rPr>
              <a:t>Copilot</a:t>
            </a:r>
            <a:r>
              <a:rPr lang="en-GB"/>
              <a:t> on MS Edge (https://copilot.microsoft.com/). Remember to </a:t>
            </a:r>
            <a:r>
              <a:rPr lang="en-GB" b="1"/>
              <a:t>log in</a:t>
            </a:r>
            <a:r>
              <a:rPr lang="en-GB"/>
              <a:t> with your UWTSD credentials.</a:t>
            </a:r>
          </a:p>
          <a:p>
            <a:pPr marL="457200" indent="-457200">
              <a:buFont typeface="+mj-lt"/>
              <a:buAutoNum type="arabicPeriod"/>
            </a:pPr>
            <a:r>
              <a:rPr lang="en-GB"/>
              <a:t>Prompt Copilot to format the transcript.</a:t>
            </a:r>
          </a:p>
          <a:p>
            <a:pPr marL="457200" indent="-457200">
              <a:buFont typeface="+mj-lt"/>
              <a:buAutoNum type="arabicPeriod"/>
            </a:pPr>
            <a:r>
              <a:rPr lang="en-GB"/>
              <a:t>Refine your prompt, if needed (e.g. use bullet lists, use bold to highlight key words).</a:t>
            </a:r>
          </a:p>
          <a:p>
            <a:pPr marL="457200" indent="-457200">
              <a:buFont typeface="+mj-lt"/>
              <a:buAutoNum type="arabicPeriod"/>
            </a:pPr>
            <a:endParaRPr lang="en-GB"/>
          </a:p>
        </p:txBody>
      </p:sp>
      <p:sp>
        <p:nvSpPr>
          <p:cNvPr id="3" name="Content Placeholder 4">
            <a:extLst>
              <a:ext uri="{FF2B5EF4-FFF2-40B4-BE49-F238E27FC236}">
                <a16:creationId xmlns:a16="http://schemas.microsoft.com/office/drawing/2014/main" id="{DDDF6BDF-09B0-D075-CF01-B15D1B834B57}"/>
              </a:ext>
            </a:extLst>
          </p:cNvPr>
          <p:cNvSpPr txBox="1">
            <a:spLocks/>
          </p:cNvSpPr>
          <p:nvPr/>
        </p:nvSpPr>
        <p:spPr>
          <a:xfrm>
            <a:off x="7118554" y="1507958"/>
            <a:ext cx="4414633" cy="4692817"/>
          </a:xfrm>
          <a:prstGeom prst="rect">
            <a:avLst/>
          </a:prstGeom>
          <a:solidFill>
            <a:schemeClr val="bg1">
              <a:lumMod val="95000"/>
            </a:schemeClr>
          </a:solidFill>
        </p:spPr>
        <p:txBody>
          <a:bodyPr vert="horz" lIns="91440" tIns="45720" rIns="91440" bIns="45720" rtlCol="0">
            <a:normAutofit fontScale="85000" lnSpcReduction="20000"/>
          </a:bodyPr>
          <a:lstStyle>
            <a:lvl1pPr marL="228600" indent="-228600" algn="l" defTabSz="914400" rtl="0" eaLnBrk="1" latinLnBrk="0" hangingPunct="1">
              <a:lnSpc>
                <a:spcPct val="114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a:t>Video examples</a:t>
            </a:r>
          </a:p>
          <a:p>
            <a:r>
              <a:rPr lang="en-GB">
                <a:hlinkClick r:id="rId4"/>
              </a:rPr>
              <a:t>Study Hacks: How to make your academic writing awesome</a:t>
            </a:r>
            <a:r>
              <a:rPr lang="en-GB"/>
              <a:t> (https://youtu.be/KKrCl-kyb_M?feature=shared)</a:t>
            </a:r>
          </a:p>
          <a:p>
            <a:r>
              <a:rPr lang="en-GB">
                <a:hlinkClick r:id="rId5"/>
              </a:rPr>
              <a:t>Open Educational Resources (OER)</a:t>
            </a:r>
            <a:r>
              <a:rPr lang="en-GB"/>
              <a:t> (https://youtu.be/rbJEARDuFag?feature=shared)</a:t>
            </a:r>
          </a:p>
          <a:p>
            <a:r>
              <a:rPr lang="en-GB">
                <a:hlinkClick r:id="rId6"/>
              </a:rPr>
              <a:t>Creu PowerPoint </a:t>
            </a:r>
            <a:r>
              <a:rPr lang="en-GB" err="1">
                <a:hlinkClick r:id="rId6"/>
              </a:rPr>
              <a:t>dwyieithog</a:t>
            </a:r>
            <a:r>
              <a:rPr lang="en-GB"/>
              <a:t> (https://youtu.be/Uuahbn2i0Hk?feature=shared)</a:t>
            </a:r>
          </a:p>
          <a:p>
            <a:r>
              <a:rPr lang="en-GB">
                <a:hlinkClick r:id="rId7"/>
              </a:rPr>
              <a:t>Hanes </a:t>
            </a:r>
            <a:r>
              <a:rPr lang="en-GB" err="1">
                <a:hlinkClick r:id="rId7"/>
              </a:rPr>
              <a:t>enw</a:t>
            </a:r>
            <a:r>
              <a:rPr lang="en-GB">
                <a:hlinkClick r:id="rId7"/>
              </a:rPr>
              <a:t> </a:t>
            </a:r>
            <a:r>
              <a:rPr lang="en-GB" err="1">
                <a:hlinkClick r:id="rId7"/>
              </a:rPr>
              <a:t>Bannau</a:t>
            </a:r>
            <a:r>
              <a:rPr lang="en-GB">
                <a:hlinkClick r:id="rId7"/>
              </a:rPr>
              <a:t> Brycheiniog</a:t>
            </a:r>
            <a:r>
              <a:rPr lang="en-GB"/>
              <a:t> (https://youtu.be/6Fra7Ff2Tqs?feature=shared) </a:t>
            </a:r>
          </a:p>
          <a:p>
            <a:endParaRPr lang="en-GB"/>
          </a:p>
        </p:txBody>
      </p:sp>
    </p:spTree>
    <p:extLst>
      <p:ext uri="{BB962C8B-B14F-4D97-AF65-F5344CB8AC3E}">
        <p14:creationId xmlns:p14="http://schemas.microsoft.com/office/powerpoint/2010/main" val="971539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0D667-7B17-7CC9-32A2-2BB5E3BD95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42CED1-3692-DEE9-8AA4-66EE34B79E04}"/>
              </a:ext>
            </a:extLst>
          </p:cNvPr>
          <p:cNvSpPr>
            <a:spLocks noGrp="1"/>
          </p:cNvSpPr>
          <p:nvPr>
            <p:ph type="title"/>
          </p:nvPr>
        </p:nvSpPr>
        <p:spPr/>
        <p:txBody>
          <a:bodyPr>
            <a:normAutofit fontScale="90000"/>
          </a:bodyPr>
          <a:lstStyle/>
          <a:p>
            <a:r>
              <a:rPr lang="en-GB" dirty="0"/>
              <a:t>Step 3: Use Copilot to draft a short introduction to the video</a:t>
            </a:r>
          </a:p>
        </p:txBody>
      </p:sp>
      <p:sp>
        <p:nvSpPr>
          <p:cNvPr id="7" name="Content Placeholder 2">
            <a:extLst>
              <a:ext uri="{FF2B5EF4-FFF2-40B4-BE49-F238E27FC236}">
                <a16:creationId xmlns:a16="http://schemas.microsoft.com/office/drawing/2014/main" id="{F805F71B-BD79-DD4C-1827-D5D2C23CC777}"/>
              </a:ext>
            </a:extLst>
          </p:cNvPr>
          <p:cNvSpPr txBox="1">
            <a:spLocks/>
          </p:cNvSpPr>
          <p:nvPr/>
        </p:nvSpPr>
        <p:spPr>
          <a:xfrm>
            <a:off x="658813" y="1531396"/>
            <a:ext cx="2625161" cy="3045191"/>
          </a:xfrm>
          <a:prstGeom prst="rect">
            <a:avLst/>
          </a:prstGeom>
          <a:solidFill>
            <a:schemeClr val="bg2"/>
          </a:solidFill>
        </p:spPr>
        <p:txBody>
          <a:bodyPr vert="horz" lIns="91440" tIns="45720" rIns="91440" bIns="45720" rtlCol="0">
            <a:normAutofit lnSpcReduction="10000"/>
          </a:bodyPr>
          <a:lstStyle>
            <a:lvl1pPr marL="228600" indent="-228600" algn="l" defTabSz="914400" rtl="0" eaLnBrk="1" latinLnBrk="0" hangingPunct="1">
              <a:lnSpc>
                <a:spcPct val="114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b="1" dirty="0"/>
              <a:t>Prompt:</a:t>
            </a:r>
          </a:p>
          <a:p>
            <a:pPr marL="0" indent="0">
              <a:buFont typeface="Arial" panose="020B0604020202020204" pitchFamily="34" charset="0"/>
              <a:buNone/>
            </a:pPr>
            <a:r>
              <a:rPr lang="en-GB" sz="2200" dirty="0"/>
              <a:t>I will embed the video on my course Moodle page. Can you write a short paragraph of text introducing the video to students?</a:t>
            </a:r>
          </a:p>
        </p:txBody>
      </p:sp>
      <p:pic>
        <p:nvPicPr>
          <p:cNvPr id="8" name="Picture 7" descr="Screenshot of Copilot's response showing a paragraph of text introducing a video on Open Science to students.">
            <a:extLst>
              <a:ext uri="{FF2B5EF4-FFF2-40B4-BE49-F238E27FC236}">
                <a16:creationId xmlns:a16="http://schemas.microsoft.com/office/drawing/2014/main" id="{00927015-4484-DE48-AC67-4EBA340631F2}"/>
              </a:ext>
            </a:extLst>
          </p:cNvPr>
          <p:cNvPicPr>
            <a:picLocks noChangeAspect="1"/>
          </p:cNvPicPr>
          <p:nvPr/>
        </p:nvPicPr>
        <p:blipFill>
          <a:blip r:embed="rId3"/>
          <a:stretch>
            <a:fillRect/>
          </a:stretch>
        </p:blipFill>
        <p:spPr>
          <a:xfrm>
            <a:off x="3441290" y="1531397"/>
            <a:ext cx="8339114" cy="4669378"/>
          </a:xfrm>
          <a:prstGeom prst="rect">
            <a:avLst/>
          </a:prstGeom>
          <a:ln>
            <a:solidFill>
              <a:schemeClr val="bg2">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85018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a:extLst>
            <a:ext uri="{FF2B5EF4-FFF2-40B4-BE49-F238E27FC236}">
              <a16:creationId xmlns:a16="http://schemas.microsoft.com/office/drawing/2014/main" id="{7C144155-97F4-790B-433F-7C324883BC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A915F5-057E-3965-DC5A-287634832D9D}"/>
              </a:ext>
            </a:extLst>
          </p:cNvPr>
          <p:cNvSpPr>
            <a:spLocks noGrp="1"/>
          </p:cNvSpPr>
          <p:nvPr>
            <p:ph type="title"/>
          </p:nvPr>
        </p:nvSpPr>
        <p:spPr/>
        <p:txBody>
          <a:bodyPr/>
          <a:lstStyle/>
          <a:p>
            <a:r>
              <a:rPr lang="en-GB"/>
              <a:t>Step 4: Use Copilot to create a glossary</a:t>
            </a:r>
          </a:p>
        </p:txBody>
      </p:sp>
      <p:sp>
        <p:nvSpPr>
          <p:cNvPr id="7" name="Content Placeholder 2">
            <a:extLst>
              <a:ext uri="{FF2B5EF4-FFF2-40B4-BE49-F238E27FC236}">
                <a16:creationId xmlns:a16="http://schemas.microsoft.com/office/drawing/2014/main" id="{730B0FFB-5855-9732-26CB-96A3099B3F9D}"/>
              </a:ext>
            </a:extLst>
          </p:cNvPr>
          <p:cNvSpPr txBox="1">
            <a:spLocks/>
          </p:cNvSpPr>
          <p:nvPr/>
        </p:nvSpPr>
        <p:spPr>
          <a:xfrm>
            <a:off x="658813" y="1507955"/>
            <a:ext cx="2546503" cy="2474110"/>
          </a:xfrm>
          <a:prstGeom prst="rect">
            <a:avLst/>
          </a:prstGeom>
          <a:solidFill>
            <a:schemeClr val="bg2"/>
          </a:solidFill>
        </p:spPr>
        <p:txBody>
          <a:bodyPr vert="horz" lIns="91440" tIns="45720" rIns="91440" bIns="45720" rtlCol="0">
            <a:normAutofit fontScale="92500" lnSpcReduction="20000"/>
          </a:bodyPr>
          <a:lstStyle>
            <a:lvl1pPr marL="228600" indent="-228600" algn="l" defTabSz="914400" rtl="0" eaLnBrk="1" latinLnBrk="0" hangingPunct="1">
              <a:lnSpc>
                <a:spcPct val="114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Prompt:</a:t>
            </a:r>
          </a:p>
          <a:p>
            <a:pPr marL="0" indent="0">
              <a:buFont typeface="Arial" panose="020B0604020202020204" pitchFamily="34" charset="0"/>
              <a:buNone/>
            </a:pPr>
            <a:r>
              <a:rPr lang="en-GB" dirty="0"/>
              <a:t>Now can you create a glossary with definitions of the terms explained in the video?</a:t>
            </a:r>
          </a:p>
        </p:txBody>
      </p:sp>
      <p:pic>
        <p:nvPicPr>
          <p:cNvPr id="6" name="Picture 5" descr="Screenshot of Copilot's response showing a glossary listing terms related to Open Science.">
            <a:extLst>
              <a:ext uri="{FF2B5EF4-FFF2-40B4-BE49-F238E27FC236}">
                <a16:creationId xmlns:a16="http://schemas.microsoft.com/office/drawing/2014/main" id="{A80DA00A-FEB7-BF84-9602-B7F8BD407C25}"/>
              </a:ext>
            </a:extLst>
          </p:cNvPr>
          <p:cNvPicPr>
            <a:picLocks noChangeAspect="1"/>
          </p:cNvPicPr>
          <p:nvPr/>
        </p:nvPicPr>
        <p:blipFill>
          <a:blip r:embed="rId4"/>
          <a:srcRect t="8146"/>
          <a:stretch/>
        </p:blipFill>
        <p:spPr>
          <a:xfrm>
            <a:off x="3383751" y="1507955"/>
            <a:ext cx="8149437" cy="5069826"/>
          </a:xfrm>
          <a:prstGeom prst="rect">
            <a:avLst/>
          </a:prstGeom>
          <a:ln>
            <a:solidFill>
              <a:schemeClr val="bg2">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30367046"/>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D73D3-1936-C9F1-19A4-0A7DD5356F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C55D17-8797-ABC6-502D-D1682990166A}"/>
              </a:ext>
            </a:extLst>
          </p:cNvPr>
          <p:cNvSpPr>
            <a:spLocks noGrp="1"/>
          </p:cNvSpPr>
          <p:nvPr>
            <p:ph type="title"/>
          </p:nvPr>
        </p:nvSpPr>
        <p:spPr/>
        <p:txBody>
          <a:bodyPr/>
          <a:lstStyle/>
          <a:p>
            <a:r>
              <a:rPr lang="en-GB"/>
              <a:t>Step 5: Creating multiple choice questions</a:t>
            </a:r>
          </a:p>
        </p:txBody>
      </p:sp>
      <p:sp>
        <p:nvSpPr>
          <p:cNvPr id="7" name="Content Placeholder 2">
            <a:extLst>
              <a:ext uri="{FF2B5EF4-FFF2-40B4-BE49-F238E27FC236}">
                <a16:creationId xmlns:a16="http://schemas.microsoft.com/office/drawing/2014/main" id="{0AA5DEA5-1CA5-4A26-90D5-3E6C6C79F6E7}"/>
              </a:ext>
            </a:extLst>
          </p:cNvPr>
          <p:cNvSpPr txBox="1">
            <a:spLocks/>
          </p:cNvSpPr>
          <p:nvPr/>
        </p:nvSpPr>
        <p:spPr>
          <a:xfrm>
            <a:off x="658814" y="1507956"/>
            <a:ext cx="3372412" cy="2719915"/>
          </a:xfrm>
          <a:prstGeom prst="rect">
            <a:avLst/>
          </a:prstGeom>
          <a:solidFill>
            <a:schemeClr val="bg2"/>
          </a:solidFill>
        </p:spPr>
        <p:txBody>
          <a:bodyPr vert="horz" lIns="91440" tIns="45720" rIns="91440" bIns="45720" rtlCol="0">
            <a:normAutofit/>
          </a:bodyPr>
          <a:lstStyle>
            <a:lvl1pPr marL="228600" indent="-228600" algn="l" defTabSz="914400" rtl="0" eaLnBrk="1" latinLnBrk="0" hangingPunct="1">
              <a:lnSpc>
                <a:spcPct val="114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b="1"/>
              <a:t>Prompt:</a:t>
            </a:r>
            <a:endParaRPr lang="en-GB" sz="2200" b="1" dirty="0"/>
          </a:p>
          <a:p>
            <a:pPr marL="0" indent="0">
              <a:buNone/>
            </a:pPr>
            <a:r>
              <a:rPr lang="en-GB" sz="2200" dirty="0"/>
              <a:t>Now can you write 5 multiple choice questions testing students on the terms covered in the video?</a:t>
            </a:r>
          </a:p>
        </p:txBody>
      </p:sp>
      <p:pic>
        <p:nvPicPr>
          <p:cNvPr id="5" name="Picture 4" descr="Screenshot of Copilot's response showing multiple choice questions on the topic of Open Science.">
            <a:extLst>
              <a:ext uri="{FF2B5EF4-FFF2-40B4-BE49-F238E27FC236}">
                <a16:creationId xmlns:a16="http://schemas.microsoft.com/office/drawing/2014/main" id="{0ED88FB1-D37D-322D-96FE-6F2257E8E56F}"/>
              </a:ext>
            </a:extLst>
          </p:cNvPr>
          <p:cNvPicPr>
            <a:picLocks noChangeAspect="1"/>
          </p:cNvPicPr>
          <p:nvPr/>
        </p:nvPicPr>
        <p:blipFill>
          <a:blip r:embed="rId3"/>
          <a:srcRect b="13170"/>
          <a:stretch/>
        </p:blipFill>
        <p:spPr>
          <a:xfrm>
            <a:off x="4370373" y="1507956"/>
            <a:ext cx="7162815" cy="5236973"/>
          </a:xfrm>
          <a:prstGeom prst="rect">
            <a:avLst/>
          </a:prstGeom>
          <a:ln>
            <a:solidFill>
              <a:schemeClr val="bg2">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7743354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D5420-1F4A-CADA-BD8C-1953BE4FEF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6DBB04-8A1C-5E7E-DCE4-E26E2950A52C}"/>
              </a:ext>
            </a:extLst>
          </p:cNvPr>
          <p:cNvSpPr>
            <a:spLocks noGrp="1"/>
          </p:cNvSpPr>
          <p:nvPr>
            <p:ph type="title"/>
          </p:nvPr>
        </p:nvSpPr>
        <p:spPr>
          <a:xfrm>
            <a:off x="658812" y="560728"/>
            <a:ext cx="10874375" cy="789607"/>
          </a:xfrm>
        </p:spPr>
        <p:txBody>
          <a:bodyPr>
            <a:normAutofit fontScale="90000"/>
          </a:bodyPr>
          <a:lstStyle/>
          <a:p>
            <a:r>
              <a:rPr lang="en-GB"/>
              <a:t>Create additional materials with Copilot: your turn</a:t>
            </a:r>
          </a:p>
        </p:txBody>
      </p:sp>
      <p:sp>
        <p:nvSpPr>
          <p:cNvPr id="5" name="Content Placeholder 4">
            <a:extLst>
              <a:ext uri="{FF2B5EF4-FFF2-40B4-BE49-F238E27FC236}">
                <a16:creationId xmlns:a16="http://schemas.microsoft.com/office/drawing/2014/main" id="{21AC9C38-5D89-043B-1610-1CFAAE898DC9}"/>
              </a:ext>
            </a:extLst>
          </p:cNvPr>
          <p:cNvSpPr>
            <a:spLocks noGrp="1"/>
          </p:cNvSpPr>
          <p:nvPr>
            <p:ph idx="1"/>
          </p:nvPr>
        </p:nvSpPr>
        <p:spPr>
          <a:xfrm>
            <a:off x="658814" y="1507957"/>
            <a:ext cx="5400674" cy="4692818"/>
          </a:xfrm>
        </p:spPr>
        <p:txBody>
          <a:bodyPr>
            <a:normAutofit/>
          </a:bodyPr>
          <a:lstStyle/>
          <a:p>
            <a:pPr marL="457200" indent="-457200">
              <a:buFont typeface="+mj-lt"/>
              <a:buAutoNum type="arabicPeriod"/>
            </a:pPr>
            <a:r>
              <a:rPr lang="en-GB"/>
              <a:t>In the same conversation with Copilot, ask it to </a:t>
            </a:r>
            <a:r>
              <a:rPr lang="en-GB" b="1"/>
              <a:t>generate additional materials based on the video's content</a:t>
            </a:r>
            <a:r>
              <a:rPr lang="en-GB"/>
              <a:t>.</a:t>
            </a:r>
            <a:endParaRPr lang="en-GB" b="1"/>
          </a:p>
          <a:p>
            <a:pPr marL="457200" indent="-457200">
              <a:buFont typeface="+mj-lt"/>
              <a:buAutoNum type="arabicPeriod"/>
            </a:pPr>
            <a:r>
              <a:rPr lang="en-GB"/>
              <a:t>Refine your prompts, if needed.</a:t>
            </a:r>
          </a:p>
          <a:p>
            <a:pPr marL="457200" indent="-457200">
              <a:buFont typeface="+mj-lt"/>
              <a:buAutoNum type="arabicPeriod"/>
            </a:pPr>
            <a:endParaRPr lang="en-GB"/>
          </a:p>
        </p:txBody>
      </p:sp>
      <p:sp>
        <p:nvSpPr>
          <p:cNvPr id="9" name="Content Placeholder 4">
            <a:extLst>
              <a:ext uri="{FF2B5EF4-FFF2-40B4-BE49-F238E27FC236}">
                <a16:creationId xmlns:a16="http://schemas.microsoft.com/office/drawing/2014/main" id="{3C9AF34C-D78B-7BB4-ABDF-540EC1817836}"/>
              </a:ext>
            </a:extLst>
          </p:cNvPr>
          <p:cNvSpPr txBox="1">
            <a:spLocks/>
          </p:cNvSpPr>
          <p:nvPr/>
        </p:nvSpPr>
        <p:spPr>
          <a:xfrm>
            <a:off x="6818488" y="1507957"/>
            <a:ext cx="4714699" cy="4692818"/>
          </a:xfrm>
          <a:prstGeom prst="rect">
            <a:avLst/>
          </a:prstGeom>
          <a:solidFill>
            <a:schemeClr val="accent4">
              <a:lumMod val="20000"/>
              <a:lumOff val="80000"/>
            </a:schemeClr>
          </a:solidFill>
        </p:spPr>
        <p:txBody>
          <a:bodyPr vert="horz" lIns="288000" tIns="45720" rIns="91440" bIns="45720" rtlCol="0">
            <a:normAutofit/>
          </a:bodyPr>
          <a:lstStyle>
            <a:lvl1pPr marL="228600" indent="-228600" algn="l" defTabSz="914400" rtl="0" eaLnBrk="1" latinLnBrk="0" hangingPunct="1">
              <a:lnSpc>
                <a:spcPct val="114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a:t>Some ideas:</a:t>
            </a:r>
          </a:p>
          <a:p>
            <a:r>
              <a:rPr lang="en-GB"/>
              <a:t>Quiz questions</a:t>
            </a:r>
          </a:p>
          <a:p>
            <a:r>
              <a:rPr lang="en-GB"/>
              <a:t>Glossary</a:t>
            </a:r>
          </a:p>
          <a:p>
            <a:r>
              <a:rPr lang="en-GB"/>
              <a:t>Summary </a:t>
            </a:r>
          </a:p>
          <a:p>
            <a:r>
              <a:rPr lang="en-GB"/>
              <a:t>Simplified rewrite</a:t>
            </a:r>
          </a:p>
          <a:p>
            <a:r>
              <a:rPr lang="en-GB"/>
              <a:t>FAQs</a:t>
            </a:r>
          </a:p>
          <a:p>
            <a:r>
              <a:rPr lang="en-GB"/>
              <a:t>Gamified scenarios</a:t>
            </a:r>
          </a:p>
        </p:txBody>
      </p:sp>
    </p:spTree>
    <p:extLst>
      <p:ext uri="{BB962C8B-B14F-4D97-AF65-F5344CB8AC3E}">
        <p14:creationId xmlns:p14="http://schemas.microsoft.com/office/powerpoint/2010/main" val="3650682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AF9F9"/>
        </a:solidFill>
        <a:effectLst/>
      </p:bgPr>
    </p:bg>
    <p:spTree>
      <p:nvGrpSpPr>
        <p:cNvPr id="1" name="">
          <a:extLst>
            <a:ext uri="{FF2B5EF4-FFF2-40B4-BE49-F238E27FC236}">
              <a16:creationId xmlns:a16="http://schemas.microsoft.com/office/drawing/2014/main" id="{C4E3CDEC-FAB6-37C4-8A8C-D0836D684C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C70EEA-8564-B932-9CF2-1E1C5487E059}"/>
              </a:ext>
            </a:extLst>
          </p:cNvPr>
          <p:cNvSpPr>
            <a:spLocks noGrp="1"/>
          </p:cNvSpPr>
          <p:nvPr>
            <p:ph type="title"/>
          </p:nvPr>
        </p:nvSpPr>
        <p:spPr>
          <a:xfrm>
            <a:off x="658812" y="560728"/>
            <a:ext cx="10874375" cy="789607"/>
          </a:xfrm>
        </p:spPr>
        <p:txBody>
          <a:bodyPr/>
          <a:lstStyle/>
          <a:p>
            <a:r>
              <a:rPr lang="en-GB"/>
              <a:t>How did it go?</a:t>
            </a:r>
          </a:p>
        </p:txBody>
      </p:sp>
      <p:sp>
        <p:nvSpPr>
          <p:cNvPr id="5" name="Content Placeholder 4">
            <a:extLst>
              <a:ext uri="{FF2B5EF4-FFF2-40B4-BE49-F238E27FC236}">
                <a16:creationId xmlns:a16="http://schemas.microsoft.com/office/drawing/2014/main" id="{54C911E5-FAA9-6670-172B-636A6F1F92E0}"/>
              </a:ext>
            </a:extLst>
          </p:cNvPr>
          <p:cNvSpPr>
            <a:spLocks noGrp="1"/>
          </p:cNvSpPr>
          <p:nvPr>
            <p:ph idx="1"/>
          </p:nvPr>
        </p:nvSpPr>
        <p:spPr>
          <a:xfrm>
            <a:off x="658813" y="1507957"/>
            <a:ext cx="5400675" cy="4669005"/>
          </a:xfrm>
        </p:spPr>
        <p:txBody>
          <a:bodyPr/>
          <a:lstStyle/>
          <a:p>
            <a:r>
              <a:rPr lang="en-GB"/>
              <a:t>Did Copilot help you be more efficient?</a:t>
            </a:r>
          </a:p>
          <a:p>
            <a:r>
              <a:rPr lang="en-GB"/>
              <a:t>How accurate were the outputs?</a:t>
            </a:r>
          </a:p>
          <a:p>
            <a:r>
              <a:rPr lang="en-GB"/>
              <a:t>How much editing did you have to do?</a:t>
            </a:r>
          </a:p>
          <a:p>
            <a:r>
              <a:rPr lang="en-GB"/>
              <a:t>How did Copilot handle Welsh?</a:t>
            </a:r>
          </a:p>
          <a:p>
            <a:r>
              <a:rPr lang="en-GB"/>
              <a:t>Did Copilot help you generate new ideas?</a:t>
            </a:r>
          </a:p>
          <a:p>
            <a:endParaRPr lang="en-GB"/>
          </a:p>
        </p:txBody>
      </p:sp>
      <p:pic>
        <p:nvPicPr>
          <p:cNvPr id="7" name="Picture 6" descr="A cute yellow robot toy.">
            <a:extLst>
              <a:ext uri="{FF2B5EF4-FFF2-40B4-BE49-F238E27FC236}">
                <a16:creationId xmlns:a16="http://schemas.microsoft.com/office/drawing/2014/main" id="{DDBEBF72-8319-F24A-8A29-8F3449CED032}"/>
              </a:ext>
            </a:extLst>
          </p:cNvPr>
          <p:cNvPicPr>
            <a:picLocks noChangeAspect="1"/>
          </p:cNvPicPr>
          <p:nvPr/>
        </p:nvPicPr>
        <p:blipFill>
          <a:blip r:embed="rId3"/>
          <a:srcRect l="49148"/>
          <a:stretch/>
        </p:blipFill>
        <p:spPr>
          <a:xfrm>
            <a:off x="7315200" y="452486"/>
            <a:ext cx="4876800" cy="6401970"/>
          </a:xfrm>
          <a:prstGeom prst="rect">
            <a:avLst/>
          </a:prstGeom>
        </p:spPr>
      </p:pic>
    </p:spTree>
    <p:extLst>
      <p:ext uri="{BB962C8B-B14F-4D97-AF65-F5344CB8AC3E}">
        <p14:creationId xmlns:p14="http://schemas.microsoft.com/office/powerpoint/2010/main" val="2787925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6557B-2A19-AF8D-F5D6-5B5372567C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9DC11B-1558-5CEC-2EDF-7A3FEE61BD4C}"/>
              </a:ext>
            </a:extLst>
          </p:cNvPr>
          <p:cNvSpPr>
            <a:spLocks noGrp="1"/>
          </p:cNvSpPr>
          <p:nvPr>
            <p:ph type="title"/>
          </p:nvPr>
        </p:nvSpPr>
        <p:spPr>
          <a:xfrm>
            <a:off x="658812" y="560728"/>
            <a:ext cx="5437188" cy="789607"/>
          </a:xfrm>
        </p:spPr>
        <p:txBody>
          <a:bodyPr>
            <a:normAutofit/>
          </a:bodyPr>
          <a:lstStyle/>
          <a:p>
            <a:r>
              <a:rPr lang="en-GB"/>
              <a:t>The end result: example</a:t>
            </a:r>
          </a:p>
        </p:txBody>
      </p:sp>
      <p:sp>
        <p:nvSpPr>
          <p:cNvPr id="6" name="Content Placeholder 5">
            <a:extLst>
              <a:ext uri="{FF2B5EF4-FFF2-40B4-BE49-F238E27FC236}">
                <a16:creationId xmlns:a16="http://schemas.microsoft.com/office/drawing/2014/main" id="{CCBE72D1-CC27-125B-79EB-B4E22F9D10DC}"/>
              </a:ext>
            </a:extLst>
          </p:cNvPr>
          <p:cNvSpPr>
            <a:spLocks noGrp="1"/>
          </p:cNvSpPr>
          <p:nvPr>
            <p:ph idx="1"/>
          </p:nvPr>
        </p:nvSpPr>
        <p:spPr>
          <a:xfrm>
            <a:off x="658814" y="1507957"/>
            <a:ext cx="5400674" cy="4669005"/>
          </a:xfrm>
        </p:spPr>
        <p:txBody>
          <a:bodyPr/>
          <a:lstStyle/>
          <a:p>
            <a:r>
              <a:rPr lang="en-GB"/>
              <a:t>All the content is now on my Moodle page.</a:t>
            </a:r>
          </a:p>
          <a:p>
            <a:r>
              <a:rPr lang="en-GB"/>
              <a:t>In addition to the video, we now have</a:t>
            </a:r>
          </a:p>
          <a:p>
            <a:pPr lvl="1"/>
            <a:r>
              <a:rPr lang="en-GB" sz="2400"/>
              <a:t>an introduction to the video;</a:t>
            </a:r>
          </a:p>
          <a:p>
            <a:pPr lvl="1"/>
            <a:r>
              <a:rPr lang="en-GB" sz="2400"/>
              <a:t>a well-formatted and easy to navigate transcript;</a:t>
            </a:r>
          </a:p>
          <a:p>
            <a:pPr lvl="1"/>
            <a:r>
              <a:rPr lang="en-GB" sz="2400"/>
              <a:t>a glossary with difficult terms covered in the video; </a:t>
            </a:r>
          </a:p>
          <a:p>
            <a:pPr lvl="1"/>
            <a:r>
              <a:rPr lang="en-GB" sz="2400"/>
              <a:t>a multiple-choice quiz.</a:t>
            </a:r>
          </a:p>
        </p:txBody>
      </p:sp>
      <p:pic>
        <p:nvPicPr>
          <p:cNvPr id="3" name="Screen Recording 2" descr="Screencast of a Moodle page featuring a paragraph of text introducing a video embedded from YouTube on Open Science. Below, there is an accordion that when exapanded reveals a transcript formatted with headings and paragraph breaks. There is also a glossary and a multiple choice quiz.">
            <a:hlinkClick r:id="" action="ppaction://media"/>
            <a:extLst>
              <a:ext uri="{FF2B5EF4-FFF2-40B4-BE49-F238E27FC236}">
                <a16:creationId xmlns:a16="http://schemas.microsoft.com/office/drawing/2014/main" id="{2BE4D43E-9D44-1175-F203-43B9783D692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377173" y="560728"/>
            <a:ext cx="5156015" cy="6192747"/>
          </a:xfrm>
          <a:prstGeom prst="rect">
            <a:avLst/>
          </a:prstGeom>
          <a:ln>
            <a:solidFill>
              <a:schemeClr val="tx1"/>
            </a:solidFill>
          </a:ln>
        </p:spPr>
      </p:pic>
    </p:spTree>
    <p:extLst>
      <p:ext uri="{BB962C8B-B14F-4D97-AF65-F5344CB8AC3E}">
        <p14:creationId xmlns:p14="http://schemas.microsoft.com/office/powerpoint/2010/main" val="3219371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67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6557B-2A19-AF8D-F5D6-5B5372567C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9DC11B-1558-5CEC-2EDF-7A3FEE61BD4C}"/>
              </a:ext>
            </a:extLst>
          </p:cNvPr>
          <p:cNvSpPr>
            <a:spLocks noGrp="1"/>
          </p:cNvSpPr>
          <p:nvPr>
            <p:ph type="title"/>
          </p:nvPr>
        </p:nvSpPr>
        <p:spPr>
          <a:xfrm>
            <a:off x="658812" y="560728"/>
            <a:ext cx="10874376" cy="789607"/>
          </a:xfrm>
        </p:spPr>
        <p:txBody>
          <a:bodyPr>
            <a:normAutofit/>
          </a:bodyPr>
          <a:lstStyle/>
          <a:p>
            <a:r>
              <a:rPr lang="en-GB"/>
              <a:t>Streams and Panopto</a:t>
            </a:r>
          </a:p>
        </p:txBody>
      </p:sp>
      <p:sp>
        <p:nvSpPr>
          <p:cNvPr id="6" name="Content Placeholder 5">
            <a:extLst>
              <a:ext uri="{FF2B5EF4-FFF2-40B4-BE49-F238E27FC236}">
                <a16:creationId xmlns:a16="http://schemas.microsoft.com/office/drawing/2014/main" id="{CCBE72D1-CC27-125B-79EB-B4E22F9D10DC}"/>
              </a:ext>
            </a:extLst>
          </p:cNvPr>
          <p:cNvSpPr>
            <a:spLocks noGrp="1"/>
          </p:cNvSpPr>
          <p:nvPr>
            <p:ph idx="1"/>
          </p:nvPr>
        </p:nvSpPr>
        <p:spPr>
          <a:xfrm>
            <a:off x="658814" y="1507957"/>
            <a:ext cx="5400674" cy="4669005"/>
          </a:xfrm>
        </p:spPr>
        <p:txBody>
          <a:bodyPr/>
          <a:lstStyle/>
          <a:p>
            <a:r>
              <a:rPr lang="en-GB"/>
              <a:t>You can follow a similar process for videos hosted on Streams and Panopto.</a:t>
            </a:r>
          </a:p>
          <a:p>
            <a:r>
              <a:rPr lang="en-GB" sz="2400"/>
              <a:t>I will provide a short guide on how to </a:t>
            </a:r>
            <a:r>
              <a:rPr lang="en-GB"/>
              <a:t>download captions from each tool after this session.</a:t>
            </a:r>
          </a:p>
          <a:p>
            <a:r>
              <a:rPr lang="en-GB"/>
              <a:t>Be mindful of confidential information, especially when using transcripts from recorded meetings!</a:t>
            </a:r>
          </a:p>
        </p:txBody>
      </p:sp>
      <p:pic>
        <p:nvPicPr>
          <p:cNvPr id="1026" name="Picture 2" descr="Screenshot of the Panopto Editor with the captions next to the video.">
            <a:extLst>
              <a:ext uri="{FF2B5EF4-FFF2-40B4-BE49-F238E27FC236}">
                <a16:creationId xmlns:a16="http://schemas.microsoft.com/office/drawing/2014/main" id="{6A82D3D0-2DD5-D4AD-9822-C9FB8DE2B7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0819" y="709547"/>
            <a:ext cx="5482367" cy="3033296"/>
          </a:xfrm>
          <a:prstGeom prst="rect">
            <a:avLst/>
          </a:prstGeom>
          <a:ln>
            <a:solidFill>
              <a:schemeClr val="bg2">
                <a:lumMod val="50000"/>
              </a:schemeClr>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5" name="Picture 4" descr="Screenshot of Copilot's response showing a formatted video transcript. The text includes paragraph breaks and uses bold to emphasise key words and headings.">
            <a:extLst>
              <a:ext uri="{FF2B5EF4-FFF2-40B4-BE49-F238E27FC236}">
                <a16:creationId xmlns:a16="http://schemas.microsoft.com/office/drawing/2014/main" id="{3A17B0E4-89D5-046C-1DB0-2A2F64E13C0C}"/>
              </a:ext>
            </a:extLst>
          </p:cNvPr>
          <p:cNvPicPr>
            <a:picLocks noChangeAspect="1"/>
          </p:cNvPicPr>
          <p:nvPr/>
        </p:nvPicPr>
        <p:blipFill>
          <a:blip r:embed="rId4"/>
          <a:stretch>
            <a:fillRect/>
          </a:stretch>
        </p:blipFill>
        <p:spPr>
          <a:xfrm>
            <a:off x="6829485" y="3094735"/>
            <a:ext cx="4394210" cy="3425536"/>
          </a:xfrm>
          <a:prstGeom prst="rect">
            <a:avLst/>
          </a:prstGeom>
          <a:ln>
            <a:solidFill>
              <a:schemeClr val="bg2">
                <a:lumMod val="50000"/>
              </a:schemeClr>
            </a:solidFill>
          </a:ln>
          <a:effectLst>
            <a:outerShdw blurRad="50800" dist="38100" dir="2700000" algn="tl" rotWithShape="0">
              <a:prstClr val="black">
                <a:alpha val="40000"/>
              </a:prstClr>
            </a:outerShdw>
          </a:effectLst>
        </p:spPr>
      </p:pic>
      <p:pic>
        <p:nvPicPr>
          <p:cNvPr id="7" name="Graphic 6">
            <a:extLst>
              <a:ext uri="{FF2B5EF4-FFF2-40B4-BE49-F238E27FC236}">
                <a16:creationId xmlns:a16="http://schemas.microsoft.com/office/drawing/2014/main" id="{AF6C4CAE-833E-E1F1-1C12-BAED090712B0}"/>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5400000" flipH="1">
            <a:off x="6132514" y="3742843"/>
            <a:ext cx="691543" cy="691543"/>
          </a:xfrm>
          <a:prstGeom prst="rect">
            <a:avLst/>
          </a:prstGeom>
        </p:spPr>
      </p:pic>
    </p:spTree>
    <p:extLst>
      <p:ext uri="{BB962C8B-B14F-4D97-AF65-F5344CB8AC3E}">
        <p14:creationId xmlns:p14="http://schemas.microsoft.com/office/powerpoint/2010/main" val="13833735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84D8B-C9FA-0EBD-C7C6-4A9AD5B2BD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570AAD-42BF-B1AF-135C-6D76EE5BBAEA}"/>
              </a:ext>
            </a:extLst>
          </p:cNvPr>
          <p:cNvSpPr>
            <a:spLocks noGrp="1"/>
          </p:cNvSpPr>
          <p:nvPr>
            <p:ph type="title"/>
          </p:nvPr>
        </p:nvSpPr>
        <p:spPr>
          <a:xfrm>
            <a:off x="658812" y="560728"/>
            <a:ext cx="10874375" cy="789607"/>
          </a:xfrm>
        </p:spPr>
        <p:txBody>
          <a:bodyPr/>
          <a:lstStyle/>
          <a:p>
            <a:r>
              <a:rPr lang="en-GB"/>
              <a:t>Generative AI: UWTSD guidance and resources</a:t>
            </a:r>
          </a:p>
        </p:txBody>
      </p:sp>
      <p:sp>
        <p:nvSpPr>
          <p:cNvPr id="3" name="Content Placeholder 2">
            <a:extLst>
              <a:ext uri="{FF2B5EF4-FFF2-40B4-BE49-F238E27FC236}">
                <a16:creationId xmlns:a16="http://schemas.microsoft.com/office/drawing/2014/main" id="{6029FE7F-ECC8-61F6-9B90-013AA2965067}"/>
              </a:ext>
            </a:extLst>
          </p:cNvPr>
          <p:cNvSpPr>
            <a:spLocks noGrp="1"/>
          </p:cNvSpPr>
          <p:nvPr>
            <p:ph idx="1"/>
          </p:nvPr>
        </p:nvSpPr>
        <p:spPr>
          <a:xfrm>
            <a:off x="658813" y="1508125"/>
            <a:ext cx="5400675" cy="4668838"/>
          </a:xfrm>
        </p:spPr>
        <p:txBody>
          <a:bodyPr>
            <a:normAutofit/>
          </a:bodyPr>
          <a:lstStyle/>
          <a:p>
            <a:pPr marL="0" indent="0">
              <a:buNone/>
            </a:pPr>
            <a:r>
              <a:rPr lang="en-GB" b="1"/>
              <a:t>For staff:</a:t>
            </a:r>
          </a:p>
          <a:p>
            <a:r>
              <a:rPr lang="en-GB">
                <a:hlinkClick r:id="rId2"/>
              </a:rPr>
              <a:t>Generative AI guidance on the Intranet</a:t>
            </a:r>
            <a:r>
              <a:rPr lang="en-GB"/>
              <a:t>.</a:t>
            </a:r>
          </a:p>
          <a:p>
            <a:r>
              <a:rPr lang="en-GB">
                <a:hlinkClick r:id="rId3"/>
              </a:rPr>
              <a:t>AI Learning Community on Moodle</a:t>
            </a:r>
            <a:r>
              <a:rPr lang="en-GB"/>
              <a:t>.</a:t>
            </a:r>
          </a:p>
          <a:p>
            <a:pPr marL="0" indent="0">
              <a:buNone/>
            </a:pPr>
            <a:r>
              <a:rPr lang="en-GB" b="1"/>
              <a:t>For students:</a:t>
            </a:r>
          </a:p>
          <a:p>
            <a:r>
              <a:rPr lang="en-GB">
                <a:hlinkClick r:id="rId4"/>
              </a:rPr>
              <a:t>InfoSkills units on generative AI</a:t>
            </a:r>
            <a:r>
              <a:rPr lang="en-GB"/>
              <a:t>.</a:t>
            </a:r>
          </a:p>
        </p:txBody>
      </p:sp>
      <p:pic>
        <p:nvPicPr>
          <p:cNvPr id="5" name="Picture 4" descr="Screenshot of the page of UWTSD intranet featuring the guidance on Generative AI.">
            <a:extLst>
              <a:ext uri="{FF2B5EF4-FFF2-40B4-BE49-F238E27FC236}">
                <a16:creationId xmlns:a16="http://schemas.microsoft.com/office/drawing/2014/main" id="{AF0DE14D-029D-518A-9DE6-E810FFE260D5}"/>
              </a:ext>
            </a:extLst>
          </p:cNvPr>
          <p:cNvPicPr>
            <a:picLocks noChangeAspect="1"/>
          </p:cNvPicPr>
          <p:nvPr/>
        </p:nvPicPr>
        <p:blipFill>
          <a:blip r:embed="rId5"/>
          <a:stretch>
            <a:fillRect/>
          </a:stretch>
        </p:blipFill>
        <p:spPr>
          <a:xfrm>
            <a:off x="6059488" y="1508126"/>
            <a:ext cx="5473699" cy="3873766"/>
          </a:xfrm>
          <a:prstGeom prst="rect">
            <a:avLst/>
          </a:prstGeom>
          <a:ln>
            <a:solidFill>
              <a:schemeClr val="bg2">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55246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nvSpPr>
        <p:spPr bwMode="white">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 name="Title 1">
            <a:extLst>
              <a:ext uri="{FF2B5EF4-FFF2-40B4-BE49-F238E27FC236}">
                <a16:creationId xmlns:a16="http://schemas.microsoft.com/office/drawing/2014/main" id="{5CFAFE63-26D9-1C3F-0C4F-08BC217C9159}"/>
              </a:ext>
            </a:extLst>
          </p:cNvPr>
          <p:cNvSpPr>
            <a:spLocks noGrp="1"/>
          </p:cNvSpPr>
          <p:nvPr>
            <p:ph type="title" idx="4294967295"/>
          </p:nvPr>
        </p:nvSpPr>
        <p:spPr>
          <a:xfrm>
            <a:off x="411480" y="987552"/>
            <a:ext cx="4485861" cy="10881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400" b="1" i="0" u="none" strike="noStrike" kern="1200" cap="none" spc="0" normalizeH="0" baseline="0" noProof="0" dirty="0">
                <a:ln>
                  <a:noFill/>
                </a:ln>
                <a:solidFill>
                  <a:schemeClr val="accent1"/>
                </a:solidFill>
                <a:effectLst/>
                <a:uLnTx/>
                <a:uFillTx/>
                <a:latin typeface="+mj-lt"/>
                <a:ea typeface="+mj-ea"/>
                <a:cs typeface="+mj-cs"/>
              </a:rPr>
              <a:t>Training feedback form</a:t>
            </a:r>
          </a:p>
        </p:txBody>
      </p:sp>
      <p:sp>
        <p:nvSpPr>
          <p:cNvPr id="8" name="Content Placeholder 2">
            <a:extLst>
              <a:ext uri="{FF2B5EF4-FFF2-40B4-BE49-F238E27FC236}">
                <a16:creationId xmlns:a16="http://schemas.microsoft.com/office/drawing/2014/main" id="{F9746F35-B03C-278E-3EA5-E94C0D37B877}"/>
              </a:ext>
            </a:extLst>
          </p:cNvPr>
          <p:cNvSpPr>
            <a:spLocks noGrp="1"/>
          </p:cNvSpPr>
          <p:nvPr/>
        </p:nvSpPr>
        <p:spPr>
          <a:xfrm>
            <a:off x="411479" y="2257016"/>
            <a:ext cx="4484471" cy="4015768"/>
          </a:xfrm>
          <a:prstGeom prst="rect">
            <a:avLst/>
          </a:prstGeom>
        </p:spPr>
        <p:txBody>
          <a:bodyPr vert="horz" lIns="91440" tIns="45720" rIns="91440" bIns="45720" rtlCol="0" anchor="t">
            <a:no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t>Scan the QR code or click on the link below: </a:t>
            </a:r>
            <a:r>
              <a:rPr lang="en-GB" sz="2400" dirty="0">
                <a:hlinkClick r:id="rId2"/>
              </a:rPr>
              <a:t>Feedback form</a:t>
            </a:r>
            <a:r>
              <a:rPr lang="en-GB" sz="2400" dirty="0"/>
              <a:t> (https://forms.office.com/e/phf1yypakP) </a:t>
            </a:r>
          </a:p>
          <a:p>
            <a:pPr marL="0" indent="0">
              <a:buNone/>
            </a:pPr>
            <a:endParaRPr lang="en-GB" sz="2400" dirty="0"/>
          </a:p>
          <a:p>
            <a:pPr marL="0" indent="0">
              <a:buNone/>
            </a:pPr>
            <a:r>
              <a:rPr lang="en-GB" sz="2000" dirty="0"/>
              <a:t>Entries are completely anonymous, please be as honest as you can!</a:t>
            </a:r>
          </a:p>
        </p:txBody>
      </p:sp>
      <p:pic>
        <p:nvPicPr>
          <p:cNvPr id="9" name="Picture 8" descr="A QR code on a screen.">
            <a:extLst>
              <a:ext uri="{FF2B5EF4-FFF2-40B4-BE49-F238E27FC236}">
                <a16:creationId xmlns:a16="http://schemas.microsoft.com/office/drawing/2014/main" id="{E2401E13-6441-293D-54C2-880D48131DA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77" r="1" b="1"/>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extLst>
      <p:ext uri="{BB962C8B-B14F-4D97-AF65-F5344CB8AC3E}">
        <p14:creationId xmlns:p14="http://schemas.microsoft.com/office/powerpoint/2010/main" val="17447048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8DB5B-2EA3-501F-A0DD-A38AB8E9E8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1E69B5-E04F-2304-E2C7-C2DAD37080EF}"/>
              </a:ext>
            </a:extLst>
          </p:cNvPr>
          <p:cNvSpPr>
            <a:spLocks noGrp="1"/>
          </p:cNvSpPr>
          <p:nvPr>
            <p:ph type="title"/>
          </p:nvPr>
        </p:nvSpPr>
        <p:spPr>
          <a:xfrm>
            <a:off x="658812" y="560728"/>
            <a:ext cx="10874375" cy="789607"/>
          </a:xfrm>
        </p:spPr>
        <p:txBody>
          <a:bodyPr/>
          <a:lstStyle/>
          <a:p>
            <a:r>
              <a:rPr lang="en-GB"/>
              <a:t>References</a:t>
            </a:r>
          </a:p>
        </p:txBody>
      </p:sp>
      <p:sp>
        <p:nvSpPr>
          <p:cNvPr id="3" name="Content Placeholder 2">
            <a:extLst>
              <a:ext uri="{FF2B5EF4-FFF2-40B4-BE49-F238E27FC236}">
                <a16:creationId xmlns:a16="http://schemas.microsoft.com/office/drawing/2014/main" id="{3DF03285-7BD0-CA88-B771-85048CDF4977}"/>
              </a:ext>
            </a:extLst>
          </p:cNvPr>
          <p:cNvSpPr>
            <a:spLocks noGrp="1"/>
          </p:cNvSpPr>
          <p:nvPr>
            <p:ph idx="1"/>
          </p:nvPr>
        </p:nvSpPr>
        <p:spPr>
          <a:xfrm>
            <a:off x="658813" y="1508125"/>
            <a:ext cx="10874375" cy="4668838"/>
          </a:xfrm>
        </p:spPr>
        <p:txBody>
          <a:bodyPr>
            <a:normAutofit lnSpcReduction="10000"/>
          </a:bodyPr>
          <a:lstStyle/>
          <a:p>
            <a:pPr marL="0" indent="0">
              <a:buNone/>
            </a:pPr>
            <a:r>
              <a:rPr lang="en-GB" dirty="0" err="1"/>
              <a:t>Deeprose</a:t>
            </a:r>
            <a:r>
              <a:rPr lang="en-GB" dirty="0"/>
              <a:t>, M. (2024) </a:t>
            </a:r>
            <a:r>
              <a:rPr lang="en-GB" i="1" dirty="0"/>
              <a:t>Using generative AI to improve digital accessibility efficiency, featuring Copilot, Whisper, and Claude</a:t>
            </a:r>
            <a:r>
              <a:rPr lang="en-GB" dirty="0"/>
              <a:t>. Available at: </a:t>
            </a:r>
            <a:r>
              <a:rPr lang="en-GB" dirty="0">
                <a:hlinkClick r:id="rId2"/>
              </a:rPr>
              <a:t>https://matthewdeeprose.github.io/genAI_a11y_efficiency.html</a:t>
            </a:r>
            <a:r>
              <a:rPr lang="en-GB" dirty="0"/>
              <a:t> (Accessed: 17 January 2025).</a:t>
            </a:r>
          </a:p>
          <a:p>
            <a:pPr marL="0" indent="0">
              <a:buNone/>
            </a:pPr>
            <a:r>
              <a:rPr lang="en-GB" dirty="0"/>
              <a:t>Jisc (2024) </a:t>
            </a:r>
            <a:r>
              <a:rPr lang="en-GB" i="1" dirty="0"/>
              <a:t>Student digital experience insights survey 2023/24. UK higher education (HE) survey findings</a:t>
            </a:r>
            <a:r>
              <a:rPr lang="en-GB" dirty="0"/>
              <a:t>. Available at: </a:t>
            </a:r>
            <a:r>
              <a:rPr lang="en-GB" dirty="0">
                <a:hlinkClick r:id="rId3"/>
              </a:rPr>
              <a:t>https://repository.jisc.ac.uk/9646/1/DEI-2024-student-he-report.pdf</a:t>
            </a:r>
            <a:r>
              <a:rPr lang="en-GB" dirty="0"/>
              <a:t> (Accessed: 21 January 2025).</a:t>
            </a:r>
          </a:p>
          <a:p>
            <a:pPr marL="0" indent="0">
              <a:buNone/>
            </a:pPr>
            <a:r>
              <a:rPr lang="en-GB" dirty="0"/>
              <a:t>UNSW eLearning (2024) </a:t>
            </a:r>
            <a:r>
              <a:rPr lang="en-GB" i="1" dirty="0"/>
              <a:t>Supporting Universal Design for Learning using AI tools</a:t>
            </a:r>
            <a:r>
              <a:rPr lang="en-GB" dirty="0"/>
              <a:t>. 7 November. Available at: </a:t>
            </a:r>
            <a:r>
              <a:rPr lang="en-GB" dirty="0">
                <a:hlinkClick r:id="rId4"/>
              </a:rPr>
              <a:t>https://www.youtube.com/watch?v=yrVEYIOMW_Y</a:t>
            </a:r>
            <a:r>
              <a:rPr lang="en-GB" dirty="0"/>
              <a:t> (Accessed: 17 January 2025).</a:t>
            </a:r>
          </a:p>
        </p:txBody>
      </p:sp>
    </p:spTree>
    <p:extLst>
      <p:ext uri="{BB962C8B-B14F-4D97-AF65-F5344CB8AC3E}">
        <p14:creationId xmlns:p14="http://schemas.microsoft.com/office/powerpoint/2010/main" val="2193212348"/>
      </p:ext>
    </p:extLst>
  </p:cSld>
  <p:clrMapOvr>
    <a:masterClrMapping/>
  </p:clrMapOvr>
</p:sld>
</file>

<file path=ppt/theme/theme1.xml><?xml version="1.0" encoding="utf-8"?>
<a:theme xmlns:a="http://schemas.openxmlformats.org/drawingml/2006/main" name="office theme">
  <a:themeElements>
    <a:clrScheme name="UWTDS">
      <a:dk1>
        <a:sysClr val="windowText" lastClr="000000"/>
      </a:dk1>
      <a:lt1>
        <a:sysClr val="window" lastClr="FFFFFF"/>
      </a:lt1>
      <a:dk2>
        <a:srgbClr val="44546A"/>
      </a:dk2>
      <a:lt2>
        <a:srgbClr val="E7E6E6"/>
      </a:lt2>
      <a:accent1>
        <a:srgbClr val="003E5B"/>
      </a:accent1>
      <a:accent2>
        <a:srgbClr val="00BFD9"/>
      </a:accent2>
      <a:accent3>
        <a:srgbClr val="A5A5A5"/>
      </a:accent3>
      <a:accent4>
        <a:srgbClr val="FEBE10"/>
      </a:accent4>
      <a:accent5>
        <a:srgbClr val="5B9BD5"/>
      </a:accent5>
      <a:accent6>
        <a:srgbClr val="70AD47"/>
      </a:accent6>
      <a:hlink>
        <a:srgbClr val="0563C1"/>
      </a:hlink>
      <a:folHlink>
        <a:srgbClr val="954F72"/>
      </a:folHlink>
    </a:clrScheme>
    <a:fontScheme name="Custom 6">
      <a:majorFont>
        <a:latin typeface="Aptos Black"/>
        <a:ea typeface=""/>
        <a:cs typeface=""/>
      </a:majorFont>
      <a:minorFont>
        <a:latin typeface="Apto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UWTDS">
    <a:dk1>
      <a:sysClr val="windowText" lastClr="000000"/>
    </a:dk1>
    <a:lt1>
      <a:sysClr val="window" lastClr="FFFFFF"/>
    </a:lt1>
    <a:dk2>
      <a:srgbClr val="44546A"/>
    </a:dk2>
    <a:lt2>
      <a:srgbClr val="E7E6E6"/>
    </a:lt2>
    <a:accent1>
      <a:srgbClr val="003E5B"/>
    </a:accent1>
    <a:accent2>
      <a:srgbClr val="00BFD9"/>
    </a:accent2>
    <a:accent3>
      <a:srgbClr val="A5A5A5"/>
    </a:accent3>
    <a:accent4>
      <a:srgbClr val="FEBE10"/>
    </a:accent4>
    <a:accent5>
      <a:srgbClr val="5B9BD5"/>
    </a:accent5>
    <a:accent6>
      <a:srgbClr val="70AD47"/>
    </a:accent6>
    <a:hlink>
      <a:srgbClr val="0563C1"/>
    </a:hlink>
    <a:folHlink>
      <a:srgbClr val="954F72"/>
    </a:folHlink>
  </a:clrScheme>
</a:themeOverrid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8A35DE6C-EC39-465F-966C-1D85D1AD96F8}">
  <we:reference id="3e0fcce7-415c-4081-926c-b4e449c650e4" version="1.1.0.2" store="EXCatalog" storeType="EXCatalog"/>
  <we:alternateReferences>
    <we:reference id="WA200004709" version="1.1.0.2" store="en-GB" storeType="OMEX"/>
  </we:alternateReferences>
  <we:properties>
    <we:property name="Office.AutoShowTaskpaneWithDocument" value="true"/>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8699d18-fc88-4835-95db-008a473c433a">
      <Terms xmlns="http://schemas.microsoft.com/office/infopath/2007/PartnerControls"/>
    </lcf76f155ced4ddcb4097134ff3c332f>
    <TaxCatchAll xmlns="3d9d905d-0e98-4cf8-a18a-63394b192b5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1A8EA2AC87CD4479B79FF26A49BDA55" ma:contentTypeVersion="18" ma:contentTypeDescription="Create a new document." ma:contentTypeScope="" ma:versionID="c6c668111606ef735708a3df8ce777c3">
  <xsd:schema xmlns:xsd="http://www.w3.org/2001/XMLSchema" xmlns:xs="http://www.w3.org/2001/XMLSchema" xmlns:p="http://schemas.microsoft.com/office/2006/metadata/properties" xmlns:ns2="68699d18-fc88-4835-95db-008a473c433a" xmlns:ns3="3d9d905d-0e98-4cf8-a18a-63394b192b56" targetNamespace="http://schemas.microsoft.com/office/2006/metadata/properties" ma:root="true" ma:fieldsID="87e0a2d6514f61a297b5b004c769badd" ns2:_="" ns3:_="">
    <xsd:import namespace="68699d18-fc88-4835-95db-008a473c433a"/>
    <xsd:import namespace="3d9d905d-0e98-4cf8-a18a-63394b192b5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699d18-fc88-4835-95db-008a473c43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d9d905d-0e98-4cf8-a18a-63394b192b56"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3eb92d29-6684-4104-8c69-8426fc68c64e}" ma:internalName="TaxCatchAll" ma:showField="CatchAllData" ma:web="3d9d905d-0e98-4cf8-a18a-63394b192b5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86F8DC8-71FA-4FF5-92DC-7CB4B8B25957}">
  <ds:schemaRefs>
    <ds:schemaRef ds:uri="http://schemas.microsoft.com/sharepoint/v3/contenttype/forms"/>
  </ds:schemaRefs>
</ds:datastoreItem>
</file>

<file path=customXml/itemProps2.xml><?xml version="1.0" encoding="utf-8"?>
<ds:datastoreItem xmlns:ds="http://schemas.openxmlformats.org/officeDocument/2006/customXml" ds:itemID="{D70EFCF7-7456-45BC-AA56-5E6EB623790B}">
  <ds:schemaRefs>
    <ds:schemaRef ds:uri="http://purl.org/dc/terms/"/>
    <ds:schemaRef ds:uri="http://purl.org/dc/dcmitype/"/>
    <ds:schemaRef ds:uri="3d9d905d-0e98-4cf8-a18a-63394b192b56"/>
    <ds:schemaRef ds:uri="68699d18-fc88-4835-95db-008a473c433a"/>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AB299561-E4FE-4856-AC31-FAF0E847AD2E}">
  <ds:schemaRefs>
    <ds:schemaRef ds:uri="3d9d905d-0e98-4cf8-a18a-63394b192b56"/>
    <ds:schemaRef ds:uri="68699d18-fc88-4835-95db-008a473c433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1323</Words>
  <Application>Microsoft Office PowerPoint</Application>
  <PresentationFormat>Widescreen</PresentationFormat>
  <Paragraphs>134</Paragraphs>
  <Slides>24</Slides>
  <Notes>16</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Aptos</vt:lpstr>
      <vt:lpstr>Aptos Black</vt:lpstr>
      <vt:lpstr>Arial</vt:lpstr>
      <vt:lpstr>Calibri</vt:lpstr>
      <vt:lpstr>Cascadia Mono</vt:lpstr>
      <vt:lpstr>office theme</vt:lpstr>
      <vt:lpstr>Creating accessible video content with Copilot</vt:lpstr>
      <vt:lpstr>Agenda</vt:lpstr>
      <vt:lpstr>Jisc Digital skills in AI and generative AI</vt:lpstr>
      <vt:lpstr>The report will cover areas of AI</vt:lpstr>
      <vt:lpstr>Short comfort break: 5 minutes</vt:lpstr>
      <vt:lpstr>Why use generative AI for accessibility?</vt:lpstr>
      <vt:lpstr>Benefits of having a (well-formatted) transcript</vt:lpstr>
      <vt:lpstr>Sensitive and confidential information</vt:lpstr>
      <vt:lpstr>Checking and editing Copilot outputs</vt:lpstr>
      <vt:lpstr>Scenario: A third-party video from YouTube</vt:lpstr>
      <vt:lpstr>Step 1: Copy YouTube transcript</vt:lpstr>
      <vt:lpstr>Step 2: Use Copilot to format the transcript (1/2)</vt:lpstr>
      <vt:lpstr>Step 2: Use Copilot to format the transcript (2/2)</vt:lpstr>
      <vt:lpstr>Format a transcript with Copilot: your turn</vt:lpstr>
      <vt:lpstr>Step 3: Use Copilot to draft a short introduction to the video</vt:lpstr>
      <vt:lpstr>Step 4: Use Copilot to create a glossary</vt:lpstr>
      <vt:lpstr>Step 5: Creating multiple choice questions</vt:lpstr>
      <vt:lpstr>Create additional materials with Copilot: your turn</vt:lpstr>
      <vt:lpstr>How did it go?</vt:lpstr>
      <vt:lpstr>The end result: example</vt:lpstr>
      <vt:lpstr>Streams and Panopto</vt:lpstr>
      <vt:lpstr>Generative AI: UWTSD guidance and resources</vt:lpstr>
      <vt:lpstr>Training feedback form</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Alice De Angeli</dc:creator>
  <cp:lastModifiedBy>Alice De Angeli</cp:lastModifiedBy>
  <cp:revision>5</cp:revision>
  <dcterms:created xsi:type="dcterms:W3CDTF">2025-01-15T16:34:43Z</dcterms:created>
  <dcterms:modified xsi:type="dcterms:W3CDTF">2025-02-05T09:25:35Z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0x01010021A8EA2AC87CD4479B79FF26A49BDA55</vt:lpwstr>
  </property>
  <property fmtid="{D5CDD505-2E9C-101B-9397-08002B2CF9AE}" pid="3" name="MediaServiceImageTags">
    <vt:lpwstr/>
  </property>
</Properties>
</file>