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1"/>
  </p:sldMasterIdLst>
  <p:notesMasterIdLst>
    <p:notesMasterId r:id="rId11"/>
  </p:notesMasterIdLst>
  <p:sldIdLst>
    <p:sldId id="256" r:id="rId2"/>
    <p:sldId id="257" r:id="rId3"/>
    <p:sldId id="266" r:id="rId4"/>
    <p:sldId id="261" r:id="rId5"/>
    <p:sldId id="259" r:id="rId6"/>
    <p:sldId id="260" r:id="rId7"/>
    <p:sldId id="263" r:id="rId8"/>
    <p:sldId id="265"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6682CE-1F32-2046-932F-B3F524FAD06E}" v="123" dt="2021-12-09T10:29:39.0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6855"/>
    <p:restoredTop sz="96056"/>
  </p:normalViewPr>
  <p:slideViewPr>
    <p:cSldViewPr snapToGrid="0" snapToObjects="1">
      <p:cViewPr varScale="1">
        <p:scale>
          <a:sx n="73" d="100"/>
          <a:sy n="73" d="100"/>
        </p:scale>
        <p:origin x="224" y="1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CE4F5C-E560-ED4E-B702-D8CFC905178F}" type="datetimeFigureOut">
              <a:rPr lang="en-US" smtClean="0"/>
              <a:t>12/9/21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69D574-3BB2-4C44-A9D1-ED4EB0382471}" type="slidenum">
              <a:rPr lang="en-US" smtClean="0"/>
              <a:t>‹#›</a:t>
            </a:fld>
            <a:endParaRPr lang="en-US"/>
          </a:p>
        </p:txBody>
      </p:sp>
    </p:spTree>
    <p:extLst>
      <p:ext uri="{BB962C8B-B14F-4D97-AF65-F5344CB8AC3E}">
        <p14:creationId xmlns:p14="http://schemas.microsoft.com/office/powerpoint/2010/main" val="3738460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Introduction </a:t>
            </a:r>
          </a:p>
          <a:p>
            <a:r>
              <a:rPr lang="en-US" dirty="0"/>
              <a:t>My name is Praise </a:t>
            </a:r>
            <a:r>
              <a:rPr lang="en-US" dirty="0" err="1"/>
              <a:t>Abla</a:t>
            </a:r>
            <a:r>
              <a:rPr lang="en-US" dirty="0"/>
              <a:t> </a:t>
            </a:r>
            <a:r>
              <a:rPr lang="en-US" dirty="0" err="1"/>
              <a:t>Oigbochie</a:t>
            </a:r>
            <a:endParaRPr lang="en-US" dirty="0"/>
          </a:p>
          <a:p>
            <a:r>
              <a:rPr lang="en-US" dirty="0"/>
              <a:t>Based on my intended career, I have prepared this presentation to </a:t>
            </a:r>
            <a:r>
              <a:rPr lang="en-US" dirty="0" err="1"/>
              <a:t>analyse</a:t>
            </a:r>
            <a:r>
              <a:rPr lang="en-US" dirty="0"/>
              <a:t> my academic and Employability skills.</a:t>
            </a:r>
          </a:p>
          <a:p>
            <a:endParaRPr lang="en-US" dirty="0"/>
          </a:p>
        </p:txBody>
      </p:sp>
      <p:sp>
        <p:nvSpPr>
          <p:cNvPr id="4" name="Slide Number Placeholder 3"/>
          <p:cNvSpPr>
            <a:spLocks noGrp="1"/>
          </p:cNvSpPr>
          <p:nvPr>
            <p:ph type="sldNum" sz="quarter" idx="5"/>
          </p:nvPr>
        </p:nvSpPr>
        <p:spPr/>
        <p:txBody>
          <a:bodyPr/>
          <a:lstStyle/>
          <a:p>
            <a:fld id="{3669D574-3BB2-4C44-A9D1-ED4EB0382471}" type="slidenum">
              <a:rPr lang="en-US" smtClean="0"/>
              <a:t>1</a:t>
            </a:fld>
            <a:endParaRPr lang="en-US"/>
          </a:p>
        </p:txBody>
      </p:sp>
    </p:spTree>
    <p:extLst>
      <p:ext uri="{BB962C8B-B14F-4D97-AF65-F5344CB8AC3E}">
        <p14:creationId xmlns:p14="http://schemas.microsoft.com/office/powerpoint/2010/main" val="30755400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want to be Self Employed in the future to have An Online Retail Business. In this presentation, I will show you the Academic and Employability skills that I already have and the skills that I will need to improve. I will also show you my SOWT Analysis for my intended career.</a:t>
            </a:r>
          </a:p>
        </p:txBody>
      </p:sp>
      <p:sp>
        <p:nvSpPr>
          <p:cNvPr id="4" name="Slide Number Placeholder 3"/>
          <p:cNvSpPr>
            <a:spLocks noGrp="1"/>
          </p:cNvSpPr>
          <p:nvPr>
            <p:ph type="sldNum" sz="quarter" idx="5"/>
          </p:nvPr>
        </p:nvSpPr>
        <p:spPr/>
        <p:txBody>
          <a:bodyPr/>
          <a:lstStyle/>
          <a:p>
            <a:fld id="{3669D574-3BB2-4C44-A9D1-ED4EB0382471}" type="slidenum">
              <a:rPr lang="en-US" smtClean="0"/>
              <a:t>2</a:t>
            </a:fld>
            <a:endParaRPr lang="en-US"/>
          </a:p>
        </p:txBody>
      </p:sp>
    </p:spTree>
    <p:extLst>
      <p:ext uri="{BB962C8B-B14F-4D97-AF65-F5344CB8AC3E}">
        <p14:creationId xmlns:p14="http://schemas.microsoft.com/office/powerpoint/2010/main" val="22437797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Academic skills</a:t>
            </a:r>
          </a:p>
          <a:p>
            <a:r>
              <a:rPr lang="en-US" dirty="0"/>
              <a:t> I can read to get information and understand as:-</a:t>
            </a:r>
          </a:p>
          <a:p>
            <a:r>
              <a:rPr lang="en-US" dirty="0"/>
              <a:t>I will need to read messages and emails from my customers and suppliers and reply with good writing skills.</a:t>
            </a:r>
          </a:p>
          <a:p>
            <a:r>
              <a:rPr lang="en-US" dirty="0"/>
              <a:t>I can read and search for information that will help me improve my Business. </a:t>
            </a:r>
          </a:p>
          <a:p>
            <a:r>
              <a:rPr lang="en-US" dirty="0"/>
              <a:t>I am a good listener and able to communicate respectfully. </a:t>
            </a:r>
          </a:p>
          <a:p>
            <a:endParaRPr lang="en-US" dirty="0"/>
          </a:p>
          <a:p>
            <a:r>
              <a:rPr lang="en-US" dirty="0"/>
              <a:t>Employability Skills:-</a:t>
            </a:r>
          </a:p>
          <a:p>
            <a:r>
              <a:rPr lang="en-US" dirty="0"/>
              <a:t>I am very Self Discipline, able to overcome my weaknesses.</a:t>
            </a:r>
          </a:p>
          <a:p>
            <a:r>
              <a:rPr lang="en-US" dirty="0"/>
              <a:t>I have the knowledge and clear understanding of what my customer wants. </a:t>
            </a:r>
          </a:p>
          <a:p>
            <a:r>
              <a:rPr lang="en-US" dirty="0"/>
              <a:t>Very </a:t>
            </a:r>
            <a:r>
              <a:rPr lang="en-US" dirty="0" err="1"/>
              <a:t>Organised</a:t>
            </a:r>
            <a:r>
              <a:rPr lang="en-US" dirty="0"/>
              <a:t> and good at solving problems. Example dealing with customer service</a:t>
            </a:r>
          </a:p>
        </p:txBody>
      </p:sp>
      <p:sp>
        <p:nvSpPr>
          <p:cNvPr id="4" name="Slide Number Placeholder 3"/>
          <p:cNvSpPr>
            <a:spLocks noGrp="1"/>
          </p:cNvSpPr>
          <p:nvPr>
            <p:ph type="sldNum" sz="quarter" idx="5"/>
          </p:nvPr>
        </p:nvSpPr>
        <p:spPr/>
        <p:txBody>
          <a:bodyPr/>
          <a:lstStyle/>
          <a:p>
            <a:fld id="{3669D574-3BB2-4C44-A9D1-ED4EB0382471}" type="slidenum">
              <a:rPr lang="en-US" smtClean="0"/>
              <a:t>4</a:t>
            </a:fld>
            <a:endParaRPr lang="en-US"/>
          </a:p>
        </p:txBody>
      </p:sp>
    </p:spTree>
    <p:extLst>
      <p:ext uri="{BB962C8B-B14F-4D97-AF65-F5344CB8AC3E}">
        <p14:creationId xmlns:p14="http://schemas.microsoft.com/office/powerpoint/2010/main" val="244661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669D574-3BB2-4C44-A9D1-ED4EB0382471}" type="slidenum">
              <a:rPr lang="en-US" smtClean="0"/>
              <a:t>5</a:t>
            </a:fld>
            <a:endParaRPr lang="en-US"/>
          </a:p>
        </p:txBody>
      </p:sp>
    </p:spTree>
    <p:extLst>
      <p:ext uri="{BB962C8B-B14F-4D97-AF65-F5344CB8AC3E}">
        <p14:creationId xmlns:p14="http://schemas.microsoft.com/office/powerpoint/2010/main" val="41466562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Tx/>
              <a:buChar char="-"/>
            </a:pPr>
            <a:r>
              <a:rPr lang="en-GB" sz="1200" b="1" dirty="0"/>
              <a:t>I have the knowledge and clear </a:t>
            </a:r>
            <a:r>
              <a:rPr lang="en-GB" sz="1200" b="1" dirty="0">
                <a:latin typeface="Times New Roman" panose="02020603050405020304" pitchFamily="18" charset="0"/>
                <a:cs typeface="Times New Roman" panose="02020603050405020304" pitchFamily="18" charset="0"/>
              </a:rPr>
              <a:t>understanding</a:t>
            </a:r>
            <a:r>
              <a:rPr lang="en-GB" sz="1200" b="1" dirty="0"/>
              <a:t> of what my customer wants. </a:t>
            </a:r>
          </a:p>
          <a:p>
            <a:pPr marL="285750" indent="-285750">
              <a:buFontTx/>
              <a:buChar char="-"/>
            </a:pPr>
            <a:endParaRPr lang="en-GB" sz="1200" b="1" dirty="0"/>
          </a:p>
          <a:p>
            <a:pPr marL="285750" indent="-285750">
              <a:buFontTx/>
              <a:buChar char="-"/>
            </a:pPr>
            <a:r>
              <a:rPr lang="en-GB" sz="1200" b="1" dirty="0">
                <a:latin typeface="Times New Roman" panose="02020603050405020304" pitchFamily="18" charset="0"/>
                <a:cs typeface="Times New Roman" panose="02020603050405020304" pitchFamily="18" charset="0"/>
              </a:rPr>
              <a:t>I am very Self Discipline, able to overcome my weaknesses.</a:t>
            </a:r>
          </a:p>
          <a:p>
            <a:pPr marL="285750" indent="-285750">
              <a:buFontTx/>
              <a:buChar char="-"/>
            </a:pPr>
            <a:endParaRPr lang="en-GB" sz="1200" b="1" dirty="0"/>
          </a:p>
          <a:p>
            <a:pPr marL="285750" indent="-285750">
              <a:buFontTx/>
              <a:buChar char="-"/>
            </a:pPr>
            <a:r>
              <a:rPr lang="en-GB" sz="1200" b="1" dirty="0">
                <a:latin typeface="Times New Roman" panose="02020603050405020304" pitchFamily="18" charset="0"/>
                <a:cs typeface="Times New Roman" panose="02020603050405020304" pitchFamily="18" charset="0"/>
              </a:rPr>
              <a:t>I am very Organised and good at solving problems. Example dealing with customer service </a:t>
            </a:r>
          </a:p>
          <a:p>
            <a:pPr marL="285750" indent="-285750">
              <a:buFontTx/>
              <a:buChar char="-"/>
            </a:pPr>
            <a:endParaRPr lang="en-GB" dirty="0"/>
          </a:p>
          <a:p>
            <a:pPr marL="285750" indent="-285750">
              <a:buFontTx/>
              <a:buChar char="-"/>
            </a:pPr>
            <a:r>
              <a:rPr lang="en-GB" sz="1200" b="1" dirty="0"/>
              <a:t>I have the knowledge and clear </a:t>
            </a:r>
            <a:r>
              <a:rPr lang="en-GB" sz="1200" b="1" dirty="0">
                <a:latin typeface="Times New Roman" panose="02020603050405020304" pitchFamily="18" charset="0"/>
                <a:cs typeface="Times New Roman" panose="02020603050405020304" pitchFamily="18" charset="0"/>
              </a:rPr>
              <a:t>understanding</a:t>
            </a:r>
            <a:r>
              <a:rPr lang="en-GB" sz="1200" b="1" dirty="0"/>
              <a:t> of what my customer wants. </a:t>
            </a:r>
          </a:p>
          <a:p>
            <a:pPr marL="285750" indent="-285750">
              <a:buFontTx/>
              <a:buChar char="-"/>
            </a:pPr>
            <a:endParaRPr lang="en-GB" sz="1200" b="1" dirty="0"/>
          </a:p>
          <a:p>
            <a:pPr marL="285750" indent="-285750">
              <a:buFontTx/>
              <a:buChar char="-"/>
            </a:pPr>
            <a:r>
              <a:rPr lang="en-GB" sz="1200" b="1" dirty="0">
                <a:latin typeface="Times New Roman" panose="02020603050405020304" pitchFamily="18" charset="0"/>
                <a:cs typeface="Times New Roman" panose="02020603050405020304" pitchFamily="18" charset="0"/>
              </a:rPr>
              <a:t>I am very Self Discipline, able to overcome my weaknesses.</a:t>
            </a:r>
          </a:p>
          <a:p>
            <a:pPr marL="285750" indent="-285750">
              <a:buFontTx/>
              <a:buChar char="-"/>
            </a:pPr>
            <a:endParaRPr lang="en-GB" sz="1200" b="1" dirty="0"/>
          </a:p>
          <a:p>
            <a:pPr marL="285750" indent="-285750">
              <a:buFontTx/>
              <a:buChar char="-"/>
            </a:pPr>
            <a:r>
              <a:rPr lang="en-GB" sz="1200" b="1" dirty="0">
                <a:latin typeface="Times New Roman" panose="02020603050405020304" pitchFamily="18" charset="0"/>
                <a:cs typeface="Times New Roman" panose="02020603050405020304" pitchFamily="18" charset="0"/>
              </a:rPr>
              <a:t>I am very Organised and good at solving problems </a:t>
            </a:r>
          </a:p>
          <a:p>
            <a:pPr marL="285750" indent="-285750">
              <a:buFontTx/>
              <a:buChar char="-"/>
            </a:pPr>
            <a:r>
              <a:rPr lang="en-GB" sz="1200" b="1" dirty="0"/>
              <a:t>I have the knowledge and clear </a:t>
            </a:r>
            <a:r>
              <a:rPr lang="en-GB" sz="1200" b="1" dirty="0">
                <a:latin typeface="Times New Roman" panose="02020603050405020304" pitchFamily="18" charset="0"/>
                <a:cs typeface="Times New Roman" panose="02020603050405020304" pitchFamily="18" charset="0"/>
              </a:rPr>
              <a:t>understanding</a:t>
            </a:r>
            <a:r>
              <a:rPr lang="en-GB" sz="1200" b="1" dirty="0"/>
              <a:t> of what my customer wants. </a:t>
            </a:r>
          </a:p>
          <a:p>
            <a:pPr marL="285750" indent="-285750">
              <a:buFontTx/>
              <a:buChar char="-"/>
            </a:pPr>
            <a:endParaRPr lang="en-GB" sz="1200" b="1" dirty="0"/>
          </a:p>
          <a:p>
            <a:pPr marL="285750" indent="-285750">
              <a:buFontTx/>
              <a:buChar char="-"/>
            </a:pPr>
            <a:r>
              <a:rPr lang="en-GB" sz="1200" b="1" dirty="0">
                <a:latin typeface="Times New Roman" panose="02020603050405020304" pitchFamily="18" charset="0"/>
                <a:cs typeface="Times New Roman" panose="02020603050405020304" pitchFamily="18" charset="0"/>
              </a:rPr>
              <a:t>I am very Self Discipline, able to overcome my weaknesses.</a:t>
            </a:r>
          </a:p>
          <a:p>
            <a:pPr marL="285750" indent="-285750">
              <a:buFontTx/>
              <a:buChar char="-"/>
            </a:pPr>
            <a:endParaRPr lang="en-GB" sz="1200" b="1" dirty="0"/>
          </a:p>
          <a:p>
            <a:pPr marL="285750" indent="-285750">
              <a:buFontTx/>
              <a:buChar char="-"/>
            </a:pPr>
            <a:r>
              <a:rPr lang="en-GB" sz="1200" b="1" dirty="0">
                <a:latin typeface="Times New Roman" panose="02020603050405020304" pitchFamily="18" charset="0"/>
                <a:cs typeface="Times New Roman" panose="02020603050405020304" pitchFamily="18" charset="0"/>
              </a:rPr>
              <a:t>I am very Organised and good at solving problems </a:t>
            </a:r>
          </a:p>
          <a:p>
            <a:pPr marL="285750" indent="-285750">
              <a:buFontTx/>
              <a:buChar char="-"/>
            </a:pPr>
            <a:endParaRPr lang="en-GB" dirty="0"/>
          </a:p>
          <a:p>
            <a:endParaRPr lang="en-US" dirty="0"/>
          </a:p>
        </p:txBody>
      </p:sp>
      <p:sp>
        <p:nvSpPr>
          <p:cNvPr id="4" name="Slide Number Placeholder 3"/>
          <p:cNvSpPr>
            <a:spLocks noGrp="1"/>
          </p:cNvSpPr>
          <p:nvPr>
            <p:ph type="sldNum" sz="quarter" idx="5"/>
          </p:nvPr>
        </p:nvSpPr>
        <p:spPr/>
        <p:txBody>
          <a:bodyPr/>
          <a:lstStyle/>
          <a:p>
            <a:fld id="{3669D574-3BB2-4C44-A9D1-ED4EB0382471}" type="slidenum">
              <a:rPr lang="en-US" smtClean="0"/>
              <a:t>7</a:t>
            </a:fld>
            <a:endParaRPr lang="en-US"/>
          </a:p>
        </p:txBody>
      </p:sp>
    </p:spTree>
    <p:extLst>
      <p:ext uri="{BB962C8B-B14F-4D97-AF65-F5344CB8AC3E}">
        <p14:creationId xmlns:p14="http://schemas.microsoft.com/office/powerpoint/2010/main" val="3714431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future, I want to open my website to manage myself without having to depend solely on a platform like eBay or Etsy and have no control over their plans. Furthermore, having a website gives me more freedom to be even more creative and be in charge of my website, providing more opportunities, e.g. having an email list be </a:t>
            </a:r>
          </a:p>
          <a:p>
            <a:r>
              <a:rPr lang="en-US" dirty="0" err="1"/>
              <a:t>en</a:t>
            </a:r>
            <a:r>
              <a:rPr lang="en-US" dirty="0"/>
              <a:t> able to connect with my customers directly</a:t>
            </a:r>
          </a:p>
          <a:p>
            <a:endParaRPr lang="en-US" dirty="0"/>
          </a:p>
        </p:txBody>
      </p:sp>
      <p:sp>
        <p:nvSpPr>
          <p:cNvPr id="4" name="Slide Number Placeholder 3"/>
          <p:cNvSpPr>
            <a:spLocks noGrp="1"/>
          </p:cNvSpPr>
          <p:nvPr>
            <p:ph type="sldNum" sz="quarter" idx="5"/>
          </p:nvPr>
        </p:nvSpPr>
        <p:spPr/>
        <p:txBody>
          <a:bodyPr/>
          <a:lstStyle/>
          <a:p>
            <a:fld id="{3669D574-3BB2-4C44-A9D1-ED4EB0382471}" type="slidenum">
              <a:rPr lang="en-US" smtClean="0"/>
              <a:t>8</a:t>
            </a:fld>
            <a:endParaRPr lang="en-US"/>
          </a:p>
        </p:txBody>
      </p:sp>
    </p:spTree>
    <p:extLst>
      <p:ext uri="{BB962C8B-B14F-4D97-AF65-F5344CB8AC3E}">
        <p14:creationId xmlns:p14="http://schemas.microsoft.com/office/powerpoint/2010/main" val="13119613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5B334-F69C-D34F-9727-7156D0EE3EA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0323627-D64B-2F48-A919-E14E26D9E67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48C4E32-3B4E-4D4E-8D40-0F25780D32BF}"/>
              </a:ext>
            </a:extLst>
          </p:cNvPr>
          <p:cNvSpPr>
            <a:spLocks noGrp="1"/>
          </p:cNvSpPr>
          <p:nvPr>
            <p:ph type="dt" sz="half" idx="10"/>
          </p:nvPr>
        </p:nvSpPr>
        <p:spPr/>
        <p:txBody>
          <a:bodyPr/>
          <a:lstStyle/>
          <a:p>
            <a:fld id="{B1CAE46E-6BAD-1F48-ADE4-DB0F82A89804}" type="datetimeFigureOut">
              <a:rPr lang="en-US" smtClean="0"/>
              <a:t>12/9/21</a:t>
            </a:fld>
            <a:endParaRPr lang="en-US"/>
          </a:p>
        </p:txBody>
      </p:sp>
      <p:sp>
        <p:nvSpPr>
          <p:cNvPr id="5" name="Footer Placeholder 4">
            <a:extLst>
              <a:ext uri="{FF2B5EF4-FFF2-40B4-BE49-F238E27FC236}">
                <a16:creationId xmlns:a16="http://schemas.microsoft.com/office/drawing/2014/main" id="{71CCE94B-F922-A94F-8F94-51E99F6FE0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8D853B0-22B6-1844-92CA-B8D5E2A36280}"/>
              </a:ext>
            </a:extLst>
          </p:cNvPr>
          <p:cNvSpPr>
            <a:spLocks noGrp="1"/>
          </p:cNvSpPr>
          <p:nvPr>
            <p:ph type="sldNum" sz="quarter" idx="12"/>
          </p:nvPr>
        </p:nvSpPr>
        <p:spPr/>
        <p:txBody>
          <a:bodyPr/>
          <a:lstStyle/>
          <a:p>
            <a:fld id="{CBD31252-1EE6-9A43-81D2-01AE3EA1DDF5}" type="slidenum">
              <a:rPr lang="en-US" smtClean="0"/>
              <a:t>‹#›</a:t>
            </a:fld>
            <a:endParaRPr lang="en-US"/>
          </a:p>
        </p:txBody>
      </p:sp>
    </p:spTree>
    <p:extLst>
      <p:ext uri="{BB962C8B-B14F-4D97-AF65-F5344CB8AC3E}">
        <p14:creationId xmlns:p14="http://schemas.microsoft.com/office/powerpoint/2010/main" val="3176199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01DA5-E3AF-784E-A840-B4533D67DF2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605EF53-9425-094B-A83D-E9CF881DBA1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AD99667-C987-0E47-8013-357CA93F4F78}"/>
              </a:ext>
            </a:extLst>
          </p:cNvPr>
          <p:cNvSpPr>
            <a:spLocks noGrp="1"/>
          </p:cNvSpPr>
          <p:nvPr>
            <p:ph type="dt" sz="half" idx="10"/>
          </p:nvPr>
        </p:nvSpPr>
        <p:spPr/>
        <p:txBody>
          <a:bodyPr/>
          <a:lstStyle/>
          <a:p>
            <a:fld id="{B1CAE46E-6BAD-1F48-ADE4-DB0F82A89804}" type="datetimeFigureOut">
              <a:rPr lang="en-US" smtClean="0"/>
              <a:t>12/9/21</a:t>
            </a:fld>
            <a:endParaRPr lang="en-US"/>
          </a:p>
        </p:txBody>
      </p:sp>
      <p:sp>
        <p:nvSpPr>
          <p:cNvPr id="5" name="Footer Placeholder 4">
            <a:extLst>
              <a:ext uri="{FF2B5EF4-FFF2-40B4-BE49-F238E27FC236}">
                <a16:creationId xmlns:a16="http://schemas.microsoft.com/office/drawing/2014/main" id="{7D686919-313E-514E-9182-33B6B76197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DC1F38-EF15-4745-9BE5-61BDFBA99924}"/>
              </a:ext>
            </a:extLst>
          </p:cNvPr>
          <p:cNvSpPr>
            <a:spLocks noGrp="1"/>
          </p:cNvSpPr>
          <p:nvPr>
            <p:ph type="sldNum" sz="quarter" idx="12"/>
          </p:nvPr>
        </p:nvSpPr>
        <p:spPr/>
        <p:txBody>
          <a:bodyPr/>
          <a:lstStyle/>
          <a:p>
            <a:fld id="{CBD31252-1EE6-9A43-81D2-01AE3EA1DDF5}" type="slidenum">
              <a:rPr lang="en-US" smtClean="0"/>
              <a:t>‹#›</a:t>
            </a:fld>
            <a:endParaRPr lang="en-US"/>
          </a:p>
        </p:txBody>
      </p:sp>
    </p:spTree>
    <p:extLst>
      <p:ext uri="{BB962C8B-B14F-4D97-AF65-F5344CB8AC3E}">
        <p14:creationId xmlns:p14="http://schemas.microsoft.com/office/powerpoint/2010/main" val="1424145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494D4-F82A-444A-A49C-B62E6EC026C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CF89E6E-8023-004C-9913-240FCA5FFF0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0F688DF-2F0F-CC4D-86BD-16957FCC82FA}"/>
              </a:ext>
            </a:extLst>
          </p:cNvPr>
          <p:cNvSpPr>
            <a:spLocks noGrp="1"/>
          </p:cNvSpPr>
          <p:nvPr>
            <p:ph type="dt" sz="half" idx="10"/>
          </p:nvPr>
        </p:nvSpPr>
        <p:spPr/>
        <p:txBody>
          <a:bodyPr/>
          <a:lstStyle/>
          <a:p>
            <a:fld id="{B1CAE46E-6BAD-1F48-ADE4-DB0F82A89804}" type="datetimeFigureOut">
              <a:rPr lang="en-US" smtClean="0"/>
              <a:t>12/9/21</a:t>
            </a:fld>
            <a:endParaRPr lang="en-US"/>
          </a:p>
        </p:txBody>
      </p:sp>
      <p:sp>
        <p:nvSpPr>
          <p:cNvPr id="5" name="Footer Placeholder 4">
            <a:extLst>
              <a:ext uri="{FF2B5EF4-FFF2-40B4-BE49-F238E27FC236}">
                <a16:creationId xmlns:a16="http://schemas.microsoft.com/office/drawing/2014/main" id="{3D5FAAB2-4388-D34D-AED3-07A9FDA471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896AEF-B166-FC45-B2D9-9DCCD787937E}"/>
              </a:ext>
            </a:extLst>
          </p:cNvPr>
          <p:cNvSpPr>
            <a:spLocks noGrp="1"/>
          </p:cNvSpPr>
          <p:nvPr>
            <p:ph type="sldNum" sz="quarter" idx="12"/>
          </p:nvPr>
        </p:nvSpPr>
        <p:spPr/>
        <p:txBody>
          <a:bodyPr/>
          <a:lstStyle/>
          <a:p>
            <a:fld id="{CBD31252-1EE6-9A43-81D2-01AE3EA1DDF5}" type="slidenum">
              <a:rPr lang="en-US" smtClean="0"/>
              <a:t>‹#›</a:t>
            </a:fld>
            <a:endParaRPr lang="en-US"/>
          </a:p>
        </p:txBody>
      </p:sp>
    </p:spTree>
    <p:extLst>
      <p:ext uri="{BB962C8B-B14F-4D97-AF65-F5344CB8AC3E}">
        <p14:creationId xmlns:p14="http://schemas.microsoft.com/office/powerpoint/2010/main" val="15371326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CE936-315D-7348-BF6C-2356DA81EAF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AE37BC8-0058-B54C-BF0E-57EBDD5436D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A3D0B45-4AC7-7D47-960F-1DD53C9F8D9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22CF78E-178C-2640-86FD-0C4D1085BDAA}"/>
              </a:ext>
            </a:extLst>
          </p:cNvPr>
          <p:cNvSpPr>
            <a:spLocks noGrp="1"/>
          </p:cNvSpPr>
          <p:nvPr>
            <p:ph type="dt" sz="half" idx="10"/>
          </p:nvPr>
        </p:nvSpPr>
        <p:spPr/>
        <p:txBody>
          <a:bodyPr/>
          <a:lstStyle/>
          <a:p>
            <a:fld id="{B1CAE46E-6BAD-1F48-ADE4-DB0F82A89804}" type="datetimeFigureOut">
              <a:rPr lang="en-US" smtClean="0"/>
              <a:t>12/9/21</a:t>
            </a:fld>
            <a:endParaRPr lang="en-US"/>
          </a:p>
        </p:txBody>
      </p:sp>
      <p:sp>
        <p:nvSpPr>
          <p:cNvPr id="6" name="Footer Placeholder 5">
            <a:extLst>
              <a:ext uri="{FF2B5EF4-FFF2-40B4-BE49-F238E27FC236}">
                <a16:creationId xmlns:a16="http://schemas.microsoft.com/office/drawing/2014/main" id="{5EB9C1EC-67CF-0A4F-BC7C-D7DA106E20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28EC88-2DCF-004F-88E8-74B3C648198E}"/>
              </a:ext>
            </a:extLst>
          </p:cNvPr>
          <p:cNvSpPr>
            <a:spLocks noGrp="1"/>
          </p:cNvSpPr>
          <p:nvPr>
            <p:ph type="sldNum" sz="quarter" idx="12"/>
          </p:nvPr>
        </p:nvSpPr>
        <p:spPr/>
        <p:txBody>
          <a:bodyPr/>
          <a:lstStyle/>
          <a:p>
            <a:fld id="{CBD31252-1EE6-9A43-81D2-01AE3EA1DDF5}" type="slidenum">
              <a:rPr lang="en-US" smtClean="0"/>
              <a:t>‹#›</a:t>
            </a:fld>
            <a:endParaRPr lang="en-US"/>
          </a:p>
        </p:txBody>
      </p:sp>
    </p:spTree>
    <p:extLst>
      <p:ext uri="{BB962C8B-B14F-4D97-AF65-F5344CB8AC3E}">
        <p14:creationId xmlns:p14="http://schemas.microsoft.com/office/powerpoint/2010/main" val="7049431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A9644-C00D-9647-92BC-D2C42AD1FF4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5CF71F8-8A06-564D-B6E7-80B2BE035A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C6D0977-212F-1D49-BC44-C7F6BB004F1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F3EDACD-D901-824D-B7B7-DA1B10DF7CF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2FF8C59-9343-854E-ABEA-3245813FAAD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6185657-ABDF-6248-956C-081EF3F60C2A}"/>
              </a:ext>
            </a:extLst>
          </p:cNvPr>
          <p:cNvSpPr>
            <a:spLocks noGrp="1"/>
          </p:cNvSpPr>
          <p:nvPr>
            <p:ph type="dt" sz="half" idx="10"/>
          </p:nvPr>
        </p:nvSpPr>
        <p:spPr/>
        <p:txBody>
          <a:bodyPr/>
          <a:lstStyle/>
          <a:p>
            <a:fld id="{B1CAE46E-6BAD-1F48-ADE4-DB0F82A89804}" type="datetimeFigureOut">
              <a:rPr lang="en-US" smtClean="0"/>
              <a:t>12/9/21</a:t>
            </a:fld>
            <a:endParaRPr lang="en-US"/>
          </a:p>
        </p:txBody>
      </p:sp>
      <p:sp>
        <p:nvSpPr>
          <p:cNvPr id="8" name="Footer Placeholder 7">
            <a:extLst>
              <a:ext uri="{FF2B5EF4-FFF2-40B4-BE49-F238E27FC236}">
                <a16:creationId xmlns:a16="http://schemas.microsoft.com/office/drawing/2014/main" id="{5E8E6148-7C32-7A45-A0C2-946FE7F1343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737D42-EE8D-6748-B3FA-AD238862636C}"/>
              </a:ext>
            </a:extLst>
          </p:cNvPr>
          <p:cNvSpPr>
            <a:spLocks noGrp="1"/>
          </p:cNvSpPr>
          <p:nvPr>
            <p:ph type="sldNum" sz="quarter" idx="12"/>
          </p:nvPr>
        </p:nvSpPr>
        <p:spPr/>
        <p:txBody>
          <a:bodyPr/>
          <a:lstStyle/>
          <a:p>
            <a:fld id="{CBD31252-1EE6-9A43-81D2-01AE3EA1DDF5}" type="slidenum">
              <a:rPr lang="en-US" smtClean="0"/>
              <a:t>‹#›</a:t>
            </a:fld>
            <a:endParaRPr lang="en-US"/>
          </a:p>
        </p:txBody>
      </p:sp>
    </p:spTree>
    <p:extLst>
      <p:ext uri="{BB962C8B-B14F-4D97-AF65-F5344CB8AC3E}">
        <p14:creationId xmlns:p14="http://schemas.microsoft.com/office/powerpoint/2010/main" val="1327343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B3CB2-7C77-5541-8236-FE54E3E782D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54AEAE8-E3B3-EE41-A9D5-C593878595B7}"/>
              </a:ext>
            </a:extLst>
          </p:cNvPr>
          <p:cNvSpPr>
            <a:spLocks noGrp="1"/>
          </p:cNvSpPr>
          <p:nvPr>
            <p:ph type="dt" sz="half" idx="10"/>
          </p:nvPr>
        </p:nvSpPr>
        <p:spPr/>
        <p:txBody>
          <a:bodyPr/>
          <a:lstStyle/>
          <a:p>
            <a:fld id="{B1CAE46E-6BAD-1F48-ADE4-DB0F82A89804}" type="datetimeFigureOut">
              <a:rPr lang="en-US" smtClean="0"/>
              <a:t>12/9/21</a:t>
            </a:fld>
            <a:endParaRPr lang="en-US"/>
          </a:p>
        </p:txBody>
      </p:sp>
      <p:sp>
        <p:nvSpPr>
          <p:cNvPr id="4" name="Footer Placeholder 3">
            <a:extLst>
              <a:ext uri="{FF2B5EF4-FFF2-40B4-BE49-F238E27FC236}">
                <a16:creationId xmlns:a16="http://schemas.microsoft.com/office/drawing/2014/main" id="{A0743A42-0B22-1E4A-BA1A-85452EA11F2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7B8673-2FB5-DD44-B011-61256FC6ADBB}"/>
              </a:ext>
            </a:extLst>
          </p:cNvPr>
          <p:cNvSpPr>
            <a:spLocks noGrp="1"/>
          </p:cNvSpPr>
          <p:nvPr>
            <p:ph type="sldNum" sz="quarter" idx="12"/>
          </p:nvPr>
        </p:nvSpPr>
        <p:spPr/>
        <p:txBody>
          <a:bodyPr/>
          <a:lstStyle/>
          <a:p>
            <a:fld id="{CBD31252-1EE6-9A43-81D2-01AE3EA1DDF5}" type="slidenum">
              <a:rPr lang="en-US" smtClean="0"/>
              <a:t>‹#›</a:t>
            </a:fld>
            <a:endParaRPr lang="en-US"/>
          </a:p>
        </p:txBody>
      </p:sp>
    </p:spTree>
    <p:extLst>
      <p:ext uri="{BB962C8B-B14F-4D97-AF65-F5344CB8AC3E}">
        <p14:creationId xmlns:p14="http://schemas.microsoft.com/office/powerpoint/2010/main" val="3662682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326D9A-3AD7-594F-90F0-2D8148BA6DA2}"/>
              </a:ext>
            </a:extLst>
          </p:cNvPr>
          <p:cNvSpPr>
            <a:spLocks noGrp="1"/>
          </p:cNvSpPr>
          <p:nvPr>
            <p:ph type="dt" sz="half" idx="10"/>
          </p:nvPr>
        </p:nvSpPr>
        <p:spPr/>
        <p:txBody>
          <a:bodyPr/>
          <a:lstStyle/>
          <a:p>
            <a:fld id="{B1CAE46E-6BAD-1F48-ADE4-DB0F82A89804}" type="datetimeFigureOut">
              <a:rPr lang="en-US" smtClean="0"/>
              <a:t>12/9/21</a:t>
            </a:fld>
            <a:endParaRPr lang="en-US"/>
          </a:p>
        </p:txBody>
      </p:sp>
      <p:sp>
        <p:nvSpPr>
          <p:cNvPr id="3" name="Footer Placeholder 2">
            <a:extLst>
              <a:ext uri="{FF2B5EF4-FFF2-40B4-BE49-F238E27FC236}">
                <a16:creationId xmlns:a16="http://schemas.microsoft.com/office/drawing/2014/main" id="{085631D3-A17B-F241-AB1B-34FEEF5EF97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BB6B886-18E3-8D4F-BB4B-FB797A45A443}"/>
              </a:ext>
            </a:extLst>
          </p:cNvPr>
          <p:cNvSpPr>
            <a:spLocks noGrp="1"/>
          </p:cNvSpPr>
          <p:nvPr>
            <p:ph type="sldNum" sz="quarter" idx="12"/>
          </p:nvPr>
        </p:nvSpPr>
        <p:spPr/>
        <p:txBody>
          <a:bodyPr/>
          <a:lstStyle/>
          <a:p>
            <a:fld id="{CBD31252-1EE6-9A43-81D2-01AE3EA1DDF5}" type="slidenum">
              <a:rPr lang="en-US" smtClean="0"/>
              <a:t>‹#›</a:t>
            </a:fld>
            <a:endParaRPr lang="en-US"/>
          </a:p>
        </p:txBody>
      </p:sp>
    </p:spTree>
    <p:extLst>
      <p:ext uri="{BB962C8B-B14F-4D97-AF65-F5344CB8AC3E}">
        <p14:creationId xmlns:p14="http://schemas.microsoft.com/office/powerpoint/2010/main" val="1376994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40B86-4A14-444E-AC9A-31A53BA7CE4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F7F0449-AC24-2B40-93C7-C7F380732D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D37EF7E-4BFA-F14B-AE9C-C7BC682D0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7D87D15-9B0F-1547-A3FD-A560969D3CBE}"/>
              </a:ext>
            </a:extLst>
          </p:cNvPr>
          <p:cNvSpPr>
            <a:spLocks noGrp="1"/>
          </p:cNvSpPr>
          <p:nvPr>
            <p:ph type="dt" sz="half" idx="10"/>
          </p:nvPr>
        </p:nvSpPr>
        <p:spPr/>
        <p:txBody>
          <a:bodyPr/>
          <a:lstStyle/>
          <a:p>
            <a:fld id="{B1CAE46E-6BAD-1F48-ADE4-DB0F82A89804}" type="datetimeFigureOut">
              <a:rPr lang="en-US" smtClean="0"/>
              <a:t>12/9/21</a:t>
            </a:fld>
            <a:endParaRPr lang="en-US"/>
          </a:p>
        </p:txBody>
      </p:sp>
      <p:sp>
        <p:nvSpPr>
          <p:cNvPr id="6" name="Footer Placeholder 5">
            <a:extLst>
              <a:ext uri="{FF2B5EF4-FFF2-40B4-BE49-F238E27FC236}">
                <a16:creationId xmlns:a16="http://schemas.microsoft.com/office/drawing/2014/main" id="{B24A8176-DC6C-F14B-9C1F-4C4FA54454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A779B8-7BCB-714E-9887-B848BA5D1D18}"/>
              </a:ext>
            </a:extLst>
          </p:cNvPr>
          <p:cNvSpPr>
            <a:spLocks noGrp="1"/>
          </p:cNvSpPr>
          <p:nvPr>
            <p:ph type="sldNum" sz="quarter" idx="12"/>
          </p:nvPr>
        </p:nvSpPr>
        <p:spPr/>
        <p:txBody>
          <a:bodyPr/>
          <a:lstStyle/>
          <a:p>
            <a:fld id="{CBD31252-1EE6-9A43-81D2-01AE3EA1DDF5}" type="slidenum">
              <a:rPr lang="en-US" smtClean="0"/>
              <a:t>‹#›</a:t>
            </a:fld>
            <a:endParaRPr lang="en-US"/>
          </a:p>
        </p:txBody>
      </p:sp>
    </p:spTree>
    <p:extLst>
      <p:ext uri="{BB962C8B-B14F-4D97-AF65-F5344CB8AC3E}">
        <p14:creationId xmlns:p14="http://schemas.microsoft.com/office/powerpoint/2010/main" val="39436450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5ED46-786F-C846-90DC-430FE55E38E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DE68C23-274F-BE4F-B7E3-81419A13BF6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FEEF601-A220-7245-B553-2A874C7CDD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4D4B1C7-5877-394A-BAC1-59111F010598}"/>
              </a:ext>
            </a:extLst>
          </p:cNvPr>
          <p:cNvSpPr>
            <a:spLocks noGrp="1"/>
          </p:cNvSpPr>
          <p:nvPr>
            <p:ph type="dt" sz="half" idx="10"/>
          </p:nvPr>
        </p:nvSpPr>
        <p:spPr/>
        <p:txBody>
          <a:bodyPr/>
          <a:lstStyle/>
          <a:p>
            <a:fld id="{B1CAE46E-6BAD-1F48-ADE4-DB0F82A89804}" type="datetimeFigureOut">
              <a:rPr lang="en-US" smtClean="0"/>
              <a:t>12/9/21</a:t>
            </a:fld>
            <a:endParaRPr lang="en-US"/>
          </a:p>
        </p:txBody>
      </p:sp>
      <p:sp>
        <p:nvSpPr>
          <p:cNvPr id="6" name="Footer Placeholder 5">
            <a:extLst>
              <a:ext uri="{FF2B5EF4-FFF2-40B4-BE49-F238E27FC236}">
                <a16:creationId xmlns:a16="http://schemas.microsoft.com/office/drawing/2014/main" id="{E28F6A4F-5C27-D14F-B9E1-E6BAEBAB544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476785-EC17-2943-A0D0-43D358327815}"/>
              </a:ext>
            </a:extLst>
          </p:cNvPr>
          <p:cNvSpPr>
            <a:spLocks noGrp="1"/>
          </p:cNvSpPr>
          <p:nvPr>
            <p:ph type="sldNum" sz="quarter" idx="12"/>
          </p:nvPr>
        </p:nvSpPr>
        <p:spPr/>
        <p:txBody>
          <a:bodyPr/>
          <a:lstStyle/>
          <a:p>
            <a:fld id="{CBD31252-1EE6-9A43-81D2-01AE3EA1DDF5}" type="slidenum">
              <a:rPr lang="en-US" smtClean="0"/>
              <a:t>‹#›</a:t>
            </a:fld>
            <a:endParaRPr lang="en-US"/>
          </a:p>
        </p:txBody>
      </p:sp>
    </p:spTree>
    <p:extLst>
      <p:ext uri="{BB962C8B-B14F-4D97-AF65-F5344CB8AC3E}">
        <p14:creationId xmlns:p14="http://schemas.microsoft.com/office/powerpoint/2010/main" val="1948119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031EB-C48B-C242-8F20-5DBA41D7215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BB97E47-A3D4-D74B-8973-E101A695C73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D2FA45F-D0D4-7745-97ED-345A21A61076}"/>
              </a:ext>
            </a:extLst>
          </p:cNvPr>
          <p:cNvSpPr>
            <a:spLocks noGrp="1"/>
          </p:cNvSpPr>
          <p:nvPr>
            <p:ph type="dt" sz="half" idx="10"/>
          </p:nvPr>
        </p:nvSpPr>
        <p:spPr/>
        <p:txBody>
          <a:bodyPr/>
          <a:lstStyle/>
          <a:p>
            <a:fld id="{B1CAE46E-6BAD-1F48-ADE4-DB0F82A89804}" type="datetimeFigureOut">
              <a:rPr lang="en-US" smtClean="0"/>
              <a:t>12/9/21</a:t>
            </a:fld>
            <a:endParaRPr lang="en-US"/>
          </a:p>
        </p:txBody>
      </p:sp>
      <p:sp>
        <p:nvSpPr>
          <p:cNvPr id="5" name="Footer Placeholder 4">
            <a:extLst>
              <a:ext uri="{FF2B5EF4-FFF2-40B4-BE49-F238E27FC236}">
                <a16:creationId xmlns:a16="http://schemas.microsoft.com/office/drawing/2014/main" id="{35D60918-F510-584E-9C1C-DB500AECC6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88CE5A-0BBB-ED4E-BD5C-C9FD2297D5A0}"/>
              </a:ext>
            </a:extLst>
          </p:cNvPr>
          <p:cNvSpPr>
            <a:spLocks noGrp="1"/>
          </p:cNvSpPr>
          <p:nvPr>
            <p:ph type="sldNum" sz="quarter" idx="12"/>
          </p:nvPr>
        </p:nvSpPr>
        <p:spPr/>
        <p:txBody>
          <a:bodyPr/>
          <a:lstStyle/>
          <a:p>
            <a:fld id="{CBD31252-1EE6-9A43-81D2-01AE3EA1DDF5}" type="slidenum">
              <a:rPr lang="en-US" smtClean="0"/>
              <a:t>‹#›</a:t>
            </a:fld>
            <a:endParaRPr lang="en-US"/>
          </a:p>
        </p:txBody>
      </p:sp>
    </p:spTree>
    <p:extLst>
      <p:ext uri="{BB962C8B-B14F-4D97-AF65-F5344CB8AC3E}">
        <p14:creationId xmlns:p14="http://schemas.microsoft.com/office/powerpoint/2010/main" val="32275793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ADFF84-D251-4C47-AF24-393BC8804CF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66BA3C9-AEFF-BA4B-9844-F28D3817CDC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41E3987-525F-A843-A20F-52DF75D9F1F1}"/>
              </a:ext>
            </a:extLst>
          </p:cNvPr>
          <p:cNvSpPr>
            <a:spLocks noGrp="1"/>
          </p:cNvSpPr>
          <p:nvPr>
            <p:ph type="dt" sz="half" idx="10"/>
          </p:nvPr>
        </p:nvSpPr>
        <p:spPr/>
        <p:txBody>
          <a:bodyPr/>
          <a:lstStyle/>
          <a:p>
            <a:fld id="{B1CAE46E-6BAD-1F48-ADE4-DB0F82A89804}" type="datetimeFigureOut">
              <a:rPr lang="en-US" smtClean="0"/>
              <a:t>12/9/21</a:t>
            </a:fld>
            <a:endParaRPr lang="en-US"/>
          </a:p>
        </p:txBody>
      </p:sp>
      <p:sp>
        <p:nvSpPr>
          <p:cNvPr id="5" name="Footer Placeholder 4">
            <a:extLst>
              <a:ext uri="{FF2B5EF4-FFF2-40B4-BE49-F238E27FC236}">
                <a16:creationId xmlns:a16="http://schemas.microsoft.com/office/drawing/2014/main" id="{44F4EF73-4849-9D40-A44E-234AF4698C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EEBAFF-A04A-5047-BF0B-765A2135429D}"/>
              </a:ext>
            </a:extLst>
          </p:cNvPr>
          <p:cNvSpPr>
            <a:spLocks noGrp="1"/>
          </p:cNvSpPr>
          <p:nvPr>
            <p:ph type="sldNum" sz="quarter" idx="12"/>
          </p:nvPr>
        </p:nvSpPr>
        <p:spPr/>
        <p:txBody>
          <a:bodyPr/>
          <a:lstStyle/>
          <a:p>
            <a:fld id="{CBD31252-1EE6-9A43-81D2-01AE3EA1DDF5}" type="slidenum">
              <a:rPr lang="en-US" smtClean="0"/>
              <a:t>‹#›</a:t>
            </a:fld>
            <a:endParaRPr lang="en-US"/>
          </a:p>
        </p:txBody>
      </p:sp>
    </p:spTree>
    <p:extLst>
      <p:ext uri="{BB962C8B-B14F-4D97-AF65-F5344CB8AC3E}">
        <p14:creationId xmlns:p14="http://schemas.microsoft.com/office/powerpoint/2010/main" val="3339466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5DFD53-3BC0-374B-880E-B11056FA0C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0EFB2BD-CFF6-5743-985C-638EB6C6CCF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CC5D66D-47F4-C04C-A75B-908ED63A4C8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CAE46E-6BAD-1F48-ADE4-DB0F82A89804}" type="datetimeFigureOut">
              <a:rPr lang="en-US" smtClean="0"/>
              <a:t>12/9/21</a:t>
            </a:fld>
            <a:endParaRPr lang="en-US"/>
          </a:p>
        </p:txBody>
      </p:sp>
      <p:sp>
        <p:nvSpPr>
          <p:cNvPr id="5" name="Footer Placeholder 4">
            <a:extLst>
              <a:ext uri="{FF2B5EF4-FFF2-40B4-BE49-F238E27FC236}">
                <a16:creationId xmlns:a16="http://schemas.microsoft.com/office/drawing/2014/main" id="{BF99E11A-1F23-964E-B7E7-5D06714351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7E7F4F9-59D3-FA42-9385-3689003C09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D31252-1EE6-9A43-81D2-01AE3EA1DDF5}" type="slidenum">
              <a:rPr lang="en-US" smtClean="0"/>
              <a:t>‹#›</a:t>
            </a:fld>
            <a:endParaRPr lang="en-US"/>
          </a:p>
        </p:txBody>
      </p:sp>
    </p:spTree>
    <p:extLst>
      <p:ext uri="{BB962C8B-B14F-4D97-AF65-F5344CB8AC3E}">
        <p14:creationId xmlns:p14="http://schemas.microsoft.com/office/powerpoint/2010/main" val="306064230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pngall.com/arrow-png/download/14199"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274E43-51E5-374B-87D2-E3EF2A7D3501}"/>
              </a:ext>
            </a:extLst>
          </p:cNvPr>
          <p:cNvSpPr>
            <a:spLocks noGrp="1"/>
          </p:cNvSpPr>
          <p:nvPr>
            <p:ph type="ctrTitle"/>
          </p:nvPr>
        </p:nvSpPr>
        <p:spPr>
          <a:xfrm>
            <a:off x="645065" y="1097280"/>
            <a:ext cx="3796306" cy="4666207"/>
          </a:xfrm>
        </p:spPr>
        <p:txBody>
          <a:bodyPr vert="horz" lIns="91440" tIns="45720" rIns="91440" bIns="45720" rtlCol="0" anchor="ctr">
            <a:normAutofit/>
          </a:bodyPr>
          <a:lstStyle/>
          <a:p>
            <a:pPr algn="l"/>
            <a:r>
              <a:rPr lang="en-US" sz="4800" b="1" kern="1200">
                <a:solidFill>
                  <a:schemeClr val="tx1"/>
                </a:solidFill>
                <a:latin typeface="+mj-lt"/>
                <a:ea typeface="+mj-ea"/>
                <a:cs typeface="+mj-cs"/>
              </a:rPr>
              <a:t>Praise Abla Oigbochie</a:t>
            </a:r>
          </a:p>
        </p:txBody>
      </p:sp>
      <p:grpSp>
        <p:nvGrpSpPr>
          <p:cNvPr id="25" name="Group 24">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576" y="5945955"/>
            <a:ext cx="12109423" cy="525780"/>
            <a:chOff x="82576" y="5945955"/>
            <a:chExt cx="12109423" cy="525780"/>
          </a:xfrm>
        </p:grpSpPr>
        <p:sp>
          <p:nvSpPr>
            <p:cNvPr id="26" name="Rectangle 25">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75A3FA1-8BB4-7F45-81C0-E2214DA2FCE2}"/>
              </a:ext>
            </a:extLst>
          </p:cNvPr>
          <p:cNvSpPr txBox="1"/>
          <p:nvPr/>
        </p:nvSpPr>
        <p:spPr>
          <a:xfrm>
            <a:off x="5816596" y="1692316"/>
            <a:ext cx="5325891" cy="830997"/>
          </a:xfrm>
          <a:prstGeom prst="rect">
            <a:avLst/>
          </a:prstGeom>
          <a:noFill/>
        </p:spPr>
        <p:txBody>
          <a:bodyPr wrap="square" rtlCol="0">
            <a:spAutoFit/>
          </a:bodyPr>
          <a:lstStyle/>
          <a:p>
            <a:pPr lvl="0"/>
            <a:r>
              <a:rPr lang="en-US" sz="2400" b="1" dirty="0">
                <a:latin typeface="Times New Roman" panose="02020603050405020304" pitchFamily="18" charset="0"/>
                <a:cs typeface="Times New Roman" panose="02020603050405020304" pitchFamily="18" charset="0"/>
              </a:rPr>
              <a:t>Based on my intended career, I have prepared   this presentation to </a:t>
            </a:r>
          </a:p>
        </p:txBody>
      </p:sp>
      <p:sp>
        <p:nvSpPr>
          <p:cNvPr id="4" name="TextBox 3">
            <a:extLst>
              <a:ext uri="{FF2B5EF4-FFF2-40B4-BE49-F238E27FC236}">
                <a16:creationId xmlns:a16="http://schemas.microsoft.com/office/drawing/2014/main" id="{FC0DB9CE-C62C-4D4F-99BB-94C089093464}"/>
              </a:ext>
            </a:extLst>
          </p:cNvPr>
          <p:cNvSpPr txBox="1"/>
          <p:nvPr/>
        </p:nvSpPr>
        <p:spPr>
          <a:xfrm>
            <a:off x="5816596" y="3635231"/>
            <a:ext cx="5417963" cy="1200329"/>
          </a:xfrm>
          <a:prstGeom prst="rect">
            <a:avLst/>
          </a:prstGeom>
          <a:noFill/>
        </p:spPr>
        <p:txBody>
          <a:bodyPr wrap="square" rtlCol="0">
            <a:spAutoFit/>
          </a:bodyPr>
          <a:lstStyle/>
          <a:p>
            <a:pPr lvl="0"/>
            <a:r>
              <a:rPr lang="en-US" sz="2400" b="1" dirty="0">
                <a:latin typeface="Times New Roman" panose="02020603050405020304" pitchFamily="18" charset="0"/>
                <a:cs typeface="Times New Roman" panose="02020603050405020304" pitchFamily="18" charset="0"/>
              </a:rPr>
              <a:t>Based on my intended career, I have prepared this presentation to </a:t>
            </a:r>
            <a:r>
              <a:rPr lang="en-US" sz="2400" b="1" dirty="0" err="1">
                <a:latin typeface="Times New Roman" panose="02020603050405020304" pitchFamily="18" charset="0"/>
                <a:cs typeface="Times New Roman" panose="02020603050405020304" pitchFamily="18" charset="0"/>
              </a:rPr>
              <a:t>analyse</a:t>
            </a:r>
            <a:r>
              <a:rPr lang="en-US" sz="2400" b="1" dirty="0">
                <a:latin typeface="Times New Roman" panose="02020603050405020304" pitchFamily="18" charset="0"/>
                <a:cs typeface="Times New Roman" panose="02020603050405020304" pitchFamily="18" charset="0"/>
              </a:rPr>
              <a:t> my academic and Employability skills.</a:t>
            </a:r>
          </a:p>
        </p:txBody>
      </p:sp>
    </p:spTree>
    <p:extLst>
      <p:ext uri="{BB962C8B-B14F-4D97-AF65-F5344CB8AC3E}">
        <p14:creationId xmlns:p14="http://schemas.microsoft.com/office/powerpoint/2010/main" val="4213739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515D20E-1AB7-4E74-9236-2B72B63D6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CE0FA4-3ED2-1F49-AA80-25FB1FB19B3E}"/>
              </a:ext>
            </a:extLst>
          </p:cNvPr>
          <p:cNvSpPr>
            <a:spLocks noGrp="1"/>
          </p:cNvSpPr>
          <p:nvPr>
            <p:ph type="title"/>
          </p:nvPr>
        </p:nvSpPr>
        <p:spPr>
          <a:xfrm>
            <a:off x="1045028" y="1336329"/>
            <a:ext cx="3892732" cy="4382588"/>
          </a:xfrm>
        </p:spPr>
        <p:txBody>
          <a:bodyPr vert="horz" lIns="91440" tIns="45720" rIns="91440" bIns="45720" rtlCol="0" anchor="ctr">
            <a:normAutofit/>
          </a:bodyPr>
          <a:lstStyle/>
          <a:p>
            <a:r>
              <a:rPr lang="en-US" sz="5400" b="1" kern="1200" dirty="0">
                <a:solidFill>
                  <a:schemeClr val="tx1"/>
                </a:solidFill>
                <a:latin typeface="+mj-lt"/>
                <a:ea typeface="+mj-ea"/>
                <a:cs typeface="+mj-cs"/>
              </a:rPr>
              <a:t>Contents</a:t>
            </a:r>
          </a:p>
        </p:txBody>
      </p:sp>
      <p:grpSp>
        <p:nvGrpSpPr>
          <p:cNvPr id="22" name="Group 21">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63461"/>
            <a:ext cx="731521" cy="673460"/>
            <a:chOff x="3940602" y="308034"/>
            <a:chExt cx="2116791" cy="3428999"/>
          </a:xfrm>
          <a:solidFill>
            <a:schemeClr val="accent4"/>
          </a:solidFill>
        </p:grpSpPr>
        <p:sp>
          <p:nvSpPr>
            <p:cNvPr id="23" name="Rectangle 22">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982976"/>
            <a:ext cx="6009366" cy="512063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FA850284-7B68-E445-8BFF-24DD6CC8ACE7}"/>
              </a:ext>
            </a:extLst>
          </p:cNvPr>
          <p:cNvSpPr txBox="1"/>
          <p:nvPr/>
        </p:nvSpPr>
        <p:spPr>
          <a:xfrm>
            <a:off x="5808521" y="1283504"/>
            <a:ext cx="5763943" cy="945258"/>
          </a:xfrm>
          <a:prstGeom prst="rect">
            <a:avLst/>
          </a:prstGeom>
        </p:spPr>
        <p:txBody>
          <a:bodyPr vert="horz" lIns="91440" tIns="45720" rIns="91440" bIns="45720" rtlCol="0" anchor="ctr">
            <a:normAutofit/>
          </a:bodyPr>
          <a:lstStyle/>
          <a:p>
            <a:pPr>
              <a:lnSpc>
                <a:spcPct val="90000"/>
              </a:lnSpc>
              <a:spcAft>
                <a:spcPts val="600"/>
              </a:spcAft>
            </a:pPr>
            <a:r>
              <a:rPr lang="en-US" sz="2400" b="1" dirty="0"/>
              <a:t>In this presentation I will speaking on my :-</a:t>
            </a:r>
          </a:p>
        </p:txBody>
      </p:sp>
      <p:sp>
        <p:nvSpPr>
          <p:cNvPr id="18" name="TextBox 17">
            <a:extLst>
              <a:ext uri="{FF2B5EF4-FFF2-40B4-BE49-F238E27FC236}">
                <a16:creationId xmlns:a16="http://schemas.microsoft.com/office/drawing/2014/main" id="{63D67E63-D5BA-4049-B8CF-0B8012DF86FB}"/>
              </a:ext>
            </a:extLst>
          </p:cNvPr>
          <p:cNvSpPr txBox="1"/>
          <p:nvPr/>
        </p:nvSpPr>
        <p:spPr>
          <a:xfrm>
            <a:off x="6176822" y="2529290"/>
            <a:ext cx="4706905" cy="3477875"/>
          </a:xfrm>
          <a:prstGeom prst="rect">
            <a:avLst/>
          </a:prstGeom>
          <a:noFill/>
        </p:spPr>
        <p:txBody>
          <a:bodyPr wrap="square" rtlCol="0">
            <a:spAutoFit/>
          </a:bodyPr>
          <a:lstStyle/>
          <a:p>
            <a:pPr marL="285750" indent="-285750">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My intended Career Key Skills</a:t>
            </a:r>
          </a:p>
          <a:p>
            <a:pPr marL="285750" indent="-285750">
              <a:buFont typeface="Arial" panose="020B0604020202020204" pitchFamily="34" charset="0"/>
              <a:buChar char="•"/>
            </a:pPr>
            <a:endParaRPr lang="en-US" sz="2000" b="1"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SWOT</a:t>
            </a:r>
            <a:r>
              <a:rPr lang="en-GB" sz="2000" b="1" dirty="0">
                <a:latin typeface="Times New Roman" panose="02020603050405020304" pitchFamily="18" charset="0"/>
                <a:cs typeface="Times New Roman" panose="02020603050405020304" pitchFamily="18" charset="0"/>
              </a:rPr>
              <a:t> Analysis</a:t>
            </a:r>
          </a:p>
          <a:p>
            <a:pPr marL="285750" indent="-285750">
              <a:buFont typeface="Arial" panose="020B0604020202020204" pitchFamily="34" charset="0"/>
              <a:buChar char="•"/>
            </a:pPr>
            <a:endParaRPr lang="en-GB" sz="2000" b="1"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I will compare skills that I have now and skills that I need for my intended career.</a:t>
            </a:r>
          </a:p>
          <a:p>
            <a:pPr marL="285750" indent="-285750">
              <a:buFont typeface="Arial" panose="020B0604020202020204" pitchFamily="34" charset="0"/>
              <a:buChar char="•"/>
            </a:pPr>
            <a:endParaRPr lang="en-GB" sz="2000" b="1"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000" b="1" dirty="0">
                <a:latin typeface="Times New Roman" panose="02020603050405020304" pitchFamily="18" charset="0"/>
                <a:cs typeface="Times New Roman" panose="02020603050405020304" pitchFamily="18" charset="0"/>
              </a:rPr>
              <a:t>Analysing what I Need to do to improve my Skills</a:t>
            </a:r>
          </a:p>
          <a:p>
            <a:pPr marL="285750" indent="-285750">
              <a:buFontTx/>
              <a:buChar char="-"/>
            </a:pPr>
            <a:endParaRPr lang="en-US" sz="2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0237952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D233BE-5EF9-614E-BADB-5006FD687FC9}"/>
              </a:ext>
            </a:extLst>
          </p:cNvPr>
          <p:cNvSpPr>
            <a:spLocks noGrp="1"/>
          </p:cNvSpPr>
          <p:nvPr>
            <p:ph type="title"/>
          </p:nvPr>
        </p:nvSpPr>
        <p:spPr>
          <a:xfrm>
            <a:off x="616335" y="372268"/>
            <a:ext cx="5069474" cy="1128068"/>
          </a:xfrm>
        </p:spPr>
        <p:txBody>
          <a:bodyPr vert="horz" lIns="91440" tIns="45720" rIns="91440" bIns="45720" rtlCol="0" anchor="ctr">
            <a:normAutofit/>
          </a:bodyPr>
          <a:lstStyle/>
          <a:p>
            <a:r>
              <a:rPr lang="en-US" sz="3700" b="1" dirty="0"/>
              <a:t>The career I have chosen </a:t>
            </a:r>
          </a:p>
        </p:txBody>
      </p:sp>
      <p:sp>
        <p:nvSpPr>
          <p:cNvPr id="4" name="TextBox 3">
            <a:extLst>
              <a:ext uri="{FF2B5EF4-FFF2-40B4-BE49-F238E27FC236}">
                <a16:creationId xmlns:a16="http://schemas.microsoft.com/office/drawing/2014/main" id="{D56F3FDF-657C-C249-8CDA-91BB450347B3}"/>
              </a:ext>
            </a:extLst>
          </p:cNvPr>
          <p:cNvSpPr txBox="1"/>
          <p:nvPr/>
        </p:nvSpPr>
        <p:spPr>
          <a:xfrm>
            <a:off x="782702" y="2574585"/>
            <a:ext cx="4674844" cy="3192191"/>
          </a:xfrm>
          <a:prstGeom prst="rect">
            <a:avLst/>
          </a:prstGeom>
        </p:spPr>
        <p:txBody>
          <a:bodyPr vert="horz" lIns="91440" tIns="45720" rIns="91440" bIns="45720" rtlCol="0" anchor="ctr">
            <a:noAutofit/>
          </a:bodyPr>
          <a:lstStyle/>
          <a:p>
            <a:pPr indent="-228600">
              <a:lnSpc>
                <a:spcPct val="90000"/>
              </a:lnSpc>
              <a:spcAft>
                <a:spcPts val="600"/>
              </a:spcAft>
              <a:buFont typeface="Arial" panose="020B0604020202020204" pitchFamily="34" charset="0"/>
              <a:buChar char="•"/>
            </a:pPr>
            <a:r>
              <a:rPr lang="en-US" sz="2000" b="1" dirty="0"/>
              <a:t>I currently have an online retail business that I am working on, an eBay shop that allows me to use the eBay platform to sell Goods to customers, like Fabrics and many other things, which are performing well. However, I want to expand this online shop into an even bigger shop by increasing my inventory to help increase sales to provide me with enough income to sustain my Business and myself financially.</a:t>
            </a:r>
          </a:p>
        </p:txBody>
      </p:sp>
      <p:sp>
        <p:nvSpPr>
          <p:cNvPr id="19" name="Rectangle 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roup of ties&#10;&#10;Description automatically generated with low confidence">
            <a:extLst>
              <a:ext uri="{FF2B5EF4-FFF2-40B4-BE49-F238E27FC236}">
                <a16:creationId xmlns:a16="http://schemas.microsoft.com/office/drawing/2014/main" id="{3744BDD3-182F-8641-8438-D375B79B6322}"/>
              </a:ext>
            </a:extLst>
          </p:cNvPr>
          <p:cNvPicPr>
            <a:picLocks noChangeAspect="1"/>
          </p:cNvPicPr>
          <p:nvPr/>
        </p:nvPicPr>
        <p:blipFill rotWithShape="1">
          <a:blip r:embed="rId2"/>
          <a:srcRect r="4" b="3065"/>
          <a:stretch/>
        </p:blipFill>
        <p:spPr>
          <a:xfrm>
            <a:off x="5977788" y="799352"/>
            <a:ext cx="5425410" cy="5259296"/>
          </a:xfrm>
          <a:prstGeom prst="rect">
            <a:avLst/>
          </a:prstGeom>
        </p:spPr>
      </p:pic>
      <p:sp>
        <p:nvSpPr>
          <p:cNvPr id="5" name="TextBox 4">
            <a:extLst>
              <a:ext uri="{FF2B5EF4-FFF2-40B4-BE49-F238E27FC236}">
                <a16:creationId xmlns:a16="http://schemas.microsoft.com/office/drawing/2014/main" id="{19BECE21-EC88-0840-9AF4-FD3085E15007}"/>
              </a:ext>
            </a:extLst>
          </p:cNvPr>
          <p:cNvSpPr txBox="1"/>
          <p:nvPr/>
        </p:nvSpPr>
        <p:spPr>
          <a:xfrm>
            <a:off x="481769" y="1057098"/>
            <a:ext cx="4897008" cy="954107"/>
          </a:xfrm>
          <a:prstGeom prst="rect">
            <a:avLst/>
          </a:prstGeom>
          <a:noFill/>
        </p:spPr>
        <p:txBody>
          <a:bodyPr wrap="square" rtlCol="0">
            <a:spAutoFit/>
          </a:bodyPr>
          <a:lstStyle/>
          <a:p>
            <a:endParaRPr lang="en-US" sz="2000" b="1" dirty="0">
              <a:latin typeface="Times New Roman" panose="02020603050405020304" pitchFamily="18" charset="0"/>
              <a:cs typeface="Times New Roman" panose="02020603050405020304" pitchFamily="18" charset="0"/>
            </a:endParaRPr>
          </a:p>
          <a:p>
            <a:r>
              <a:rPr lang="en-US" b="1" dirty="0">
                <a:latin typeface="Times New Roman" panose="02020603050405020304" pitchFamily="18" charset="0"/>
                <a:cs typeface="Times New Roman" panose="02020603050405020304" pitchFamily="18" charset="0"/>
              </a:rPr>
              <a:t>I want to be Self Employed in the future to have An Online Retail Business. </a:t>
            </a:r>
          </a:p>
        </p:txBody>
      </p:sp>
    </p:spTree>
    <p:extLst>
      <p:ext uri="{BB962C8B-B14F-4D97-AF65-F5344CB8AC3E}">
        <p14:creationId xmlns:p14="http://schemas.microsoft.com/office/powerpoint/2010/main" val="24902571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24">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F799E431-6EFA-704D-8F34-5DE662E700BA}"/>
              </a:ext>
            </a:extLst>
          </p:cNvPr>
          <p:cNvSpPr txBox="1"/>
          <p:nvPr/>
        </p:nvSpPr>
        <p:spPr>
          <a:xfrm>
            <a:off x="4038600" y="1165225"/>
            <a:ext cx="4321175" cy="4524375"/>
          </a:xfrm>
          <a:prstGeom prst="rect">
            <a:avLst/>
          </a:prstGeom>
          <a:noFill/>
        </p:spPr>
        <p:txBody>
          <a:bodyPr wrap="square" rtlCol="0" anchor="t">
            <a:normAutofit/>
          </a:bodyPr>
          <a:lstStyle/>
          <a:p>
            <a:pPr>
              <a:lnSpc>
                <a:spcPct val="90000"/>
              </a:lnSpc>
              <a:spcAft>
                <a:spcPts val="600"/>
              </a:spcAft>
            </a:pPr>
            <a:r>
              <a:rPr lang="en-US" sz="2000" b="1">
                <a:latin typeface="Times New Roman" panose="02020603050405020304" pitchFamily="18" charset="0"/>
                <a:cs typeface="Times New Roman" panose="02020603050405020304" pitchFamily="18" charset="0"/>
              </a:rPr>
              <a:t>My Academic skills :-</a:t>
            </a:r>
          </a:p>
          <a:p>
            <a:pPr marL="457200" indent="-457200">
              <a:lnSpc>
                <a:spcPct val="90000"/>
              </a:lnSpc>
              <a:spcAft>
                <a:spcPts val="600"/>
              </a:spcAft>
              <a:buFont typeface="Arial" panose="020B0604020202020204" pitchFamily="34" charset="0"/>
              <a:buChar char="•"/>
            </a:pPr>
            <a:r>
              <a:rPr lang="en-US" sz="2000" b="1">
                <a:latin typeface="Times New Roman" panose="02020603050405020304" pitchFamily="18" charset="0"/>
                <a:cs typeface="Times New Roman" panose="02020603050405020304" pitchFamily="18" charset="0"/>
              </a:rPr>
              <a:t>I can read to get information and understand as I will need to read messages and emails  from my customers and suppliers and reply with good writing skills. </a:t>
            </a:r>
          </a:p>
          <a:p>
            <a:pPr marL="457200" indent="-457200">
              <a:lnSpc>
                <a:spcPct val="90000"/>
              </a:lnSpc>
              <a:spcAft>
                <a:spcPts val="600"/>
              </a:spcAft>
              <a:buFont typeface="Arial" panose="020B0604020202020204" pitchFamily="34" charset="0"/>
              <a:buChar char="•"/>
            </a:pPr>
            <a:r>
              <a:rPr lang="en-US" sz="2000" b="1">
                <a:latin typeface="Times New Roman" panose="02020603050405020304" pitchFamily="18" charset="0"/>
                <a:cs typeface="Times New Roman" panose="02020603050405020304" pitchFamily="18" charset="0"/>
              </a:rPr>
              <a:t>I can read and search for information to increase my knowledge of how the market works that will help me improve my Business. </a:t>
            </a:r>
          </a:p>
          <a:p>
            <a:pPr marL="457200" indent="-457200">
              <a:lnSpc>
                <a:spcPct val="90000"/>
              </a:lnSpc>
              <a:spcAft>
                <a:spcPts val="600"/>
              </a:spcAft>
              <a:buFont typeface="Arial" panose="020B0604020202020204" pitchFamily="34" charset="0"/>
              <a:buChar char="•"/>
            </a:pPr>
            <a:r>
              <a:rPr lang="en-US" sz="2000" b="1">
                <a:latin typeface="Times New Roman" panose="02020603050405020304" pitchFamily="18" charset="0"/>
                <a:cs typeface="Times New Roman" panose="02020603050405020304" pitchFamily="18" charset="0"/>
              </a:rPr>
              <a:t>I am a good listener and able to communicate respectfully</a:t>
            </a:r>
          </a:p>
          <a:p>
            <a:pPr marL="457200" indent="-457200">
              <a:lnSpc>
                <a:spcPct val="90000"/>
              </a:lnSpc>
              <a:spcAft>
                <a:spcPts val="600"/>
              </a:spcAft>
              <a:buFont typeface="Arial" panose="020B0604020202020204" pitchFamily="34" charset="0"/>
              <a:buChar char="•"/>
            </a:pPr>
            <a:endParaRPr lang="en-US" sz="2000" b="1">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AFA26165-2DD6-1049-BB71-59CFBEC305DD}"/>
              </a:ext>
            </a:extLst>
          </p:cNvPr>
          <p:cNvSpPr txBox="1"/>
          <p:nvPr/>
        </p:nvSpPr>
        <p:spPr>
          <a:xfrm>
            <a:off x="8408988" y="1165225"/>
            <a:ext cx="2944813" cy="4524375"/>
          </a:xfrm>
          <a:prstGeom prst="rect">
            <a:avLst/>
          </a:prstGeom>
          <a:noFill/>
        </p:spPr>
        <p:txBody>
          <a:bodyPr wrap="square" rtlCol="0" anchor="t">
            <a:normAutofit/>
          </a:bodyPr>
          <a:lstStyle/>
          <a:p>
            <a:pPr>
              <a:lnSpc>
                <a:spcPct val="90000"/>
              </a:lnSpc>
              <a:spcAft>
                <a:spcPts val="600"/>
              </a:spcAft>
            </a:pPr>
            <a:r>
              <a:rPr lang="en-US" sz="2000" b="1">
                <a:latin typeface="Times New Roman" panose="02020603050405020304" pitchFamily="18" charset="0"/>
                <a:cs typeface="Times New Roman" panose="02020603050405020304" pitchFamily="18" charset="0"/>
              </a:rPr>
              <a:t>My employability skills :-</a:t>
            </a:r>
          </a:p>
          <a:p>
            <a:pPr marL="342900" indent="-342900">
              <a:lnSpc>
                <a:spcPct val="90000"/>
              </a:lnSpc>
              <a:spcAft>
                <a:spcPts val="600"/>
              </a:spcAft>
              <a:buFont typeface="Arial" panose="020B0604020202020204" pitchFamily="34" charset="0"/>
              <a:buChar char="•"/>
            </a:pPr>
            <a:r>
              <a:rPr lang="en-US" sz="2000" b="1">
                <a:latin typeface="Times New Roman" panose="02020603050405020304" pitchFamily="18" charset="0"/>
                <a:cs typeface="Times New Roman" panose="02020603050405020304" pitchFamily="18" charset="0"/>
              </a:rPr>
              <a:t>I am very Self Discipline, able to overcome my weaknesses.</a:t>
            </a:r>
          </a:p>
          <a:p>
            <a:pPr marL="342900" indent="-342900">
              <a:lnSpc>
                <a:spcPct val="90000"/>
              </a:lnSpc>
              <a:spcAft>
                <a:spcPts val="600"/>
              </a:spcAft>
              <a:buFont typeface="Arial" panose="020B0604020202020204" pitchFamily="34" charset="0"/>
              <a:buChar char="•"/>
            </a:pPr>
            <a:r>
              <a:rPr lang="en-US" sz="2000" b="1">
                <a:latin typeface="Times New Roman" panose="02020603050405020304" pitchFamily="18" charset="0"/>
                <a:cs typeface="Times New Roman" panose="02020603050405020304" pitchFamily="18" charset="0"/>
              </a:rPr>
              <a:t>I have the knowledge and clear understanding of what my customer wants. 	</a:t>
            </a:r>
          </a:p>
          <a:p>
            <a:pPr marL="342900" indent="-342900">
              <a:lnSpc>
                <a:spcPct val="90000"/>
              </a:lnSpc>
              <a:spcAft>
                <a:spcPts val="600"/>
              </a:spcAft>
              <a:buFont typeface="Arial" panose="020B0604020202020204" pitchFamily="34" charset="0"/>
              <a:buChar char="•"/>
            </a:pPr>
            <a:r>
              <a:rPr lang="en-US" sz="2000" b="1">
                <a:latin typeface="Times New Roman" panose="02020603050405020304" pitchFamily="18" charset="0"/>
                <a:cs typeface="Times New Roman" panose="02020603050405020304" pitchFamily="18" charset="0"/>
              </a:rPr>
              <a:t>I am very </a:t>
            </a:r>
            <a:r>
              <a:rPr lang="en-US" sz="2000" b="1" err="1">
                <a:latin typeface="Times New Roman" panose="02020603050405020304" pitchFamily="18" charset="0"/>
                <a:cs typeface="Times New Roman" panose="02020603050405020304" pitchFamily="18" charset="0"/>
              </a:rPr>
              <a:t>organised</a:t>
            </a:r>
            <a:r>
              <a:rPr lang="en-US" sz="2000" b="1">
                <a:latin typeface="Times New Roman" panose="02020603050405020304" pitchFamily="18" charset="0"/>
                <a:cs typeface="Times New Roman" panose="02020603050405020304" pitchFamily="18" charset="0"/>
              </a:rPr>
              <a:t> and good at solving problems. Example dealing with customer complaints.</a:t>
            </a:r>
          </a:p>
        </p:txBody>
      </p:sp>
      <p:sp>
        <p:nvSpPr>
          <p:cNvPr id="2" name="Title 1">
            <a:extLst>
              <a:ext uri="{FF2B5EF4-FFF2-40B4-BE49-F238E27FC236}">
                <a16:creationId xmlns:a16="http://schemas.microsoft.com/office/drawing/2014/main" id="{2F51E166-518F-164C-B0E2-034E27587CFF}"/>
              </a:ext>
            </a:extLst>
          </p:cNvPr>
          <p:cNvSpPr>
            <a:spLocks noGrp="1"/>
          </p:cNvSpPr>
          <p:nvPr>
            <p:ph type="title"/>
          </p:nvPr>
        </p:nvSpPr>
        <p:spPr>
          <a:xfrm>
            <a:off x="838200" y="2057400"/>
            <a:ext cx="2743200" cy="2743200"/>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b="1" kern="1200">
                <a:solidFill>
                  <a:srgbClr val="FFFFFF"/>
                </a:solidFill>
                <a:latin typeface="+mj-lt"/>
                <a:ea typeface="+mj-ea"/>
                <a:cs typeface="+mj-cs"/>
              </a:rPr>
              <a:t>My Intended Career Key Skill</a:t>
            </a:r>
          </a:p>
        </p:txBody>
      </p:sp>
    </p:spTree>
    <p:extLst>
      <p:ext uri="{BB962C8B-B14F-4D97-AF65-F5344CB8AC3E}">
        <p14:creationId xmlns:p14="http://schemas.microsoft.com/office/powerpoint/2010/main" val="182639728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2" name="Rectangle 2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ED102C76-091A-994E-9C3A-54274D1CB13A}"/>
              </a:ext>
            </a:extLst>
          </p:cNvPr>
          <p:cNvSpPr>
            <a:spLocks noGrp="1"/>
          </p:cNvSpPr>
          <p:nvPr>
            <p:ph idx="1"/>
          </p:nvPr>
        </p:nvSpPr>
        <p:spPr>
          <a:xfrm>
            <a:off x="526673" y="1409416"/>
            <a:ext cx="5013148" cy="2641221"/>
          </a:xfrm>
        </p:spPr>
        <p:txBody>
          <a:bodyPr vert="horz" lIns="91440" tIns="45720" rIns="91440" bIns="45720" rtlCol="0" anchor="ctr">
            <a:noAutofit/>
          </a:bodyPr>
          <a:lstStyle/>
          <a:p>
            <a:pPr marL="0" indent="0">
              <a:buNone/>
            </a:pPr>
            <a:r>
              <a:rPr lang="en-US" b="1" dirty="0">
                <a:latin typeface="Times New Roman" panose="02020603050405020304" pitchFamily="18" charset="0"/>
                <a:cs typeface="Times New Roman" panose="02020603050405020304" pitchFamily="18" charset="0"/>
              </a:rPr>
              <a:t>          STRENGTHS</a:t>
            </a:r>
          </a:p>
          <a:p>
            <a:r>
              <a:rPr lang="en-US" sz="2000" b="1" dirty="0">
                <a:latin typeface="Times New Roman" panose="02020603050405020304" pitchFamily="18" charset="0"/>
                <a:cs typeface="Times New Roman" panose="02020603050405020304" pitchFamily="18" charset="0"/>
              </a:rPr>
              <a:t>Good Quality Items </a:t>
            </a:r>
          </a:p>
          <a:p>
            <a:r>
              <a:rPr lang="en-GB" sz="2000" b="1" dirty="0">
                <a:latin typeface="Times New Roman" panose="02020603050405020304" pitchFamily="18" charset="0"/>
                <a:cs typeface="Times New Roman" panose="02020603050405020304" pitchFamily="18" charset="0"/>
              </a:rPr>
              <a:t>I have the knowledge and clear understanding of what my customer wants. </a:t>
            </a:r>
          </a:p>
          <a:p>
            <a:r>
              <a:rPr lang="en-US" sz="2000" b="1" dirty="0">
                <a:latin typeface="Times New Roman" panose="02020603050405020304" pitchFamily="18" charset="0"/>
                <a:cs typeface="Times New Roman" panose="02020603050405020304" pitchFamily="18" charset="0"/>
              </a:rPr>
              <a:t>Offer Free delivery with Same Day Dispatch</a:t>
            </a:r>
          </a:p>
          <a:p>
            <a:pPr>
              <a:buFontTx/>
              <a:buChar char="-"/>
            </a:pPr>
            <a:endParaRPr lang="en-US" sz="2000" b="1" dirty="0">
              <a:latin typeface="Times New Roman" panose="02020603050405020304" pitchFamily="18" charset="0"/>
              <a:cs typeface="Times New Roman" panose="02020603050405020304" pitchFamily="18" charset="0"/>
            </a:endParaRPr>
          </a:p>
        </p:txBody>
      </p:sp>
      <p:sp>
        <p:nvSpPr>
          <p:cNvPr id="27" name="Rectangle 2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fabric&#10;&#10;Description automatically generated">
            <a:extLst>
              <a:ext uri="{FF2B5EF4-FFF2-40B4-BE49-F238E27FC236}">
                <a16:creationId xmlns:a16="http://schemas.microsoft.com/office/drawing/2014/main" id="{31EB6060-4B31-FF49-8542-8F2544FE78AA}"/>
              </a:ext>
            </a:extLst>
          </p:cNvPr>
          <p:cNvPicPr>
            <a:picLocks noChangeAspect="1"/>
          </p:cNvPicPr>
          <p:nvPr/>
        </p:nvPicPr>
        <p:blipFill rotWithShape="1">
          <a:blip r:embed="rId3"/>
          <a:srcRect t="1916" r="4" b="1149"/>
          <a:stretch/>
        </p:blipFill>
        <p:spPr>
          <a:xfrm>
            <a:off x="5977788" y="799352"/>
            <a:ext cx="5425410" cy="5259296"/>
          </a:xfrm>
          <a:prstGeom prst="rect">
            <a:avLst/>
          </a:prstGeom>
        </p:spPr>
      </p:pic>
      <p:sp>
        <p:nvSpPr>
          <p:cNvPr id="9" name="TextBox 8">
            <a:extLst>
              <a:ext uri="{FF2B5EF4-FFF2-40B4-BE49-F238E27FC236}">
                <a16:creationId xmlns:a16="http://schemas.microsoft.com/office/drawing/2014/main" id="{F19411D3-75A7-DB47-B2D1-73FCEA3F2316}"/>
              </a:ext>
            </a:extLst>
          </p:cNvPr>
          <p:cNvSpPr txBox="1"/>
          <p:nvPr/>
        </p:nvSpPr>
        <p:spPr>
          <a:xfrm>
            <a:off x="553048" y="4069290"/>
            <a:ext cx="4521753" cy="2062103"/>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WEAKNESSES</a:t>
            </a:r>
          </a:p>
          <a:p>
            <a:pPr marL="457200" indent="-457200">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I don’t have my own website, depending on eBay's platform like meaning if they are able to make changes that can affect my eBay Shop negatively.</a:t>
            </a:r>
          </a:p>
        </p:txBody>
      </p:sp>
      <p:sp>
        <p:nvSpPr>
          <p:cNvPr id="13" name="Title 12">
            <a:extLst>
              <a:ext uri="{FF2B5EF4-FFF2-40B4-BE49-F238E27FC236}">
                <a16:creationId xmlns:a16="http://schemas.microsoft.com/office/drawing/2014/main" id="{80C2C815-F113-F94C-B7B8-23DE6478C7E4}"/>
              </a:ext>
            </a:extLst>
          </p:cNvPr>
          <p:cNvSpPr>
            <a:spLocks noGrp="1"/>
          </p:cNvSpPr>
          <p:nvPr>
            <p:ph type="title"/>
          </p:nvPr>
        </p:nvSpPr>
        <p:spPr>
          <a:xfrm>
            <a:off x="1502618" y="65200"/>
            <a:ext cx="5250681" cy="1325563"/>
          </a:xfrm>
        </p:spPr>
        <p:txBody>
          <a:bodyPr/>
          <a:lstStyle/>
          <a:p>
            <a:r>
              <a:rPr lang="en-US" b="1" dirty="0">
                <a:latin typeface="Times New Roman" panose="02020603050405020304" pitchFamily="18" charset="0"/>
                <a:cs typeface="Times New Roman" panose="02020603050405020304" pitchFamily="18" charset="0"/>
              </a:rPr>
              <a:t>SWOT ANALYSIS</a:t>
            </a:r>
          </a:p>
        </p:txBody>
      </p:sp>
    </p:spTree>
    <p:extLst>
      <p:ext uri="{BB962C8B-B14F-4D97-AF65-F5344CB8AC3E}">
        <p14:creationId xmlns:p14="http://schemas.microsoft.com/office/powerpoint/2010/main" val="64761024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2A7E82-4E28-1C43-9DD4-CC77B5B414D4}"/>
              </a:ext>
            </a:extLst>
          </p:cNvPr>
          <p:cNvSpPr>
            <a:spLocks noGrp="1"/>
          </p:cNvSpPr>
          <p:nvPr>
            <p:ph type="title"/>
          </p:nvPr>
        </p:nvSpPr>
        <p:spPr>
          <a:xfrm>
            <a:off x="1032317" y="1422743"/>
            <a:ext cx="4619938" cy="1011734"/>
          </a:xfrm>
        </p:spPr>
        <p:txBody>
          <a:bodyPr>
            <a:normAutofit fontScale="90000"/>
          </a:bodyPr>
          <a:lstStyle/>
          <a:p>
            <a:r>
              <a:rPr lang="en-US" sz="3400" dirty="0">
                <a:solidFill>
                  <a:srgbClr val="FFFFFF"/>
                </a:solidFill>
              </a:rPr>
              <a:t>                      </a:t>
            </a:r>
            <a:r>
              <a:rPr lang="en-US" sz="4900" b="1" dirty="0">
                <a:solidFill>
                  <a:srgbClr val="FFFFFF"/>
                </a:solidFill>
                <a:latin typeface="Times New Roman" panose="02020603050405020304" pitchFamily="18" charset="0"/>
                <a:cs typeface="Times New Roman" panose="02020603050405020304" pitchFamily="18" charset="0"/>
              </a:rPr>
              <a:t>Opportunities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6"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7"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extBox 3">
            <a:extLst>
              <a:ext uri="{FF2B5EF4-FFF2-40B4-BE49-F238E27FC236}">
                <a16:creationId xmlns:a16="http://schemas.microsoft.com/office/drawing/2014/main" id="{017692FA-72FA-1049-909F-88EF651E3E90}"/>
              </a:ext>
            </a:extLst>
          </p:cNvPr>
          <p:cNvSpPr txBox="1"/>
          <p:nvPr/>
        </p:nvSpPr>
        <p:spPr>
          <a:xfrm>
            <a:off x="2750710" y="2936831"/>
            <a:ext cx="654346" cy="769441"/>
          </a:xfrm>
          <a:prstGeom prst="rect">
            <a:avLst/>
          </a:prstGeom>
          <a:noFill/>
        </p:spPr>
        <p:txBody>
          <a:bodyPr wrap="none" rtlCol="0">
            <a:spAutoFit/>
          </a:bodyPr>
          <a:lstStyle/>
          <a:p>
            <a:r>
              <a:rPr lang="en-US" sz="4400" b="1" dirty="0">
                <a:latin typeface="Times New Roman" panose="02020603050405020304" pitchFamily="18" charset="0"/>
                <a:cs typeface="Times New Roman" panose="02020603050405020304" pitchFamily="18" charset="0"/>
              </a:rPr>
              <a:t>&amp;</a:t>
            </a:r>
          </a:p>
        </p:txBody>
      </p:sp>
      <p:sp>
        <p:nvSpPr>
          <p:cNvPr id="5" name="TextBox 4">
            <a:extLst>
              <a:ext uri="{FF2B5EF4-FFF2-40B4-BE49-F238E27FC236}">
                <a16:creationId xmlns:a16="http://schemas.microsoft.com/office/drawing/2014/main" id="{3A070D41-9F26-A748-8A57-AF2EFDFA71EA}"/>
              </a:ext>
            </a:extLst>
          </p:cNvPr>
          <p:cNvSpPr txBox="1"/>
          <p:nvPr/>
        </p:nvSpPr>
        <p:spPr>
          <a:xfrm>
            <a:off x="2050486" y="4302241"/>
            <a:ext cx="2054793" cy="769441"/>
          </a:xfrm>
          <a:prstGeom prst="rect">
            <a:avLst/>
          </a:prstGeom>
          <a:noFill/>
        </p:spPr>
        <p:txBody>
          <a:bodyPr wrap="none" rtlCol="0">
            <a:spAutoFit/>
          </a:bodyPr>
          <a:lstStyle/>
          <a:p>
            <a:r>
              <a:rPr lang="en-US" sz="4400" b="1" dirty="0">
                <a:latin typeface="Times New Roman" panose="02020603050405020304" pitchFamily="18" charset="0"/>
                <a:cs typeface="Times New Roman" panose="02020603050405020304" pitchFamily="18" charset="0"/>
              </a:rPr>
              <a:t>Threats</a:t>
            </a:r>
          </a:p>
        </p:txBody>
      </p:sp>
      <p:pic>
        <p:nvPicPr>
          <p:cNvPr id="11" name="Picture 10" descr="Arrow&#10;&#10;Description automatically generated">
            <a:extLst>
              <a:ext uri="{FF2B5EF4-FFF2-40B4-BE49-F238E27FC236}">
                <a16:creationId xmlns:a16="http://schemas.microsoft.com/office/drawing/2014/main" id="{348EAFCA-CED5-EB4A-87A7-F7168E0958C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729907" y="1791258"/>
            <a:ext cx="1471457" cy="799453"/>
          </a:xfrm>
          <a:prstGeom prst="rect">
            <a:avLst/>
          </a:prstGeom>
        </p:spPr>
      </p:pic>
      <p:pic>
        <p:nvPicPr>
          <p:cNvPr id="17" name="Picture 16" descr="Arrow&#10;&#10;Description automatically generated">
            <a:extLst>
              <a:ext uri="{FF2B5EF4-FFF2-40B4-BE49-F238E27FC236}">
                <a16:creationId xmlns:a16="http://schemas.microsoft.com/office/drawing/2014/main" id="{9C1EB7B9-1566-9141-A407-0E6D1400EC8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640603" y="4351113"/>
            <a:ext cx="1373455" cy="746208"/>
          </a:xfrm>
          <a:prstGeom prst="rect">
            <a:avLst/>
          </a:prstGeom>
        </p:spPr>
      </p:pic>
      <p:sp>
        <p:nvSpPr>
          <p:cNvPr id="28" name="TextBox 27">
            <a:extLst>
              <a:ext uri="{FF2B5EF4-FFF2-40B4-BE49-F238E27FC236}">
                <a16:creationId xmlns:a16="http://schemas.microsoft.com/office/drawing/2014/main" id="{5E73CCF7-6CDF-D24F-A62B-6260C8936721}"/>
              </a:ext>
            </a:extLst>
          </p:cNvPr>
          <p:cNvSpPr txBox="1"/>
          <p:nvPr/>
        </p:nvSpPr>
        <p:spPr>
          <a:xfrm>
            <a:off x="6864671" y="1067599"/>
            <a:ext cx="4830062" cy="2246769"/>
          </a:xfrm>
          <a:prstGeom prst="rect">
            <a:avLst/>
          </a:prstGeom>
          <a:noFill/>
        </p:spPr>
        <p:txBody>
          <a:bodyPr wrap="square" rtlCol="0">
            <a:spAutoFit/>
          </a:bodyPr>
          <a:lstStyle/>
          <a:p>
            <a:r>
              <a:rPr lang="en-US" sz="2000" b="1" dirty="0">
                <a:latin typeface="Times New Roman" panose="02020603050405020304" pitchFamily="18" charset="0"/>
                <a:cs typeface="Times New Roman" panose="02020603050405020304" pitchFamily="18" charset="0"/>
              </a:rPr>
              <a:t>In the future, I want to open my website to manage myself without having to depend solely on a platform like eBay or Etsy and have no control over their plans. Furthermore, having a website gives me more freedom to be even more creative with, providing more opportunities.</a:t>
            </a:r>
          </a:p>
        </p:txBody>
      </p:sp>
      <p:sp>
        <p:nvSpPr>
          <p:cNvPr id="29" name="TextBox 28">
            <a:extLst>
              <a:ext uri="{FF2B5EF4-FFF2-40B4-BE49-F238E27FC236}">
                <a16:creationId xmlns:a16="http://schemas.microsoft.com/office/drawing/2014/main" id="{3C5BD573-1CA9-7245-A888-EE7BB0BA05E8}"/>
              </a:ext>
            </a:extLst>
          </p:cNvPr>
          <p:cNvSpPr txBox="1"/>
          <p:nvPr/>
        </p:nvSpPr>
        <p:spPr>
          <a:xfrm>
            <a:off x="6864671" y="3939632"/>
            <a:ext cx="3171060" cy="1631216"/>
          </a:xfrm>
          <a:prstGeom prst="rect">
            <a:avLst/>
          </a:prstGeom>
          <a:noFill/>
        </p:spPr>
        <p:txBody>
          <a:bodyPr wrap="square" rtlCol="0">
            <a:spAutoFit/>
          </a:bodyPr>
          <a:lstStyle/>
          <a:p>
            <a:r>
              <a:rPr lang="en-US" sz="2000" b="1" dirty="0">
                <a:latin typeface="Times New Roman" panose="02020603050405020304" pitchFamily="18" charset="0"/>
                <a:cs typeface="Times New Roman" panose="02020603050405020304" pitchFamily="18" charset="0"/>
              </a:rPr>
              <a:t>There are lots of competition, a lot more people sell  online now so I need to be Unique and stand out.</a:t>
            </a:r>
          </a:p>
        </p:txBody>
      </p:sp>
    </p:spTree>
    <p:extLst>
      <p:ext uri="{BB962C8B-B14F-4D97-AF65-F5344CB8AC3E}">
        <p14:creationId xmlns:p14="http://schemas.microsoft.com/office/powerpoint/2010/main" val="33166857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C1C3B-AC0B-D149-981E-11BF81C766A0}"/>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Comparing The Skills That I have Now With My intended Career</a:t>
            </a:r>
          </a:p>
        </p:txBody>
      </p:sp>
      <p:sp>
        <p:nvSpPr>
          <p:cNvPr id="4" name="TextBox 3">
            <a:extLst>
              <a:ext uri="{FF2B5EF4-FFF2-40B4-BE49-F238E27FC236}">
                <a16:creationId xmlns:a16="http://schemas.microsoft.com/office/drawing/2014/main" id="{FD6E3C2F-D785-E549-A1DD-4C401506AD3C}"/>
              </a:ext>
            </a:extLst>
          </p:cNvPr>
          <p:cNvSpPr txBox="1"/>
          <p:nvPr/>
        </p:nvSpPr>
        <p:spPr>
          <a:xfrm>
            <a:off x="4198899" y="2539240"/>
            <a:ext cx="7381853" cy="646331"/>
          </a:xfrm>
          <a:prstGeom prst="rect">
            <a:avLst/>
          </a:prstGeom>
          <a:noFill/>
        </p:spPr>
        <p:txBody>
          <a:bodyPr wrap="square" rtlCol="0">
            <a:spAutoFit/>
          </a:bodyPr>
          <a:lstStyle/>
          <a:p>
            <a:r>
              <a:rPr lang="en-GB" b="1" dirty="0">
                <a:latin typeface="Times New Roman" panose="02020603050405020304" pitchFamily="18" charset="0"/>
                <a:cs typeface="Times New Roman" panose="02020603050405020304" pitchFamily="18" charset="0"/>
              </a:rPr>
              <a:t>I need to be organise, for example, my stock room, so I know where all my inventories are, which items are running out of stock etc.</a:t>
            </a:r>
          </a:p>
        </p:txBody>
      </p:sp>
      <p:sp>
        <p:nvSpPr>
          <p:cNvPr id="6" name="TextBox 5">
            <a:extLst>
              <a:ext uri="{FF2B5EF4-FFF2-40B4-BE49-F238E27FC236}">
                <a16:creationId xmlns:a16="http://schemas.microsoft.com/office/drawing/2014/main" id="{664F478E-4FDC-A544-B777-72A7ECC2A41B}"/>
              </a:ext>
            </a:extLst>
          </p:cNvPr>
          <p:cNvSpPr txBox="1"/>
          <p:nvPr/>
        </p:nvSpPr>
        <p:spPr>
          <a:xfrm>
            <a:off x="1012640" y="2555105"/>
            <a:ext cx="3289536" cy="4370427"/>
          </a:xfrm>
          <a:prstGeom prst="rect">
            <a:avLst/>
          </a:prstGeom>
          <a:noFill/>
        </p:spPr>
        <p:txBody>
          <a:bodyPr wrap="square" rtlCol="0">
            <a:spAutoFit/>
          </a:bodyPr>
          <a:lstStyle/>
          <a:p>
            <a:pPr marL="342900" indent="-342900">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Organization Skills </a:t>
            </a:r>
          </a:p>
          <a:p>
            <a:endParaRPr lang="en-US" sz="2000" b="1"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Time Management</a:t>
            </a:r>
          </a:p>
          <a:p>
            <a:pPr marL="342900" indent="-342900">
              <a:buFont typeface="Arial" panose="020B0604020202020204" pitchFamily="34" charset="0"/>
              <a:buChar char="•"/>
            </a:pPr>
            <a:endParaRPr lang="en-US" sz="2000" b="1" dirty="0">
              <a:latin typeface="Times New Roman" panose="02020603050405020304" pitchFamily="18" charset="0"/>
              <a:cs typeface="Times New Roman" panose="02020603050405020304" pitchFamily="18" charset="0"/>
            </a:endParaRPr>
          </a:p>
          <a:p>
            <a:endParaRPr lang="en-US" sz="2000" b="1"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Problem Solving</a:t>
            </a:r>
          </a:p>
          <a:p>
            <a:pPr marL="342900" indent="-342900">
              <a:buFont typeface="Arial" panose="020B0604020202020204" pitchFamily="34" charset="0"/>
              <a:buChar char="•"/>
            </a:pPr>
            <a:endParaRPr lang="en-US" sz="2000" b="1"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Digital Marketing and Sales</a:t>
            </a:r>
          </a:p>
          <a:p>
            <a:pPr marL="342900" indent="-342900">
              <a:buFont typeface="Arial" panose="020B0604020202020204" pitchFamily="34" charset="0"/>
              <a:buChar char="•"/>
            </a:pPr>
            <a:endParaRPr lang="en-US" sz="2000" b="1"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Problem Solving</a:t>
            </a:r>
          </a:p>
          <a:p>
            <a:pPr marL="342900" indent="-342900">
              <a:buFont typeface="Arial" panose="020B0604020202020204" pitchFamily="34" charset="0"/>
              <a:buChar char="•"/>
            </a:pPr>
            <a:endParaRPr lang="en-US" sz="2000" b="1" dirty="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US" sz="2000" b="1" dirty="0">
                <a:latin typeface="Times New Roman" panose="02020603050405020304" pitchFamily="18" charset="0"/>
                <a:cs typeface="Times New Roman" panose="02020603050405020304" pitchFamily="18" charset="0"/>
              </a:rPr>
              <a:t>Money Matters </a:t>
            </a:r>
          </a:p>
          <a:p>
            <a:pPr marL="342900" indent="-342900">
              <a:buFont typeface="Arial" panose="020B0604020202020204" pitchFamily="34" charset="0"/>
              <a:buChar char="•"/>
            </a:pPr>
            <a:endParaRPr lang="en-US" b="1"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EE6CAC4A-EF4D-BE40-AC3B-6CD1AB7EC510}"/>
              </a:ext>
            </a:extLst>
          </p:cNvPr>
          <p:cNvSpPr txBox="1"/>
          <p:nvPr/>
        </p:nvSpPr>
        <p:spPr>
          <a:xfrm>
            <a:off x="1012639" y="1933731"/>
            <a:ext cx="931558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Kills I Need For My intended Career &amp; Why I need them</a:t>
            </a:r>
          </a:p>
        </p:txBody>
      </p:sp>
      <p:sp>
        <p:nvSpPr>
          <p:cNvPr id="9" name="TextBox 8">
            <a:extLst>
              <a:ext uri="{FF2B5EF4-FFF2-40B4-BE49-F238E27FC236}">
                <a16:creationId xmlns:a16="http://schemas.microsoft.com/office/drawing/2014/main" id="{61D245EF-3325-FE4E-AA23-234713EFC94D}"/>
              </a:ext>
            </a:extLst>
          </p:cNvPr>
          <p:cNvSpPr txBox="1"/>
          <p:nvPr/>
        </p:nvSpPr>
        <p:spPr>
          <a:xfrm>
            <a:off x="4198899" y="3252333"/>
            <a:ext cx="7045377" cy="646331"/>
          </a:xfrm>
          <a:prstGeom prst="rect">
            <a:avLst/>
          </a:prstGeom>
          <a:noFill/>
        </p:spPr>
        <p:txBody>
          <a:bodyPr wrap="square" rtlCol="0">
            <a:spAutoFit/>
          </a:bodyPr>
          <a:lstStyle/>
          <a:p>
            <a:r>
              <a:rPr lang="en-US" b="1" dirty="0">
                <a:latin typeface="Times New Roman" panose="02020603050405020304" pitchFamily="18" charset="0"/>
                <a:cs typeface="Times New Roman" panose="02020603050405020304" pitchFamily="18" charset="0"/>
              </a:rPr>
              <a:t>I need to manage my time well to identify which tasks are more critical, like packaging and shipping out customers orders on time.</a:t>
            </a:r>
          </a:p>
        </p:txBody>
      </p:sp>
      <p:sp>
        <p:nvSpPr>
          <p:cNvPr id="10" name="TextBox 9">
            <a:extLst>
              <a:ext uri="{FF2B5EF4-FFF2-40B4-BE49-F238E27FC236}">
                <a16:creationId xmlns:a16="http://schemas.microsoft.com/office/drawing/2014/main" id="{25D9F339-760A-C243-A846-9F82DEFBA0AD}"/>
              </a:ext>
            </a:extLst>
          </p:cNvPr>
          <p:cNvSpPr txBox="1"/>
          <p:nvPr/>
        </p:nvSpPr>
        <p:spPr>
          <a:xfrm>
            <a:off x="4232177" y="4145007"/>
            <a:ext cx="6820523" cy="369332"/>
          </a:xfrm>
          <a:prstGeom prst="rect">
            <a:avLst/>
          </a:prstGeom>
          <a:noFill/>
        </p:spPr>
        <p:txBody>
          <a:bodyPr wrap="square" rtlCol="0">
            <a:spAutoFit/>
          </a:bodyPr>
          <a:lstStyle/>
          <a:p>
            <a:r>
              <a:rPr lang="en-GB" b="1" dirty="0">
                <a:latin typeface="Times New Roman" panose="02020603050405020304" pitchFamily="18" charset="0"/>
                <a:cs typeface="Times New Roman" panose="02020603050405020304" pitchFamily="18" charset="0"/>
              </a:rPr>
              <a:t>Been able to solve problems like customer order not received. </a:t>
            </a:r>
            <a:endParaRPr lang="en-US"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93186CE-55F0-F342-B270-209A520EB579}"/>
              </a:ext>
            </a:extLst>
          </p:cNvPr>
          <p:cNvSpPr txBox="1"/>
          <p:nvPr/>
        </p:nvSpPr>
        <p:spPr>
          <a:xfrm>
            <a:off x="4250538" y="4679117"/>
            <a:ext cx="7045377" cy="923330"/>
          </a:xfrm>
          <a:prstGeom prst="rect">
            <a:avLst/>
          </a:prstGeom>
          <a:noFill/>
        </p:spPr>
        <p:txBody>
          <a:bodyPr wrap="square" rtlCol="0">
            <a:spAutoFit/>
          </a:bodyPr>
          <a:lstStyle/>
          <a:p>
            <a:r>
              <a:rPr lang="en-GB" b="1" dirty="0">
                <a:latin typeface="Times New Roman" panose="02020603050405020304" pitchFamily="18" charset="0"/>
                <a:cs typeface="Times New Roman" panose="02020603050405020304" pitchFamily="18" charset="0"/>
              </a:rPr>
              <a:t>Able to use the search engine to find keywords for my item descriptions, taking good quality pictures of my inventories, and create a brand.</a:t>
            </a:r>
            <a:endParaRPr lang="en-US" b="1"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03D1BE25-1AFD-CF45-B8B4-BB2E13DD1D74}"/>
              </a:ext>
            </a:extLst>
          </p:cNvPr>
          <p:cNvSpPr txBox="1"/>
          <p:nvPr/>
        </p:nvSpPr>
        <p:spPr>
          <a:xfrm>
            <a:off x="4252185" y="5638553"/>
            <a:ext cx="6160957" cy="369332"/>
          </a:xfrm>
          <a:prstGeom prst="rect">
            <a:avLst/>
          </a:prstGeom>
          <a:noFill/>
        </p:spPr>
        <p:txBody>
          <a:bodyPr wrap="square" rtlCol="0">
            <a:spAutoFit/>
          </a:bodyPr>
          <a:lstStyle/>
          <a:p>
            <a:r>
              <a:rPr lang="en-US" b="1" dirty="0"/>
              <a:t>Able to deal with customer service like item not received. </a:t>
            </a:r>
          </a:p>
        </p:txBody>
      </p:sp>
      <p:sp>
        <p:nvSpPr>
          <p:cNvPr id="14" name="TextBox 13">
            <a:extLst>
              <a:ext uri="{FF2B5EF4-FFF2-40B4-BE49-F238E27FC236}">
                <a16:creationId xmlns:a16="http://schemas.microsoft.com/office/drawing/2014/main" id="{B660E73D-3DDB-1F45-B951-71C04D2F910B}"/>
              </a:ext>
            </a:extLst>
          </p:cNvPr>
          <p:cNvSpPr txBox="1"/>
          <p:nvPr/>
        </p:nvSpPr>
        <p:spPr>
          <a:xfrm>
            <a:off x="4292170" y="6200628"/>
            <a:ext cx="6160957" cy="369332"/>
          </a:xfrm>
          <a:prstGeom prst="rect">
            <a:avLst/>
          </a:prstGeom>
          <a:noFill/>
        </p:spPr>
        <p:txBody>
          <a:bodyPr wrap="square" rtlCol="0">
            <a:spAutoFit/>
          </a:bodyPr>
          <a:lstStyle/>
          <a:p>
            <a:r>
              <a:rPr lang="en-US" b="1" dirty="0">
                <a:latin typeface="Times New Roman" panose="02020603050405020304" pitchFamily="18" charset="0"/>
                <a:cs typeface="Times New Roman" panose="02020603050405020304" pitchFamily="18" charset="0"/>
              </a:rPr>
              <a:t>Able to account for all the money that comes in and out.</a:t>
            </a:r>
          </a:p>
        </p:txBody>
      </p:sp>
    </p:spTree>
    <p:extLst>
      <p:ext uri="{BB962C8B-B14F-4D97-AF65-F5344CB8AC3E}">
        <p14:creationId xmlns:p14="http://schemas.microsoft.com/office/powerpoint/2010/main" val="127014030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92BD9-8515-CC4B-B36C-85FAC34919E1}"/>
              </a:ext>
            </a:extLst>
          </p:cNvPr>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                            Summary</a:t>
            </a:r>
          </a:p>
        </p:txBody>
      </p:sp>
      <p:sp>
        <p:nvSpPr>
          <p:cNvPr id="3" name="Content Placeholder 2">
            <a:extLst>
              <a:ext uri="{FF2B5EF4-FFF2-40B4-BE49-F238E27FC236}">
                <a16:creationId xmlns:a16="http://schemas.microsoft.com/office/drawing/2014/main" id="{CC03DBBF-6A5E-0B48-B1F3-18A5E1384B7A}"/>
              </a:ext>
            </a:extLst>
          </p:cNvPr>
          <p:cNvSpPr>
            <a:spLocks noGrp="1"/>
          </p:cNvSpPr>
          <p:nvPr>
            <p:ph idx="1"/>
          </p:nvPr>
        </p:nvSpPr>
        <p:spPr>
          <a:xfrm>
            <a:off x="838200" y="1825625"/>
            <a:ext cx="10515600" cy="1757024"/>
          </a:xfrm>
        </p:spPr>
        <p:txBody>
          <a:bodyPr/>
          <a:lstStyle/>
          <a:p>
            <a:r>
              <a:rPr lang="en-US" b="1" dirty="0">
                <a:latin typeface="Times New Roman" panose="02020603050405020304" pitchFamily="18" charset="0"/>
                <a:cs typeface="Times New Roman" panose="02020603050405020304" pitchFamily="18" charset="0"/>
              </a:rPr>
              <a:t>To </a:t>
            </a:r>
            <a:r>
              <a:rPr lang="en-US" b="1" dirty="0" err="1">
                <a:latin typeface="Times New Roman" panose="02020603050405020304" pitchFamily="18" charset="0"/>
                <a:cs typeface="Times New Roman" panose="02020603050405020304" pitchFamily="18" charset="0"/>
              </a:rPr>
              <a:t>analyse</a:t>
            </a:r>
            <a:r>
              <a:rPr lang="en-US" b="1" dirty="0">
                <a:latin typeface="Times New Roman" panose="02020603050405020304" pitchFamily="18" charset="0"/>
                <a:cs typeface="Times New Roman" panose="02020603050405020304" pitchFamily="18" charset="0"/>
              </a:rPr>
              <a:t> my academic and employability skills for my intended career. I Identify the skills that I already have and the skills that I need to Have to help me achieve my goals and have a successful career.</a:t>
            </a:r>
          </a:p>
        </p:txBody>
      </p:sp>
    </p:spTree>
    <p:extLst>
      <p:ext uri="{BB962C8B-B14F-4D97-AF65-F5344CB8AC3E}">
        <p14:creationId xmlns:p14="http://schemas.microsoft.com/office/powerpoint/2010/main" val="102809485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25F5C-5FC5-1C4F-830A-EE8820CDC5A7}"/>
              </a:ext>
            </a:extLst>
          </p:cNvPr>
          <p:cNvSpPr>
            <a:spLocks noGrp="1"/>
          </p:cNvSpPr>
          <p:nvPr>
            <p:ph type="title"/>
          </p:nvPr>
        </p:nvSpPr>
        <p:spPr/>
        <p:txBody>
          <a:bodyPr/>
          <a:lstStyle/>
          <a:p>
            <a:r>
              <a:rPr lang="en-US" b="1" dirty="0"/>
              <a:t>                             References</a:t>
            </a:r>
          </a:p>
        </p:txBody>
      </p:sp>
      <p:sp>
        <p:nvSpPr>
          <p:cNvPr id="4" name="TextBox 3">
            <a:extLst>
              <a:ext uri="{FF2B5EF4-FFF2-40B4-BE49-F238E27FC236}">
                <a16:creationId xmlns:a16="http://schemas.microsoft.com/office/drawing/2014/main" id="{F020FFDA-2889-FC4A-A134-009FC1AFA812}"/>
              </a:ext>
            </a:extLst>
          </p:cNvPr>
          <p:cNvSpPr txBox="1"/>
          <p:nvPr/>
        </p:nvSpPr>
        <p:spPr>
          <a:xfrm>
            <a:off x="1528997" y="1798820"/>
            <a:ext cx="9104865" cy="369332"/>
          </a:xfrm>
          <a:prstGeom prst="rect">
            <a:avLst/>
          </a:prstGeom>
          <a:noFill/>
        </p:spPr>
        <p:txBody>
          <a:bodyPr wrap="none" rtlCol="0">
            <a:spAutoFit/>
          </a:bodyPr>
          <a:lstStyle/>
          <a:p>
            <a:pPr marL="285750" indent="-285750">
              <a:buFont typeface="Arial" panose="020B0604020202020204" pitchFamily="34" charset="0"/>
              <a:buChar char="•"/>
            </a:pPr>
            <a:r>
              <a:rPr lang="en-GB" dirty="0" err="1"/>
              <a:t>Blaxell</a:t>
            </a:r>
            <a:r>
              <a:rPr lang="en-GB" dirty="0"/>
              <a:t>, R. and Moore, C., 2012. </a:t>
            </a:r>
            <a:r>
              <a:rPr lang="en-GB" i="1" dirty="0"/>
              <a:t>Connecting academic and employability skills and attributes</a:t>
            </a:r>
            <a:r>
              <a:rPr lang="en-GB" dirty="0"/>
              <a:t>.</a:t>
            </a:r>
            <a:endParaRPr lang="en-US" b="1"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F30BDCDB-0D2E-3F4F-BA18-E81C25B6A69E}"/>
              </a:ext>
            </a:extLst>
          </p:cNvPr>
          <p:cNvSpPr txBox="1"/>
          <p:nvPr/>
        </p:nvSpPr>
        <p:spPr>
          <a:xfrm>
            <a:off x="1528997" y="2782669"/>
            <a:ext cx="8240333" cy="646331"/>
          </a:xfrm>
          <a:prstGeom prst="rect">
            <a:avLst/>
          </a:prstGeom>
          <a:noFill/>
        </p:spPr>
        <p:txBody>
          <a:bodyPr wrap="none" rtlCol="0">
            <a:spAutoFit/>
          </a:bodyPr>
          <a:lstStyle/>
          <a:p>
            <a:pPr marL="285750" indent="-285750">
              <a:buFont typeface="Arial" panose="020B0604020202020204" pitchFamily="34" charset="0"/>
              <a:buChar char="•"/>
            </a:pPr>
            <a:r>
              <a:rPr lang="en-US" dirty="0"/>
              <a:t>Haydon R, </a:t>
            </a:r>
            <a:r>
              <a:rPr lang="en-US" i="1" dirty="0"/>
              <a:t>10 Crucial Skills You Need to Start an Online Business</a:t>
            </a:r>
            <a:r>
              <a:rPr lang="en-US" dirty="0"/>
              <a:t>.</a:t>
            </a:r>
          </a:p>
          <a:p>
            <a:r>
              <a:rPr lang="en-US" dirty="0"/>
              <a:t>      https://</a:t>
            </a:r>
            <a:r>
              <a:rPr lang="en-US" dirty="0" err="1"/>
              <a:t>www.bizcover.com.au</a:t>
            </a:r>
            <a:r>
              <a:rPr lang="en-US" dirty="0"/>
              <a:t>/</a:t>
            </a:r>
            <a:r>
              <a:rPr lang="en-US" dirty="0" err="1"/>
              <a:t>bizwitty</a:t>
            </a:r>
            <a:r>
              <a:rPr lang="en-US" dirty="0"/>
              <a:t>/10-crucial-skills-need-start-online-business.</a:t>
            </a:r>
          </a:p>
        </p:txBody>
      </p:sp>
    </p:spTree>
    <p:extLst>
      <p:ext uri="{BB962C8B-B14F-4D97-AF65-F5344CB8AC3E}">
        <p14:creationId xmlns:p14="http://schemas.microsoft.com/office/powerpoint/2010/main" val="277890097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2343</TotalTime>
  <Words>1052</Words>
  <Application>Microsoft Macintosh PowerPoint</Application>
  <PresentationFormat>Widescreen</PresentationFormat>
  <Paragraphs>101</Paragraphs>
  <Slides>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Praise Abla Oigbochie</vt:lpstr>
      <vt:lpstr>Contents</vt:lpstr>
      <vt:lpstr>The career I have chosen </vt:lpstr>
      <vt:lpstr>My Intended Career Key Skill</vt:lpstr>
      <vt:lpstr>SWOT ANALYSIS</vt:lpstr>
      <vt:lpstr>                      Opportunities</vt:lpstr>
      <vt:lpstr>Comparing The Skills That I have Now With My intended Career</vt:lpstr>
      <vt:lpstr>                            Summary</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Praise Abla Oigbochie</dc:title>
  <dc:creator>Praise Abla Oigbochie (2114107)</dc:creator>
  <cp:lastModifiedBy>Praise Abla Oigbochie (2114107)</cp:lastModifiedBy>
  <cp:revision>6</cp:revision>
  <cp:lastPrinted>2021-12-08T12:54:41Z</cp:lastPrinted>
  <dcterms:created xsi:type="dcterms:W3CDTF">2021-12-07T14:31:09Z</dcterms:created>
  <dcterms:modified xsi:type="dcterms:W3CDTF">2021-12-09T12:16:08Z</dcterms:modified>
</cp:coreProperties>
</file>