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4" r:id="rId3"/>
    <p:sldId id="269" r:id="rId4"/>
    <p:sldId id="257" r:id="rId5"/>
    <p:sldId id="268" r:id="rId6"/>
    <p:sldId id="270" r:id="rId7"/>
    <p:sldId id="258" r:id="rId8"/>
    <p:sldId id="267" r:id="rId9"/>
    <p:sldId id="262" r:id="rId10"/>
    <p:sldId id="273" r:id="rId11"/>
    <p:sldId id="275" r:id="rId12"/>
    <p:sldId id="276" r:id="rId13"/>
    <p:sldId id="271" r:id="rId14"/>
    <p:sldId id="259" r:id="rId15"/>
    <p:sldId id="260" r:id="rId16"/>
    <p:sldId id="261" r:id="rId17"/>
    <p:sldId id="263" r:id="rId18"/>
    <p:sldId id="272" r:id="rId19"/>
    <p:sldId id="264" r:id="rId20"/>
    <p:sldId id="265" r:id="rId21"/>
    <p:sldId id="266"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6" d="100"/>
          <a:sy n="66" d="100"/>
        </p:scale>
        <p:origin x="668"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4FE73-53C2-4F9F-9E11-982562EC55E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1D42313-67BE-4A4E-BEAD-C7D3F7E5457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BCF978A-E912-4A81-84C1-DB40834FE56E}"/>
              </a:ext>
            </a:extLst>
          </p:cNvPr>
          <p:cNvSpPr>
            <a:spLocks noGrp="1"/>
          </p:cNvSpPr>
          <p:nvPr>
            <p:ph type="dt" sz="half" idx="10"/>
          </p:nvPr>
        </p:nvSpPr>
        <p:spPr/>
        <p:txBody>
          <a:bodyPr/>
          <a:lstStyle/>
          <a:p>
            <a:fld id="{E88297DE-7D36-4CFF-898B-43724803ACC5}" type="datetimeFigureOut">
              <a:rPr lang="en-GB" smtClean="0"/>
              <a:t>01/10/2019</a:t>
            </a:fld>
            <a:endParaRPr lang="en-GB"/>
          </a:p>
        </p:txBody>
      </p:sp>
      <p:sp>
        <p:nvSpPr>
          <p:cNvPr id="5" name="Footer Placeholder 4">
            <a:extLst>
              <a:ext uri="{FF2B5EF4-FFF2-40B4-BE49-F238E27FC236}">
                <a16:creationId xmlns:a16="http://schemas.microsoft.com/office/drawing/2014/main" id="{74223D16-57EA-4E57-BF33-9B4B09F032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B65B44-910E-4F53-B94C-0FC1AD34F402}"/>
              </a:ext>
            </a:extLst>
          </p:cNvPr>
          <p:cNvSpPr>
            <a:spLocks noGrp="1"/>
          </p:cNvSpPr>
          <p:nvPr>
            <p:ph type="sldNum" sz="quarter" idx="12"/>
          </p:nvPr>
        </p:nvSpPr>
        <p:spPr/>
        <p:txBody>
          <a:bodyPr/>
          <a:lstStyle/>
          <a:p>
            <a:fld id="{E20F21B5-7505-4DB0-A98B-C665447A91F8}" type="slidenum">
              <a:rPr lang="en-GB" smtClean="0"/>
              <a:t>‹#›</a:t>
            </a:fld>
            <a:endParaRPr lang="en-GB"/>
          </a:p>
        </p:txBody>
      </p:sp>
    </p:spTree>
    <p:extLst>
      <p:ext uri="{BB962C8B-B14F-4D97-AF65-F5344CB8AC3E}">
        <p14:creationId xmlns:p14="http://schemas.microsoft.com/office/powerpoint/2010/main" val="42844681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584C6-D464-402D-A328-A58FA402913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6675D9-6D08-4F52-8AE6-6FA39CD026C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AFB256-FC99-4E6D-90BE-BEEF45BDDCDE}"/>
              </a:ext>
            </a:extLst>
          </p:cNvPr>
          <p:cNvSpPr>
            <a:spLocks noGrp="1"/>
          </p:cNvSpPr>
          <p:nvPr>
            <p:ph type="dt" sz="half" idx="10"/>
          </p:nvPr>
        </p:nvSpPr>
        <p:spPr/>
        <p:txBody>
          <a:bodyPr/>
          <a:lstStyle/>
          <a:p>
            <a:fld id="{E88297DE-7D36-4CFF-898B-43724803ACC5}" type="datetimeFigureOut">
              <a:rPr lang="en-GB" smtClean="0"/>
              <a:t>01/10/2019</a:t>
            </a:fld>
            <a:endParaRPr lang="en-GB"/>
          </a:p>
        </p:txBody>
      </p:sp>
      <p:sp>
        <p:nvSpPr>
          <p:cNvPr id="5" name="Footer Placeholder 4">
            <a:extLst>
              <a:ext uri="{FF2B5EF4-FFF2-40B4-BE49-F238E27FC236}">
                <a16:creationId xmlns:a16="http://schemas.microsoft.com/office/drawing/2014/main" id="{69BAB554-4496-493E-8246-F1D0A52ADB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AB9889-9467-4E1C-A945-3F20DDD2609B}"/>
              </a:ext>
            </a:extLst>
          </p:cNvPr>
          <p:cNvSpPr>
            <a:spLocks noGrp="1"/>
          </p:cNvSpPr>
          <p:nvPr>
            <p:ph type="sldNum" sz="quarter" idx="12"/>
          </p:nvPr>
        </p:nvSpPr>
        <p:spPr/>
        <p:txBody>
          <a:bodyPr/>
          <a:lstStyle/>
          <a:p>
            <a:fld id="{E20F21B5-7505-4DB0-A98B-C665447A91F8}" type="slidenum">
              <a:rPr lang="en-GB" smtClean="0"/>
              <a:t>‹#›</a:t>
            </a:fld>
            <a:endParaRPr lang="en-GB"/>
          </a:p>
        </p:txBody>
      </p:sp>
    </p:spTree>
    <p:extLst>
      <p:ext uri="{BB962C8B-B14F-4D97-AF65-F5344CB8AC3E}">
        <p14:creationId xmlns:p14="http://schemas.microsoft.com/office/powerpoint/2010/main" val="14988636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0BF65-A4C6-4DE2-9DCA-29F3E8C8E51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F08845A-A028-46B0-A5D8-5A88021AC52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9412CBA-D1B4-4F9D-BEAA-C935E0816C43}"/>
              </a:ext>
            </a:extLst>
          </p:cNvPr>
          <p:cNvSpPr>
            <a:spLocks noGrp="1"/>
          </p:cNvSpPr>
          <p:nvPr>
            <p:ph type="dt" sz="half" idx="10"/>
          </p:nvPr>
        </p:nvSpPr>
        <p:spPr/>
        <p:txBody>
          <a:bodyPr/>
          <a:lstStyle/>
          <a:p>
            <a:fld id="{E88297DE-7D36-4CFF-898B-43724803ACC5}" type="datetimeFigureOut">
              <a:rPr lang="en-GB" smtClean="0"/>
              <a:t>01/10/2019</a:t>
            </a:fld>
            <a:endParaRPr lang="en-GB"/>
          </a:p>
        </p:txBody>
      </p:sp>
      <p:sp>
        <p:nvSpPr>
          <p:cNvPr id="5" name="Footer Placeholder 4">
            <a:extLst>
              <a:ext uri="{FF2B5EF4-FFF2-40B4-BE49-F238E27FC236}">
                <a16:creationId xmlns:a16="http://schemas.microsoft.com/office/drawing/2014/main" id="{B6AE3A01-5969-470B-B02E-E68C991BFB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331512-48CB-43A0-B7FD-984E5C9BAC40}"/>
              </a:ext>
            </a:extLst>
          </p:cNvPr>
          <p:cNvSpPr>
            <a:spLocks noGrp="1"/>
          </p:cNvSpPr>
          <p:nvPr>
            <p:ph type="sldNum" sz="quarter" idx="12"/>
          </p:nvPr>
        </p:nvSpPr>
        <p:spPr/>
        <p:txBody>
          <a:bodyPr/>
          <a:lstStyle/>
          <a:p>
            <a:fld id="{E20F21B5-7505-4DB0-A98B-C665447A91F8}" type="slidenum">
              <a:rPr lang="en-GB" smtClean="0"/>
              <a:t>‹#›</a:t>
            </a:fld>
            <a:endParaRPr lang="en-GB"/>
          </a:p>
        </p:txBody>
      </p:sp>
    </p:spTree>
    <p:extLst>
      <p:ext uri="{BB962C8B-B14F-4D97-AF65-F5344CB8AC3E}">
        <p14:creationId xmlns:p14="http://schemas.microsoft.com/office/powerpoint/2010/main" val="37835701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AA812-351D-456D-BE52-7B254EB1248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A4C53D5-27C7-4188-B2EE-1932239651F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5CABC3B-D482-4BC4-BA26-76E48AADFF1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8140C51-44A6-4E61-ADE9-3A538FF18F4A}"/>
              </a:ext>
            </a:extLst>
          </p:cNvPr>
          <p:cNvSpPr>
            <a:spLocks noGrp="1"/>
          </p:cNvSpPr>
          <p:nvPr>
            <p:ph type="dt" sz="half" idx="10"/>
          </p:nvPr>
        </p:nvSpPr>
        <p:spPr/>
        <p:txBody>
          <a:bodyPr/>
          <a:lstStyle/>
          <a:p>
            <a:fld id="{E88297DE-7D36-4CFF-898B-43724803ACC5}" type="datetimeFigureOut">
              <a:rPr lang="en-GB" smtClean="0"/>
              <a:t>01/10/2019</a:t>
            </a:fld>
            <a:endParaRPr lang="en-GB"/>
          </a:p>
        </p:txBody>
      </p:sp>
      <p:sp>
        <p:nvSpPr>
          <p:cNvPr id="6" name="Footer Placeholder 5">
            <a:extLst>
              <a:ext uri="{FF2B5EF4-FFF2-40B4-BE49-F238E27FC236}">
                <a16:creationId xmlns:a16="http://schemas.microsoft.com/office/drawing/2014/main" id="{E58DE0D5-293F-469A-B9ED-91C6E94822F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E210333-93A7-4149-BEB0-E39064F11970}"/>
              </a:ext>
            </a:extLst>
          </p:cNvPr>
          <p:cNvSpPr>
            <a:spLocks noGrp="1"/>
          </p:cNvSpPr>
          <p:nvPr>
            <p:ph type="sldNum" sz="quarter" idx="12"/>
          </p:nvPr>
        </p:nvSpPr>
        <p:spPr/>
        <p:txBody>
          <a:bodyPr/>
          <a:lstStyle/>
          <a:p>
            <a:fld id="{E20F21B5-7505-4DB0-A98B-C665447A91F8}" type="slidenum">
              <a:rPr lang="en-GB" smtClean="0"/>
              <a:t>‹#›</a:t>
            </a:fld>
            <a:endParaRPr lang="en-GB"/>
          </a:p>
        </p:txBody>
      </p:sp>
    </p:spTree>
    <p:extLst>
      <p:ext uri="{BB962C8B-B14F-4D97-AF65-F5344CB8AC3E}">
        <p14:creationId xmlns:p14="http://schemas.microsoft.com/office/powerpoint/2010/main" val="33493797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D0F52-0D50-44CE-AB68-48AE7394B25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AF786E7-4C1B-413B-8C09-3374D18CB65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297242D-EF9C-4642-A0B3-8CBFB3DAC9A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AA92647-04AC-4E71-953D-9D7FDFD8353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F463BE2-2A1E-4BC1-9FC5-D130E73FD4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F87F479-E344-4782-8FF1-042F1203793F}"/>
              </a:ext>
            </a:extLst>
          </p:cNvPr>
          <p:cNvSpPr>
            <a:spLocks noGrp="1"/>
          </p:cNvSpPr>
          <p:nvPr>
            <p:ph type="dt" sz="half" idx="10"/>
          </p:nvPr>
        </p:nvSpPr>
        <p:spPr/>
        <p:txBody>
          <a:bodyPr/>
          <a:lstStyle/>
          <a:p>
            <a:fld id="{E88297DE-7D36-4CFF-898B-43724803ACC5}" type="datetimeFigureOut">
              <a:rPr lang="en-GB" smtClean="0"/>
              <a:t>01/10/2019</a:t>
            </a:fld>
            <a:endParaRPr lang="en-GB"/>
          </a:p>
        </p:txBody>
      </p:sp>
      <p:sp>
        <p:nvSpPr>
          <p:cNvPr id="8" name="Footer Placeholder 7">
            <a:extLst>
              <a:ext uri="{FF2B5EF4-FFF2-40B4-BE49-F238E27FC236}">
                <a16:creationId xmlns:a16="http://schemas.microsoft.com/office/drawing/2014/main" id="{882F636A-BE36-476A-8289-6DD4E922F45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D250F97-31C0-41FB-B561-FCFFDE4D1281}"/>
              </a:ext>
            </a:extLst>
          </p:cNvPr>
          <p:cNvSpPr>
            <a:spLocks noGrp="1"/>
          </p:cNvSpPr>
          <p:nvPr>
            <p:ph type="sldNum" sz="quarter" idx="12"/>
          </p:nvPr>
        </p:nvSpPr>
        <p:spPr/>
        <p:txBody>
          <a:bodyPr/>
          <a:lstStyle/>
          <a:p>
            <a:fld id="{E20F21B5-7505-4DB0-A98B-C665447A91F8}" type="slidenum">
              <a:rPr lang="en-GB" smtClean="0"/>
              <a:t>‹#›</a:t>
            </a:fld>
            <a:endParaRPr lang="en-GB"/>
          </a:p>
        </p:txBody>
      </p:sp>
    </p:spTree>
    <p:extLst>
      <p:ext uri="{BB962C8B-B14F-4D97-AF65-F5344CB8AC3E}">
        <p14:creationId xmlns:p14="http://schemas.microsoft.com/office/powerpoint/2010/main" val="15072890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B7B05-F160-4357-B00F-1DA39AF8772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41CE138-72A3-4858-B048-FD27B3FF71EF}"/>
              </a:ext>
            </a:extLst>
          </p:cNvPr>
          <p:cNvSpPr>
            <a:spLocks noGrp="1"/>
          </p:cNvSpPr>
          <p:nvPr>
            <p:ph type="dt" sz="half" idx="10"/>
          </p:nvPr>
        </p:nvSpPr>
        <p:spPr/>
        <p:txBody>
          <a:bodyPr/>
          <a:lstStyle/>
          <a:p>
            <a:fld id="{E88297DE-7D36-4CFF-898B-43724803ACC5}" type="datetimeFigureOut">
              <a:rPr lang="en-GB" smtClean="0"/>
              <a:t>01/10/2019</a:t>
            </a:fld>
            <a:endParaRPr lang="en-GB"/>
          </a:p>
        </p:txBody>
      </p:sp>
      <p:sp>
        <p:nvSpPr>
          <p:cNvPr id="4" name="Footer Placeholder 3">
            <a:extLst>
              <a:ext uri="{FF2B5EF4-FFF2-40B4-BE49-F238E27FC236}">
                <a16:creationId xmlns:a16="http://schemas.microsoft.com/office/drawing/2014/main" id="{1532A286-0111-4634-AC43-EA6445329BD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F07F50D-C071-4E5A-BC40-0B31FD8B8503}"/>
              </a:ext>
            </a:extLst>
          </p:cNvPr>
          <p:cNvSpPr>
            <a:spLocks noGrp="1"/>
          </p:cNvSpPr>
          <p:nvPr>
            <p:ph type="sldNum" sz="quarter" idx="12"/>
          </p:nvPr>
        </p:nvSpPr>
        <p:spPr/>
        <p:txBody>
          <a:bodyPr/>
          <a:lstStyle/>
          <a:p>
            <a:fld id="{E20F21B5-7505-4DB0-A98B-C665447A91F8}" type="slidenum">
              <a:rPr lang="en-GB" smtClean="0"/>
              <a:t>‹#›</a:t>
            </a:fld>
            <a:endParaRPr lang="en-GB"/>
          </a:p>
        </p:txBody>
      </p:sp>
    </p:spTree>
    <p:extLst>
      <p:ext uri="{BB962C8B-B14F-4D97-AF65-F5344CB8AC3E}">
        <p14:creationId xmlns:p14="http://schemas.microsoft.com/office/powerpoint/2010/main" val="10477280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6724C80-A1E4-48F6-BC62-64C32A6EC3C8}"/>
              </a:ext>
            </a:extLst>
          </p:cNvPr>
          <p:cNvSpPr>
            <a:spLocks noGrp="1"/>
          </p:cNvSpPr>
          <p:nvPr>
            <p:ph type="dt" sz="half" idx="10"/>
          </p:nvPr>
        </p:nvSpPr>
        <p:spPr/>
        <p:txBody>
          <a:bodyPr/>
          <a:lstStyle/>
          <a:p>
            <a:fld id="{E88297DE-7D36-4CFF-898B-43724803ACC5}" type="datetimeFigureOut">
              <a:rPr lang="en-GB" smtClean="0"/>
              <a:t>01/10/2019</a:t>
            </a:fld>
            <a:endParaRPr lang="en-GB"/>
          </a:p>
        </p:txBody>
      </p:sp>
      <p:sp>
        <p:nvSpPr>
          <p:cNvPr id="3" name="Footer Placeholder 2">
            <a:extLst>
              <a:ext uri="{FF2B5EF4-FFF2-40B4-BE49-F238E27FC236}">
                <a16:creationId xmlns:a16="http://schemas.microsoft.com/office/drawing/2014/main" id="{B365295A-0555-47AE-ACBA-49BE8823CD7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E3DD440-D69D-4413-99BF-590EBD5CD54E}"/>
              </a:ext>
            </a:extLst>
          </p:cNvPr>
          <p:cNvSpPr>
            <a:spLocks noGrp="1"/>
          </p:cNvSpPr>
          <p:nvPr>
            <p:ph type="sldNum" sz="quarter" idx="12"/>
          </p:nvPr>
        </p:nvSpPr>
        <p:spPr/>
        <p:txBody>
          <a:bodyPr/>
          <a:lstStyle/>
          <a:p>
            <a:fld id="{E20F21B5-7505-4DB0-A98B-C665447A91F8}" type="slidenum">
              <a:rPr lang="en-GB" smtClean="0"/>
              <a:t>‹#›</a:t>
            </a:fld>
            <a:endParaRPr lang="en-GB"/>
          </a:p>
        </p:txBody>
      </p:sp>
    </p:spTree>
    <p:extLst>
      <p:ext uri="{BB962C8B-B14F-4D97-AF65-F5344CB8AC3E}">
        <p14:creationId xmlns:p14="http://schemas.microsoft.com/office/powerpoint/2010/main" val="1907776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6E78A-2C76-4DA4-9717-7EA1F50B06C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9BDD7A6-F871-4CE0-9303-E72EE6C2AE9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7B46F82-87E4-414F-89EF-7321CE4C04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814769-83DD-41D0-84CB-37376A29DC96}"/>
              </a:ext>
            </a:extLst>
          </p:cNvPr>
          <p:cNvSpPr>
            <a:spLocks noGrp="1"/>
          </p:cNvSpPr>
          <p:nvPr>
            <p:ph type="dt" sz="half" idx="10"/>
          </p:nvPr>
        </p:nvSpPr>
        <p:spPr/>
        <p:txBody>
          <a:bodyPr/>
          <a:lstStyle/>
          <a:p>
            <a:fld id="{E88297DE-7D36-4CFF-898B-43724803ACC5}" type="datetimeFigureOut">
              <a:rPr lang="en-GB" smtClean="0"/>
              <a:t>01/10/2019</a:t>
            </a:fld>
            <a:endParaRPr lang="en-GB"/>
          </a:p>
        </p:txBody>
      </p:sp>
      <p:sp>
        <p:nvSpPr>
          <p:cNvPr id="6" name="Footer Placeholder 5">
            <a:extLst>
              <a:ext uri="{FF2B5EF4-FFF2-40B4-BE49-F238E27FC236}">
                <a16:creationId xmlns:a16="http://schemas.microsoft.com/office/drawing/2014/main" id="{EDE3EB9E-1585-4D13-80A1-1EDE20C3EC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C4AE5C-14AF-4964-9F64-B077F1238CD5}"/>
              </a:ext>
            </a:extLst>
          </p:cNvPr>
          <p:cNvSpPr>
            <a:spLocks noGrp="1"/>
          </p:cNvSpPr>
          <p:nvPr>
            <p:ph type="sldNum" sz="quarter" idx="12"/>
          </p:nvPr>
        </p:nvSpPr>
        <p:spPr/>
        <p:txBody>
          <a:bodyPr/>
          <a:lstStyle/>
          <a:p>
            <a:fld id="{E20F21B5-7505-4DB0-A98B-C665447A91F8}" type="slidenum">
              <a:rPr lang="en-GB" smtClean="0"/>
              <a:t>‹#›</a:t>
            </a:fld>
            <a:endParaRPr lang="en-GB"/>
          </a:p>
        </p:txBody>
      </p:sp>
    </p:spTree>
    <p:extLst>
      <p:ext uri="{BB962C8B-B14F-4D97-AF65-F5344CB8AC3E}">
        <p14:creationId xmlns:p14="http://schemas.microsoft.com/office/powerpoint/2010/main" val="14784388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0542C-FD21-4FF5-92F5-01850D0494B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5E6F0C8-CC45-451E-9EE5-61A64977BFA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FA9FF1A-2524-436E-9EB8-196A827329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114EAF0-A44D-419E-AF2B-2F7362EB988E}"/>
              </a:ext>
            </a:extLst>
          </p:cNvPr>
          <p:cNvSpPr>
            <a:spLocks noGrp="1"/>
          </p:cNvSpPr>
          <p:nvPr>
            <p:ph type="dt" sz="half" idx="10"/>
          </p:nvPr>
        </p:nvSpPr>
        <p:spPr/>
        <p:txBody>
          <a:bodyPr/>
          <a:lstStyle/>
          <a:p>
            <a:fld id="{E88297DE-7D36-4CFF-898B-43724803ACC5}" type="datetimeFigureOut">
              <a:rPr lang="en-GB" smtClean="0"/>
              <a:t>01/10/2019</a:t>
            </a:fld>
            <a:endParaRPr lang="en-GB"/>
          </a:p>
        </p:txBody>
      </p:sp>
      <p:sp>
        <p:nvSpPr>
          <p:cNvPr id="6" name="Footer Placeholder 5">
            <a:extLst>
              <a:ext uri="{FF2B5EF4-FFF2-40B4-BE49-F238E27FC236}">
                <a16:creationId xmlns:a16="http://schemas.microsoft.com/office/drawing/2014/main" id="{67E47096-70CF-477A-9311-4E6C627742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712C4D-0771-4811-BDB4-84AC2D212D4F}"/>
              </a:ext>
            </a:extLst>
          </p:cNvPr>
          <p:cNvSpPr>
            <a:spLocks noGrp="1"/>
          </p:cNvSpPr>
          <p:nvPr>
            <p:ph type="sldNum" sz="quarter" idx="12"/>
          </p:nvPr>
        </p:nvSpPr>
        <p:spPr/>
        <p:txBody>
          <a:bodyPr/>
          <a:lstStyle/>
          <a:p>
            <a:fld id="{E20F21B5-7505-4DB0-A98B-C665447A91F8}" type="slidenum">
              <a:rPr lang="en-GB" smtClean="0"/>
              <a:t>‹#›</a:t>
            </a:fld>
            <a:endParaRPr lang="en-GB"/>
          </a:p>
        </p:txBody>
      </p:sp>
    </p:spTree>
    <p:extLst>
      <p:ext uri="{BB962C8B-B14F-4D97-AF65-F5344CB8AC3E}">
        <p14:creationId xmlns:p14="http://schemas.microsoft.com/office/powerpoint/2010/main" val="19739445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4FB61-AD77-4E98-BAE9-3119B879FF4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F5BCDFA-5C58-45F1-B3DA-F349CB7806C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1DEECB-5DC4-4D38-9C72-C4EAF7B6B462}"/>
              </a:ext>
            </a:extLst>
          </p:cNvPr>
          <p:cNvSpPr>
            <a:spLocks noGrp="1"/>
          </p:cNvSpPr>
          <p:nvPr>
            <p:ph type="dt" sz="half" idx="10"/>
          </p:nvPr>
        </p:nvSpPr>
        <p:spPr/>
        <p:txBody>
          <a:bodyPr/>
          <a:lstStyle/>
          <a:p>
            <a:fld id="{E88297DE-7D36-4CFF-898B-43724803ACC5}" type="datetimeFigureOut">
              <a:rPr lang="en-GB" smtClean="0"/>
              <a:t>01/10/2019</a:t>
            </a:fld>
            <a:endParaRPr lang="en-GB"/>
          </a:p>
        </p:txBody>
      </p:sp>
      <p:sp>
        <p:nvSpPr>
          <p:cNvPr id="5" name="Footer Placeholder 4">
            <a:extLst>
              <a:ext uri="{FF2B5EF4-FFF2-40B4-BE49-F238E27FC236}">
                <a16:creationId xmlns:a16="http://schemas.microsoft.com/office/drawing/2014/main" id="{22CB087F-0E59-49DB-B977-9E58F20AC1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F6F45E-92D4-4FF8-9BD6-7D7A4CD8AD65}"/>
              </a:ext>
            </a:extLst>
          </p:cNvPr>
          <p:cNvSpPr>
            <a:spLocks noGrp="1"/>
          </p:cNvSpPr>
          <p:nvPr>
            <p:ph type="sldNum" sz="quarter" idx="12"/>
          </p:nvPr>
        </p:nvSpPr>
        <p:spPr/>
        <p:txBody>
          <a:bodyPr/>
          <a:lstStyle/>
          <a:p>
            <a:fld id="{E20F21B5-7505-4DB0-A98B-C665447A91F8}" type="slidenum">
              <a:rPr lang="en-GB" smtClean="0"/>
              <a:t>‹#›</a:t>
            </a:fld>
            <a:endParaRPr lang="en-GB"/>
          </a:p>
        </p:txBody>
      </p:sp>
    </p:spTree>
    <p:extLst>
      <p:ext uri="{BB962C8B-B14F-4D97-AF65-F5344CB8AC3E}">
        <p14:creationId xmlns:p14="http://schemas.microsoft.com/office/powerpoint/2010/main" val="18150338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A5A697-CB45-4737-BF63-64AF66C5592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8A7D77D-0426-43A0-A270-B3EB775E97F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7041E1-E028-4F27-90F4-4D3476FB1E89}"/>
              </a:ext>
            </a:extLst>
          </p:cNvPr>
          <p:cNvSpPr>
            <a:spLocks noGrp="1"/>
          </p:cNvSpPr>
          <p:nvPr>
            <p:ph type="dt" sz="half" idx="10"/>
          </p:nvPr>
        </p:nvSpPr>
        <p:spPr/>
        <p:txBody>
          <a:bodyPr/>
          <a:lstStyle/>
          <a:p>
            <a:fld id="{E88297DE-7D36-4CFF-898B-43724803ACC5}" type="datetimeFigureOut">
              <a:rPr lang="en-GB" smtClean="0"/>
              <a:t>01/10/2019</a:t>
            </a:fld>
            <a:endParaRPr lang="en-GB"/>
          </a:p>
        </p:txBody>
      </p:sp>
      <p:sp>
        <p:nvSpPr>
          <p:cNvPr id="5" name="Footer Placeholder 4">
            <a:extLst>
              <a:ext uri="{FF2B5EF4-FFF2-40B4-BE49-F238E27FC236}">
                <a16:creationId xmlns:a16="http://schemas.microsoft.com/office/drawing/2014/main" id="{7D1D1D1A-4ACF-467E-9912-D47FD543E2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45D6E3-8C1D-4C3C-88B0-6DAD1D4BF299}"/>
              </a:ext>
            </a:extLst>
          </p:cNvPr>
          <p:cNvSpPr>
            <a:spLocks noGrp="1"/>
          </p:cNvSpPr>
          <p:nvPr>
            <p:ph type="sldNum" sz="quarter" idx="12"/>
          </p:nvPr>
        </p:nvSpPr>
        <p:spPr/>
        <p:txBody>
          <a:bodyPr/>
          <a:lstStyle/>
          <a:p>
            <a:fld id="{E20F21B5-7505-4DB0-A98B-C665447A91F8}" type="slidenum">
              <a:rPr lang="en-GB" smtClean="0"/>
              <a:t>‹#›</a:t>
            </a:fld>
            <a:endParaRPr lang="en-GB"/>
          </a:p>
        </p:txBody>
      </p:sp>
    </p:spTree>
    <p:extLst>
      <p:ext uri="{BB962C8B-B14F-4D97-AF65-F5344CB8AC3E}">
        <p14:creationId xmlns:p14="http://schemas.microsoft.com/office/powerpoint/2010/main" val="12458391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7AF3CA5-FF4B-4698-BFAA-7AB132EC2B6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CA725B9-C468-4FA0-BED6-126057D52D3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809311-C6BE-425F-89F3-F99821D2A17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8297DE-7D36-4CFF-898B-43724803ACC5}" type="datetimeFigureOut">
              <a:rPr lang="en-GB" smtClean="0"/>
              <a:t>01/10/2019</a:t>
            </a:fld>
            <a:endParaRPr lang="en-GB"/>
          </a:p>
        </p:txBody>
      </p:sp>
      <p:sp>
        <p:nvSpPr>
          <p:cNvPr id="5" name="Footer Placeholder 4">
            <a:extLst>
              <a:ext uri="{FF2B5EF4-FFF2-40B4-BE49-F238E27FC236}">
                <a16:creationId xmlns:a16="http://schemas.microsoft.com/office/drawing/2014/main" id="{90E7B1ED-4584-46F5-9FFA-FEB4A17CA7F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F1AACE2-A228-4F61-8977-B0509D66B37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0F21B5-7505-4DB0-A98B-C665447A91F8}" type="slidenum">
              <a:rPr lang="en-GB" smtClean="0"/>
              <a:t>‹#›</a:t>
            </a:fld>
            <a:endParaRPr lang="en-GB"/>
          </a:p>
        </p:txBody>
      </p:sp>
    </p:spTree>
    <p:extLst>
      <p:ext uri="{BB962C8B-B14F-4D97-AF65-F5344CB8AC3E}">
        <p14:creationId xmlns:p14="http://schemas.microsoft.com/office/powerpoint/2010/main" val="37588759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pixabay.com/en/silhouette-man-woman-child-family-74876/"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opinion-forum.com/index/2012/10/developing-childrens-healthy-self-identity/"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fpf.org/2016/09/12/student-privacy-pledge-reaches-milestone-300-signatories/" TargetMode="Externa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hyperlink" Target="http://chillopedia.com/kids-section/how-pc-monitoring-software-helps-safeguard-children/" TargetMode="External"/><Relationship Id="rId4" Type="http://schemas.openxmlformats.org/officeDocument/2006/relationships/image" Target="../media/image4.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www.pregnancyover44.com/2009/09/duggars-expecting-19th-child.html"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maxpixel.net/Auction-Legal-Judge-Gavel-Justice-Law-Hammer-3577255" TargetMode="External"/><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elyugoelectricodealicia.blogspot.com/2014_07_01_archive.html" TargetMode="External"/><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hyperlink" Target="https://www.youtube.com/watch?v=gkxu5KjrW8U" TargetMode="External"/><Relationship Id="rId1" Type="http://schemas.openxmlformats.org/officeDocument/2006/relationships/slideLayout" Target="../slideLayouts/slideLayout2.xml"/><Relationship Id="rId4" Type="http://schemas.openxmlformats.org/officeDocument/2006/relationships/hyperlink" Target="https://www.communities.qld.gov.au/childsafety"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www.publicdomainpictures.net/view-image.php?image=51251&amp;picture=question-mark" TargetMode="External"/><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67F3B-CFCD-4607-8E42-6D5E658CE9EA}"/>
              </a:ext>
            </a:extLst>
          </p:cNvPr>
          <p:cNvSpPr>
            <a:spLocks noGrp="1"/>
          </p:cNvSpPr>
          <p:nvPr>
            <p:ph type="ctrTitle"/>
          </p:nvPr>
        </p:nvSpPr>
        <p:spPr>
          <a:xfrm>
            <a:off x="1524000" y="1122363"/>
            <a:ext cx="9144000" cy="1102677"/>
          </a:xfrm>
        </p:spPr>
        <p:txBody>
          <a:bodyPr/>
          <a:lstStyle/>
          <a:p>
            <a:r>
              <a:rPr lang="en-GB" b="1" dirty="0">
                <a:latin typeface="Times New Roman" panose="02020603050405020304" pitchFamily="18" charset="0"/>
                <a:cs typeface="Times New Roman" panose="02020603050405020304" pitchFamily="18" charset="0"/>
              </a:rPr>
              <a:t>What is Safeguarding?</a:t>
            </a:r>
          </a:p>
        </p:txBody>
      </p:sp>
      <p:pic>
        <p:nvPicPr>
          <p:cNvPr id="5" name="Picture 4" descr="A picture containing object&#10;&#10;Description automatically generated">
            <a:extLst>
              <a:ext uri="{FF2B5EF4-FFF2-40B4-BE49-F238E27FC236}">
                <a16:creationId xmlns:a16="http://schemas.microsoft.com/office/drawing/2014/main" id="{4C76E93E-54D3-4603-B35C-576FB736D25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286000" y="2428240"/>
            <a:ext cx="7569200" cy="4257040"/>
          </a:xfrm>
          <a:prstGeom prst="rect">
            <a:avLst/>
          </a:prstGeom>
        </p:spPr>
      </p:pic>
    </p:spTree>
    <p:extLst>
      <p:ext uri="{BB962C8B-B14F-4D97-AF65-F5344CB8AC3E}">
        <p14:creationId xmlns:p14="http://schemas.microsoft.com/office/powerpoint/2010/main" val="26855560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84E6E-347B-4168-A358-A15B0CE9F210}"/>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Objectives</a:t>
            </a:r>
          </a:p>
        </p:txBody>
      </p:sp>
      <p:sp>
        <p:nvSpPr>
          <p:cNvPr id="3" name="Content Placeholder 2">
            <a:extLst>
              <a:ext uri="{FF2B5EF4-FFF2-40B4-BE49-F238E27FC236}">
                <a16:creationId xmlns:a16="http://schemas.microsoft.com/office/drawing/2014/main" id="{BFE821F6-9243-4F49-84B5-7E29C3ECBEE3}"/>
              </a:ext>
            </a:extLst>
          </p:cNvPr>
          <p:cNvSpPr>
            <a:spLocks noGrp="1"/>
          </p:cNvSpPr>
          <p:nvPr>
            <p:ph idx="1"/>
          </p:nvPr>
        </p:nvSpPr>
        <p:spPr/>
        <p:txBody>
          <a:bodyPr>
            <a:normAutofit/>
          </a:bodyPr>
          <a:lstStyle/>
          <a:p>
            <a:r>
              <a:rPr lang="en-GB" dirty="0">
                <a:latin typeface="Times New Roman" panose="02020603050405020304" pitchFamily="18" charset="0"/>
                <a:cs typeface="Times New Roman" panose="02020603050405020304" pitchFamily="18" charset="0"/>
              </a:rPr>
              <a:t>Define Safeguarding</a:t>
            </a:r>
          </a:p>
          <a:p>
            <a:r>
              <a:rPr lang="en-GB" dirty="0">
                <a:latin typeface="Times New Roman" panose="02020603050405020304" pitchFamily="18" charset="0"/>
                <a:cs typeface="Times New Roman" panose="02020603050405020304" pitchFamily="18" charset="0"/>
              </a:rPr>
              <a:t>Give a definition of a child</a:t>
            </a:r>
          </a:p>
          <a:p>
            <a:r>
              <a:rPr lang="en-GB" dirty="0">
                <a:latin typeface="Times New Roman" panose="02020603050405020304" pitchFamily="18" charset="0"/>
                <a:cs typeface="Times New Roman" panose="02020603050405020304" pitchFamily="18" charset="0"/>
              </a:rPr>
              <a:t>How do we safeguard children</a:t>
            </a:r>
          </a:p>
          <a:p>
            <a:r>
              <a:rPr lang="en-GB" dirty="0">
                <a:latin typeface="Times New Roman" panose="02020603050405020304" pitchFamily="18" charset="0"/>
                <a:cs typeface="Times New Roman" panose="02020603050405020304" pitchFamily="18" charset="0"/>
              </a:rPr>
              <a:t>What measures do organisations put into place to safeguard children</a:t>
            </a:r>
          </a:p>
          <a:p>
            <a:r>
              <a:rPr lang="en-GB" dirty="0">
                <a:latin typeface="Times New Roman" panose="02020603050405020304" pitchFamily="18" charset="0"/>
                <a:cs typeface="Times New Roman" panose="02020603050405020304" pitchFamily="18" charset="0"/>
              </a:rPr>
              <a:t>Child protection system in Wales</a:t>
            </a: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941454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B432A-857C-4002-9B64-4785667AE85A}"/>
              </a:ext>
            </a:extLst>
          </p:cNvPr>
          <p:cNvSpPr>
            <a:spLocks noGrp="1"/>
          </p:cNvSpPr>
          <p:nvPr>
            <p:ph type="title"/>
          </p:nvPr>
        </p:nvSpPr>
        <p:spPr>
          <a:xfrm>
            <a:off x="406400" y="193041"/>
            <a:ext cx="10947400" cy="883919"/>
          </a:xfrm>
        </p:spPr>
        <p:txBody>
          <a:bodyPr>
            <a:normAutofit/>
          </a:bodyPr>
          <a:lstStyle/>
          <a:p>
            <a:r>
              <a:rPr lang="en-GB" b="1" dirty="0">
                <a:latin typeface="Times New Roman" panose="02020603050405020304" pitchFamily="18" charset="0"/>
                <a:cs typeface="Times New Roman" panose="02020603050405020304" pitchFamily="18" charset="0"/>
              </a:rPr>
              <a:t>Safeguarding is:</a:t>
            </a:r>
          </a:p>
        </p:txBody>
      </p:sp>
      <p:sp>
        <p:nvSpPr>
          <p:cNvPr id="3" name="Content Placeholder 2">
            <a:extLst>
              <a:ext uri="{FF2B5EF4-FFF2-40B4-BE49-F238E27FC236}">
                <a16:creationId xmlns:a16="http://schemas.microsoft.com/office/drawing/2014/main" id="{3CB6E3B8-57C3-48FA-8242-EC4BA6B06076}"/>
              </a:ext>
            </a:extLst>
          </p:cNvPr>
          <p:cNvSpPr>
            <a:spLocks noGrp="1"/>
          </p:cNvSpPr>
          <p:nvPr>
            <p:ph idx="1"/>
          </p:nvPr>
        </p:nvSpPr>
        <p:spPr>
          <a:xfrm>
            <a:off x="314960" y="1747520"/>
            <a:ext cx="5538724" cy="4429443"/>
          </a:xfrm>
        </p:spPr>
        <p:txBody>
          <a:bodyPr>
            <a:normAutofit/>
          </a:bodyPr>
          <a:lstStyle/>
          <a:p>
            <a:pPr>
              <a:buClr>
                <a:srgbClr val="009900"/>
              </a:buClr>
              <a:buFont typeface="Wingdings" pitchFamily="2" charset="2"/>
              <a:buChar char="§"/>
            </a:pPr>
            <a:r>
              <a:rPr lang="en-GB" altLang="en-US" sz="2400" dirty="0">
                <a:latin typeface="Times New Roman" panose="02020603050405020304" pitchFamily="18" charset="0"/>
                <a:cs typeface="Times New Roman" panose="02020603050405020304" pitchFamily="18" charset="0"/>
              </a:rPr>
              <a:t>Protecting children from maltreatment;</a:t>
            </a:r>
          </a:p>
          <a:p>
            <a:pPr>
              <a:buClr>
                <a:srgbClr val="009900"/>
              </a:buClr>
              <a:buFont typeface="Wingdings" pitchFamily="2" charset="2"/>
              <a:buChar char="§"/>
            </a:pPr>
            <a:r>
              <a:rPr lang="en-GB" altLang="en-US" sz="2400" dirty="0">
                <a:latin typeface="Times New Roman" panose="02020603050405020304" pitchFamily="18" charset="0"/>
                <a:cs typeface="Times New Roman" panose="02020603050405020304" pitchFamily="18" charset="0"/>
              </a:rPr>
              <a:t>Preventing impairment of children’s health or development; </a:t>
            </a:r>
          </a:p>
          <a:p>
            <a:pPr>
              <a:buClr>
                <a:srgbClr val="009900"/>
              </a:buClr>
              <a:buFont typeface="Wingdings" pitchFamily="2" charset="2"/>
              <a:buChar char="§"/>
            </a:pPr>
            <a:r>
              <a:rPr lang="en-GB" altLang="en-US" sz="2400" dirty="0">
                <a:latin typeface="Times New Roman" panose="02020603050405020304" pitchFamily="18" charset="0"/>
                <a:cs typeface="Times New Roman" panose="02020603050405020304" pitchFamily="18" charset="0"/>
              </a:rPr>
              <a:t>Ensuring that children are growing up in circumstances consistent with the provision of safe and effective care; </a:t>
            </a:r>
          </a:p>
          <a:p>
            <a:pPr>
              <a:buClr>
                <a:srgbClr val="009900"/>
              </a:buClr>
              <a:buFont typeface="Wingdings" pitchFamily="2" charset="2"/>
              <a:buChar char="§"/>
            </a:pPr>
            <a:r>
              <a:rPr lang="en-GB" altLang="en-US" sz="2400" dirty="0">
                <a:latin typeface="Times New Roman" panose="02020603050405020304" pitchFamily="18" charset="0"/>
                <a:cs typeface="Times New Roman" panose="02020603050405020304" pitchFamily="18" charset="0"/>
              </a:rPr>
              <a:t>Taking action to enable all children to have the best outcomes (Gov, 2018).</a:t>
            </a:r>
            <a:endParaRPr lang="en-GB" altLang="en-US" sz="2400" i="1" dirty="0">
              <a:latin typeface="Times New Roman" panose="02020603050405020304" pitchFamily="18" charset="0"/>
              <a:cs typeface="Times New Roman" panose="02020603050405020304" pitchFamily="18" charset="0"/>
            </a:endParaRPr>
          </a:p>
          <a:p>
            <a:pPr marL="0" indent="0">
              <a:buClr>
                <a:srgbClr val="009900"/>
              </a:buClr>
              <a:buNone/>
            </a:pPr>
            <a:r>
              <a:rPr lang="en-GB" altLang="en-US" sz="2400" i="1" dirty="0">
                <a:latin typeface="Times New Roman" panose="02020603050405020304" pitchFamily="18" charset="0"/>
                <a:cs typeface="Times New Roman" panose="02020603050405020304" pitchFamily="18" charset="0"/>
              </a:rPr>
              <a:t> </a:t>
            </a:r>
            <a:endParaRPr lang="en-GB" sz="1600" dirty="0"/>
          </a:p>
        </p:txBody>
      </p:sp>
      <p:pic>
        <p:nvPicPr>
          <p:cNvPr id="7" name="Picture 6">
            <a:extLst>
              <a:ext uri="{FF2B5EF4-FFF2-40B4-BE49-F238E27FC236}">
                <a16:creationId xmlns:a16="http://schemas.microsoft.com/office/drawing/2014/main" id="{6682EAA6-1A45-4DC1-AD60-DAFF066927DA}"/>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9147" r="9208"/>
          <a:stretch/>
        </p:blipFill>
        <p:spPr>
          <a:xfrm>
            <a:off x="6338316" y="1330961"/>
            <a:ext cx="5538724" cy="4846002"/>
          </a:xfrm>
          <a:prstGeom prst="rect">
            <a:avLst/>
          </a:prstGeom>
        </p:spPr>
      </p:pic>
    </p:spTree>
    <p:extLst>
      <p:ext uri="{BB962C8B-B14F-4D97-AF65-F5344CB8AC3E}">
        <p14:creationId xmlns:p14="http://schemas.microsoft.com/office/powerpoint/2010/main" val="41100299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A picture containing person, indoor, child, laptop&#10;&#10;Description automatically generated">
            <a:extLst>
              <a:ext uri="{FF2B5EF4-FFF2-40B4-BE49-F238E27FC236}">
                <a16:creationId xmlns:a16="http://schemas.microsoft.com/office/drawing/2014/main" id="{C1834B66-16CD-4ADB-A002-D423178B24EF}"/>
              </a:ext>
            </a:extLst>
          </p:cNvPr>
          <p:cNvPicPr>
            <a:picLocks noChangeAspect="1"/>
          </p:cNvPicPr>
          <p:nvPr/>
        </p:nvPicPr>
        <p:blipFill rotWithShape="1">
          <a:blip r:embed="rId2">
            <a:alphaModFix/>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586" r="23965" b="-1"/>
          <a:stretch/>
        </p:blipFill>
        <p:spPr>
          <a:xfrm>
            <a:off x="6083786" y="-168318"/>
            <a:ext cx="6261330" cy="3932313"/>
          </a:xfrm>
          <a:prstGeom prst="rect">
            <a:avLst/>
          </a:prstGeom>
          <a:effectLst>
            <a:softEdge rad="533400"/>
          </a:effectLst>
        </p:spPr>
      </p:pic>
      <p:pic>
        <p:nvPicPr>
          <p:cNvPr id="5" name="Picture 4" descr="A picture containing person, indoor, man&#10;&#10;Description automatically generated">
            <a:extLst>
              <a:ext uri="{FF2B5EF4-FFF2-40B4-BE49-F238E27FC236}">
                <a16:creationId xmlns:a16="http://schemas.microsoft.com/office/drawing/2014/main" id="{F6C6BB88-97B9-4207-9E2D-D9A70CED5406}"/>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r="1" b="19242"/>
          <a:stretch/>
        </p:blipFill>
        <p:spPr>
          <a:xfrm>
            <a:off x="6089904" y="2487168"/>
            <a:ext cx="6263640" cy="4215384"/>
          </a:xfrm>
          <a:prstGeom prst="rect">
            <a:avLst/>
          </a:prstGeom>
          <a:effectLst>
            <a:softEdge rad="533400"/>
          </a:effectLst>
        </p:spPr>
      </p:pic>
      <p:pic>
        <p:nvPicPr>
          <p:cNvPr id="13" name="Picture 12">
            <a:extLst>
              <a:ext uri="{FF2B5EF4-FFF2-40B4-BE49-F238E27FC236}">
                <a16:creationId xmlns:a16="http://schemas.microsoft.com/office/drawing/2014/main" id="{22901FED-4FC9-4ED5-8123-C98BCD1616B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88CCF137-BEF0-4F5F-835A-28D5B4826265}"/>
              </a:ext>
            </a:extLst>
          </p:cNvPr>
          <p:cNvSpPr>
            <a:spLocks noGrp="1"/>
          </p:cNvSpPr>
          <p:nvPr>
            <p:ph type="title"/>
          </p:nvPr>
        </p:nvSpPr>
        <p:spPr>
          <a:xfrm>
            <a:off x="325120" y="233681"/>
            <a:ext cx="5283514" cy="853439"/>
          </a:xfrm>
        </p:spPr>
        <p:txBody>
          <a:bodyPr>
            <a:normAutofit/>
          </a:bodyPr>
          <a:lstStyle/>
          <a:p>
            <a:r>
              <a:rPr lang="en-GB" sz="4000" b="1" dirty="0">
                <a:solidFill>
                  <a:srgbClr val="000000"/>
                </a:solidFill>
                <a:latin typeface="Times New Roman" panose="02020603050405020304" pitchFamily="18" charset="0"/>
                <a:cs typeface="Times New Roman" panose="02020603050405020304" pitchFamily="18" charset="0"/>
              </a:rPr>
              <a:t>Safeguarding is:</a:t>
            </a:r>
          </a:p>
        </p:txBody>
      </p:sp>
      <p:sp>
        <p:nvSpPr>
          <p:cNvPr id="3" name="Content Placeholder 2">
            <a:extLst>
              <a:ext uri="{FF2B5EF4-FFF2-40B4-BE49-F238E27FC236}">
                <a16:creationId xmlns:a16="http://schemas.microsoft.com/office/drawing/2014/main" id="{7BFB170B-704C-4232-8B32-4E7286E2CFBC}"/>
              </a:ext>
            </a:extLst>
          </p:cNvPr>
          <p:cNvSpPr>
            <a:spLocks noGrp="1"/>
          </p:cNvSpPr>
          <p:nvPr>
            <p:ph idx="1"/>
          </p:nvPr>
        </p:nvSpPr>
        <p:spPr>
          <a:xfrm>
            <a:off x="396240" y="433137"/>
            <a:ext cx="5679117" cy="5627837"/>
          </a:xfrm>
        </p:spPr>
        <p:txBody>
          <a:bodyPr anchor="ctr">
            <a:normAutofit/>
          </a:bodyPr>
          <a:lstStyle/>
          <a:p>
            <a:pPr marL="0" indent="0">
              <a:buNone/>
            </a:pPr>
            <a:r>
              <a:rPr lang="en-GB" b="1" dirty="0">
                <a:solidFill>
                  <a:srgbClr val="000000"/>
                </a:solidFill>
                <a:latin typeface="Times New Roman" panose="02020603050405020304" pitchFamily="18" charset="0"/>
                <a:cs typeface="Times New Roman" panose="02020603050405020304" pitchFamily="18" charset="0"/>
              </a:rPr>
              <a:t>Everyone’s business </a:t>
            </a:r>
            <a:r>
              <a:rPr lang="en-GB" dirty="0">
                <a:solidFill>
                  <a:srgbClr val="000000"/>
                </a:solidFill>
                <a:latin typeface="Times New Roman" panose="02020603050405020304" pitchFamily="18" charset="0"/>
                <a:cs typeface="Times New Roman" panose="02020603050405020304" pitchFamily="18" charset="0"/>
              </a:rPr>
              <a:t>(Gov.uk 2018)</a:t>
            </a:r>
          </a:p>
          <a:p>
            <a:r>
              <a:rPr lang="en-GB" dirty="0">
                <a:solidFill>
                  <a:srgbClr val="000000"/>
                </a:solidFill>
                <a:latin typeface="Times New Roman" panose="02020603050405020304" pitchFamily="18" charset="0"/>
                <a:cs typeface="Times New Roman" panose="02020603050405020304" pitchFamily="18" charset="0"/>
              </a:rPr>
              <a:t>The clue is in the title.  </a:t>
            </a:r>
          </a:p>
          <a:p>
            <a:pPr marL="0" indent="0">
              <a:buNone/>
            </a:pPr>
            <a:endParaRPr lang="en-GB" dirty="0">
              <a:solidFill>
                <a:srgbClr val="000000"/>
              </a:solidFill>
              <a:latin typeface="Times New Roman" panose="02020603050405020304" pitchFamily="18" charset="0"/>
              <a:cs typeface="Times New Roman" panose="02020603050405020304" pitchFamily="18" charset="0"/>
            </a:endParaRPr>
          </a:p>
          <a:p>
            <a:pPr marL="0" indent="0">
              <a:buNone/>
            </a:pPr>
            <a:endParaRPr lang="en-GB" dirty="0">
              <a:solidFill>
                <a:srgbClr val="000000"/>
              </a:solidFill>
              <a:latin typeface="Times New Roman" panose="02020603050405020304" pitchFamily="18" charset="0"/>
              <a:cs typeface="Times New Roman" panose="02020603050405020304" pitchFamily="18" charset="0"/>
            </a:endParaRPr>
          </a:p>
          <a:p>
            <a:r>
              <a:rPr lang="en-GB" dirty="0">
                <a:solidFill>
                  <a:srgbClr val="000000"/>
                </a:solidFill>
                <a:latin typeface="Times New Roman" panose="02020603050405020304" pitchFamily="18" charset="0"/>
                <a:cs typeface="Times New Roman" panose="02020603050405020304" pitchFamily="18" charset="0"/>
              </a:rPr>
              <a:t>Keep children and vulnerable adults </a:t>
            </a:r>
            <a:r>
              <a:rPr lang="en-GB" b="1" dirty="0">
                <a:solidFill>
                  <a:srgbClr val="000000"/>
                </a:solidFill>
                <a:latin typeface="Times New Roman" panose="02020603050405020304" pitchFamily="18" charset="0"/>
                <a:cs typeface="Times New Roman" panose="02020603050405020304" pitchFamily="18" charset="0"/>
              </a:rPr>
              <a:t>safe.</a:t>
            </a:r>
          </a:p>
          <a:p>
            <a:r>
              <a:rPr lang="en-GB" dirty="0">
                <a:solidFill>
                  <a:srgbClr val="000000"/>
                </a:solidFill>
                <a:latin typeface="Times New Roman" panose="02020603050405020304" pitchFamily="18" charset="0"/>
                <a:cs typeface="Times New Roman" panose="02020603050405020304" pitchFamily="18" charset="0"/>
              </a:rPr>
              <a:t>Along with providing safe, effective care and </a:t>
            </a:r>
            <a:r>
              <a:rPr lang="en-GB" b="1" dirty="0">
                <a:solidFill>
                  <a:srgbClr val="000000"/>
                </a:solidFill>
                <a:latin typeface="Times New Roman" panose="02020603050405020304" pitchFamily="18" charset="0"/>
                <a:cs typeface="Times New Roman" panose="02020603050405020304" pitchFamily="18" charset="0"/>
              </a:rPr>
              <a:t>protection</a:t>
            </a:r>
            <a:r>
              <a:rPr lang="en-GB" dirty="0">
                <a:solidFill>
                  <a:srgbClr val="000000"/>
                </a:solidFill>
                <a:latin typeface="Times New Roman" panose="02020603050405020304" pitchFamily="18" charset="0"/>
                <a:cs typeface="Times New Roman" panose="02020603050405020304" pitchFamily="18" charset="0"/>
              </a:rPr>
              <a:t> (NSPCC, 2019a).</a:t>
            </a:r>
          </a:p>
          <a:p>
            <a:pPr marL="0" indent="0">
              <a:buNone/>
            </a:pPr>
            <a:endParaRPr lang="en-GB" sz="2000" dirty="0">
              <a:solidFill>
                <a:srgbClr val="00000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312648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2235D-947A-4116-9A2E-B3EF0B23AAD8}"/>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Definition of child</a:t>
            </a:r>
          </a:p>
        </p:txBody>
      </p:sp>
      <p:sp>
        <p:nvSpPr>
          <p:cNvPr id="3" name="Content Placeholder 2">
            <a:extLst>
              <a:ext uri="{FF2B5EF4-FFF2-40B4-BE49-F238E27FC236}">
                <a16:creationId xmlns:a16="http://schemas.microsoft.com/office/drawing/2014/main" id="{8131F963-98EA-4F4A-8F4E-9C03D9788330}"/>
              </a:ext>
            </a:extLst>
          </p:cNvPr>
          <p:cNvSpPr>
            <a:spLocks noGrp="1"/>
          </p:cNvSpPr>
          <p:nvPr>
            <p:ph idx="1"/>
          </p:nvPr>
        </p:nvSpPr>
        <p:spPr/>
        <p:txBody>
          <a:bodyPr/>
          <a:lstStyle/>
          <a:p>
            <a:pPr algn="ctr">
              <a:lnSpc>
                <a:spcPct val="100000"/>
              </a:lnSpc>
            </a:pPr>
            <a:r>
              <a:rPr lang="en-GB" altLang="en-US" sz="4000" b="1" dirty="0">
                <a:ea typeface="ＭＳ Ｐゴシック" pitchFamily="34" charset="-128"/>
                <a:cs typeface="Arial" charset="0"/>
              </a:rPr>
              <a:t>‘</a:t>
            </a:r>
            <a:r>
              <a:rPr lang="en-GB" altLang="en-US" sz="4000" b="1" dirty="0">
                <a:latin typeface="Times New Roman" panose="02020603050405020304" pitchFamily="18" charset="0"/>
                <a:ea typeface="ＭＳ Ｐゴシック" pitchFamily="34" charset="-128"/>
                <a:cs typeface="Times New Roman" panose="02020603050405020304" pitchFamily="18" charset="0"/>
              </a:rPr>
              <a:t>Anyone who has not yet reached their 18</a:t>
            </a:r>
            <a:r>
              <a:rPr lang="en-GB" altLang="en-US" sz="4000" b="1" baseline="30000" dirty="0">
                <a:latin typeface="Times New Roman" panose="02020603050405020304" pitchFamily="18" charset="0"/>
                <a:ea typeface="ＭＳ Ｐゴシック" pitchFamily="34" charset="-128"/>
                <a:cs typeface="Times New Roman" panose="02020603050405020304" pitchFamily="18" charset="0"/>
              </a:rPr>
              <a:t>th</a:t>
            </a:r>
            <a:r>
              <a:rPr lang="en-GB" altLang="en-US" sz="4000" b="1" dirty="0">
                <a:latin typeface="Times New Roman" panose="02020603050405020304" pitchFamily="18" charset="0"/>
                <a:ea typeface="ＭＳ Ｐゴシック" pitchFamily="34" charset="-128"/>
                <a:cs typeface="Times New Roman" panose="02020603050405020304" pitchFamily="18" charset="0"/>
              </a:rPr>
              <a:t> birthday.’</a:t>
            </a:r>
          </a:p>
          <a:p>
            <a:endParaRPr lang="en-GB" altLang="en-US" dirty="0">
              <a:ea typeface="ＭＳ Ｐゴシック" pitchFamily="34" charset="-128"/>
              <a:cs typeface="Arial" charset="0"/>
            </a:endParaRPr>
          </a:p>
          <a:p>
            <a:pPr>
              <a:lnSpc>
                <a:spcPct val="100000"/>
              </a:lnSpc>
            </a:pPr>
            <a:r>
              <a:rPr lang="en-GB" altLang="en-US" dirty="0">
                <a:latin typeface="Times New Roman" panose="02020603050405020304" pitchFamily="18" charset="0"/>
                <a:ea typeface="ＭＳ Ｐゴシック" pitchFamily="34" charset="-128"/>
                <a:cs typeface="Times New Roman" panose="02020603050405020304" pitchFamily="18" charset="0"/>
              </a:rPr>
              <a:t>The fact they have reached 16 and are living independently etc does not change their entitlement to services or protection</a:t>
            </a:r>
          </a:p>
          <a:p>
            <a:endParaRPr lang="en-GB" altLang="en-US" dirty="0">
              <a:ea typeface="ＭＳ Ｐゴシック" pitchFamily="34" charset="-128"/>
              <a:cs typeface="Arial" charset="0"/>
            </a:endParaRPr>
          </a:p>
          <a:p>
            <a:r>
              <a:rPr lang="en-GB" altLang="en-US" b="1" dirty="0">
                <a:latin typeface="Times New Roman" panose="02020603050405020304" pitchFamily="18" charset="0"/>
                <a:ea typeface="ＭＳ Ｐゴシック" pitchFamily="34" charset="-128"/>
                <a:cs typeface="Times New Roman" panose="02020603050405020304" pitchFamily="18" charset="0"/>
              </a:rPr>
              <a:t>Children Acts 1989 and 2004</a:t>
            </a:r>
          </a:p>
          <a:p>
            <a:pPr marL="0" indent="0">
              <a:buNone/>
            </a:pPr>
            <a:endParaRPr lang="en-GB" dirty="0"/>
          </a:p>
        </p:txBody>
      </p:sp>
    </p:spTree>
    <p:extLst>
      <p:ext uri="{BB962C8B-B14F-4D97-AF65-F5344CB8AC3E}">
        <p14:creationId xmlns:p14="http://schemas.microsoft.com/office/powerpoint/2010/main" val="34954849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7044F-9704-4074-B5F9-CA4A1988C5F6}"/>
              </a:ext>
            </a:extLst>
          </p:cNvPr>
          <p:cNvSpPr>
            <a:spLocks noGrp="1"/>
          </p:cNvSpPr>
          <p:nvPr>
            <p:ph type="title"/>
          </p:nvPr>
        </p:nvSpPr>
        <p:spPr>
          <a:xfrm>
            <a:off x="213361" y="629266"/>
            <a:ext cx="4087036" cy="1676603"/>
          </a:xfrm>
        </p:spPr>
        <p:txBody>
          <a:bodyPr>
            <a:normAutofit/>
          </a:bodyPr>
          <a:lstStyle/>
          <a:p>
            <a:r>
              <a:rPr lang="en-GB" sz="3100" b="1" dirty="0">
                <a:latin typeface="Times New Roman" panose="02020603050405020304" pitchFamily="18" charset="0"/>
                <a:cs typeface="Times New Roman" panose="02020603050405020304" pitchFamily="18" charset="0"/>
              </a:rPr>
              <a:t>How does this ruling apply to a 16-year-old parent? </a:t>
            </a:r>
          </a:p>
        </p:txBody>
      </p:sp>
      <p:sp>
        <p:nvSpPr>
          <p:cNvPr id="3" name="Content Placeholder 2">
            <a:extLst>
              <a:ext uri="{FF2B5EF4-FFF2-40B4-BE49-F238E27FC236}">
                <a16:creationId xmlns:a16="http://schemas.microsoft.com/office/drawing/2014/main" id="{49F01CF5-C5BD-4A07-8111-1EB7F5A70C90}"/>
              </a:ext>
            </a:extLst>
          </p:cNvPr>
          <p:cNvSpPr>
            <a:spLocks noGrp="1"/>
          </p:cNvSpPr>
          <p:nvPr>
            <p:ph idx="1"/>
          </p:nvPr>
        </p:nvSpPr>
        <p:spPr>
          <a:xfrm>
            <a:off x="213361" y="2438400"/>
            <a:ext cx="4087036" cy="3785419"/>
          </a:xfrm>
        </p:spPr>
        <p:txBody>
          <a:bodyPr>
            <a:normAutofit/>
          </a:bodyPr>
          <a:lstStyle/>
          <a:p>
            <a:r>
              <a:rPr lang="en-GB" dirty="0">
                <a:latin typeface="Times New Roman" panose="02020603050405020304" pitchFamily="18" charset="0"/>
                <a:cs typeface="Times New Roman" panose="02020603050405020304" pitchFamily="18" charset="0"/>
              </a:rPr>
              <a:t>Discuss with group.</a:t>
            </a:r>
          </a:p>
          <a:p>
            <a:r>
              <a:rPr lang="en-GB" dirty="0">
                <a:latin typeface="Times New Roman" panose="02020603050405020304" pitchFamily="18" charset="0"/>
                <a:cs typeface="Times New Roman" panose="02020603050405020304" pitchFamily="18" charset="0"/>
              </a:rPr>
              <a:t>Feedback.</a:t>
            </a:r>
          </a:p>
          <a:p>
            <a:pPr marL="0" indent="0">
              <a:buNone/>
            </a:pPr>
            <a:endParaRPr lang="en-GB" dirty="0">
              <a:latin typeface="Times New Roman" panose="02020603050405020304" pitchFamily="18" charset="0"/>
              <a:cs typeface="Times New Roman" panose="02020603050405020304" pitchFamily="18" charset="0"/>
            </a:endParaRPr>
          </a:p>
          <a:p>
            <a:pPr marL="0" indent="0">
              <a:buNone/>
            </a:pPr>
            <a:endParaRPr lang="en-GB" sz="1800" dirty="0">
              <a:latin typeface="Times New Roman" panose="02020603050405020304" pitchFamily="18" charset="0"/>
              <a:cs typeface="Times New Roman" panose="02020603050405020304" pitchFamily="18" charset="0"/>
            </a:endParaRPr>
          </a:p>
        </p:txBody>
      </p:sp>
      <p:pic>
        <p:nvPicPr>
          <p:cNvPr id="5" name="Picture 4" descr="A picture containing person, indoor&#10;&#10;Description automatically generated">
            <a:extLst>
              <a:ext uri="{FF2B5EF4-FFF2-40B4-BE49-F238E27FC236}">
                <a16:creationId xmlns:a16="http://schemas.microsoft.com/office/drawing/2014/main" id="{663C25DF-89C5-4C74-A6DD-BF6D90C6EE6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5703" r="11697"/>
          <a:stretch/>
        </p:blipFill>
        <p:spPr>
          <a:xfrm>
            <a:off x="4639056" y="10"/>
            <a:ext cx="7552944" cy="6857990"/>
          </a:xfrm>
          <a:prstGeom prst="rect">
            <a:avLst/>
          </a:prstGeom>
          <a:effectLst/>
        </p:spPr>
      </p:pic>
    </p:spTree>
    <p:extLst>
      <p:ext uri="{BB962C8B-B14F-4D97-AF65-F5344CB8AC3E}">
        <p14:creationId xmlns:p14="http://schemas.microsoft.com/office/powerpoint/2010/main" val="5431330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C0B58-2336-4615-B129-B7D7A24FF5F6}"/>
              </a:ext>
            </a:extLst>
          </p:cNvPr>
          <p:cNvSpPr>
            <a:spLocks noGrp="1"/>
          </p:cNvSpPr>
          <p:nvPr>
            <p:ph type="title"/>
          </p:nvPr>
        </p:nvSpPr>
        <p:spPr>
          <a:xfrm>
            <a:off x="838200" y="365125"/>
            <a:ext cx="10515600" cy="886159"/>
          </a:xfrm>
        </p:spPr>
        <p:txBody>
          <a:bodyPr/>
          <a:lstStyle/>
          <a:p>
            <a:r>
              <a:rPr lang="en-GB" b="1" dirty="0">
                <a:latin typeface="Times New Roman" panose="02020603050405020304" pitchFamily="18" charset="0"/>
                <a:cs typeface="Times New Roman" panose="02020603050405020304" pitchFamily="18" charset="0"/>
              </a:rPr>
              <a:t>How do we safeguard children? </a:t>
            </a:r>
          </a:p>
        </p:txBody>
      </p:sp>
      <p:sp>
        <p:nvSpPr>
          <p:cNvPr id="3" name="Content Placeholder 2">
            <a:extLst>
              <a:ext uri="{FF2B5EF4-FFF2-40B4-BE49-F238E27FC236}">
                <a16:creationId xmlns:a16="http://schemas.microsoft.com/office/drawing/2014/main" id="{CDC744C4-7284-44C6-A809-0DC193FA5E6C}"/>
              </a:ext>
            </a:extLst>
          </p:cNvPr>
          <p:cNvSpPr>
            <a:spLocks noGrp="1"/>
          </p:cNvSpPr>
          <p:nvPr>
            <p:ph idx="1"/>
          </p:nvPr>
        </p:nvSpPr>
        <p:spPr>
          <a:xfrm>
            <a:off x="838200" y="1405288"/>
            <a:ext cx="10515600" cy="5216893"/>
          </a:xfrm>
        </p:spPr>
        <p:txBody>
          <a:bodyPr>
            <a:normAutofit/>
          </a:bodyPr>
          <a:lstStyle/>
          <a:p>
            <a:r>
              <a:rPr lang="en-GB" dirty="0">
                <a:latin typeface="Times New Roman" panose="02020603050405020304" pitchFamily="18" charset="0"/>
                <a:cs typeface="Times New Roman" panose="02020603050405020304" pitchFamily="18" charset="0"/>
              </a:rPr>
              <a:t>Through safeguarding procedures, practices, policies and legislation.</a:t>
            </a:r>
          </a:p>
          <a:p>
            <a:r>
              <a:rPr lang="en-GB" dirty="0">
                <a:latin typeface="Times New Roman" panose="02020603050405020304" pitchFamily="18" charset="0"/>
                <a:cs typeface="Times New Roman" panose="02020603050405020304" pitchFamily="18" charset="0"/>
              </a:rPr>
              <a:t>Educate parents and organisations.</a:t>
            </a:r>
          </a:p>
          <a:p>
            <a:r>
              <a:rPr lang="en-GB" dirty="0">
                <a:latin typeface="Times New Roman" panose="02020603050405020304" pitchFamily="18" charset="0"/>
                <a:cs typeface="Times New Roman" panose="02020603050405020304" pitchFamily="18" charset="0"/>
              </a:rPr>
              <a:t>Provide the public with guidance and knowledge for safeguarding children.</a:t>
            </a:r>
          </a:p>
          <a:p>
            <a:r>
              <a:rPr lang="en-GB" dirty="0">
                <a:latin typeface="Times New Roman" panose="02020603050405020304" pitchFamily="18" charset="0"/>
                <a:cs typeface="Times New Roman" panose="02020603050405020304" pitchFamily="18" charset="0"/>
              </a:rPr>
              <a:t>Governance and accountability for all in respect to safeguarding children.</a:t>
            </a:r>
          </a:p>
          <a:p>
            <a:r>
              <a:rPr lang="en-GB" dirty="0">
                <a:latin typeface="Times New Roman" panose="02020603050405020304" pitchFamily="18" charset="0"/>
                <a:cs typeface="Times New Roman" panose="02020603050405020304" pitchFamily="18" charset="0"/>
              </a:rPr>
              <a:t>Child Protection Register.</a:t>
            </a:r>
          </a:p>
          <a:p>
            <a:r>
              <a:rPr lang="en-GB" dirty="0">
                <a:latin typeface="Times New Roman" panose="02020603050405020304" pitchFamily="18" charset="0"/>
                <a:cs typeface="Times New Roman" panose="02020603050405020304" pitchFamily="18" charset="0"/>
              </a:rPr>
              <a:t>DBS checks.</a:t>
            </a:r>
          </a:p>
          <a:p>
            <a:r>
              <a:rPr lang="en-GB" dirty="0">
                <a:latin typeface="Times New Roman" panose="02020603050405020304" pitchFamily="18" charset="0"/>
                <a:cs typeface="Times New Roman" panose="02020603050405020304" pitchFamily="18" charset="0"/>
              </a:rPr>
              <a:t>The police, children’s social care and the NSPCC are the only agencies with statutory powers (The Children’s Society, 2019).</a:t>
            </a:r>
          </a:p>
          <a:p>
            <a:endParaRPr lang="en-GB"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6269917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506FA-B0BD-4270-B889-0FB55B8E0A6A}"/>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What is a ‘Statutory Power’ ?</a:t>
            </a:r>
          </a:p>
        </p:txBody>
      </p:sp>
      <p:sp>
        <p:nvSpPr>
          <p:cNvPr id="3" name="Content Placeholder 2">
            <a:extLst>
              <a:ext uri="{FF2B5EF4-FFF2-40B4-BE49-F238E27FC236}">
                <a16:creationId xmlns:a16="http://schemas.microsoft.com/office/drawing/2014/main" id="{E2ABAB07-2AD3-4338-9AFE-FEF7373FB277}"/>
              </a:ext>
            </a:extLst>
          </p:cNvPr>
          <p:cNvSpPr>
            <a:spLocks noGrp="1"/>
          </p:cNvSpPr>
          <p:nvPr>
            <p:ph idx="1"/>
          </p:nvPr>
        </p:nvSpPr>
        <p:spPr/>
        <p:txBody>
          <a:bodyPr/>
          <a:lstStyle/>
          <a:p>
            <a:r>
              <a:rPr lang="en-GB" dirty="0"/>
              <a:t>“</a:t>
            </a:r>
            <a:r>
              <a:rPr lang="en-GB" dirty="0">
                <a:latin typeface="Times New Roman" panose="02020603050405020304" pitchFamily="18" charset="0"/>
                <a:cs typeface="Times New Roman" panose="02020603050405020304" pitchFamily="18" charset="0"/>
              </a:rPr>
              <a:t>Statutory power” is widely defined and includes (but is not limited to) the power or right to make regulations and rules, and to exercise a statutory power of decision (Legislation. Gov. Uk, 2019).</a:t>
            </a:r>
          </a:p>
          <a:p>
            <a:endParaRPr lang="en-GB" dirty="0">
              <a:latin typeface="Times New Roman" panose="02020603050405020304" pitchFamily="18" charset="0"/>
              <a:cs typeface="Times New Roman" panose="02020603050405020304" pitchFamily="18" charset="0"/>
            </a:endParaRPr>
          </a:p>
        </p:txBody>
      </p:sp>
      <p:pic>
        <p:nvPicPr>
          <p:cNvPr id="8" name="Picture 7" descr="A picture containing hammer, tool, indoor, wall&#10;&#10;Description automatically generated">
            <a:extLst>
              <a:ext uri="{FF2B5EF4-FFF2-40B4-BE49-F238E27FC236}">
                <a16:creationId xmlns:a16="http://schemas.microsoft.com/office/drawing/2014/main" id="{9372E2F1-F681-4528-A767-B357BCA7115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268720" y="4577080"/>
            <a:ext cx="5252720" cy="2071687"/>
          </a:xfrm>
          <a:prstGeom prst="rect">
            <a:avLst/>
          </a:prstGeom>
        </p:spPr>
      </p:pic>
    </p:spTree>
    <p:extLst>
      <p:ext uri="{BB962C8B-B14F-4D97-AF65-F5344CB8AC3E}">
        <p14:creationId xmlns:p14="http://schemas.microsoft.com/office/powerpoint/2010/main" val="21733507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D00AF-7BFE-4C62-852C-678725CE7046}"/>
              </a:ext>
            </a:extLst>
          </p:cNvPr>
          <p:cNvSpPr>
            <a:spLocks noGrp="1"/>
          </p:cNvSpPr>
          <p:nvPr>
            <p:ph type="title"/>
          </p:nvPr>
        </p:nvSpPr>
        <p:spPr/>
        <p:txBody>
          <a:bodyPr>
            <a:normAutofit fontScale="90000"/>
          </a:bodyPr>
          <a:lstStyle/>
          <a:p>
            <a:r>
              <a:rPr lang="en-GB" sz="4800" b="1" dirty="0">
                <a:latin typeface="Times New Roman" panose="02020603050405020304" pitchFamily="18" charset="0"/>
                <a:cs typeface="Times New Roman" panose="02020603050405020304" pitchFamily="18" charset="0"/>
              </a:rPr>
              <a:t>Child Protection System in Wales</a:t>
            </a:r>
            <a:br>
              <a:rPr lang="en-GB" b="1" dirty="0"/>
            </a:br>
            <a:endParaRPr lang="en-GB"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6782DD9-EEDE-4817-A823-EBE68A5A7F80}"/>
              </a:ext>
            </a:extLst>
          </p:cNvPr>
          <p:cNvSpPr>
            <a:spLocks noGrp="1"/>
          </p:cNvSpPr>
          <p:nvPr>
            <p:ph idx="1"/>
          </p:nvPr>
        </p:nvSpPr>
        <p:spPr>
          <a:xfrm>
            <a:off x="838200" y="1299411"/>
            <a:ext cx="10515600" cy="4877552"/>
          </a:xfrm>
        </p:spPr>
        <p:txBody>
          <a:bodyPr>
            <a:normAutofit/>
          </a:bodyPr>
          <a:lstStyle/>
          <a:p>
            <a:pPr marL="0" indent="0">
              <a:buNone/>
            </a:pPr>
            <a:r>
              <a:rPr lang="en-GB" b="1" dirty="0">
                <a:latin typeface="Times New Roman" panose="02020603050405020304" pitchFamily="18" charset="0"/>
                <a:cs typeface="Times New Roman" panose="02020603050405020304" pitchFamily="18" charset="0"/>
              </a:rPr>
              <a:t>The Social Services and Well-Being (Wales) Act 2014</a:t>
            </a:r>
          </a:p>
          <a:p>
            <a:r>
              <a:rPr lang="en-GB" dirty="0">
                <a:latin typeface="Times New Roman" panose="02020603050405020304" pitchFamily="18" charset="0"/>
                <a:cs typeface="Times New Roman" panose="02020603050405020304" pitchFamily="18" charset="0"/>
              </a:rPr>
              <a:t>This act came into force in April 2016.</a:t>
            </a: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Provides the legal framework for social service provision in Wales.</a:t>
            </a: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To ensure the effectiveness of work and the protection of the child, all local level regional safeguarding boards co-ordinate together.</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 boards are responsible for the provision of all local children’s protection, policy, procedure and guidance (NSPCC, 2019b).</a:t>
            </a:r>
          </a:p>
          <a:p>
            <a:pPr marL="0" indent="0">
              <a:buNone/>
            </a:pPr>
            <a:endParaRPr lang="en-GB" dirty="0"/>
          </a:p>
        </p:txBody>
      </p:sp>
    </p:spTree>
    <p:extLst>
      <p:ext uri="{BB962C8B-B14F-4D97-AF65-F5344CB8AC3E}">
        <p14:creationId xmlns:p14="http://schemas.microsoft.com/office/powerpoint/2010/main" val="16144433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060E2-425C-452F-8BF0-CD4BB36EA73D}"/>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Local Boards Consist of:</a:t>
            </a:r>
          </a:p>
        </p:txBody>
      </p:sp>
      <p:sp>
        <p:nvSpPr>
          <p:cNvPr id="3" name="Content Placeholder 2">
            <a:extLst>
              <a:ext uri="{FF2B5EF4-FFF2-40B4-BE49-F238E27FC236}">
                <a16:creationId xmlns:a16="http://schemas.microsoft.com/office/drawing/2014/main" id="{6796794A-7B02-441F-88EA-44CD77A6B2B6}"/>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Local authority</a:t>
            </a:r>
          </a:p>
          <a:p>
            <a:r>
              <a:rPr lang="en-GB" dirty="0">
                <a:latin typeface="Times New Roman" panose="02020603050405020304" pitchFamily="18" charset="0"/>
                <a:cs typeface="Times New Roman" panose="02020603050405020304" pitchFamily="18" charset="0"/>
              </a:rPr>
              <a:t>Chief officer of police</a:t>
            </a:r>
          </a:p>
          <a:p>
            <a:r>
              <a:rPr lang="en-GB" dirty="0">
                <a:latin typeface="Times New Roman" panose="02020603050405020304" pitchFamily="18" charset="0"/>
                <a:cs typeface="Times New Roman" panose="02020603050405020304" pitchFamily="18" charset="0"/>
              </a:rPr>
              <a:t>Local health board</a:t>
            </a:r>
          </a:p>
          <a:p>
            <a:r>
              <a:rPr lang="en-GB" dirty="0">
                <a:latin typeface="Times New Roman" panose="02020603050405020304" pitchFamily="18" charset="0"/>
                <a:cs typeface="Times New Roman" panose="02020603050405020304" pitchFamily="18" charset="0"/>
              </a:rPr>
              <a:t>NHS trust</a:t>
            </a:r>
          </a:p>
          <a:p>
            <a:r>
              <a:rPr lang="en-GB" dirty="0">
                <a:latin typeface="Times New Roman" panose="02020603050405020304" pitchFamily="18" charset="0"/>
                <a:cs typeface="Times New Roman" panose="02020603050405020304" pitchFamily="18" charset="0"/>
              </a:rPr>
              <a:t>Provider of probation services that falls within the safeguarding area</a:t>
            </a:r>
            <a:r>
              <a:rPr lang="en-GB" dirty="0"/>
              <a:t>.</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3446003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9CC4C-4D29-4E1B-B34F-9B1BEC414874}"/>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Child Protection Measures</a:t>
            </a:r>
            <a:endParaRPr lang="en-GB" dirty="0"/>
          </a:p>
        </p:txBody>
      </p:sp>
      <p:sp>
        <p:nvSpPr>
          <p:cNvPr id="3" name="Content Placeholder 2">
            <a:extLst>
              <a:ext uri="{FF2B5EF4-FFF2-40B4-BE49-F238E27FC236}">
                <a16:creationId xmlns:a16="http://schemas.microsoft.com/office/drawing/2014/main" id="{1275D720-3803-407F-889C-4D1A26ED5BEC}"/>
              </a:ext>
            </a:extLst>
          </p:cNvPr>
          <p:cNvSpPr>
            <a:spLocks noGrp="1"/>
          </p:cNvSpPr>
          <p:nvPr>
            <p:ph idx="1"/>
          </p:nvPr>
        </p:nvSpPr>
        <p:spPr/>
        <p:txBody>
          <a:bodyPr>
            <a:normAutofit lnSpcReduction="10000"/>
          </a:bodyPr>
          <a:lstStyle/>
          <a:p>
            <a:r>
              <a:rPr lang="en-GB" dirty="0">
                <a:latin typeface="Times New Roman" panose="02020603050405020304" pitchFamily="18" charset="0"/>
                <a:cs typeface="Times New Roman" panose="02020603050405020304" pitchFamily="18" charset="0"/>
              </a:rPr>
              <a:t>The Child Protection register (CPR) in Wales is a list that is confidential, containing the names of all children in the local area who are thought to be at risk of significant harm.</a:t>
            </a:r>
          </a:p>
          <a:p>
            <a:r>
              <a:rPr lang="en-GB" dirty="0">
                <a:latin typeface="Times New Roman" panose="02020603050405020304" pitchFamily="18" charset="0"/>
                <a:cs typeface="Times New Roman" panose="02020603050405020304" pitchFamily="18" charset="0"/>
              </a:rPr>
              <a:t>The register gives access to authorised individuals to ensure that any child they are working with is known or thought to be at risk.</a:t>
            </a:r>
          </a:p>
          <a:p>
            <a:r>
              <a:rPr lang="en-GB" dirty="0">
                <a:latin typeface="Times New Roman" panose="02020603050405020304" pitchFamily="18" charset="0"/>
                <a:cs typeface="Times New Roman" panose="02020603050405020304" pitchFamily="18" charset="0"/>
              </a:rPr>
              <a:t>When a child is put onto the CPR list, a child protection plan must also be put into practice.</a:t>
            </a:r>
          </a:p>
          <a:p>
            <a:r>
              <a:rPr lang="en-GB" dirty="0">
                <a:latin typeface="Times New Roman" panose="02020603050405020304" pitchFamily="18" charset="0"/>
                <a:cs typeface="Times New Roman" panose="02020603050405020304" pitchFamily="18" charset="0"/>
              </a:rPr>
              <a:t>This enables a plan of attack to be set up by the appropriate individuals to be able to assess and establish what sort of action needs to be carried out in order to protect and safeguard the child and their well-being (NSPCC, 2019c).</a:t>
            </a:r>
          </a:p>
          <a:p>
            <a:pPr marL="0" indent="0">
              <a:buNone/>
            </a:pPr>
            <a:endParaRPr lang="en-GB" dirty="0">
              <a:latin typeface="Times New Roman" panose="02020603050405020304" pitchFamily="18"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2129711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EDF63-37A0-4E14-93BE-2B49BDB02B63}"/>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Disclosure and Barring Service (DBS)</a:t>
            </a:r>
          </a:p>
        </p:txBody>
      </p:sp>
      <p:sp>
        <p:nvSpPr>
          <p:cNvPr id="8" name="Content Placeholder 7">
            <a:extLst>
              <a:ext uri="{FF2B5EF4-FFF2-40B4-BE49-F238E27FC236}">
                <a16:creationId xmlns:a16="http://schemas.microsoft.com/office/drawing/2014/main" id="{8B3F8029-37D6-49E3-B226-87FF248C3570}"/>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The Disclosure and Barring Service is used by employers, helping them to make safer choices on who they recruit for their organisations. The DBS system processes checks for England, Wales, The Channel Islands and The Isle of Man. </a:t>
            </a:r>
          </a:p>
          <a:p>
            <a:r>
              <a:rPr lang="en-GB" dirty="0">
                <a:latin typeface="Times New Roman" panose="02020603050405020304" pitchFamily="18" charset="0"/>
                <a:cs typeface="Times New Roman" panose="02020603050405020304" pitchFamily="18" charset="0"/>
              </a:rPr>
              <a:t>The DBS also maintains the adults' and children's Barred Lists and makes considered decisions as to whether an individual should be included on one or both of these lists and barred from engaging in regulated activity (Gov. Uk, 2019).</a:t>
            </a:r>
          </a:p>
        </p:txBody>
      </p:sp>
    </p:spTree>
    <p:extLst>
      <p:ext uri="{BB962C8B-B14F-4D97-AF65-F5344CB8AC3E}">
        <p14:creationId xmlns:p14="http://schemas.microsoft.com/office/powerpoint/2010/main" val="12631255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49FC8-6AA5-4070-A55A-551E54E33E17}"/>
              </a:ext>
            </a:extLst>
          </p:cNvPr>
          <p:cNvSpPr>
            <a:spLocks noGrp="1"/>
          </p:cNvSpPr>
          <p:nvPr>
            <p:ph type="title"/>
          </p:nvPr>
        </p:nvSpPr>
        <p:spPr>
          <a:xfrm>
            <a:off x="433136" y="5091762"/>
            <a:ext cx="7834193" cy="1264588"/>
          </a:xfrm>
        </p:spPr>
        <p:txBody>
          <a:bodyPr vert="horz" lIns="91440" tIns="45720" rIns="91440" bIns="45720" rtlCol="0" anchor="ctr">
            <a:normAutofit fontScale="90000"/>
          </a:bodyPr>
          <a:lstStyle/>
          <a:p>
            <a:pPr algn="r"/>
            <a:r>
              <a:rPr lang="en-US" sz="4200" b="1" dirty="0">
                <a:latin typeface="Times New Roman" panose="02020603050405020304" pitchFamily="18" charset="0"/>
                <a:cs typeface="Times New Roman" panose="02020603050405020304" pitchFamily="18" charset="0"/>
              </a:rPr>
              <a:t>Do you think we safeguard children and young people effectively?</a:t>
            </a:r>
          </a:p>
        </p:txBody>
      </p:sp>
      <p:sp>
        <p:nvSpPr>
          <p:cNvPr id="3" name="Content Placeholder 2">
            <a:extLst>
              <a:ext uri="{FF2B5EF4-FFF2-40B4-BE49-F238E27FC236}">
                <a16:creationId xmlns:a16="http://schemas.microsoft.com/office/drawing/2014/main" id="{3107AC52-FA16-4A70-A6DC-0F02B099982C}"/>
              </a:ext>
            </a:extLst>
          </p:cNvPr>
          <p:cNvSpPr>
            <a:spLocks noGrp="1"/>
          </p:cNvSpPr>
          <p:nvPr>
            <p:ph idx="1"/>
          </p:nvPr>
        </p:nvSpPr>
        <p:spPr>
          <a:xfrm>
            <a:off x="8499107" y="5091763"/>
            <a:ext cx="2974207" cy="1264587"/>
          </a:xfrm>
        </p:spPr>
        <p:txBody>
          <a:bodyPr vert="horz" lIns="91440" tIns="45720" rIns="91440" bIns="45720" rtlCol="0" anchor="ctr">
            <a:normAutofit/>
          </a:bodyPr>
          <a:lstStyle/>
          <a:p>
            <a:pPr marL="0" indent="0">
              <a:buNone/>
            </a:pPr>
            <a:r>
              <a:rPr lang="en-US" sz="3200" dirty="0"/>
              <a:t>Discuss with group</a:t>
            </a:r>
          </a:p>
        </p:txBody>
      </p:sp>
      <p:pic>
        <p:nvPicPr>
          <p:cNvPr id="5" name="Picture 4" descr="A group of people posing for a photo&#10;&#10;Description automatically generated">
            <a:extLst>
              <a:ext uri="{FF2B5EF4-FFF2-40B4-BE49-F238E27FC236}">
                <a16:creationId xmlns:a16="http://schemas.microsoft.com/office/drawing/2014/main" id="{38F86F36-85F8-4C8F-9346-E9526334F31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6835" b="26774"/>
          <a:stretch/>
        </p:blipFill>
        <p:spPr>
          <a:xfrm>
            <a:off x="-3983" y="10"/>
            <a:ext cx="12192000" cy="4571990"/>
          </a:xfrm>
          <a:prstGeom prst="rect">
            <a:avLst/>
          </a:prstGeom>
        </p:spPr>
      </p:pic>
      <p:cxnSp>
        <p:nvCxnSpPr>
          <p:cNvPr id="10" name="Straight Connector 9">
            <a:extLst>
              <a:ext uri="{FF2B5EF4-FFF2-40B4-BE49-F238E27FC236}">
                <a16:creationId xmlns:a16="http://schemas.microsoft.com/office/drawing/2014/main" id="{E126E481-B945-4179-BD79-05E96E9B29E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76427658"/>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321C0-37E4-498A-89B9-4F999C2AF8DD}"/>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Child Protection and Safeguarding (video)</a:t>
            </a:r>
          </a:p>
        </p:txBody>
      </p:sp>
      <p:sp>
        <p:nvSpPr>
          <p:cNvPr id="3" name="Content Placeholder 2">
            <a:extLst>
              <a:ext uri="{FF2B5EF4-FFF2-40B4-BE49-F238E27FC236}">
                <a16:creationId xmlns:a16="http://schemas.microsoft.com/office/drawing/2014/main" id="{3BF5E25B-1B72-4842-8FDE-3EC76E2A930F}"/>
              </a:ext>
            </a:extLst>
          </p:cNvPr>
          <p:cNvSpPr>
            <a:spLocks noGrp="1"/>
          </p:cNvSpPr>
          <p:nvPr>
            <p:ph idx="1"/>
          </p:nvPr>
        </p:nvSpPr>
        <p:spPr>
          <a:xfrm>
            <a:off x="838200" y="1825625"/>
            <a:ext cx="10515600" cy="4667250"/>
          </a:xfrm>
        </p:spPr>
        <p:txBody>
          <a:bodyPr/>
          <a:lstStyle/>
          <a:p>
            <a:pPr marL="0" indent="0">
              <a:buNone/>
            </a:pPr>
            <a:r>
              <a:rPr lang="en-GB" dirty="0">
                <a:hlinkClick r:id="rId2"/>
              </a:rPr>
              <a:t>https://www.youtube.com/watch?v=gkxu5KjrW8U</a:t>
            </a:r>
            <a:endParaRPr lang="en-GB" dirty="0"/>
          </a:p>
          <a:p>
            <a:pPr marL="0" indent="0">
              <a:buNone/>
            </a:pPr>
            <a:endParaRPr lang="en-GB" dirty="0"/>
          </a:p>
          <a:p>
            <a:pPr marL="0" indent="0">
              <a:buNone/>
            </a:pPr>
            <a:endParaRPr lang="en-GB" dirty="0"/>
          </a:p>
        </p:txBody>
      </p:sp>
      <p:pic>
        <p:nvPicPr>
          <p:cNvPr id="5" name="Picture 4" descr="A close up of a persons face&#10;&#10;Description automatically generated">
            <a:extLst>
              <a:ext uri="{FF2B5EF4-FFF2-40B4-BE49-F238E27FC236}">
                <a16:creationId xmlns:a16="http://schemas.microsoft.com/office/drawing/2014/main" id="{63EEEFB9-4EE0-44B1-B482-317C1FC92D2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776412" y="3177056"/>
            <a:ext cx="8639175" cy="3134843"/>
          </a:xfrm>
          <a:prstGeom prst="rect">
            <a:avLst/>
          </a:prstGeom>
        </p:spPr>
      </p:pic>
    </p:spTree>
    <p:extLst>
      <p:ext uri="{BB962C8B-B14F-4D97-AF65-F5344CB8AC3E}">
        <p14:creationId xmlns:p14="http://schemas.microsoft.com/office/powerpoint/2010/main" val="9207272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BEFA7B-9230-4D77-B1F7-3FF1B6E5A12B}"/>
              </a:ext>
            </a:extLst>
          </p:cNvPr>
          <p:cNvSpPr>
            <a:spLocks noGrp="1"/>
          </p:cNvSpPr>
          <p:nvPr>
            <p:ph type="title"/>
          </p:nvPr>
        </p:nvSpPr>
        <p:spPr>
          <a:xfrm>
            <a:off x="674237" y="914400"/>
            <a:ext cx="3657600" cy="2887579"/>
          </a:xfrm>
        </p:spPr>
        <p:txBody>
          <a:bodyPr vert="horz" lIns="91440" tIns="45720" rIns="91440" bIns="45720" rtlCol="0" anchor="b">
            <a:normAutofit fontScale="90000"/>
          </a:bodyPr>
          <a:lstStyle/>
          <a:p>
            <a:pPr algn="ctr"/>
            <a:r>
              <a:rPr lang="en-US" b="1" kern="1200" dirty="0">
                <a:solidFill>
                  <a:srgbClr val="FFFFFF"/>
                </a:solidFill>
                <a:latin typeface="Times New Roman" panose="02020603050405020304" pitchFamily="18" charset="0"/>
                <a:cs typeface="Times New Roman" panose="02020603050405020304" pitchFamily="18" charset="0"/>
              </a:rPr>
              <a:t>Safeguarding and Promoting Children’s Welfare</a:t>
            </a:r>
          </a:p>
        </p:txBody>
      </p:sp>
      <p:cxnSp>
        <p:nvCxnSpPr>
          <p:cNvPr id="12" name="Straight Connector 11">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11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5" name="Content Placeholder 4" descr="A picture containing text&#10;&#10;Description automatically generated">
            <a:extLst>
              <a:ext uri="{FF2B5EF4-FFF2-40B4-BE49-F238E27FC236}">
                <a16:creationId xmlns:a16="http://schemas.microsoft.com/office/drawing/2014/main" id="{6B6BC9BC-B483-496B-B955-3E57D4EBC55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826000" y="321177"/>
            <a:ext cx="7132320" cy="6179552"/>
          </a:xfrm>
          <a:prstGeom prst="rect">
            <a:avLst/>
          </a:prstGeom>
        </p:spPr>
      </p:pic>
    </p:spTree>
    <p:extLst>
      <p:ext uri="{BB962C8B-B14F-4D97-AF65-F5344CB8AC3E}">
        <p14:creationId xmlns:p14="http://schemas.microsoft.com/office/powerpoint/2010/main" val="26358705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0556C-DE46-4946-9815-0784142FFF5C}"/>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Are the statements on the previous slide always carried out effectively?</a:t>
            </a:r>
          </a:p>
        </p:txBody>
      </p:sp>
      <p:sp>
        <p:nvSpPr>
          <p:cNvPr id="3" name="Content Placeholder 2">
            <a:extLst>
              <a:ext uri="{FF2B5EF4-FFF2-40B4-BE49-F238E27FC236}">
                <a16:creationId xmlns:a16="http://schemas.microsoft.com/office/drawing/2014/main" id="{CDE9CBD6-D8EB-4B67-A0BA-2B3B3F499EB9}"/>
              </a:ext>
            </a:extLst>
          </p:cNvPr>
          <p:cNvSpPr>
            <a:spLocks noGrp="1"/>
          </p:cNvSpPr>
          <p:nvPr>
            <p:ph idx="1"/>
          </p:nvPr>
        </p:nvSpPr>
        <p:spPr/>
        <p:txBody>
          <a:bodyPr/>
          <a:lstStyle/>
          <a:p>
            <a:pPr marL="0" indent="0">
              <a:buNone/>
            </a:pPr>
            <a:r>
              <a:rPr lang="en-GB" dirty="0">
                <a:latin typeface="Times New Roman" panose="02020603050405020304" pitchFamily="18" charset="0"/>
                <a:cs typeface="Times New Roman" panose="02020603050405020304" pitchFamily="18" charset="0"/>
              </a:rPr>
              <a:t>Discuss with group. </a:t>
            </a:r>
          </a:p>
          <a:p>
            <a:pPr marL="0" indent="0">
              <a:buNone/>
            </a:pPr>
            <a:r>
              <a:rPr lang="en-GB" dirty="0">
                <a:latin typeface="Times New Roman" panose="02020603050405020304" pitchFamily="18" charset="0"/>
                <a:cs typeface="Times New Roman" panose="02020603050405020304" pitchFamily="18" charset="0"/>
              </a:rPr>
              <a:t>Feedback</a:t>
            </a:r>
          </a:p>
        </p:txBody>
      </p:sp>
    </p:spTree>
    <p:extLst>
      <p:ext uri="{BB962C8B-B14F-4D97-AF65-F5344CB8AC3E}">
        <p14:creationId xmlns:p14="http://schemas.microsoft.com/office/powerpoint/2010/main" val="29700811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FAE6F-9BB2-46B0-8310-F4876E9ED578}"/>
              </a:ext>
            </a:extLst>
          </p:cNvPr>
          <p:cNvSpPr>
            <a:spLocks noGrp="1"/>
          </p:cNvSpPr>
          <p:nvPr>
            <p:ph type="title"/>
          </p:nvPr>
        </p:nvSpPr>
        <p:spPr>
          <a:xfrm>
            <a:off x="838200" y="101065"/>
            <a:ext cx="10515600" cy="601579"/>
          </a:xfrm>
        </p:spPr>
        <p:txBody>
          <a:bodyPr>
            <a:normAutofit fontScale="90000"/>
          </a:bodyPr>
          <a:lstStyle/>
          <a:p>
            <a:r>
              <a:rPr lang="en-GB" b="1" dirty="0">
                <a:solidFill>
                  <a:srgbClr val="FF0000"/>
                </a:solidFill>
                <a:latin typeface="Times New Roman" panose="02020603050405020304" pitchFamily="18" charset="0"/>
                <a:cs typeface="Times New Roman" panose="02020603050405020304" pitchFamily="18" charset="0"/>
              </a:rPr>
              <a:t>Activity</a:t>
            </a:r>
          </a:p>
        </p:txBody>
      </p:sp>
      <p:sp>
        <p:nvSpPr>
          <p:cNvPr id="3" name="Content Placeholder 2">
            <a:extLst>
              <a:ext uri="{FF2B5EF4-FFF2-40B4-BE49-F238E27FC236}">
                <a16:creationId xmlns:a16="http://schemas.microsoft.com/office/drawing/2014/main" id="{7386963D-2BAD-4673-B3B0-1EA233C41E81}"/>
              </a:ext>
            </a:extLst>
          </p:cNvPr>
          <p:cNvSpPr>
            <a:spLocks noGrp="1"/>
          </p:cNvSpPr>
          <p:nvPr>
            <p:ph idx="1"/>
          </p:nvPr>
        </p:nvSpPr>
        <p:spPr>
          <a:xfrm>
            <a:off x="838200" y="798897"/>
            <a:ext cx="10515600" cy="5958038"/>
          </a:xfrm>
        </p:spPr>
        <p:txBody>
          <a:bodyPr>
            <a:normAutofit fontScale="92500" lnSpcReduction="10000"/>
          </a:bodyPr>
          <a:lstStyle/>
          <a:p>
            <a:r>
              <a:rPr lang="en-US" dirty="0">
                <a:latin typeface="Times New Roman" panose="02020603050405020304" pitchFamily="18" charset="0"/>
                <a:ea typeface="BatangChe" panose="020B0503020000020004" pitchFamily="49" charset="-127"/>
                <a:cs typeface="Times New Roman" panose="02020603050405020304" pitchFamily="18" charset="0"/>
              </a:rPr>
              <a:t>Ben is 9 years old; he attends his local primary school.  During a forest school lesson he complains of feeling dizzy.  His class teacher takes him back to the school and provides him with some biscuits and milk as he says he is hungry.  Ben says in a matter of fact way that he or his brothers haven’t been fed at home since Sunday morning (today is Monday morning) as his mother didn’t come home until Sunday evening after a night out on Saturday. Ben looked after his younger brothers and fed them cereal on Sunday morning. The teacher is aware that the appearances of Ben and his 2 younger brothers (8 &amp; 6 years old) have deteriorated recently and you are aware that their father recently left the family. </a:t>
            </a:r>
          </a:p>
          <a:p>
            <a:pPr marL="0" indent="0">
              <a:buNone/>
            </a:pPr>
            <a:r>
              <a:rPr lang="en-US" dirty="0">
                <a:latin typeface="Times New Roman" panose="02020603050405020304" pitchFamily="18" charset="0"/>
                <a:ea typeface="BatangChe" panose="020B0503020000020004" pitchFamily="49" charset="-127"/>
                <a:cs typeface="Times New Roman" panose="02020603050405020304" pitchFamily="18" charset="0"/>
              </a:rPr>
              <a:t> </a:t>
            </a:r>
          </a:p>
          <a:p>
            <a:pPr marL="0" indent="0">
              <a:buNone/>
            </a:pPr>
            <a:r>
              <a:rPr lang="en-US" b="1" dirty="0">
                <a:solidFill>
                  <a:srgbClr val="FF0000"/>
                </a:solidFill>
                <a:latin typeface="Times New Roman" panose="02020603050405020304" pitchFamily="18" charset="0"/>
                <a:ea typeface="BatangChe" panose="020B0503020000020004" pitchFamily="49" charset="-127"/>
                <a:cs typeface="Times New Roman" panose="02020603050405020304" pitchFamily="18" charset="0"/>
              </a:rPr>
              <a:t>Questions:</a:t>
            </a:r>
          </a:p>
          <a:p>
            <a:r>
              <a:rPr lang="en-US" dirty="0">
                <a:latin typeface="Times New Roman" panose="02020603050405020304" pitchFamily="18" charset="0"/>
                <a:ea typeface="BatangChe" panose="020B0503020000020004" pitchFamily="49" charset="-127"/>
                <a:cs typeface="Times New Roman" panose="02020603050405020304" pitchFamily="18" charset="0"/>
              </a:rPr>
              <a:t>What concerns do you have?</a:t>
            </a:r>
          </a:p>
          <a:p>
            <a:r>
              <a:rPr lang="en-US" dirty="0">
                <a:latin typeface="Times New Roman" panose="02020603050405020304" pitchFamily="18" charset="0"/>
                <a:ea typeface="BatangChe" panose="020B0503020000020004" pitchFamily="49" charset="-127"/>
                <a:cs typeface="Times New Roman" panose="02020603050405020304" pitchFamily="18" charset="0"/>
              </a:rPr>
              <a:t>Is Ben at risk of significant harm? Is he a child in need?</a:t>
            </a:r>
          </a:p>
          <a:p>
            <a:r>
              <a:rPr lang="en-US" dirty="0">
                <a:latin typeface="Times New Roman" panose="02020603050405020304" pitchFamily="18" charset="0"/>
                <a:ea typeface="BatangChe" panose="020B0503020000020004" pitchFamily="49" charset="-127"/>
                <a:cs typeface="Times New Roman" panose="02020603050405020304" pitchFamily="18" charset="0"/>
              </a:rPr>
              <a:t>What should the class teacher do?</a:t>
            </a:r>
          </a:p>
          <a:p>
            <a:r>
              <a:rPr lang="en-US" dirty="0">
                <a:latin typeface="Times New Roman" panose="02020603050405020304" pitchFamily="18" charset="0"/>
                <a:ea typeface="BatangChe" panose="020B0503020000020004" pitchFamily="49" charset="-127"/>
                <a:cs typeface="Times New Roman" panose="02020603050405020304" pitchFamily="18" charset="0"/>
              </a:rPr>
              <a:t>What would you do?</a:t>
            </a:r>
          </a:p>
          <a:p>
            <a:endParaRPr lang="en-GB" dirty="0">
              <a:latin typeface="Times New Roman" panose="02020603050405020304" pitchFamily="18" charset="0"/>
              <a:ea typeface="BatangChe" panose="020B0503020000020004" pitchFamily="49" charset="-127"/>
              <a:cs typeface="Times New Roman" panose="02020603050405020304" pitchFamily="18" charset="0"/>
            </a:endParaRPr>
          </a:p>
        </p:txBody>
      </p:sp>
    </p:spTree>
    <p:extLst>
      <p:ext uri="{BB962C8B-B14F-4D97-AF65-F5344CB8AC3E}">
        <p14:creationId xmlns:p14="http://schemas.microsoft.com/office/powerpoint/2010/main" val="28566825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D626D-202D-4EF0-8D98-8011CDE5C4BB}"/>
              </a:ext>
            </a:extLst>
          </p:cNvPr>
          <p:cNvSpPr>
            <a:spLocks noGrp="1"/>
          </p:cNvSpPr>
          <p:nvPr>
            <p:ph type="title"/>
          </p:nvPr>
        </p:nvSpPr>
        <p:spPr>
          <a:xfrm>
            <a:off x="838200" y="365125"/>
            <a:ext cx="10515600" cy="4653915"/>
          </a:xfrm>
        </p:spPr>
        <p:txBody>
          <a:bodyPr/>
          <a:lstStyle/>
          <a:p>
            <a:r>
              <a:rPr lang="en-GB" sz="4800" b="1" dirty="0">
                <a:latin typeface="Times New Roman" panose="02020603050405020304" pitchFamily="18" charset="0"/>
                <a:cs typeface="Times New Roman" panose="02020603050405020304" pitchFamily="18" charset="0"/>
              </a:rPr>
              <a:t>Class to summarise</a:t>
            </a:r>
            <a:br>
              <a:rPr lang="en-GB" sz="4800" b="1" dirty="0">
                <a:latin typeface="Times New Roman" panose="02020603050405020304" pitchFamily="18" charset="0"/>
                <a:cs typeface="Times New Roman" panose="02020603050405020304" pitchFamily="18" charset="0"/>
              </a:rPr>
            </a:br>
            <a:br>
              <a:rPr lang="en-GB" sz="4800" b="1" dirty="0">
                <a:latin typeface="Times New Roman" panose="02020603050405020304" pitchFamily="18" charset="0"/>
                <a:cs typeface="Times New Roman" panose="02020603050405020304" pitchFamily="18" charset="0"/>
              </a:rPr>
            </a:br>
            <a:br>
              <a:rPr lang="en-GB" sz="4800" b="1" dirty="0">
                <a:latin typeface="Times New Roman" panose="02020603050405020304" pitchFamily="18" charset="0"/>
                <a:cs typeface="Times New Roman" panose="02020603050405020304" pitchFamily="18" charset="0"/>
              </a:rPr>
            </a:br>
            <a:r>
              <a:rPr lang="en-GB" sz="5400" b="1" dirty="0">
                <a:latin typeface="Times New Roman" panose="02020603050405020304" pitchFamily="18" charset="0"/>
                <a:cs typeface="Times New Roman" panose="02020603050405020304" pitchFamily="18" charset="0"/>
              </a:rPr>
              <a:t>Diolch</a:t>
            </a:r>
          </a:p>
        </p:txBody>
      </p:sp>
    </p:spTree>
    <p:extLst>
      <p:ext uri="{BB962C8B-B14F-4D97-AF65-F5344CB8AC3E}">
        <p14:creationId xmlns:p14="http://schemas.microsoft.com/office/powerpoint/2010/main" val="25669886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BBF2D-02D0-4909-B706-CA742DB1F849}"/>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Any Questions</a:t>
            </a:r>
          </a:p>
        </p:txBody>
      </p:sp>
      <p:pic>
        <p:nvPicPr>
          <p:cNvPr id="5" name="Content Placeholder 4">
            <a:extLst>
              <a:ext uri="{FF2B5EF4-FFF2-40B4-BE49-F238E27FC236}">
                <a16:creationId xmlns:a16="http://schemas.microsoft.com/office/drawing/2014/main" id="{B976B2D4-FC06-4060-AD2D-A539ADBDF66C}"/>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860800" y="2316479"/>
            <a:ext cx="4521200" cy="3220721"/>
          </a:xfrm>
        </p:spPr>
      </p:pic>
    </p:spTree>
    <p:extLst>
      <p:ext uri="{BB962C8B-B14F-4D97-AF65-F5344CB8AC3E}">
        <p14:creationId xmlns:p14="http://schemas.microsoft.com/office/powerpoint/2010/main" val="8156425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CC5C1-BDFC-46BB-A676-67ADB034566F}"/>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BB5E4D55-7339-4406-AD64-4B5F51140322}"/>
              </a:ext>
            </a:extLst>
          </p:cNvPr>
          <p:cNvSpPr>
            <a:spLocks noGrp="1"/>
          </p:cNvSpPr>
          <p:nvPr>
            <p:ph idx="1"/>
          </p:nvPr>
        </p:nvSpPr>
        <p:spPr>
          <a:xfrm>
            <a:off x="838200" y="1825625"/>
            <a:ext cx="10515600" cy="4767680"/>
          </a:xfrm>
        </p:spPr>
        <p:txBody>
          <a:bodyPr>
            <a:normAutofit/>
          </a:bodyPr>
          <a:lstStyle/>
          <a:p>
            <a:pPr marL="0" indent="0">
              <a:buNone/>
            </a:pPr>
            <a:r>
              <a:rPr lang="en-GB" sz="2200" dirty="0">
                <a:latin typeface="Times New Roman" panose="02020603050405020304" pitchFamily="18" charset="0"/>
                <a:cs typeface="Times New Roman" panose="02020603050405020304" pitchFamily="18" charset="0"/>
              </a:rPr>
              <a:t>Gov. Uk. (2019) </a:t>
            </a:r>
            <a:r>
              <a:rPr lang="en-GB" sz="2200" i="1" dirty="0">
                <a:latin typeface="Times New Roman" panose="02020603050405020304" pitchFamily="18" charset="0"/>
                <a:cs typeface="Times New Roman" panose="02020603050405020304" pitchFamily="18" charset="0"/>
              </a:rPr>
              <a:t>Disclosure and Barring Service</a:t>
            </a:r>
            <a:r>
              <a:rPr lang="en-GB" sz="2200" dirty="0">
                <a:latin typeface="Times New Roman" panose="02020603050405020304" pitchFamily="18" charset="0"/>
                <a:cs typeface="Times New Roman" panose="02020603050405020304" pitchFamily="18" charset="0"/>
              </a:rPr>
              <a:t>. Available at:  https://www.gov.uk/government/organisations/disclosure-and-barring-service/about (Accessed 29th September 2019</a:t>
            </a:r>
          </a:p>
          <a:p>
            <a:pPr marL="0" indent="0">
              <a:buNone/>
            </a:pPr>
            <a:r>
              <a:rPr lang="en-GB" sz="2200" dirty="0">
                <a:latin typeface="Times New Roman" panose="02020603050405020304" pitchFamily="18" charset="0"/>
                <a:cs typeface="Times New Roman" panose="02020603050405020304" pitchFamily="18" charset="0"/>
              </a:rPr>
              <a:t>HM Government, (2018). </a:t>
            </a:r>
            <a:r>
              <a:rPr lang="en-GB" sz="2200" i="1" dirty="0">
                <a:latin typeface="Times New Roman" panose="02020603050405020304" pitchFamily="18" charset="0"/>
                <a:cs typeface="Times New Roman" panose="02020603050405020304" pitchFamily="18" charset="0"/>
              </a:rPr>
              <a:t>Working Together to Safeguard Children</a:t>
            </a:r>
            <a:r>
              <a:rPr lang="en-GB" sz="2200" dirty="0">
                <a:latin typeface="Times New Roman" panose="02020603050405020304" pitchFamily="18" charset="0"/>
                <a:cs typeface="Times New Roman" panose="02020603050405020304" pitchFamily="18" charset="0"/>
              </a:rPr>
              <a:t>. Available at: https://assets.publishing.service.gov.uk (Accessed 29</a:t>
            </a:r>
            <a:r>
              <a:rPr lang="en-GB" sz="2200" baseline="30000" dirty="0">
                <a:latin typeface="Times New Roman" panose="02020603050405020304" pitchFamily="18" charset="0"/>
                <a:cs typeface="Times New Roman" panose="02020603050405020304" pitchFamily="18" charset="0"/>
              </a:rPr>
              <a:t>th</a:t>
            </a:r>
            <a:r>
              <a:rPr lang="en-GB" sz="2200" dirty="0">
                <a:latin typeface="Times New Roman" panose="02020603050405020304" pitchFamily="18" charset="0"/>
                <a:cs typeface="Times New Roman" panose="02020603050405020304" pitchFamily="18" charset="0"/>
              </a:rPr>
              <a:t> September 2019)</a:t>
            </a:r>
          </a:p>
          <a:p>
            <a:pPr marL="0" indent="0">
              <a:buNone/>
            </a:pPr>
            <a:r>
              <a:rPr lang="en-GB" sz="2200" dirty="0">
                <a:latin typeface="Times New Roman" panose="02020603050405020304" pitchFamily="18" charset="0"/>
                <a:cs typeface="Times New Roman" panose="02020603050405020304" pitchFamily="18" charset="0"/>
              </a:rPr>
              <a:t>Legislation, Gov. Uk. (2019) </a:t>
            </a:r>
            <a:r>
              <a:rPr lang="en-GB" sz="2200" i="1" dirty="0">
                <a:latin typeface="Times New Roman" panose="02020603050405020304" pitchFamily="18" charset="0"/>
                <a:cs typeface="Times New Roman" panose="02020603050405020304" pitchFamily="18" charset="0"/>
              </a:rPr>
              <a:t>Interpretation Act 1972</a:t>
            </a:r>
            <a:r>
              <a:rPr lang="en-GB" sz="2200" dirty="0">
                <a:latin typeface="Times New Roman" panose="02020603050405020304" pitchFamily="18" charset="0"/>
                <a:cs typeface="Times New Roman" panose="02020603050405020304" pitchFamily="18" charset="0"/>
              </a:rPr>
              <a:t>. Available at: ww.legislation.gov.uk/ukpga /1978/30/crossheading/statutory-powers-and-duties (Accessed 29</a:t>
            </a:r>
            <a:r>
              <a:rPr lang="en-GB" sz="2200" baseline="30000" dirty="0">
                <a:latin typeface="Times New Roman" panose="02020603050405020304" pitchFamily="18" charset="0"/>
                <a:cs typeface="Times New Roman" panose="02020603050405020304" pitchFamily="18" charset="0"/>
              </a:rPr>
              <a:t>th</a:t>
            </a:r>
            <a:r>
              <a:rPr lang="en-GB" sz="2200" dirty="0">
                <a:latin typeface="Times New Roman" panose="02020603050405020304" pitchFamily="18" charset="0"/>
                <a:cs typeface="Times New Roman" panose="02020603050405020304" pitchFamily="18" charset="0"/>
              </a:rPr>
              <a:t> September 2019)</a:t>
            </a:r>
          </a:p>
          <a:p>
            <a:pPr marL="0" indent="0">
              <a:buNone/>
            </a:pPr>
            <a:r>
              <a:rPr lang="en-GB" sz="2200" dirty="0">
                <a:latin typeface="Times New Roman" panose="02020603050405020304" pitchFamily="18" charset="0"/>
                <a:cs typeface="Times New Roman" panose="02020603050405020304" pitchFamily="18" charset="0"/>
              </a:rPr>
              <a:t>NSPCC, (2019a,b,c) </a:t>
            </a:r>
            <a:r>
              <a:rPr lang="en-GB" sz="2200" i="1" dirty="0">
                <a:latin typeface="Times New Roman" panose="02020603050405020304" pitchFamily="18" charset="0"/>
                <a:cs typeface="Times New Roman" panose="02020603050405020304" pitchFamily="18" charset="0"/>
              </a:rPr>
              <a:t>What is Safeguarding? </a:t>
            </a:r>
            <a:r>
              <a:rPr lang="en-GB" sz="2200" dirty="0">
                <a:latin typeface="Times New Roman" panose="02020603050405020304" pitchFamily="18" charset="0"/>
                <a:cs typeface="Times New Roman" panose="02020603050405020304" pitchFamily="18" charset="0"/>
              </a:rPr>
              <a:t>Available at:  https://thecpsu.org.uk/help-advice/introduction-to-safeguarding/what-is-safeguarding/ (Accessed 29</a:t>
            </a:r>
            <a:r>
              <a:rPr lang="en-GB" sz="2200" baseline="30000" dirty="0">
                <a:latin typeface="Times New Roman" panose="02020603050405020304" pitchFamily="18" charset="0"/>
                <a:cs typeface="Times New Roman" panose="02020603050405020304" pitchFamily="18" charset="0"/>
              </a:rPr>
              <a:t>th</a:t>
            </a:r>
            <a:r>
              <a:rPr lang="en-GB" sz="2200" dirty="0">
                <a:latin typeface="Times New Roman" panose="02020603050405020304" pitchFamily="18" charset="0"/>
                <a:cs typeface="Times New Roman" panose="02020603050405020304" pitchFamily="18" charset="0"/>
              </a:rPr>
              <a:t> September 2019</a:t>
            </a:r>
          </a:p>
          <a:p>
            <a:pPr marL="0" indent="0">
              <a:buNone/>
            </a:pPr>
            <a:r>
              <a:rPr lang="en-GB" sz="2200" dirty="0">
                <a:latin typeface="Times New Roman" panose="02020603050405020304" pitchFamily="18" charset="0"/>
                <a:cs typeface="Times New Roman" panose="02020603050405020304" pitchFamily="18" charset="0"/>
              </a:rPr>
              <a:t>The Children’s Society, (2019) </a:t>
            </a:r>
            <a:r>
              <a:rPr lang="en-GB" sz="2200" i="1" dirty="0">
                <a:latin typeface="Times New Roman" panose="02020603050405020304" pitchFamily="18" charset="0"/>
                <a:cs typeface="Times New Roman" panose="02020603050405020304" pitchFamily="18" charset="0"/>
              </a:rPr>
              <a:t>Child Protection and Safeguarding</a:t>
            </a:r>
            <a:r>
              <a:rPr lang="en-GB" sz="2200" dirty="0">
                <a:latin typeface="Times New Roman" panose="02020603050405020304" pitchFamily="18" charset="0"/>
                <a:cs typeface="Times New Roman" panose="02020603050405020304" pitchFamily="18" charset="0"/>
              </a:rPr>
              <a:t>. Available at: https://www.childrenssociety.org.uk/what-you-can-do/resources/child-protection-and-safeguarding (Accessed 29th September 2019)</a:t>
            </a:r>
          </a:p>
          <a:p>
            <a:pPr marL="0" indent="0">
              <a:buNone/>
            </a:pPr>
            <a:endParaRPr lang="en-GB" dirty="0">
              <a:latin typeface="Times New Roman" panose="02020603050405020304" pitchFamily="18" charset="0"/>
              <a:cs typeface="Times New Roman" panose="02020603050405020304" pitchFamily="18" charset="0"/>
            </a:endParaRP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4553879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AFA91-1B42-4BBE-90F7-6248A9F7B5E1}"/>
              </a:ext>
            </a:extLst>
          </p:cNvPr>
          <p:cNvSpPr>
            <a:spLocks noGrp="1"/>
          </p:cNvSpPr>
          <p:nvPr>
            <p:ph type="title"/>
          </p:nvPr>
        </p:nvSpPr>
        <p:spPr>
          <a:xfrm>
            <a:off x="838200" y="192405"/>
            <a:ext cx="10515600" cy="1325563"/>
          </a:xfrm>
        </p:spPr>
        <p:txBody>
          <a:bodyPr>
            <a:normAutofit/>
          </a:bodyPr>
          <a:lstStyle/>
          <a:p>
            <a:r>
              <a:rPr lang="en-GB" sz="4800" b="1" dirty="0">
                <a:latin typeface="Times New Roman" panose="02020603050405020304" pitchFamily="18" charset="0"/>
                <a:cs typeface="Times New Roman" panose="02020603050405020304" pitchFamily="18" charset="0"/>
              </a:rPr>
              <a:t>Quote</a:t>
            </a:r>
          </a:p>
        </p:txBody>
      </p:sp>
      <p:pic>
        <p:nvPicPr>
          <p:cNvPr id="7" name="Content Placeholder 6" descr="A person posing for the camera&#10;&#10;Description automatically generated">
            <a:extLst>
              <a:ext uri="{FF2B5EF4-FFF2-40B4-BE49-F238E27FC236}">
                <a16:creationId xmlns:a16="http://schemas.microsoft.com/office/drawing/2014/main" id="{B87B2AAD-6849-4571-8E83-924E78E60B8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13280" y="1517968"/>
            <a:ext cx="8442960" cy="4892992"/>
          </a:xfrm>
        </p:spPr>
      </p:pic>
    </p:spTree>
    <p:extLst>
      <p:ext uri="{BB962C8B-B14F-4D97-AF65-F5344CB8AC3E}">
        <p14:creationId xmlns:p14="http://schemas.microsoft.com/office/powerpoint/2010/main" val="24797559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156</TotalTime>
  <Words>1051</Words>
  <Application>Microsoft Office PowerPoint</Application>
  <PresentationFormat>Widescreen</PresentationFormat>
  <Paragraphs>88</Paragraphs>
  <Slides>21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Calibri Light</vt:lpstr>
      <vt:lpstr>Times New Roman</vt:lpstr>
      <vt:lpstr>Wingdings</vt:lpstr>
      <vt:lpstr>Office Theme</vt:lpstr>
      <vt:lpstr>What is Safeguarding?</vt:lpstr>
      <vt:lpstr>Objectives</vt:lpstr>
      <vt:lpstr>Safeguarding is:</vt:lpstr>
      <vt:lpstr>Safeguarding is:</vt:lpstr>
      <vt:lpstr>Definition of child</vt:lpstr>
      <vt:lpstr>How does this ruling apply to a 16-year-old parent? </vt:lpstr>
      <vt:lpstr>How do we safeguard children? </vt:lpstr>
      <vt:lpstr>What is a ‘Statutory Power’ ?</vt:lpstr>
      <vt:lpstr>Child Protection System in Wales </vt:lpstr>
      <vt:lpstr>Local Boards Consist of:</vt:lpstr>
      <vt:lpstr>Child Protection Measures</vt:lpstr>
      <vt:lpstr>Disclosure and Barring Service (DBS)</vt:lpstr>
      <vt:lpstr>Do you think we safeguard children and young people effectively?</vt:lpstr>
      <vt:lpstr>Child Protection and Safeguarding (video)</vt:lpstr>
      <vt:lpstr>Safeguarding and Promoting Children’s Welfare</vt:lpstr>
      <vt:lpstr>Are the statements on the previous slide always carried out effectively?</vt:lpstr>
      <vt:lpstr>Activity</vt:lpstr>
      <vt:lpstr>Class to summarise   Diolch</vt:lpstr>
      <vt:lpstr>Any Questions</vt:lpstr>
      <vt:lpstr>References</vt:lpstr>
      <vt:lpstr>Quote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Safeguarding?</dc:title>
  <dc:creator>Joanna</dc:creator>
  <cp:lastModifiedBy>Joanna</cp:lastModifiedBy>
  <cp:revision>27</cp:revision>
  <dcterms:created xsi:type="dcterms:W3CDTF">2019-09-30T23:32:44Z</dcterms:created>
  <dcterms:modified xsi:type="dcterms:W3CDTF">2019-10-01T11:19:02Z</dcterms:modified>
</cp:coreProperties>
</file>