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ink/ink1.xml" ContentType="application/inkml+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67" r:id="rId2"/>
    <p:sldId id="268" r:id="rId3"/>
    <p:sldId id="259" r:id="rId4"/>
    <p:sldId id="260" r:id="rId5"/>
    <p:sldId id="269" r:id="rId6"/>
    <p:sldId id="272" r:id="rId7"/>
    <p:sldId id="271" r:id="rId8"/>
    <p:sldId id="263" r:id="rId9"/>
    <p:sldId id="265" r:id="rId10"/>
    <p:sldId id="26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037327-BF27-49FF-9DAE-070DB8CD1BBB}" v="184" dt="2022-06-23T21:28:37.2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548" autoAdjust="0"/>
    <p:restoredTop sz="72818" autoAdjust="0"/>
  </p:normalViewPr>
  <p:slideViewPr>
    <p:cSldViewPr snapToGrid="0">
      <p:cViewPr varScale="1">
        <p:scale>
          <a:sx n="71" d="100"/>
          <a:sy n="71" d="100"/>
        </p:scale>
        <p:origin x="974" y="53"/>
      </p:cViewPr>
      <p:guideLst/>
    </p:cSldViewPr>
  </p:slideViewPr>
  <p:notesTextViewPr>
    <p:cViewPr>
      <p:scale>
        <a:sx n="1" d="1"/>
        <a:sy n="1" d="1"/>
      </p:scale>
      <p:origin x="0" y="0"/>
    </p:cViewPr>
  </p:notesTextViewPr>
  <p:notesViewPr>
    <p:cSldViewPr snapToGrid="0">
      <p:cViewPr varScale="1">
        <p:scale>
          <a:sx n="74" d="100"/>
          <a:sy n="74" d="100"/>
        </p:scale>
        <p:origin x="1805" y="77"/>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3F8D5F3-AF5D-4AC8-854B-9BFA613EDFE1}" type="doc">
      <dgm:prSet loTypeId="urn:microsoft.com/office/officeart/2008/layout/LinedList" loCatId="list" qsTypeId="urn:microsoft.com/office/officeart/2005/8/quickstyle/simple1" qsCatId="simple" csTypeId="urn:microsoft.com/office/officeart/2005/8/colors/accent5_2" csCatId="accent5" phldr="1"/>
      <dgm:spPr/>
      <dgm:t>
        <a:bodyPr/>
        <a:lstStyle/>
        <a:p>
          <a:endParaRPr lang="en-US"/>
        </a:p>
      </dgm:t>
    </dgm:pt>
    <dgm:pt modelId="{95106994-DE71-4B47-A488-25834EEE133A}">
      <dgm:prSet/>
      <dgm:spPr/>
      <dgm:t>
        <a:bodyPr/>
        <a:lstStyle/>
        <a:p>
          <a:r>
            <a:rPr lang="en-US" b="0" i="0" dirty="0"/>
            <a:t>Introduction</a:t>
          </a:r>
          <a:endParaRPr lang="en-US" b="0" dirty="0"/>
        </a:p>
      </dgm:t>
    </dgm:pt>
    <dgm:pt modelId="{D90BE94F-EAE8-4684-A86E-75C121577525}" type="parTrans" cxnId="{D106DA6E-A971-4C2D-A83C-8809BED59F79}">
      <dgm:prSet/>
      <dgm:spPr/>
      <dgm:t>
        <a:bodyPr/>
        <a:lstStyle/>
        <a:p>
          <a:endParaRPr lang="en-US"/>
        </a:p>
      </dgm:t>
    </dgm:pt>
    <dgm:pt modelId="{6F5CE26A-436D-4E77-8914-4DD3BD91BC30}" type="sibTrans" cxnId="{D106DA6E-A971-4C2D-A83C-8809BED59F79}">
      <dgm:prSet/>
      <dgm:spPr/>
      <dgm:t>
        <a:bodyPr/>
        <a:lstStyle/>
        <a:p>
          <a:endParaRPr lang="en-US"/>
        </a:p>
      </dgm:t>
    </dgm:pt>
    <dgm:pt modelId="{BB0DAF16-08EA-4141-BC76-CD0BBE43EEAD}">
      <dgm:prSet/>
      <dgm:spPr/>
      <dgm:t>
        <a:bodyPr/>
        <a:lstStyle/>
        <a:p>
          <a:r>
            <a:rPr lang="en-US" b="0" i="0" dirty="0"/>
            <a:t>Types of motivation </a:t>
          </a:r>
          <a:endParaRPr lang="en-US" dirty="0"/>
        </a:p>
      </dgm:t>
    </dgm:pt>
    <dgm:pt modelId="{5D61316F-0030-40E1-9ECC-97B3CBD1C709}" type="parTrans" cxnId="{CA656986-6F38-4E7F-890D-67B24E9F83AC}">
      <dgm:prSet/>
      <dgm:spPr/>
      <dgm:t>
        <a:bodyPr/>
        <a:lstStyle/>
        <a:p>
          <a:endParaRPr lang="en-US"/>
        </a:p>
      </dgm:t>
    </dgm:pt>
    <dgm:pt modelId="{00328CB3-BC5B-49D6-B9AB-3C3EF650D9A1}" type="sibTrans" cxnId="{CA656986-6F38-4E7F-890D-67B24E9F83AC}">
      <dgm:prSet/>
      <dgm:spPr/>
      <dgm:t>
        <a:bodyPr/>
        <a:lstStyle/>
        <a:p>
          <a:endParaRPr lang="en-US"/>
        </a:p>
      </dgm:t>
    </dgm:pt>
    <dgm:pt modelId="{DCEF886F-B288-46BC-845B-0AE101349FEB}">
      <dgm:prSet/>
      <dgm:spPr/>
      <dgm:t>
        <a:bodyPr/>
        <a:lstStyle/>
        <a:p>
          <a:r>
            <a:rPr lang="en-US" dirty="0"/>
            <a:t>Extrinsic motivation versus intrinsic motivation</a:t>
          </a:r>
        </a:p>
      </dgm:t>
    </dgm:pt>
    <dgm:pt modelId="{4F05DE2E-A156-4A58-AC4E-FE65D6CB7803}" type="parTrans" cxnId="{4DA408D4-511A-4794-987A-470E9933E7F1}">
      <dgm:prSet/>
      <dgm:spPr/>
      <dgm:t>
        <a:bodyPr/>
        <a:lstStyle/>
        <a:p>
          <a:endParaRPr lang="en-US"/>
        </a:p>
      </dgm:t>
    </dgm:pt>
    <dgm:pt modelId="{FB6AC9FE-44A0-4715-A347-29800D7C11C8}" type="sibTrans" cxnId="{4DA408D4-511A-4794-987A-470E9933E7F1}">
      <dgm:prSet/>
      <dgm:spPr/>
      <dgm:t>
        <a:bodyPr/>
        <a:lstStyle/>
        <a:p>
          <a:endParaRPr lang="en-US"/>
        </a:p>
      </dgm:t>
    </dgm:pt>
    <dgm:pt modelId="{FEBA8B68-F316-4C4D-ABD0-64EA7E3E710E}">
      <dgm:prSet/>
      <dgm:spPr/>
      <dgm:t>
        <a:bodyPr/>
        <a:lstStyle/>
        <a:p>
          <a:r>
            <a:rPr lang="en-US" dirty="0"/>
            <a:t>What motivates me</a:t>
          </a:r>
        </a:p>
      </dgm:t>
    </dgm:pt>
    <dgm:pt modelId="{7F637730-023B-46B4-9F35-B3E8107756DD}" type="parTrans" cxnId="{1640CBD3-CCE2-4D86-AEAA-FF6D9BAF98AA}">
      <dgm:prSet/>
      <dgm:spPr/>
      <dgm:t>
        <a:bodyPr/>
        <a:lstStyle/>
        <a:p>
          <a:endParaRPr lang="en-US"/>
        </a:p>
      </dgm:t>
    </dgm:pt>
    <dgm:pt modelId="{E50616DE-7B04-44BC-AFD0-B02D661808E5}" type="sibTrans" cxnId="{1640CBD3-CCE2-4D86-AEAA-FF6D9BAF98AA}">
      <dgm:prSet/>
      <dgm:spPr/>
      <dgm:t>
        <a:bodyPr/>
        <a:lstStyle/>
        <a:p>
          <a:endParaRPr lang="en-US"/>
        </a:p>
      </dgm:t>
    </dgm:pt>
    <dgm:pt modelId="{361BDA32-8B0F-4D8D-BF28-F4E3278C45BD}">
      <dgm:prSet/>
      <dgm:spPr/>
      <dgm:t>
        <a:bodyPr/>
        <a:lstStyle/>
        <a:p>
          <a:r>
            <a:rPr lang="en-US" b="0" i="0"/>
            <a:t>Conclusion </a:t>
          </a:r>
          <a:endParaRPr lang="en-US"/>
        </a:p>
      </dgm:t>
    </dgm:pt>
    <dgm:pt modelId="{6AA3965D-4D14-4E0C-91A5-9FD25EF393DF}" type="parTrans" cxnId="{50D07270-E3D7-4992-8F59-C8D0421EAA79}">
      <dgm:prSet/>
      <dgm:spPr/>
      <dgm:t>
        <a:bodyPr/>
        <a:lstStyle/>
        <a:p>
          <a:endParaRPr lang="en-US"/>
        </a:p>
      </dgm:t>
    </dgm:pt>
    <dgm:pt modelId="{323C4EEF-1BD8-4E23-9E8D-22195A927610}" type="sibTrans" cxnId="{50D07270-E3D7-4992-8F59-C8D0421EAA79}">
      <dgm:prSet/>
      <dgm:spPr/>
      <dgm:t>
        <a:bodyPr/>
        <a:lstStyle/>
        <a:p>
          <a:endParaRPr lang="en-US"/>
        </a:p>
      </dgm:t>
    </dgm:pt>
    <dgm:pt modelId="{9F1D268B-2D23-4F78-A999-C2B805AC383A}">
      <dgm:prSet/>
      <dgm:spPr/>
      <dgm:t>
        <a:bodyPr/>
        <a:lstStyle/>
        <a:p>
          <a:r>
            <a:rPr lang="en-US" b="0" i="0" dirty="0"/>
            <a:t>Concept of Motivation </a:t>
          </a:r>
          <a:endParaRPr lang="en-US" dirty="0"/>
        </a:p>
      </dgm:t>
    </dgm:pt>
    <dgm:pt modelId="{2857317B-FC4E-46EC-B112-DBEB95C8D1BB}" type="parTrans" cxnId="{F73A94D6-3DA5-4CD6-9075-A16CCC9D2E92}">
      <dgm:prSet/>
      <dgm:spPr/>
      <dgm:t>
        <a:bodyPr/>
        <a:lstStyle/>
        <a:p>
          <a:endParaRPr lang="en-GB"/>
        </a:p>
      </dgm:t>
    </dgm:pt>
    <dgm:pt modelId="{7B1C0CF9-FAAB-489D-8F9E-87AE0B57A8F7}" type="sibTrans" cxnId="{F73A94D6-3DA5-4CD6-9075-A16CCC9D2E92}">
      <dgm:prSet/>
      <dgm:spPr/>
      <dgm:t>
        <a:bodyPr/>
        <a:lstStyle/>
        <a:p>
          <a:endParaRPr lang="en-GB"/>
        </a:p>
      </dgm:t>
    </dgm:pt>
    <dgm:pt modelId="{99631915-A8A0-4E91-BD07-96524954BCF7}">
      <dgm:prSet/>
      <dgm:spPr/>
      <dgm:t>
        <a:bodyPr/>
        <a:lstStyle/>
        <a:p>
          <a:r>
            <a:rPr lang="en-US" b="0" i="0"/>
            <a:t>The advantage and disadvantages of each type of motivation </a:t>
          </a:r>
          <a:endParaRPr lang="en-US" dirty="0"/>
        </a:p>
      </dgm:t>
    </dgm:pt>
    <dgm:pt modelId="{891E4D33-D002-45E9-AE71-7847DC73F502}" type="parTrans" cxnId="{E066814F-0B7C-485E-B2F6-1972DAE96035}">
      <dgm:prSet/>
      <dgm:spPr/>
    </dgm:pt>
    <dgm:pt modelId="{8A73387F-26B9-48BA-8B87-243B48240CAB}" type="sibTrans" cxnId="{E066814F-0B7C-485E-B2F6-1972DAE96035}">
      <dgm:prSet/>
      <dgm:spPr/>
    </dgm:pt>
    <dgm:pt modelId="{498DC1D5-2758-49EA-8CD6-1457FCA2EE5B}" type="pres">
      <dgm:prSet presAssocID="{33F8D5F3-AF5D-4AC8-854B-9BFA613EDFE1}" presName="vert0" presStyleCnt="0">
        <dgm:presLayoutVars>
          <dgm:dir/>
          <dgm:animOne val="branch"/>
          <dgm:animLvl val="lvl"/>
        </dgm:presLayoutVars>
      </dgm:prSet>
      <dgm:spPr/>
    </dgm:pt>
    <dgm:pt modelId="{9B30519C-9076-4677-983B-5C1C0E4D0456}" type="pres">
      <dgm:prSet presAssocID="{95106994-DE71-4B47-A488-25834EEE133A}" presName="thickLine" presStyleLbl="alignNode1" presStyleIdx="0" presStyleCnt="7"/>
      <dgm:spPr/>
    </dgm:pt>
    <dgm:pt modelId="{3AC2285C-7868-4834-A80D-23EB51A25F3E}" type="pres">
      <dgm:prSet presAssocID="{95106994-DE71-4B47-A488-25834EEE133A}" presName="horz1" presStyleCnt="0"/>
      <dgm:spPr/>
    </dgm:pt>
    <dgm:pt modelId="{E549DEF1-7AC9-409D-B5FB-6F95370E1238}" type="pres">
      <dgm:prSet presAssocID="{95106994-DE71-4B47-A488-25834EEE133A}" presName="tx1" presStyleLbl="revTx" presStyleIdx="0" presStyleCnt="7"/>
      <dgm:spPr/>
    </dgm:pt>
    <dgm:pt modelId="{9737D86F-D12F-4335-882D-1B6B6AB62F95}" type="pres">
      <dgm:prSet presAssocID="{95106994-DE71-4B47-A488-25834EEE133A}" presName="vert1" presStyleCnt="0"/>
      <dgm:spPr/>
    </dgm:pt>
    <dgm:pt modelId="{C0ED472A-7CCF-4AB7-8212-043DC57D650C}" type="pres">
      <dgm:prSet presAssocID="{9F1D268B-2D23-4F78-A999-C2B805AC383A}" presName="thickLine" presStyleLbl="alignNode1" presStyleIdx="1" presStyleCnt="7"/>
      <dgm:spPr/>
    </dgm:pt>
    <dgm:pt modelId="{17F4AF2B-6C49-4A2E-93FA-0368180EF76D}" type="pres">
      <dgm:prSet presAssocID="{9F1D268B-2D23-4F78-A999-C2B805AC383A}" presName="horz1" presStyleCnt="0"/>
      <dgm:spPr/>
    </dgm:pt>
    <dgm:pt modelId="{E4344529-E39E-4EF9-9A89-D6E00A0A9131}" type="pres">
      <dgm:prSet presAssocID="{9F1D268B-2D23-4F78-A999-C2B805AC383A}" presName="tx1" presStyleLbl="revTx" presStyleIdx="1" presStyleCnt="7"/>
      <dgm:spPr/>
    </dgm:pt>
    <dgm:pt modelId="{2C1CF652-F117-419E-950D-D24B57BBBF78}" type="pres">
      <dgm:prSet presAssocID="{9F1D268B-2D23-4F78-A999-C2B805AC383A}" presName="vert1" presStyleCnt="0"/>
      <dgm:spPr/>
    </dgm:pt>
    <dgm:pt modelId="{FB7D1EBA-E7A6-4947-91F6-E5F27A643330}" type="pres">
      <dgm:prSet presAssocID="{BB0DAF16-08EA-4141-BC76-CD0BBE43EEAD}" presName="thickLine" presStyleLbl="alignNode1" presStyleIdx="2" presStyleCnt="7"/>
      <dgm:spPr/>
    </dgm:pt>
    <dgm:pt modelId="{F67D6E6F-A438-4D7B-A17F-8DA115DB4AE6}" type="pres">
      <dgm:prSet presAssocID="{BB0DAF16-08EA-4141-BC76-CD0BBE43EEAD}" presName="horz1" presStyleCnt="0"/>
      <dgm:spPr/>
    </dgm:pt>
    <dgm:pt modelId="{7D2D26E9-BC5A-4157-9FFA-CD6E0D3EEA6B}" type="pres">
      <dgm:prSet presAssocID="{BB0DAF16-08EA-4141-BC76-CD0BBE43EEAD}" presName="tx1" presStyleLbl="revTx" presStyleIdx="2" presStyleCnt="7"/>
      <dgm:spPr/>
    </dgm:pt>
    <dgm:pt modelId="{B4D72312-3250-403E-9F7F-B6E5C73F9F1E}" type="pres">
      <dgm:prSet presAssocID="{BB0DAF16-08EA-4141-BC76-CD0BBE43EEAD}" presName="vert1" presStyleCnt="0"/>
      <dgm:spPr/>
    </dgm:pt>
    <dgm:pt modelId="{5396DF49-3B48-40A6-B051-9552E0E5A400}" type="pres">
      <dgm:prSet presAssocID="{DCEF886F-B288-46BC-845B-0AE101349FEB}" presName="thickLine" presStyleLbl="alignNode1" presStyleIdx="3" presStyleCnt="7"/>
      <dgm:spPr/>
    </dgm:pt>
    <dgm:pt modelId="{21C5D789-A726-403B-B888-2CAABD73C84D}" type="pres">
      <dgm:prSet presAssocID="{DCEF886F-B288-46BC-845B-0AE101349FEB}" presName="horz1" presStyleCnt="0"/>
      <dgm:spPr/>
    </dgm:pt>
    <dgm:pt modelId="{41BE98FB-43B6-4ECC-895C-D2CE0F3A582F}" type="pres">
      <dgm:prSet presAssocID="{DCEF886F-B288-46BC-845B-0AE101349FEB}" presName="tx1" presStyleLbl="revTx" presStyleIdx="3" presStyleCnt="7"/>
      <dgm:spPr/>
    </dgm:pt>
    <dgm:pt modelId="{94912D02-F6E2-48EB-91D4-2E4D9820E771}" type="pres">
      <dgm:prSet presAssocID="{DCEF886F-B288-46BC-845B-0AE101349FEB}" presName="vert1" presStyleCnt="0"/>
      <dgm:spPr/>
    </dgm:pt>
    <dgm:pt modelId="{2A8CA7AC-646A-492C-ABAB-CDC3C88004E9}" type="pres">
      <dgm:prSet presAssocID="{99631915-A8A0-4E91-BD07-96524954BCF7}" presName="thickLine" presStyleLbl="alignNode1" presStyleIdx="4" presStyleCnt="7"/>
      <dgm:spPr/>
    </dgm:pt>
    <dgm:pt modelId="{C0424FCD-9A92-4738-AFC7-0CC16659915D}" type="pres">
      <dgm:prSet presAssocID="{99631915-A8A0-4E91-BD07-96524954BCF7}" presName="horz1" presStyleCnt="0"/>
      <dgm:spPr/>
    </dgm:pt>
    <dgm:pt modelId="{D2EE85BB-A92A-4348-AE4D-70D400D70721}" type="pres">
      <dgm:prSet presAssocID="{99631915-A8A0-4E91-BD07-96524954BCF7}" presName="tx1" presStyleLbl="revTx" presStyleIdx="4" presStyleCnt="7"/>
      <dgm:spPr/>
    </dgm:pt>
    <dgm:pt modelId="{5D8AB7ED-1A0A-4F15-8F93-09DECB128580}" type="pres">
      <dgm:prSet presAssocID="{99631915-A8A0-4E91-BD07-96524954BCF7}" presName="vert1" presStyleCnt="0"/>
      <dgm:spPr/>
    </dgm:pt>
    <dgm:pt modelId="{9984C40D-FD39-4695-847E-D13B5B997EF5}" type="pres">
      <dgm:prSet presAssocID="{FEBA8B68-F316-4C4D-ABD0-64EA7E3E710E}" presName="thickLine" presStyleLbl="alignNode1" presStyleIdx="5" presStyleCnt="7"/>
      <dgm:spPr/>
    </dgm:pt>
    <dgm:pt modelId="{3023BB50-BA8A-4BBE-A794-D1731CB275A7}" type="pres">
      <dgm:prSet presAssocID="{FEBA8B68-F316-4C4D-ABD0-64EA7E3E710E}" presName="horz1" presStyleCnt="0"/>
      <dgm:spPr/>
    </dgm:pt>
    <dgm:pt modelId="{F9E69D18-74E0-468E-AACB-7B05C0B8828F}" type="pres">
      <dgm:prSet presAssocID="{FEBA8B68-F316-4C4D-ABD0-64EA7E3E710E}" presName="tx1" presStyleLbl="revTx" presStyleIdx="5" presStyleCnt="7"/>
      <dgm:spPr/>
    </dgm:pt>
    <dgm:pt modelId="{92FB1E69-48DA-44AE-9F7F-EB7CBB886957}" type="pres">
      <dgm:prSet presAssocID="{FEBA8B68-F316-4C4D-ABD0-64EA7E3E710E}" presName="vert1" presStyleCnt="0"/>
      <dgm:spPr/>
    </dgm:pt>
    <dgm:pt modelId="{AD2BBFD4-8C9F-434E-B74D-E4D7A155B54A}" type="pres">
      <dgm:prSet presAssocID="{361BDA32-8B0F-4D8D-BF28-F4E3278C45BD}" presName="thickLine" presStyleLbl="alignNode1" presStyleIdx="6" presStyleCnt="7"/>
      <dgm:spPr/>
    </dgm:pt>
    <dgm:pt modelId="{797D4CDD-EE29-4E04-B105-53616708E5D8}" type="pres">
      <dgm:prSet presAssocID="{361BDA32-8B0F-4D8D-BF28-F4E3278C45BD}" presName="horz1" presStyleCnt="0"/>
      <dgm:spPr/>
    </dgm:pt>
    <dgm:pt modelId="{6C16DC8C-9B42-4AD1-AA60-01A2732E486A}" type="pres">
      <dgm:prSet presAssocID="{361BDA32-8B0F-4D8D-BF28-F4E3278C45BD}" presName="tx1" presStyleLbl="revTx" presStyleIdx="6" presStyleCnt="7"/>
      <dgm:spPr/>
    </dgm:pt>
    <dgm:pt modelId="{8123E9E4-2F72-42BC-BDF3-102EAF348E2E}" type="pres">
      <dgm:prSet presAssocID="{361BDA32-8B0F-4D8D-BF28-F4E3278C45BD}" presName="vert1" presStyleCnt="0"/>
      <dgm:spPr/>
    </dgm:pt>
  </dgm:ptLst>
  <dgm:cxnLst>
    <dgm:cxn modelId="{C38B7B12-E269-4F2E-8609-6316823D79A1}" type="presOf" srcId="{BB0DAF16-08EA-4141-BC76-CD0BBE43EEAD}" destId="{7D2D26E9-BC5A-4157-9FFA-CD6E0D3EEA6B}" srcOrd="0" destOrd="0" presId="urn:microsoft.com/office/officeart/2008/layout/LinedList"/>
    <dgm:cxn modelId="{CE6DCF3C-7FFB-4294-B6EA-C419314696AF}" type="presOf" srcId="{DCEF886F-B288-46BC-845B-0AE101349FEB}" destId="{41BE98FB-43B6-4ECC-895C-D2CE0F3A582F}" srcOrd="0" destOrd="0" presId="urn:microsoft.com/office/officeart/2008/layout/LinedList"/>
    <dgm:cxn modelId="{8FE32E62-1E84-43E5-AC24-7D268B79F7B1}" type="presOf" srcId="{FEBA8B68-F316-4C4D-ABD0-64EA7E3E710E}" destId="{F9E69D18-74E0-468E-AACB-7B05C0B8828F}" srcOrd="0" destOrd="0" presId="urn:microsoft.com/office/officeart/2008/layout/LinedList"/>
    <dgm:cxn modelId="{F4726767-3950-4F55-AA1A-EB6CF4C6644C}" type="presOf" srcId="{33F8D5F3-AF5D-4AC8-854B-9BFA613EDFE1}" destId="{498DC1D5-2758-49EA-8CD6-1457FCA2EE5B}" srcOrd="0" destOrd="0" presId="urn:microsoft.com/office/officeart/2008/layout/LinedList"/>
    <dgm:cxn modelId="{4CAC554A-D10F-4EE5-9174-56DEBBCCE7D1}" type="presOf" srcId="{9F1D268B-2D23-4F78-A999-C2B805AC383A}" destId="{E4344529-E39E-4EF9-9A89-D6E00A0A9131}" srcOrd="0" destOrd="0" presId="urn:microsoft.com/office/officeart/2008/layout/LinedList"/>
    <dgm:cxn modelId="{6CB4524C-3929-43F0-B1A7-BFEB6DD2DB2B}" type="presOf" srcId="{361BDA32-8B0F-4D8D-BF28-F4E3278C45BD}" destId="{6C16DC8C-9B42-4AD1-AA60-01A2732E486A}" srcOrd="0" destOrd="0" presId="urn:microsoft.com/office/officeart/2008/layout/LinedList"/>
    <dgm:cxn modelId="{D106DA6E-A971-4C2D-A83C-8809BED59F79}" srcId="{33F8D5F3-AF5D-4AC8-854B-9BFA613EDFE1}" destId="{95106994-DE71-4B47-A488-25834EEE133A}" srcOrd="0" destOrd="0" parTransId="{D90BE94F-EAE8-4684-A86E-75C121577525}" sibTransId="{6F5CE26A-436D-4E77-8914-4DD3BD91BC30}"/>
    <dgm:cxn modelId="{E066814F-0B7C-485E-B2F6-1972DAE96035}" srcId="{33F8D5F3-AF5D-4AC8-854B-9BFA613EDFE1}" destId="{99631915-A8A0-4E91-BD07-96524954BCF7}" srcOrd="4" destOrd="0" parTransId="{891E4D33-D002-45E9-AE71-7847DC73F502}" sibTransId="{8A73387F-26B9-48BA-8B87-243B48240CAB}"/>
    <dgm:cxn modelId="{50D07270-E3D7-4992-8F59-C8D0421EAA79}" srcId="{33F8D5F3-AF5D-4AC8-854B-9BFA613EDFE1}" destId="{361BDA32-8B0F-4D8D-BF28-F4E3278C45BD}" srcOrd="6" destOrd="0" parTransId="{6AA3965D-4D14-4E0C-91A5-9FD25EF393DF}" sibTransId="{323C4EEF-1BD8-4E23-9E8D-22195A927610}"/>
    <dgm:cxn modelId="{4CAA6F77-E1F8-488C-91AD-373EEF93899A}" type="presOf" srcId="{99631915-A8A0-4E91-BD07-96524954BCF7}" destId="{D2EE85BB-A92A-4348-AE4D-70D400D70721}" srcOrd="0" destOrd="0" presId="urn:microsoft.com/office/officeart/2008/layout/LinedList"/>
    <dgm:cxn modelId="{CA656986-6F38-4E7F-890D-67B24E9F83AC}" srcId="{33F8D5F3-AF5D-4AC8-854B-9BFA613EDFE1}" destId="{BB0DAF16-08EA-4141-BC76-CD0BBE43EEAD}" srcOrd="2" destOrd="0" parTransId="{5D61316F-0030-40E1-9ECC-97B3CBD1C709}" sibTransId="{00328CB3-BC5B-49D6-B9AB-3C3EF650D9A1}"/>
    <dgm:cxn modelId="{72A534B4-AE80-44AD-A7EA-455BAA5E9731}" type="presOf" srcId="{95106994-DE71-4B47-A488-25834EEE133A}" destId="{E549DEF1-7AC9-409D-B5FB-6F95370E1238}" srcOrd="0" destOrd="0" presId="urn:microsoft.com/office/officeart/2008/layout/LinedList"/>
    <dgm:cxn modelId="{1640CBD3-CCE2-4D86-AEAA-FF6D9BAF98AA}" srcId="{33F8D5F3-AF5D-4AC8-854B-9BFA613EDFE1}" destId="{FEBA8B68-F316-4C4D-ABD0-64EA7E3E710E}" srcOrd="5" destOrd="0" parTransId="{7F637730-023B-46B4-9F35-B3E8107756DD}" sibTransId="{E50616DE-7B04-44BC-AFD0-B02D661808E5}"/>
    <dgm:cxn modelId="{4DA408D4-511A-4794-987A-470E9933E7F1}" srcId="{33F8D5F3-AF5D-4AC8-854B-9BFA613EDFE1}" destId="{DCEF886F-B288-46BC-845B-0AE101349FEB}" srcOrd="3" destOrd="0" parTransId="{4F05DE2E-A156-4A58-AC4E-FE65D6CB7803}" sibTransId="{FB6AC9FE-44A0-4715-A347-29800D7C11C8}"/>
    <dgm:cxn modelId="{F73A94D6-3DA5-4CD6-9075-A16CCC9D2E92}" srcId="{33F8D5F3-AF5D-4AC8-854B-9BFA613EDFE1}" destId="{9F1D268B-2D23-4F78-A999-C2B805AC383A}" srcOrd="1" destOrd="0" parTransId="{2857317B-FC4E-46EC-B112-DBEB95C8D1BB}" sibTransId="{7B1C0CF9-FAAB-489D-8F9E-87AE0B57A8F7}"/>
    <dgm:cxn modelId="{F0F43EF2-4819-4427-A9BA-7C386DD362A9}" type="presParOf" srcId="{498DC1D5-2758-49EA-8CD6-1457FCA2EE5B}" destId="{9B30519C-9076-4677-983B-5C1C0E4D0456}" srcOrd="0" destOrd="0" presId="urn:microsoft.com/office/officeart/2008/layout/LinedList"/>
    <dgm:cxn modelId="{B85C1297-BB82-4062-8E87-5CE464FDCABB}" type="presParOf" srcId="{498DC1D5-2758-49EA-8CD6-1457FCA2EE5B}" destId="{3AC2285C-7868-4834-A80D-23EB51A25F3E}" srcOrd="1" destOrd="0" presId="urn:microsoft.com/office/officeart/2008/layout/LinedList"/>
    <dgm:cxn modelId="{85EF6762-AEA6-4AD2-8E3C-818FD58010C5}" type="presParOf" srcId="{3AC2285C-7868-4834-A80D-23EB51A25F3E}" destId="{E549DEF1-7AC9-409D-B5FB-6F95370E1238}" srcOrd="0" destOrd="0" presId="urn:microsoft.com/office/officeart/2008/layout/LinedList"/>
    <dgm:cxn modelId="{5A3E5419-018A-4A50-B7B3-C13AC5869960}" type="presParOf" srcId="{3AC2285C-7868-4834-A80D-23EB51A25F3E}" destId="{9737D86F-D12F-4335-882D-1B6B6AB62F95}" srcOrd="1" destOrd="0" presId="urn:microsoft.com/office/officeart/2008/layout/LinedList"/>
    <dgm:cxn modelId="{12FB73DC-725E-41DC-A2E4-0BEE085F9F10}" type="presParOf" srcId="{498DC1D5-2758-49EA-8CD6-1457FCA2EE5B}" destId="{C0ED472A-7CCF-4AB7-8212-043DC57D650C}" srcOrd="2" destOrd="0" presId="urn:microsoft.com/office/officeart/2008/layout/LinedList"/>
    <dgm:cxn modelId="{00BF165D-1A1E-44D4-97AC-87CC8C6892BF}" type="presParOf" srcId="{498DC1D5-2758-49EA-8CD6-1457FCA2EE5B}" destId="{17F4AF2B-6C49-4A2E-93FA-0368180EF76D}" srcOrd="3" destOrd="0" presId="urn:microsoft.com/office/officeart/2008/layout/LinedList"/>
    <dgm:cxn modelId="{84040926-0DA6-481E-8EB0-5367FF0E0945}" type="presParOf" srcId="{17F4AF2B-6C49-4A2E-93FA-0368180EF76D}" destId="{E4344529-E39E-4EF9-9A89-D6E00A0A9131}" srcOrd="0" destOrd="0" presId="urn:microsoft.com/office/officeart/2008/layout/LinedList"/>
    <dgm:cxn modelId="{F563948F-D68E-4FF2-AF8B-24287ECA9F3A}" type="presParOf" srcId="{17F4AF2B-6C49-4A2E-93FA-0368180EF76D}" destId="{2C1CF652-F117-419E-950D-D24B57BBBF78}" srcOrd="1" destOrd="0" presId="urn:microsoft.com/office/officeart/2008/layout/LinedList"/>
    <dgm:cxn modelId="{71593730-D0A3-4FD5-A385-A19150E62A45}" type="presParOf" srcId="{498DC1D5-2758-49EA-8CD6-1457FCA2EE5B}" destId="{FB7D1EBA-E7A6-4947-91F6-E5F27A643330}" srcOrd="4" destOrd="0" presId="urn:microsoft.com/office/officeart/2008/layout/LinedList"/>
    <dgm:cxn modelId="{90CA942E-B11E-4499-9609-0C5FC760C36F}" type="presParOf" srcId="{498DC1D5-2758-49EA-8CD6-1457FCA2EE5B}" destId="{F67D6E6F-A438-4D7B-A17F-8DA115DB4AE6}" srcOrd="5" destOrd="0" presId="urn:microsoft.com/office/officeart/2008/layout/LinedList"/>
    <dgm:cxn modelId="{32814EC7-D553-4E8D-B3F8-34BAA55E387A}" type="presParOf" srcId="{F67D6E6F-A438-4D7B-A17F-8DA115DB4AE6}" destId="{7D2D26E9-BC5A-4157-9FFA-CD6E0D3EEA6B}" srcOrd="0" destOrd="0" presId="urn:microsoft.com/office/officeart/2008/layout/LinedList"/>
    <dgm:cxn modelId="{27B02659-C158-46C8-99EB-B63B36ACAEC7}" type="presParOf" srcId="{F67D6E6F-A438-4D7B-A17F-8DA115DB4AE6}" destId="{B4D72312-3250-403E-9F7F-B6E5C73F9F1E}" srcOrd="1" destOrd="0" presId="urn:microsoft.com/office/officeart/2008/layout/LinedList"/>
    <dgm:cxn modelId="{7CA86389-0588-41E7-AA5B-CAA363DA6B87}" type="presParOf" srcId="{498DC1D5-2758-49EA-8CD6-1457FCA2EE5B}" destId="{5396DF49-3B48-40A6-B051-9552E0E5A400}" srcOrd="6" destOrd="0" presId="urn:microsoft.com/office/officeart/2008/layout/LinedList"/>
    <dgm:cxn modelId="{AD78D9BB-59A2-4FCC-A52D-468B430BA637}" type="presParOf" srcId="{498DC1D5-2758-49EA-8CD6-1457FCA2EE5B}" destId="{21C5D789-A726-403B-B888-2CAABD73C84D}" srcOrd="7" destOrd="0" presId="urn:microsoft.com/office/officeart/2008/layout/LinedList"/>
    <dgm:cxn modelId="{8DF65423-40FA-455C-B5CD-4C7B0B8387BF}" type="presParOf" srcId="{21C5D789-A726-403B-B888-2CAABD73C84D}" destId="{41BE98FB-43B6-4ECC-895C-D2CE0F3A582F}" srcOrd="0" destOrd="0" presId="urn:microsoft.com/office/officeart/2008/layout/LinedList"/>
    <dgm:cxn modelId="{7D3B6904-9835-4215-A7B3-3739EC4AEC14}" type="presParOf" srcId="{21C5D789-A726-403B-B888-2CAABD73C84D}" destId="{94912D02-F6E2-48EB-91D4-2E4D9820E771}" srcOrd="1" destOrd="0" presId="urn:microsoft.com/office/officeart/2008/layout/LinedList"/>
    <dgm:cxn modelId="{18CA328D-4C8B-4416-97A8-C98363FA84C4}" type="presParOf" srcId="{498DC1D5-2758-49EA-8CD6-1457FCA2EE5B}" destId="{2A8CA7AC-646A-492C-ABAB-CDC3C88004E9}" srcOrd="8" destOrd="0" presId="urn:microsoft.com/office/officeart/2008/layout/LinedList"/>
    <dgm:cxn modelId="{17198EC0-D5B8-4221-AE44-9C1D8CB16EB9}" type="presParOf" srcId="{498DC1D5-2758-49EA-8CD6-1457FCA2EE5B}" destId="{C0424FCD-9A92-4738-AFC7-0CC16659915D}" srcOrd="9" destOrd="0" presId="urn:microsoft.com/office/officeart/2008/layout/LinedList"/>
    <dgm:cxn modelId="{60CC8E87-227D-4BEA-8FBA-4382C627D6B1}" type="presParOf" srcId="{C0424FCD-9A92-4738-AFC7-0CC16659915D}" destId="{D2EE85BB-A92A-4348-AE4D-70D400D70721}" srcOrd="0" destOrd="0" presId="urn:microsoft.com/office/officeart/2008/layout/LinedList"/>
    <dgm:cxn modelId="{537441D6-11EC-40C7-B757-50F87CA9C7F1}" type="presParOf" srcId="{C0424FCD-9A92-4738-AFC7-0CC16659915D}" destId="{5D8AB7ED-1A0A-4F15-8F93-09DECB128580}" srcOrd="1" destOrd="0" presId="urn:microsoft.com/office/officeart/2008/layout/LinedList"/>
    <dgm:cxn modelId="{7F8D0F63-9563-45FE-B965-02DBEC849679}" type="presParOf" srcId="{498DC1D5-2758-49EA-8CD6-1457FCA2EE5B}" destId="{9984C40D-FD39-4695-847E-D13B5B997EF5}" srcOrd="10" destOrd="0" presId="urn:microsoft.com/office/officeart/2008/layout/LinedList"/>
    <dgm:cxn modelId="{45FBABD0-E24A-4676-BCD4-B22936231AE0}" type="presParOf" srcId="{498DC1D5-2758-49EA-8CD6-1457FCA2EE5B}" destId="{3023BB50-BA8A-4BBE-A794-D1731CB275A7}" srcOrd="11" destOrd="0" presId="urn:microsoft.com/office/officeart/2008/layout/LinedList"/>
    <dgm:cxn modelId="{E1E65CEF-B751-48EC-9C80-7C82BBBD1C95}" type="presParOf" srcId="{3023BB50-BA8A-4BBE-A794-D1731CB275A7}" destId="{F9E69D18-74E0-468E-AACB-7B05C0B8828F}" srcOrd="0" destOrd="0" presId="urn:microsoft.com/office/officeart/2008/layout/LinedList"/>
    <dgm:cxn modelId="{1AEC07AB-5CAF-445E-8AEC-4310E88BB6BC}" type="presParOf" srcId="{3023BB50-BA8A-4BBE-A794-D1731CB275A7}" destId="{92FB1E69-48DA-44AE-9F7F-EB7CBB886957}" srcOrd="1" destOrd="0" presId="urn:microsoft.com/office/officeart/2008/layout/LinedList"/>
    <dgm:cxn modelId="{159A4874-1B4B-45C5-9A5C-D02FFBE2BE5A}" type="presParOf" srcId="{498DC1D5-2758-49EA-8CD6-1457FCA2EE5B}" destId="{AD2BBFD4-8C9F-434E-B74D-E4D7A155B54A}" srcOrd="12" destOrd="0" presId="urn:microsoft.com/office/officeart/2008/layout/LinedList"/>
    <dgm:cxn modelId="{0F825B5A-D9E6-4628-AC17-CAB4F5B3E7F5}" type="presParOf" srcId="{498DC1D5-2758-49EA-8CD6-1457FCA2EE5B}" destId="{797D4CDD-EE29-4E04-B105-53616708E5D8}" srcOrd="13" destOrd="0" presId="urn:microsoft.com/office/officeart/2008/layout/LinedList"/>
    <dgm:cxn modelId="{683DEA52-5136-4F23-A4D2-41570AB5BFC8}" type="presParOf" srcId="{797D4CDD-EE29-4E04-B105-53616708E5D8}" destId="{6C16DC8C-9B42-4AD1-AA60-01A2732E486A}" srcOrd="0" destOrd="0" presId="urn:microsoft.com/office/officeart/2008/layout/LinedList"/>
    <dgm:cxn modelId="{5A9D060C-052E-43F8-8968-1401E12623BD}" type="presParOf" srcId="{797D4CDD-EE29-4E04-B105-53616708E5D8}" destId="{8123E9E4-2F72-42BC-BDF3-102EAF348E2E}"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4F30AEB-BAC7-4D81-AF50-29C4AB0BAA86}" type="doc">
      <dgm:prSet loTypeId="urn:microsoft.com/office/officeart/2008/layout/LinedList" loCatId="list" qsTypeId="urn:microsoft.com/office/officeart/2005/8/quickstyle/simple1" qsCatId="simple" csTypeId="urn:microsoft.com/office/officeart/2005/8/colors/accent0_3" csCatId="mainScheme" phldr="1"/>
      <dgm:spPr/>
      <dgm:t>
        <a:bodyPr/>
        <a:lstStyle/>
        <a:p>
          <a:endParaRPr lang="en-US"/>
        </a:p>
      </dgm:t>
    </dgm:pt>
    <dgm:pt modelId="{B7852330-A69C-4CD4-A858-604C2A6A3AC0}">
      <dgm:prSet custT="1"/>
      <dgm:spPr/>
      <dgm:t>
        <a:bodyPr/>
        <a:lstStyle/>
        <a:p>
          <a:r>
            <a:rPr lang="en-US" sz="2400" b="0" i="0" dirty="0">
              <a:latin typeface="Arial" panose="020B0604020202020204" pitchFamily="34" charset="0"/>
              <a:cs typeface="Arial" panose="020B0604020202020204" pitchFamily="34" charset="0"/>
            </a:rPr>
            <a:t>Motivation is the sum of</a:t>
          </a:r>
          <a:r>
            <a:rPr lang="en-US" sz="2400" b="1" i="0" dirty="0">
              <a:latin typeface="Arial" panose="020B0604020202020204" pitchFamily="34" charset="0"/>
              <a:cs typeface="Arial" panose="020B0604020202020204" pitchFamily="34" charset="0"/>
            </a:rPr>
            <a:t> </a:t>
          </a:r>
          <a:r>
            <a:rPr lang="en-US" sz="2400" b="0" i="0" dirty="0">
              <a:latin typeface="Arial" panose="020B0604020202020204" pitchFamily="34" charset="0"/>
              <a:cs typeface="Arial" panose="020B0604020202020204" pitchFamily="34" charset="0"/>
            </a:rPr>
            <a:t>inner</a:t>
          </a:r>
          <a:r>
            <a:rPr lang="en-US" sz="2400" b="1" i="0" dirty="0">
              <a:latin typeface="Arial" panose="020B0604020202020204" pitchFamily="34" charset="0"/>
              <a:cs typeface="Arial" panose="020B0604020202020204" pitchFamily="34" charset="0"/>
            </a:rPr>
            <a:t> </a:t>
          </a:r>
          <a:r>
            <a:rPr lang="en-US" sz="2400" b="0" i="0" dirty="0">
              <a:latin typeface="Arial" panose="020B0604020202020204" pitchFamily="34" charset="0"/>
              <a:cs typeface="Arial" panose="020B0604020202020204" pitchFamily="34" charset="0"/>
            </a:rPr>
            <a:t>and outside energies that initiate and assist an attempt orientated closer to an organization`s objective, with a view to concurrently fulfill the individual needs</a:t>
          </a:r>
          <a:r>
            <a:rPr lang="en-US" sz="2400" dirty="0">
              <a:latin typeface="Arial" panose="020B0604020202020204" pitchFamily="34" charset="0"/>
              <a:cs typeface="Arial" panose="020B0604020202020204" pitchFamily="34" charset="0"/>
            </a:rPr>
            <a:t>(Fleming et al., 1978).</a:t>
          </a:r>
        </a:p>
        <a:p>
          <a:r>
            <a:rPr lang="en-US" sz="2400" dirty="0">
              <a:latin typeface="Arial" panose="020B0604020202020204" pitchFamily="34" charset="0"/>
              <a:cs typeface="Arial" panose="020B0604020202020204" pitchFamily="34" charset="0"/>
            </a:rPr>
            <a:t>Motivation is understood either as a set of reasons or as a process of motivation or push towards action(Lindner, 1998)</a:t>
          </a:r>
          <a:r>
            <a:rPr lang="en-US" sz="3200" dirty="0"/>
            <a:t>.                      
</a:t>
          </a:r>
          <a:endParaRPr lang="en-GB" sz="3200" dirty="0"/>
        </a:p>
      </dgm:t>
    </dgm:pt>
    <dgm:pt modelId="{4666F4DE-494E-4D36-8C77-6631CD877A11}" type="parTrans" cxnId="{0C87AF9D-DB11-47D7-99AD-67F45B08A77E}">
      <dgm:prSet/>
      <dgm:spPr/>
      <dgm:t>
        <a:bodyPr/>
        <a:lstStyle/>
        <a:p>
          <a:endParaRPr lang="en-GB"/>
        </a:p>
      </dgm:t>
    </dgm:pt>
    <dgm:pt modelId="{6908F18D-FD5E-4415-8794-20B37033BE94}" type="sibTrans" cxnId="{0C87AF9D-DB11-47D7-99AD-67F45B08A77E}">
      <dgm:prSet/>
      <dgm:spPr/>
      <dgm:t>
        <a:bodyPr/>
        <a:lstStyle/>
        <a:p>
          <a:endParaRPr lang="en-GB"/>
        </a:p>
      </dgm:t>
    </dgm:pt>
    <dgm:pt modelId="{A2AAFCFE-9093-4624-A435-FF6A8C51A3E8}" type="pres">
      <dgm:prSet presAssocID="{44F30AEB-BAC7-4D81-AF50-29C4AB0BAA86}" presName="vert0" presStyleCnt="0">
        <dgm:presLayoutVars>
          <dgm:dir/>
          <dgm:animOne val="branch"/>
          <dgm:animLvl val="lvl"/>
        </dgm:presLayoutVars>
      </dgm:prSet>
      <dgm:spPr/>
    </dgm:pt>
    <dgm:pt modelId="{2514BBAE-D953-4AE4-B9F2-334150374ABC}" type="pres">
      <dgm:prSet presAssocID="{B7852330-A69C-4CD4-A858-604C2A6A3AC0}" presName="thickLine" presStyleLbl="alignNode1" presStyleIdx="0" presStyleCnt="1"/>
      <dgm:spPr/>
    </dgm:pt>
    <dgm:pt modelId="{F5BDA5D8-B895-4355-8C00-3B07224FC22D}" type="pres">
      <dgm:prSet presAssocID="{B7852330-A69C-4CD4-A858-604C2A6A3AC0}" presName="horz1" presStyleCnt="0"/>
      <dgm:spPr/>
    </dgm:pt>
    <dgm:pt modelId="{B568CE17-6ECA-4083-ACFB-E27036679065}" type="pres">
      <dgm:prSet presAssocID="{B7852330-A69C-4CD4-A858-604C2A6A3AC0}" presName="tx1" presStyleLbl="revTx" presStyleIdx="0" presStyleCnt="1"/>
      <dgm:spPr/>
    </dgm:pt>
    <dgm:pt modelId="{0EC28C1F-B9DD-49C1-ABC1-42CD953643F6}" type="pres">
      <dgm:prSet presAssocID="{B7852330-A69C-4CD4-A858-604C2A6A3AC0}" presName="vert1" presStyleCnt="0"/>
      <dgm:spPr/>
    </dgm:pt>
  </dgm:ptLst>
  <dgm:cxnLst>
    <dgm:cxn modelId="{3963DF57-E282-4D55-8A09-182ABC4A5AB1}" type="presOf" srcId="{B7852330-A69C-4CD4-A858-604C2A6A3AC0}" destId="{B568CE17-6ECA-4083-ACFB-E27036679065}" srcOrd="0" destOrd="0" presId="urn:microsoft.com/office/officeart/2008/layout/LinedList"/>
    <dgm:cxn modelId="{B3F2A159-3A54-41E1-BE8F-5CB0E15727AA}" type="presOf" srcId="{44F30AEB-BAC7-4D81-AF50-29C4AB0BAA86}" destId="{A2AAFCFE-9093-4624-A435-FF6A8C51A3E8}" srcOrd="0" destOrd="0" presId="urn:microsoft.com/office/officeart/2008/layout/LinedList"/>
    <dgm:cxn modelId="{0C87AF9D-DB11-47D7-99AD-67F45B08A77E}" srcId="{44F30AEB-BAC7-4D81-AF50-29C4AB0BAA86}" destId="{B7852330-A69C-4CD4-A858-604C2A6A3AC0}" srcOrd="0" destOrd="0" parTransId="{4666F4DE-494E-4D36-8C77-6631CD877A11}" sibTransId="{6908F18D-FD5E-4415-8794-20B37033BE94}"/>
    <dgm:cxn modelId="{399B802B-4E53-4A9A-AE10-96AD68895171}" type="presParOf" srcId="{A2AAFCFE-9093-4624-A435-FF6A8C51A3E8}" destId="{2514BBAE-D953-4AE4-B9F2-334150374ABC}" srcOrd="0" destOrd="0" presId="urn:microsoft.com/office/officeart/2008/layout/LinedList"/>
    <dgm:cxn modelId="{3D30FDCA-06C5-46B0-AF35-51784008558D}" type="presParOf" srcId="{A2AAFCFE-9093-4624-A435-FF6A8C51A3E8}" destId="{F5BDA5D8-B895-4355-8C00-3B07224FC22D}" srcOrd="1" destOrd="0" presId="urn:microsoft.com/office/officeart/2008/layout/LinedList"/>
    <dgm:cxn modelId="{49EA9EC0-389B-45A5-ADBB-667AF1FFABFD}" type="presParOf" srcId="{F5BDA5D8-B895-4355-8C00-3B07224FC22D}" destId="{B568CE17-6ECA-4083-ACFB-E27036679065}" srcOrd="0" destOrd="0" presId="urn:microsoft.com/office/officeart/2008/layout/LinedList"/>
    <dgm:cxn modelId="{515B66C5-CFD1-439F-8E21-C58FF435F9FE}" type="presParOf" srcId="{F5BDA5D8-B895-4355-8C00-3B07224FC22D}" destId="{0EC28C1F-B9DD-49C1-ABC1-42CD953643F6}"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30519C-9076-4677-983B-5C1C0E4D0456}">
      <dsp:nvSpPr>
        <dsp:cNvPr id="0" name=""/>
        <dsp:cNvSpPr/>
      </dsp:nvSpPr>
      <dsp:spPr>
        <a:xfrm>
          <a:off x="0" y="671"/>
          <a:ext cx="525780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49DEF1-7AC9-409D-B5FB-6F95370E1238}">
      <dsp:nvSpPr>
        <dsp:cNvPr id="0" name=""/>
        <dsp:cNvSpPr/>
      </dsp:nvSpPr>
      <dsp:spPr>
        <a:xfrm>
          <a:off x="0" y="671"/>
          <a:ext cx="5257800" cy="7861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b="0" i="0" kern="1200" dirty="0"/>
            <a:t>Introduction</a:t>
          </a:r>
          <a:endParaRPr lang="en-US" sz="2200" b="0" kern="1200" dirty="0"/>
        </a:p>
      </dsp:txBody>
      <dsp:txXfrm>
        <a:off x="0" y="671"/>
        <a:ext cx="5257800" cy="786192"/>
      </dsp:txXfrm>
    </dsp:sp>
    <dsp:sp modelId="{C0ED472A-7CCF-4AB7-8212-043DC57D650C}">
      <dsp:nvSpPr>
        <dsp:cNvPr id="0" name=""/>
        <dsp:cNvSpPr/>
      </dsp:nvSpPr>
      <dsp:spPr>
        <a:xfrm>
          <a:off x="0" y="786863"/>
          <a:ext cx="525780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344529-E39E-4EF9-9A89-D6E00A0A9131}">
      <dsp:nvSpPr>
        <dsp:cNvPr id="0" name=""/>
        <dsp:cNvSpPr/>
      </dsp:nvSpPr>
      <dsp:spPr>
        <a:xfrm>
          <a:off x="0" y="786863"/>
          <a:ext cx="5257800" cy="7861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b="0" i="0" kern="1200" dirty="0"/>
            <a:t>Concept of Motivation </a:t>
          </a:r>
          <a:endParaRPr lang="en-US" sz="2200" kern="1200" dirty="0"/>
        </a:p>
      </dsp:txBody>
      <dsp:txXfrm>
        <a:off x="0" y="786863"/>
        <a:ext cx="5257800" cy="786192"/>
      </dsp:txXfrm>
    </dsp:sp>
    <dsp:sp modelId="{FB7D1EBA-E7A6-4947-91F6-E5F27A643330}">
      <dsp:nvSpPr>
        <dsp:cNvPr id="0" name=""/>
        <dsp:cNvSpPr/>
      </dsp:nvSpPr>
      <dsp:spPr>
        <a:xfrm>
          <a:off x="0" y="1573055"/>
          <a:ext cx="525780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2D26E9-BC5A-4157-9FFA-CD6E0D3EEA6B}">
      <dsp:nvSpPr>
        <dsp:cNvPr id="0" name=""/>
        <dsp:cNvSpPr/>
      </dsp:nvSpPr>
      <dsp:spPr>
        <a:xfrm>
          <a:off x="0" y="1573055"/>
          <a:ext cx="5257800" cy="7861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b="0" i="0" kern="1200" dirty="0"/>
            <a:t>Types of motivation </a:t>
          </a:r>
          <a:endParaRPr lang="en-US" sz="2200" kern="1200" dirty="0"/>
        </a:p>
      </dsp:txBody>
      <dsp:txXfrm>
        <a:off x="0" y="1573055"/>
        <a:ext cx="5257800" cy="786192"/>
      </dsp:txXfrm>
    </dsp:sp>
    <dsp:sp modelId="{5396DF49-3B48-40A6-B051-9552E0E5A400}">
      <dsp:nvSpPr>
        <dsp:cNvPr id="0" name=""/>
        <dsp:cNvSpPr/>
      </dsp:nvSpPr>
      <dsp:spPr>
        <a:xfrm>
          <a:off x="0" y="2359247"/>
          <a:ext cx="525780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BE98FB-43B6-4ECC-895C-D2CE0F3A582F}">
      <dsp:nvSpPr>
        <dsp:cNvPr id="0" name=""/>
        <dsp:cNvSpPr/>
      </dsp:nvSpPr>
      <dsp:spPr>
        <a:xfrm>
          <a:off x="0" y="2359247"/>
          <a:ext cx="5257800" cy="7861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Extrinsic motivation versus intrinsic motivation</a:t>
          </a:r>
        </a:p>
      </dsp:txBody>
      <dsp:txXfrm>
        <a:off x="0" y="2359247"/>
        <a:ext cx="5257800" cy="786192"/>
      </dsp:txXfrm>
    </dsp:sp>
    <dsp:sp modelId="{2A8CA7AC-646A-492C-ABAB-CDC3C88004E9}">
      <dsp:nvSpPr>
        <dsp:cNvPr id="0" name=""/>
        <dsp:cNvSpPr/>
      </dsp:nvSpPr>
      <dsp:spPr>
        <a:xfrm>
          <a:off x="0" y="3145440"/>
          <a:ext cx="525780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EE85BB-A92A-4348-AE4D-70D400D70721}">
      <dsp:nvSpPr>
        <dsp:cNvPr id="0" name=""/>
        <dsp:cNvSpPr/>
      </dsp:nvSpPr>
      <dsp:spPr>
        <a:xfrm>
          <a:off x="0" y="3145440"/>
          <a:ext cx="5257800" cy="7861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b="0" i="0" kern="1200"/>
            <a:t>The advantage and disadvantages of each type of motivation </a:t>
          </a:r>
          <a:endParaRPr lang="en-US" sz="2200" kern="1200" dirty="0"/>
        </a:p>
      </dsp:txBody>
      <dsp:txXfrm>
        <a:off x="0" y="3145440"/>
        <a:ext cx="5257800" cy="786192"/>
      </dsp:txXfrm>
    </dsp:sp>
    <dsp:sp modelId="{9984C40D-FD39-4695-847E-D13B5B997EF5}">
      <dsp:nvSpPr>
        <dsp:cNvPr id="0" name=""/>
        <dsp:cNvSpPr/>
      </dsp:nvSpPr>
      <dsp:spPr>
        <a:xfrm>
          <a:off x="0" y="3931632"/>
          <a:ext cx="525780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E69D18-74E0-468E-AACB-7B05C0B8828F}">
      <dsp:nvSpPr>
        <dsp:cNvPr id="0" name=""/>
        <dsp:cNvSpPr/>
      </dsp:nvSpPr>
      <dsp:spPr>
        <a:xfrm>
          <a:off x="0" y="3931632"/>
          <a:ext cx="5257800" cy="7861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What motivates me</a:t>
          </a:r>
        </a:p>
      </dsp:txBody>
      <dsp:txXfrm>
        <a:off x="0" y="3931632"/>
        <a:ext cx="5257800" cy="786192"/>
      </dsp:txXfrm>
    </dsp:sp>
    <dsp:sp modelId="{AD2BBFD4-8C9F-434E-B74D-E4D7A155B54A}">
      <dsp:nvSpPr>
        <dsp:cNvPr id="0" name=""/>
        <dsp:cNvSpPr/>
      </dsp:nvSpPr>
      <dsp:spPr>
        <a:xfrm>
          <a:off x="0" y="4717824"/>
          <a:ext cx="525780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16DC8C-9B42-4AD1-AA60-01A2732E486A}">
      <dsp:nvSpPr>
        <dsp:cNvPr id="0" name=""/>
        <dsp:cNvSpPr/>
      </dsp:nvSpPr>
      <dsp:spPr>
        <a:xfrm>
          <a:off x="0" y="4717824"/>
          <a:ext cx="5257800" cy="7861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b="0" i="0" kern="1200"/>
            <a:t>Conclusion </a:t>
          </a:r>
          <a:endParaRPr lang="en-US" sz="2200" kern="1200"/>
        </a:p>
      </dsp:txBody>
      <dsp:txXfrm>
        <a:off x="0" y="4717824"/>
        <a:ext cx="5257800" cy="7861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14BBAE-D953-4AE4-B9F2-334150374ABC}">
      <dsp:nvSpPr>
        <dsp:cNvPr id="0" name=""/>
        <dsp:cNvSpPr/>
      </dsp:nvSpPr>
      <dsp:spPr>
        <a:xfrm>
          <a:off x="0" y="0"/>
          <a:ext cx="6900512"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68CE17-6ECA-4083-ACFB-E27036679065}">
      <dsp:nvSpPr>
        <dsp:cNvPr id="0" name=""/>
        <dsp:cNvSpPr/>
      </dsp:nvSpPr>
      <dsp:spPr>
        <a:xfrm>
          <a:off x="0" y="0"/>
          <a:ext cx="6900512" cy="55361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0" i="0" kern="1200" dirty="0">
              <a:latin typeface="Arial" panose="020B0604020202020204" pitchFamily="34" charset="0"/>
              <a:cs typeface="Arial" panose="020B0604020202020204" pitchFamily="34" charset="0"/>
            </a:rPr>
            <a:t>Motivation is the sum of</a:t>
          </a:r>
          <a:r>
            <a:rPr lang="en-US" sz="2400" b="1" i="0" kern="1200" dirty="0">
              <a:latin typeface="Arial" panose="020B0604020202020204" pitchFamily="34" charset="0"/>
              <a:cs typeface="Arial" panose="020B0604020202020204" pitchFamily="34" charset="0"/>
            </a:rPr>
            <a:t> </a:t>
          </a:r>
          <a:r>
            <a:rPr lang="en-US" sz="2400" b="0" i="0" kern="1200" dirty="0">
              <a:latin typeface="Arial" panose="020B0604020202020204" pitchFamily="34" charset="0"/>
              <a:cs typeface="Arial" panose="020B0604020202020204" pitchFamily="34" charset="0"/>
            </a:rPr>
            <a:t>inner</a:t>
          </a:r>
          <a:r>
            <a:rPr lang="en-US" sz="2400" b="1" i="0" kern="1200" dirty="0">
              <a:latin typeface="Arial" panose="020B0604020202020204" pitchFamily="34" charset="0"/>
              <a:cs typeface="Arial" panose="020B0604020202020204" pitchFamily="34" charset="0"/>
            </a:rPr>
            <a:t> </a:t>
          </a:r>
          <a:r>
            <a:rPr lang="en-US" sz="2400" b="0" i="0" kern="1200" dirty="0">
              <a:latin typeface="Arial" panose="020B0604020202020204" pitchFamily="34" charset="0"/>
              <a:cs typeface="Arial" panose="020B0604020202020204" pitchFamily="34" charset="0"/>
            </a:rPr>
            <a:t>and outside energies that initiate and assist an attempt orientated closer to an organization`s objective, with a view to concurrently fulfill the individual needs</a:t>
          </a:r>
          <a:r>
            <a:rPr lang="en-US" sz="2400" kern="1200" dirty="0">
              <a:latin typeface="Arial" panose="020B0604020202020204" pitchFamily="34" charset="0"/>
              <a:cs typeface="Arial" panose="020B0604020202020204" pitchFamily="34" charset="0"/>
            </a:rPr>
            <a:t>(Fleming et al., 1978).</a:t>
          </a:r>
        </a:p>
        <a:p>
          <a:pPr marL="0" lvl="0" indent="0" algn="l" defTabSz="1066800">
            <a:lnSpc>
              <a:spcPct val="90000"/>
            </a:lnSpc>
            <a:spcBef>
              <a:spcPct val="0"/>
            </a:spcBef>
            <a:spcAft>
              <a:spcPct val="35000"/>
            </a:spcAft>
            <a:buNone/>
          </a:pPr>
          <a:r>
            <a:rPr lang="en-US" sz="2400" kern="1200" dirty="0">
              <a:latin typeface="Arial" panose="020B0604020202020204" pitchFamily="34" charset="0"/>
              <a:cs typeface="Arial" panose="020B0604020202020204" pitchFamily="34" charset="0"/>
            </a:rPr>
            <a:t>Motivation is understood either as a set of reasons or as a process of motivation or push towards action(Lindner, 1998)</a:t>
          </a:r>
          <a:r>
            <a:rPr lang="en-US" sz="3200" kern="1200" dirty="0"/>
            <a:t>.                      
</a:t>
          </a:r>
          <a:endParaRPr lang="en-GB" sz="3200" kern="1200" dirty="0"/>
        </a:p>
      </dsp:txBody>
      <dsp:txXfrm>
        <a:off x="0" y="0"/>
        <a:ext cx="6900512" cy="5536141"/>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23T13:42:21.841"/>
    </inkml:context>
    <inkml:brush xml:id="br0">
      <inkml:brushProperty name="width" value="0.05" units="cm"/>
      <inkml:brushProperty name="height" value="0.05" units="cm"/>
    </inkml:brush>
  </inkml:definitions>
  <inkml:trace contextRef="#ctx0" brushRef="#br0">0 0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739754-0015-488E-8A9B-70CF98A487FE}" type="datetimeFigureOut">
              <a:rPr lang="en-US" smtClean="0"/>
              <a:t>6/23/2022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058F36-CE6A-4604-97B0-7D87FC6D6E50}" type="slidenum">
              <a:rPr lang="en-US" smtClean="0"/>
              <a:t>‹#›</a:t>
            </a:fld>
            <a:endParaRPr lang="en-US"/>
          </a:p>
        </p:txBody>
      </p:sp>
    </p:spTree>
    <p:extLst>
      <p:ext uri="{BB962C8B-B14F-4D97-AF65-F5344CB8AC3E}">
        <p14:creationId xmlns:p14="http://schemas.microsoft.com/office/powerpoint/2010/main" val="16688910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B058F36-CE6A-4604-97B0-7D87FC6D6E50}" type="slidenum">
              <a:rPr lang="en-US" smtClean="0"/>
              <a:t>1</a:t>
            </a:fld>
            <a:endParaRPr lang="en-US"/>
          </a:p>
        </p:txBody>
      </p:sp>
    </p:spTree>
    <p:extLst>
      <p:ext uri="{BB962C8B-B14F-4D97-AF65-F5344CB8AC3E}">
        <p14:creationId xmlns:p14="http://schemas.microsoft.com/office/powerpoint/2010/main" val="23478318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B058F36-CE6A-4604-97B0-7D87FC6D6E50}" type="slidenum">
              <a:rPr lang="en-US" smtClean="0"/>
              <a:t>2</a:t>
            </a:fld>
            <a:endParaRPr lang="en-US"/>
          </a:p>
        </p:txBody>
      </p:sp>
    </p:spTree>
    <p:extLst>
      <p:ext uri="{BB962C8B-B14F-4D97-AF65-F5344CB8AC3E}">
        <p14:creationId xmlns:p14="http://schemas.microsoft.com/office/powerpoint/2010/main" val="11072303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Motivation reflects the unique features of every individual and enables them to attain desired outcomes. This includes improved well-being, personal development, performance, or increased feeling of life purpose (</a:t>
            </a:r>
            <a:r>
              <a:rPr lang="en-US" sz="1200" kern="1200" dirty="0" err="1">
                <a:solidFill>
                  <a:schemeClr val="tx1"/>
                </a:solidFill>
                <a:effectLst/>
                <a:latin typeface="+mn-lt"/>
                <a:ea typeface="+mn-ea"/>
                <a:cs typeface="+mn-cs"/>
              </a:rPr>
              <a:t>Gerrig</a:t>
            </a:r>
            <a:r>
              <a:rPr lang="en-US" sz="1200" kern="1200" dirty="0">
                <a:solidFill>
                  <a:schemeClr val="tx1"/>
                </a:solidFill>
                <a:effectLst/>
                <a:latin typeface="+mn-lt"/>
                <a:ea typeface="+mn-ea"/>
                <a:cs typeface="+mn-cs"/>
              </a:rPr>
              <a:t>, Zimbardo, and Campbell, 2015). It works as a pathway to improve thinking, doing and behaving till the end of life. Focusing on increasing motivation is critical because it enables a person to address his skills, develop competencies, increase creativity, set targets, grow interests, lift engagements, change behaviors, and more (Miner, 1993).</a:t>
            </a:r>
            <a:br>
              <a:rPr lang="en-US" sz="1200" kern="1200" dirty="0">
                <a:solidFill>
                  <a:schemeClr val="tx1"/>
                </a:solidFill>
                <a:effectLst/>
                <a:latin typeface="+mn-lt"/>
                <a:ea typeface="+mn-ea"/>
                <a:cs typeface="+mn-cs"/>
              </a:rPr>
            </a:br>
            <a:endParaRPr lang="en-US" dirty="0"/>
          </a:p>
        </p:txBody>
      </p:sp>
      <p:sp>
        <p:nvSpPr>
          <p:cNvPr id="4" name="Slide Number Placeholder 3"/>
          <p:cNvSpPr>
            <a:spLocks noGrp="1"/>
          </p:cNvSpPr>
          <p:nvPr>
            <p:ph type="sldNum" sz="quarter" idx="10"/>
          </p:nvPr>
        </p:nvSpPr>
        <p:spPr/>
        <p:txBody>
          <a:bodyPr/>
          <a:lstStyle/>
          <a:p>
            <a:fld id="{4B058F36-CE6A-4604-97B0-7D87FC6D6E50}" type="slidenum">
              <a:rPr lang="en-US" smtClean="0"/>
              <a:t>3</a:t>
            </a:fld>
            <a:endParaRPr lang="en-US"/>
          </a:p>
        </p:txBody>
      </p:sp>
    </p:spTree>
    <p:extLst>
      <p:ext uri="{BB962C8B-B14F-4D97-AF65-F5344CB8AC3E}">
        <p14:creationId xmlns:p14="http://schemas.microsoft.com/office/powerpoint/2010/main" val="42210872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B058F36-CE6A-4604-97B0-7D87FC6D6E50}" type="slidenum">
              <a:rPr lang="en-US" smtClean="0"/>
              <a:t>4</a:t>
            </a:fld>
            <a:endParaRPr lang="en-US"/>
          </a:p>
        </p:txBody>
      </p:sp>
    </p:spTree>
    <p:extLst>
      <p:ext uri="{BB962C8B-B14F-4D97-AF65-F5344CB8AC3E}">
        <p14:creationId xmlns:p14="http://schemas.microsoft.com/office/powerpoint/2010/main" val="7701956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There are two types of motivations</a:t>
            </a:r>
          </a:p>
          <a:p>
            <a:r>
              <a:rPr lang="en-US" sz="1200" kern="1200" dirty="0">
                <a:solidFill>
                  <a:schemeClr val="tx1"/>
                </a:solidFill>
                <a:effectLst/>
                <a:latin typeface="+mn-lt"/>
                <a:ea typeface="+mn-ea"/>
                <a:cs typeface="+mn-cs"/>
              </a:rPr>
              <a:t>Intrinsic motivation</a:t>
            </a:r>
          </a:p>
          <a:p>
            <a:r>
              <a:rPr lang="en-US" sz="1200" kern="1200" dirty="0">
                <a:solidFill>
                  <a:schemeClr val="tx1"/>
                </a:solidFill>
                <a:effectLst/>
                <a:latin typeface="+mn-lt"/>
                <a:ea typeface="+mn-ea"/>
                <a:cs typeface="+mn-cs"/>
              </a:rPr>
              <a:t>When motivation generates from the internal components to fulfill the personal demands, the term intrinsic refers to the internal of the human mind. It is the internal desire to look for new things and develop one’s ability to complete the tasks beforehand. One finds the work enjoyable and accomplishes the desired goal while working towards its aim(</a:t>
            </a:r>
            <a:r>
              <a:rPr lang="en-US" sz="1200" kern="1200" dirty="0" err="1">
                <a:solidFill>
                  <a:schemeClr val="tx1"/>
                </a:solidFill>
                <a:effectLst/>
                <a:latin typeface="+mn-lt"/>
                <a:ea typeface="+mn-ea"/>
                <a:cs typeface="+mn-cs"/>
              </a:rPr>
              <a:t>Manganelli</a:t>
            </a:r>
            <a:r>
              <a:rPr lang="en-US" sz="1200" kern="1200" dirty="0">
                <a:solidFill>
                  <a:schemeClr val="tx1"/>
                </a:solidFill>
                <a:effectLst/>
                <a:latin typeface="+mn-lt"/>
                <a:ea typeface="+mn-ea"/>
                <a:cs typeface="+mn-cs"/>
              </a:rPr>
              <a:t> et al,2018). Intrinsic motivation develops a person’s behavior from the inside and guides him toward attaining personal targets. </a:t>
            </a:r>
          </a:p>
          <a:p>
            <a:r>
              <a:rPr lang="en-US" sz="1200" kern="1200" dirty="0">
                <a:solidFill>
                  <a:schemeClr val="tx1"/>
                </a:solidFill>
                <a:effectLst/>
                <a:latin typeface="+mn-lt"/>
                <a:ea typeface="+mn-ea"/>
                <a:cs typeface="+mn-cs"/>
              </a:rPr>
              <a:t>Extrinsic Motivation </a:t>
            </a:r>
          </a:p>
          <a:p>
            <a:r>
              <a:rPr lang="en-US" sz="1200" kern="1200" dirty="0">
                <a:solidFill>
                  <a:schemeClr val="tx1"/>
                </a:solidFill>
                <a:effectLst/>
                <a:latin typeface="+mn-lt"/>
                <a:ea typeface="+mn-ea"/>
                <a:cs typeface="+mn-cs"/>
              </a:rPr>
              <a:t>Extrinsic motivation includes intentions and plans to attain the goals, and it is the performance of individual tasks to achieve a desired target or outcome. Competition can be coined as an extrinsic motivation as it inspires the performer to perform his best to win over his competitors. When non-related people motivate an individual, and there exists a reward, the morale of an individual is increased to do their best to remain on the track (</a:t>
            </a:r>
            <a:r>
              <a:rPr lang="en-US" sz="1200" kern="1200" dirty="0" err="1">
                <a:solidFill>
                  <a:schemeClr val="tx1"/>
                </a:solidFill>
                <a:effectLst/>
                <a:latin typeface="+mn-lt"/>
                <a:ea typeface="+mn-ea"/>
                <a:cs typeface="+mn-cs"/>
              </a:rPr>
              <a:t>Gerrig</a:t>
            </a:r>
            <a:r>
              <a:rPr lang="en-US" sz="1200" kern="1200" dirty="0">
                <a:solidFill>
                  <a:schemeClr val="tx1"/>
                </a:solidFill>
                <a:effectLst/>
                <a:latin typeface="+mn-lt"/>
                <a:ea typeface="+mn-ea"/>
                <a:cs typeface="+mn-cs"/>
              </a:rPr>
              <a:t>, Zimbardo, and Campbell, 2015).  </a:t>
            </a:r>
          </a:p>
          <a:p>
            <a:endParaRPr lang="en-GB" dirty="0"/>
          </a:p>
        </p:txBody>
      </p:sp>
      <p:sp>
        <p:nvSpPr>
          <p:cNvPr id="4" name="Slide Number Placeholder 3"/>
          <p:cNvSpPr>
            <a:spLocks noGrp="1"/>
          </p:cNvSpPr>
          <p:nvPr>
            <p:ph type="sldNum" sz="quarter" idx="5"/>
          </p:nvPr>
        </p:nvSpPr>
        <p:spPr/>
        <p:txBody>
          <a:bodyPr/>
          <a:lstStyle/>
          <a:p>
            <a:fld id="{4B058F36-CE6A-4604-97B0-7D87FC6D6E50}" type="slidenum">
              <a:rPr lang="en-US" smtClean="0"/>
              <a:t>5</a:t>
            </a:fld>
            <a:endParaRPr lang="en-US"/>
          </a:p>
        </p:txBody>
      </p:sp>
    </p:spTree>
    <p:extLst>
      <p:ext uri="{BB962C8B-B14F-4D97-AF65-F5344CB8AC3E}">
        <p14:creationId xmlns:p14="http://schemas.microsoft.com/office/powerpoint/2010/main" val="42148174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dirty="0">
              <a:solidFill>
                <a:srgbClr val="222222"/>
              </a:solidFill>
              <a:effectLst/>
              <a:latin typeface="Nunito Sans" pitchFamily="2" charset="0"/>
            </a:endParaRPr>
          </a:p>
          <a:p>
            <a:pPr marL="0" indent="0">
              <a:spcBef>
                <a:spcPts val="0"/>
              </a:spcBef>
              <a:spcAft>
                <a:spcPts val="0"/>
              </a:spcAft>
              <a:buNone/>
            </a:pPr>
            <a:endParaRPr lang="en-US" sz="1000" dirty="0">
              <a:solidFill>
                <a:srgbClr val="0E101A"/>
              </a:solidFill>
              <a:effectLst/>
            </a:endParaRPr>
          </a:p>
          <a:p>
            <a:pPr marL="0" indent="0">
              <a:spcBef>
                <a:spcPts val="0"/>
              </a:spcBef>
              <a:spcAft>
                <a:spcPts val="0"/>
              </a:spcAft>
              <a:buNone/>
            </a:pPr>
            <a:r>
              <a:rPr lang="en-US" sz="1000" dirty="0">
                <a:solidFill>
                  <a:srgbClr val="0E101A"/>
                </a:solidFill>
                <a:effectLst/>
              </a:rPr>
              <a:t>•</a:t>
            </a:r>
            <a:r>
              <a:rPr lang="en-US" sz="1200" b="1" dirty="0">
                <a:solidFill>
                  <a:srgbClr val="0E101A"/>
                </a:solidFill>
                <a:effectLst/>
                <a:latin typeface="Arial" panose="020B0604020202020204" pitchFamily="34" charset="0"/>
                <a:cs typeface="Arial" panose="020B0604020202020204" pitchFamily="34" charset="0"/>
              </a:rPr>
              <a:t>Source: </a:t>
            </a:r>
            <a:r>
              <a:rPr lang="en-US" sz="1200" dirty="0">
                <a:solidFill>
                  <a:srgbClr val="0E101A"/>
                </a:solidFill>
                <a:effectLst/>
                <a:latin typeface="Arial" panose="020B0604020202020204" pitchFamily="34" charset="0"/>
                <a:cs typeface="Arial" panose="020B0604020202020204" pitchFamily="34" charset="0"/>
              </a:rPr>
              <a:t>Intrinsic Motivation originates inside an individual and relies on the individual's demands or enjoyment of work (</a:t>
            </a:r>
            <a:r>
              <a:rPr lang="en-US" sz="1200" dirty="0" err="1">
                <a:solidFill>
                  <a:srgbClr val="0E101A"/>
                </a:solidFill>
                <a:effectLst/>
                <a:latin typeface="Arial" panose="020B0604020202020204" pitchFamily="34" charset="0"/>
                <a:cs typeface="Arial" panose="020B0604020202020204" pitchFamily="34" charset="0"/>
              </a:rPr>
              <a:t>Manganelli</a:t>
            </a:r>
            <a:r>
              <a:rPr lang="en-US" sz="1200" dirty="0">
                <a:solidFill>
                  <a:srgbClr val="0E101A"/>
                </a:solidFill>
                <a:effectLst/>
                <a:latin typeface="Arial" panose="020B0604020202020204" pitchFamily="34" charset="0"/>
                <a:cs typeface="Arial" panose="020B0604020202020204" pitchFamily="34" charset="0"/>
              </a:rPr>
              <a:t> et al., 2018). Forces generate extrinsic motivation from outside, and this motivation is commonly found in financial media(Sansone and </a:t>
            </a:r>
            <a:r>
              <a:rPr lang="en-US" sz="1200" dirty="0" err="1">
                <a:solidFill>
                  <a:srgbClr val="0E101A"/>
                </a:solidFill>
                <a:effectLst/>
                <a:latin typeface="Arial" panose="020B0604020202020204" pitchFamily="34" charset="0"/>
                <a:cs typeface="Arial" panose="020B0604020202020204" pitchFamily="34" charset="0"/>
              </a:rPr>
              <a:t>Harackiewicz</a:t>
            </a:r>
            <a:r>
              <a:rPr lang="en-US" sz="1200" dirty="0">
                <a:solidFill>
                  <a:srgbClr val="0E101A"/>
                </a:solidFill>
                <a:effectLst/>
                <a:latin typeface="Arial" panose="020B0604020202020204" pitchFamily="34" charset="0"/>
                <a:cs typeface="Arial" panose="020B0604020202020204" pitchFamily="34" charset="0"/>
              </a:rPr>
              <a:t>, 2000, pp. 43-44 ).  </a:t>
            </a:r>
          </a:p>
          <a:p>
            <a:pPr marL="0" indent="0">
              <a:spcBef>
                <a:spcPts val="0"/>
              </a:spcBef>
              <a:spcAft>
                <a:spcPts val="0"/>
              </a:spcAft>
              <a:buNone/>
            </a:pPr>
            <a:r>
              <a:rPr lang="en-US" sz="1200" dirty="0">
                <a:solidFill>
                  <a:srgbClr val="0E101A"/>
                </a:solidFill>
                <a:effectLst/>
                <a:latin typeface="Arial" panose="020B0604020202020204" pitchFamily="34" charset="0"/>
                <a:cs typeface="Arial" panose="020B0604020202020204" pitchFamily="34" charset="0"/>
              </a:rPr>
              <a:t>•</a:t>
            </a:r>
            <a:r>
              <a:rPr lang="en-US" sz="1200" b="1" dirty="0">
                <a:solidFill>
                  <a:srgbClr val="0E101A"/>
                </a:solidFill>
                <a:effectLst/>
                <a:latin typeface="Arial" panose="020B0604020202020204" pitchFamily="34" charset="0"/>
                <a:cs typeface="Arial" panose="020B0604020202020204" pitchFamily="34" charset="0"/>
              </a:rPr>
              <a:t>Control</a:t>
            </a:r>
            <a:r>
              <a:rPr lang="en-US" sz="1200" dirty="0">
                <a:solidFill>
                  <a:srgbClr val="0E101A"/>
                </a:solidFill>
                <a:effectLst/>
                <a:latin typeface="Arial" panose="020B0604020202020204" pitchFamily="34" charset="0"/>
                <a:cs typeface="Arial" panose="020B0604020202020204" pitchFamily="34" charset="0"/>
              </a:rPr>
              <a:t>: The control of intrinsic motivation is internal to the person, and the outcome is the focused area for extrinsic motivation </a:t>
            </a:r>
          </a:p>
          <a:p>
            <a:pPr marL="0" indent="0">
              <a:spcBef>
                <a:spcPts val="0"/>
              </a:spcBef>
              <a:spcAft>
                <a:spcPts val="0"/>
              </a:spcAft>
              <a:buNone/>
            </a:pPr>
            <a:r>
              <a:rPr lang="en-US" sz="1200" dirty="0">
                <a:solidFill>
                  <a:srgbClr val="0E101A"/>
                </a:solidFill>
                <a:effectLst/>
                <a:latin typeface="Arial" panose="020B0604020202020204" pitchFamily="34" charset="0"/>
                <a:cs typeface="Arial" panose="020B0604020202020204" pitchFamily="34" charset="0"/>
              </a:rPr>
              <a:t>•</a:t>
            </a:r>
            <a:r>
              <a:rPr lang="en-US" sz="1200" b="1" dirty="0">
                <a:solidFill>
                  <a:srgbClr val="0E101A"/>
                </a:solidFill>
                <a:effectLst/>
                <a:latin typeface="Arial" panose="020B0604020202020204" pitchFamily="34" charset="0"/>
                <a:cs typeface="Arial" panose="020B0604020202020204" pitchFamily="34" charset="0"/>
              </a:rPr>
              <a:t>Target</a:t>
            </a:r>
            <a:r>
              <a:rPr lang="en-US" sz="1200" dirty="0">
                <a:solidFill>
                  <a:srgbClr val="0E101A"/>
                </a:solidFill>
                <a:effectLst/>
                <a:latin typeface="Arial" panose="020B0604020202020204" pitchFamily="34" charset="0"/>
                <a:cs typeface="Arial" panose="020B0604020202020204" pitchFamily="34" charset="0"/>
              </a:rPr>
              <a:t>: Intrinsic motivation targets improving, developing, and fulfilling personal needs and addressing the skills.</a:t>
            </a:r>
          </a:p>
          <a:p>
            <a:pPr marL="0" indent="0">
              <a:spcBef>
                <a:spcPts val="0"/>
              </a:spcBef>
              <a:spcAft>
                <a:spcPts val="0"/>
              </a:spcAft>
              <a:buNone/>
            </a:pPr>
            <a:r>
              <a:rPr lang="en-US" sz="1200" dirty="0">
                <a:solidFill>
                  <a:srgbClr val="0E101A"/>
                </a:solidFill>
                <a:effectLst/>
                <a:latin typeface="Arial" panose="020B0604020202020204" pitchFamily="34" charset="0"/>
                <a:cs typeface="Arial" panose="020B0604020202020204" pitchFamily="34" charset="0"/>
              </a:rPr>
              <a:t>• Involvement: Extrinsic motivation aims at getting a reward or escaping some consequences. </a:t>
            </a:r>
          </a:p>
          <a:p>
            <a:pPr marL="0" indent="0">
              <a:spcBef>
                <a:spcPts val="0"/>
              </a:spcBef>
              <a:spcAft>
                <a:spcPts val="0"/>
              </a:spcAft>
              <a:buNone/>
            </a:pPr>
            <a:r>
              <a:rPr lang="en-US" sz="1200" dirty="0">
                <a:solidFill>
                  <a:srgbClr val="0E101A"/>
                </a:solidFill>
                <a:effectLst/>
                <a:latin typeface="Arial" panose="020B0604020202020204" pitchFamily="34" charset="0"/>
                <a:cs typeface="Arial" panose="020B0604020202020204" pitchFamily="34" charset="0"/>
              </a:rPr>
              <a:t>•Intrinsic motivation includes enjoyment of doing the task. Extrinsic motivation involves awards or rewards for completing the work (Reed, 2019). </a:t>
            </a:r>
          </a:p>
          <a:p>
            <a:pPr marL="0" indent="0">
              <a:spcBef>
                <a:spcPts val="0"/>
              </a:spcBef>
              <a:spcAft>
                <a:spcPts val="0"/>
              </a:spcAft>
              <a:buNone/>
            </a:pPr>
            <a:r>
              <a:rPr lang="en-US" sz="1200" dirty="0">
                <a:solidFill>
                  <a:srgbClr val="0E101A"/>
                </a:solidFill>
                <a:effectLst/>
                <a:latin typeface="Arial" panose="020B0604020202020204" pitchFamily="34" charset="0"/>
                <a:cs typeface="Arial" panose="020B0604020202020204" pitchFamily="34" charset="0"/>
              </a:rPr>
              <a:t>•</a:t>
            </a:r>
            <a:r>
              <a:rPr lang="en-US" sz="1200" b="1" dirty="0">
                <a:solidFill>
                  <a:srgbClr val="0E101A"/>
                </a:solidFill>
                <a:effectLst/>
                <a:latin typeface="Arial" panose="020B0604020202020204" pitchFamily="34" charset="0"/>
                <a:cs typeface="Arial" panose="020B0604020202020204" pitchFamily="34" charset="0"/>
              </a:rPr>
              <a:t>Driven by: </a:t>
            </a:r>
            <a:r>
              <a:rPr lang="en-US" sz="1200" dirty="0">
                <a:solidFill>
                  <a:srgbClr val="0E101A"/>
                </a:solidFill>
                <a:effectLst/>
                <a:latin typeface="Arial" panose="020B0604020202020204" pitchFamily="34" charset="0"/>
                <a:cs typeface="Arial" panose="020B0604020202020204" pitchFamily="34" charset="0"/>
              </a:rPr>
              <a:t>While personal desires and needs drive intrinsic motivation, external forces or other people drive extrinsic motivation. </a:t>
            </a:r>
          </a:p>
          <a:p>
            <a:endParaRPr lang="en-GB" dirty="0"/>
          </a:p>
        </p:txBody>
      </p:sp>
      <p:sp>
        <p:nvSpPr>
          <p:cNvPr id="4" name="Slide Number Placeholder 3"/>
          <p:cNvSpPr>
            <a:spLocks noGrp="1"/>
          </p:cNvSpPr>
          <p:nvPr>
            <p:ph type="sldNum" sz="quarter" idx="5"/>
          </p:nvPr>
        </p:nvSpPr>
        <p:spPr/>
        <p:txBody>
          <a:bodyPr/>
          <a:lstStyle/>
          <a:p>
            <a:fld id="{4B058F36-CE6A-4604-97B0-7D87FC6D6E50}" type="slidenum">
              <a:rPr lang="en-US" smtClean="0"/>
              <a:t>6</a:t>
            </a:fld>
            <a:endParaRPr lang="en-US"/>
          </a:p>
        </p:txBody>
      </p:sp>
    </p:spTree>
    <p:extLst>
      <p:ext uri="{BB962C8B-B14F-4D97-AF65-F5344CB8AC3E}">
        <p14:creationId xmlns:p14="http://schemas.microsoft.com/office/powerpoint/2010/main" val="3087628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advantage and disadvantages of each type of motivation </a:t>
            </a:r>
          </a:p>
          <a:p>
            <a:r>
              <a:rPr lang="en-US" sz="1200" kern="1200" dirty="0">
                <a:solidFill>
                  <a:schemeClr val="tx1"/>
                </a:solidFill>
                <a:effectLst/>
                <a:latin typeface="+mn-lt"/>
                <a:ea typeface="+mn-ea"/>
                <a:cs typeface="+mn-cs"/>
              </a:rPr>
              <a:t>Extrinsic motivation:</a:t>
            </a:r>
          </a:p>
          <a:p>
            <a:r>
              <a:rPr lang="en-US" sz="1200" kern="1200" dirty="0">
                <a:solidFill>
                  <a:schemeClr val="tx1"/>
                </a:solidFill>
                <a:effectLst/>
                <a:latin typeface="+mn-lt"/>
                <a:ea typeface="+mn-ea"/>
                <a:cs typeface="+mn-cs"/>
              </a:rPr>
              <a:t>Extrinsic motivation is advantageous because it works well to meet the tasks, whether they are mundane or not enjoyable. It provides an individual with a short-term target to work upon and induces a person’s interest in monotonous tasks. The motivator benefits from this by understanding his subordinates with instant feedback. </a:t>
            </a:r>
          </a:p>
          <a:p>
            <a:r>
              <a:rPr lang="en-US" sz="1200" kern="1200" dirty="0">
                <a:solidFill>
                  <a:schemeClr val="tx1"/>
                </a:solidFill>
                <a:effectLst/>
                <a:latin typeface="+mn-lt"/>
                <a:ea typeface="+mn-ea"/>
                <a:cs typeface="+mn-cs"/>
              </a:rPr>
              <a:t>However, extrinsic motivation can be disadvantageous because of its short-term nature, and it also demands to be developed and modified continuously with the changing demands . An excessive amount of external motivation can jeopardize the motivation for personal development, and it also avoids the achieving, joyful and proud moments coming from inner nature.</a:t>
            </a:r>
          </a:p>
          <a:p>
            <a:r>
              <a:rPr lang="en-US" sz="1200" kern="1200" dirty="0">
                <a:solidFill>
                  <a:schemeClr val="tx1"/>
                </a:solidFill>
                <a:effectLst/>
                <a:latin typeface="+mn-lt"/>
                <a:ea typeface="+mn-ea"/>
                <a:cs typeface="+mn-cs"/>
              </a:rPr>
              <a:t> Intrinsic Motivation</a:t>
            </a:r>
          </a:p>
          <a:p>
            <a:r>
              <a:rPr lang="en-US" sz="1200" kern="1200" dirty="0">
                <a:solidFill>
                  <a:schemeClr val="tx1"/>
                </a:solidFill>
                <a:effectLst/>
                <a:latin typeface="+mn-lt"/>
                <a:ea typeface="+mn-ea"/>
                <a:cs typeface="+mn-cs"/>
              </a:rPr>
              <a:t> Intrinsic motivation is suitable for a worker who feels love and passion for their work. When encountering challenges, they do not ignore the possibilities of success. Intrinsic motivation helps people better understand their tasks and brings more value (Thomas, 2009, pp. 11-13). To do this, they do not stop making mistakes and learning. There are also provisions for using instant feedback to develop an individual. As intrinsic motivation is intangible, the amount of required motivation cannot be calculated in numbers. </a:t>
            </a:r>
          </a:p>
          <a:p>
            <a:r>
              <a:rPr lang="en-US" sz="1200" kern="1200" dirty="0">
                <a:solidFill>
                  <a:schemeClr val="tx1"/>
                </a:solidFill>
                <a:effectLst/>
                <a:latin typeface="+mn-lt"/>
                <a:ea typeface="+mn-ea"/>
                <a:cs typeface="+mn-cs"/>
              </a:rPr>
              <a:t>As intrinsic motivation originates from the internal mind of an individual, it is challenging to learn something for them if they do not found interesting. Intrinsic rewards are often inadequate for employees, and external rewards are needed to make them valuable (</a:t>
            </a:r>
            <a:r>
              <a:rPr lang="en-US" sz="1200" kern="1200" dirty="0" err="1">
                <a:solidFill>
                  <a:schemeClr val="tx1"/>
                </a:solidFill>
                <a:effectLst/>
                <a:latin typeface="+mn-lt"/>
                <a:ea typeface="+mn-ea"/>
                <a:cs typeface="+mn-cs"/>
              </a:rPr>
              <a:t>Satinoff</a:t>
            </a:r>
            <a:r>
              <a:rPr lang="en-US" sz="1200" kern="1200" dirty="0">
                <a:solidFill>
                  <a:schemeClr val="tx1"/>
                </a:solidFill>
                <a:effectLst/>
                <a:latin typeface="+mn-lt"/>
                <a:ea typeface="+mn-ea"/>
                <a:cs typeface="+mn-cs"/>
              </a:rPr>
              <a:t> and Teitelbaum, 2013).  </a:t>
            </a:r>
          </a:p>
          <a:p>
            <a:r>
              <a:rPr lang="en-US"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5"/>
          </p:nvPr>
        </p:nvSpPr>
        <p:spPr/>
        <p:txBody>
          <a:bodyPr/>
          <a:lstStyle/>
          <a:p>
            <a:fld id="{4B058F36-CE6A-4604-97B0-7D87FC6D6E50}" type="slidenum">
              <a:rPr lang="en-US" smtClean="0"/>
              <a:t>7</a:t>
            </a:fld>
            <a:endParaRPr lang="en-US"/>
          </a:p>
        </p:txBody>
      </p:sp>
    </p:spTree>
    <p:extLst>
      <p:ext uri="{BB962C8B-B14F-4D97-AF65-F5344CB8AC3E}">
        <p14:creationId xmlns:p14="http://schemas.microsoft.com/office/powerpoint/2010/main" val="34559560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spcAft>
                <a:spcPts val="0"/>
              </a:spcAft>
            </a:pPr>
            <a:r>
              <a:rPr lang="en-US" dirty="0">
                <a:solidFill>
                  <a:srgbClr val="0E101A"/>
                </a:solidFill>
                <a:effectLst/>
              </a:rPr>
              <a:t>What motivates me</a:t>
            </a:r>
          </a:p>
          <a:p>
            <a:pPr>
              <a:spcBef>
                <a:spcPts val="0"/>
              </a:spcBef>
              <a:spcAft>
                <a:spcPts val="0"/>
              </a:spcAft>
            </a:pPr>
            <a:r>
              <a:rPr lang="en-US" dirty="0">
                <a:solidFill>
                  <a:srgbClr val="0E101A"/>
                </a:solidFill>
                <a:effectLst/>
              </a:rPr>
              <a:t>The outcomes of a task significantly drive me. I am intrigued when I have a solid goal to meet and adequate time to research on designing a concrete plan to accomplish it. At my workplace, the monthly goals were tight. But, I communicated with my manager and team members to find a weekly strategy to meet the monthly goals. It was thrilling and enjoyable to meet those numbers.</a:t>
            </a:r>
            <a:r>
              <a:rPr lang="en-US" i="1" dirty="0">
                <a:solidFill>
                  <a:srgbClr val="0E101A"/>
                </a:solidFill>
                <a:effectLst/>
              </a:rPr>
              <a:t> </a:t>
            </a:r>
            <a:r>
              <a:rPr lang="en-US" dirty="0">
                <a:solidFill>
                  <a:srgbClr val="0E101A"/>
                </a:solidFill>
                <a:effectLst/>
              </a:rPr>
              <a:t>It worked because the task is focused on the outcomes and achievements (Reed, 2019). The team members also found it positive as they could address instantly what they accomplished. </a:t>
            </a:r>
          </a:p>
          <a:p>
            <a:endParaRPr lang="en-US" dirty="0"/>
          </a:p>
        </p:txBody>
      </p:sp>
      <p:sp>
        <p:nvSpPr>
          <p:cNvPr id="4" name="Slide Number Placeholder 3"/>
          <p:cNvSpPr>
            <a:spLocks noGrp="1"/>
          </p:cNvSpPr>
          <p:nvPr>
            <p:ph type="sldNum" sz="quarter" idx="10"/>
          </p:nvPr>
        </p:nvSpPr>
        <p:spPr/>
        <p:txBody>
          <a:bodyPr/>
          <a:lstStyle/>
          <a:p>
            <a:fld id="{4B058F36-CE6A-4604-97B0-7D87FC6D6E50}" type="slidenum">
              <a:rPr lang="en-US" smtClean="0"/>
              <a:t>8</a:t>
            </a:fld>
            <a:endParaRPr lang="en-US"/>
          </a:p>
        </p:txBody>
      </p:sp>
    </p:spTree>
    <p:extLst>
      <p:ext uri="{BB962C8B-B14F-4D97-AF65-F5344CB8AC3E}">
        <p14:creationId xmlns:p14="http://schemas.microsoft.com/office/powerpoint/2010/main" val="10754446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application of motivation can be seen not only in workplaces but also in achieving academic targets, developing personal life, and engaging in meaningful work. Motivation needs to be taken care of during the changing circumstances. It is a vital resource that enables an individual to adapt, develop his well-being, and function effectively through constant changes in the situation with threats and opportunities.</a:t>
            </a:r>
          </a:p>
        </p:txBody>
      </p:sp>
      <p:sp>
        <p:nvSpPr>
          <p:cNvPr id="4" name="Slide Number Placeholder 3"/>
          <p:cNvSpPr>
            <a:spLocks noGrp="1"/>
          </p:cNvSpPr>
          <p:nvPr>
            <p:ph type="sldNum" sz="quarter" idx="10"/>
          </p:nvPr>
        </p:nvSpPr>
        <p:spPr/>
        <p:txBody>
          <a:bodyPr/>
          <a:lstStyle/>
          <a:p>
            <a:fld id="{4B058F36-CE6A-4604-97B0-7D87FC6D6E50}" type="slidenum">
              <a:rPr lang="en-US" smtClean="0"/>
              <a:t>9</a:t>
            </a:fld>
            <a:endParaRPr lang="en-US"/>
          </a:p>
        </p:txBody>
      </p:sp>
    </p:spTree>
    <p:extLst>
      <p:ext uri="{BB962C8B-B14F-4D97-AF65-F5344CB8AC3E}">
        <p14:creationId xmlns:p14="http://schemas.microsoft.com/office/powerpoint/2010/main" val="3966764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4B058F36-CE6A-4604-97B0-7D87FC6D6E50}" type="slidenum">
              <a:rPr lang="en-US" smtClean="0"/>
              <a:t>10</a:t>
            </a:fld>
            <a:endParaRPr lang="en-US"/>
          </a:p>
        </p:txBody>
      </p:sp>
    </p:spTree>
    <p:extLst>
      <p:ext uri="{BB962C8B-B14F-4D97-AF65-F5344CB8AC3E}">
        <p14:creationId xmlns:p14="http://schemas.microsoft.com/office/powerpoint/2010/main" val="247435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3F1A3760-F82A-4F0A-96B5-02F8BE78BB5B}" type="datetimeFigureOut">
              <a:rPr lang="en-US" smtClean="0"/>
              <a:t>6/23/2022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8FF8BB-8721-4314-AEF3-2AFD8F780E84}" type="slidenum">
              <a:rPr lang="en-US" smtClean="0"/>
              <a:t>‹#›</a:t>
            </a:fld>
            <a:endParaRPr lang="en-US"/>
          </a:p>
        </p:txBody>
      </p:sp>
    </p:spTree>
    <p:extLst>
      <p:ext uri="{BB962C8B-B14F-4D97-AF65-F5344CB8AC3E}">
        <p14:creationId xmlns:p14="http://schemas.microsoft.com/office/powerpoint/2010/main" val="8279388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F1A3760-F82A-4F0A-96B5-02F8BE78BB5B}" type="datetimeFigureOut">
              <a:rPr lang="en-US" smtClean="0"/>
              <a:t>6/23/2022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8FF8BB-8721-4314-AEF3-2AFD8F780E84}" type="slidenum">
              <a:rPr lang="en-US" smtClean="0"/>
              <a:t>‹#›</a:t>
            </a:fld>
            <a:endParaRPr lang="en-US"/>
          </a:p>
        </p:txBody>
      </p:sp>
    </p:spTree>
    <p:extLst>
      <p:ext uri="{BB962C8B-B14F-4D97-AF65-F5344CB8AC3E}">
        <p14:creationId xmlns:p14="http://schemas.microsoft.com/office/powerpoint/2010/main" val="39488681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F1A3760-F82A-4F0A-96B5-02F8BE78BB5B}" type="datetimeFigureOut">
              <a:rPr lang="en-US" smtClean="0"/>
              <a:t>6/23/2022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8FF8BB-8721-4314-AEF3-2AFD8F780E84}" type="slidenum">
              <a:rPr lang="en-US" smtClean="0"/>
              <a:t>‹#›</a:t>
            </a:fld>
            <a:endParaRPr lang="en-US"/>
          </a:p>
        </p:txBody>
      </p:sp>
    </p:spTree>
    <p:extLst>
      <p:ext uri="{BB962C8B-B14F-4D97-AF65-F5344CB8AC3E}">
        <p14:creationId xmlns:p14="http://schemas.microsoft.com/office/powerpoint/2010/main" val="11520175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F1A3760-F82A-4F0A-96B5-02F8BE78BB5B}" type="datetimeFigureOut">
              <a:rPr lang="en-US" smtClean="0"/>
              <a:t>6/23/2022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8FF8BB-8721-4314-AEF3-2AFD8F780E84}" type="slidenum">
              <a:rPr lang="en-US" smtClean="0"/>
              <a:t>‹#›</a:t>
            </a:fld>
            <a:endParaRPr lang="en-US"/>
          </a:p>
        </p:txBody>
      </p:sp>
    </p:spTree>
    <p:extLst>
      <p:ext uri="{BB962C8B-B14F-4D97-AF65-F5344CB8AC3E}">
        <p14:creationId xmlns:p14="http://schemas.microsoft.com/office/powerpoint/2010/main" val="545036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F1A3760-F82A-4F0A-96B5-02F8BE78BB5B}" type="datetimeFigureOut">
              <a:rPr lang="en-US" smtClean="0"/>
              <a:t>6/23/2022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8FF8BB-8721-4314-AEF3-2AFD8F780E84}" type="slidenum">
              <a:rPr lang="en-US" smtClean="0"/>
              <a:t>‹#›</a:t>
            </a:fld>
            <a:endParaRPr lang="en-US"/>
          </a:p>
        </p:txBody>
      </p:sp>
    </p:spTree>
    <p:extLst>
      <p:ext uri="{BB962C8B-B14F-4D97-AF65-F5344CB8AC3E}">
        <p14:creationId xmlns:p14="http://schemas.microsoft.com/office/powerpoint/2010/main" val="1284796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F1A3760-F82A-4F0A-96B5-02F8BE78BB5B}" type="datetimeFigureOut">
              <a:rPr lang="en-US" smtClean="0"/>
              <a:t>6/23/2022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8FF8BB-8721-4314-AEF3-2AFD8F780E84}" type="slidenum">
              <a:rPr lang="en-US" smtClean="0"/>
              <a:t>‹#›</a:t>
            </a:fld>
            <a:endParaRPr lang="en-US"/>
          </a:p>
        </p:txBody>
      </p:sp>
    </p:spTree>
    <p:extLst>
      <p:ext uri="{BB962C8B-B14F-4D97-AF65-F5344CB8AC3E}">
        <p14:creationId xmlns:p14="http://schemas.microsoft.com/office/powerpoint/2010/main" val="15524164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1A3760-F82A-4F0A-96B5-02F8BE78BB5B}" type="datetimeFigureOut">
              <a:rPr lang="en-US" smtClean="0"/>
              <a:t>6/23/2022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8FF8BB-8721-4314-AEF3-2AFD8F780E84}" type="slidenum">
              <a:rPr lang="en-US" smtClean="0"/>
              <a:t>‹#›</a:t>
            </a:fld>
            <a:endParaRPr lang="en-US"/>
          </a:p>
        </p:txBody>
      </p:sp>
    </p:spTree>
    <p:extLst>
      <p:ext uri="{BB962C8B-B14F-4D97-AF65-F5344CB8AC3E}">
        <p14:creationId xmlns:p14="http://schemas.microsoft.com/office/powerpoint/2010/main" val="25120486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F1A3760-F82A-4F0A-96B5-02F8BE78BB5B}" type="datetimeFigureOut">
              <a:rPr lang="en-US" smtClean="0"/>
              <a:t>6/23/2022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8FF8BB-8721-4314-AEF3-2AFD8F780E84}" type="slidenum">
              <a:rPr lang="en-US" smtClean="0"/>
              <a:t>‹#›</a:t>
            </a:fld>
            <a:endParaRPr lang="en-US"/>
          </a:p>
        </p:txBody>
      </p:sp>
    </p:spTree>
    <p:extLst>
      <p:ext uri="{BB962C8B-B14F-4D97-AF65-F5344CB8AC3E}">
        <p14:creationId xmlns:p14="http://schemas.microsoft.com/office/powerpoint/2010/main" val="2932445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F1A3760-F82A-4F0A-96B5-02F8BE78BB5B}" type="datetimeFigureOut">
              <a:rPr lang="en-US" smtClean="0"/>
              <a:t>6/23/2022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8FF8BB-8721-4314-AEF3-2AFD8F780E84}" type="slidenum">
              <a:rPr lang="en-US" smtClean="0"/>
              <a:t>‹#›</a:t>
            </a:fld>
            <a:endParaRPr lang="en-US"/>
          </a:p>
        </p:txBody>
      </p:sp>
    </p:spTree>
    <p:extLst>
      <p:ext uri="{BB962C8B-B14F-4D97-AF65-F5344CB8AC3E}">
        <p14:creationId xmlns:p14="http://schemas.microsoft.com/office/powerpoint/2010/main" val="1676248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F1A3760-F82A-4F0A-96B5-02F8BE78BB5B}" type="datetimeFigureOut">
              <a:rPr lang="en-US" smtClean="0"/>
              <a:t>6/23/2022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8FF8BB-8721-4314-AEF3-2AFD8F780E84}" type="slidenum">
              <a:rPr lang="en-US" smtClean="0"/>
              <a:t>‹#›</a:t>
            </a:fld>
            <a:endParaRPr lang="en-US"/>
          </a:p>
        </p:txBody>
      </p:sp>
    </p:spTree>
    <p:extLst>
      <p:ext uri="{BB962C8B-B14F-4D97-AF65-F5344CB8AC3E}">
        <p14:creationId xmlns:p14="http://schemas.microsoft.com/office/powerpoint/2010/main" val="5934614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F1A3760-F82A-4F0A-96B5-02F8BE78BB5B}" type="datetimeFigureOut">
              <a:rPr lang="en-US" smtClean="0"/>
              <a:t>6/23/2022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8FF8BB-8721-4314-AEF3-2AFD8F780E84}" type="slidenum">
              <a:rPr lang="en-US" smtClean="0"/>
              <a:t>‹#›</a:t>
            </a:fld>
            <a:endParaRPr lang="en-US"/>
          </a:p>
        </p:txBody>
      </p:sp>
    </p:spTree>
    <p:extLst>
      <p:ext uri="{BB962C8B-B14F-4D97-AF65-F5344CB8AC3E}">
        <p14:creationId xmlns:p14="http://schemas.microsoft.com/office/powerpoint/2010/main" val="1064689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1A3760-F82A-4F0A-96B5-02F8BE78BB5B}" type="datetimeFigureOut">
              <a:rPr lang="en-US" smtClean="0"/>
              <a:t>6/23/2022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8FF8BB-8721-4314-AEF3-2AFD8F780E84}" type="slidenum">
              <a:rPr lang="en-US" smtClean="0"/>
              <a:t>‹#›</a:t>
            </a:fld>
            <a:endParaRPr lang="en-US"/>
          </a:p>
        </p:txBody>
      </p:sp>
    </p:spTree>
    <p:extLst>
      <p:ext uri="{BB962C8B-B14F-4D97-AF65-F5344CB8AC3E}">
        <p14:creationId xmlns:p14="http://schemas.microsoft.com/office/powerpoint/2010/main" val="2682716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A8AA5BC-4F7A-4226-8F99-6D824B226A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10" name="Straight Connector 9">
            <a:extLst>
              <a:ext uri="{FF2B5EF4-FFF2-40B4-BE49-F238E27FC236}">
                <a16:creationId xmlns:a16="http://schemas.microsoft.com/office/drawing/2014/main" id="{911DBBF1-3229-4BD9-B3D1-B4CA571E743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843625"/>
            <a:ext cx="12188824"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5BC87C3E-1040-4EE4-9BDB-9537F7A1B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6" y="968282"/>
            <a:ext cx="12188824" cy="49469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3FD02C-4D3F-0C26-520D-6F8CC2D2C496}"/>
              </a:ext>
            </a:extLst>
          </p:cNvPr>
          <p:cNvSpPr>
            <a:spLocks noGrp="1"/>
          </p:cNvSpPr>
          <p:nvPr>
            <p:ph type="ctrTitle"/>
          </p:nvPr>
        </p:nvSpPr>
        <p:spPr>
          <a:xfrm>
            <a:off x="793749" y="1115918"/>
            <a:ext cx="10601325" cy="2166723"/>
          </a:xfrm>
        </p:spPr>
        <p:txBody>
          <a:bodyPr>
            <a:normAutofit/>
          </a:bodyPr>
          <a:lstStyle/>
          <a:p>
            <a:r>
              <a:rPr lang="en-US" sz="4600" b="1" dirty="0">
                <a:latin typeface="Arial Black" panose="020B0A04020102020204" pitchFamily="34" charset="0"/>
              </a:rPr>
              <a:t>Effects of extrinsic and intrinsic factors on motivation</a:t>
            </a:r>
            <a:endParaRPr lang="en-GB" sz="4600" b="1" dirty="0">
              <a:latin typeface="Arial Black" panose="020B0A04020102020204" pitchFamily="34" charset="0"/>
            </a:endParaRPr>
          </a:p>
        </p:txBody>
      </p:sp>
      <p:sp>
        <p:nvSpPr>
          <p:cNvPr id="3" name="Subtitle 2">
            <a:extLst>
              <a:ext uri="{FF2B5EF4-FFF2-40B4-BE49-F238E27FC236}">
                <a16:creationId xmlns:a16="http://schemas.microsoft.com/office/drawing/2014/main" id="{9A46132D-D6B0-1E2F-9379-E30272EFFEB6}"/>
              </a:ext>
            </a:extLst>
          </p:cNvPr>
          <p:cNvSpPr>
            <a:spLocks noGrp="1"/>
          </p:cNvSpPr>
          <p:nvPr>
            <p:ph type="subTitle" idx="1"/>
          </p:nvPr>
        </p:nvSpPr>
        <p:spPr>
          <a:xfrm>
            <a:off x="795338" y="4092320"/>
            <a:ext cx="10601325" cy="1144884"/>
          </a:xfrm>
        </p:spPr>
        <p:txBody>
          <a:bodyPr>
            <a:normAutofit/>
          </a:bodyPr>
          <a:lstStyle/>
          <a:p>
            <a:r>
              <a:rPr lang="en-US" sz="1900"/>
              <a:t>                                                          Student : Mariana Grigorita(2014974)</a:t>
            </a:r>
          </a:p>
          <a:p>
            <a:r>
              <a:rPr lang="en-US" sz="1900"/>
              <a:t>                                    Lecturer: Sujeewa Herath</a:t>
            </a:r>
          </a:p>
          <a:p>
            <a:r>
              <a:rPr lang="en-US" sz="1900"/>
              <a:t>                                     Module code: BMSW5102</a:t>
            </a:r>
            <a:endParaRPr lang="en-GB" sz="1900"/>
          </a:p>
        </p:txBody>
      </p:sp>
      <p:cxnSp>
        <p:nvCxnSpPr>
          <p:cNvPr id="14" name="Straight Connector 13">
            <a:extLst>
              <a:ext uri="{FF2B5EF4-FFF2-40B4-BE49-F238E27FC236}">
                <a16:creationId xmlns:a16="http://schemas.microsoft.com/office/drawing/2014/main" id="{42CDBECE-872A-4C73-9DC1-BB4E805E2C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4400" y="3894594"/>
            <a:ext cx="2743200" cy="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15">
            <a:extLst>
              <a:ext uri="{FF2B5EF4-FFF2-40B4-BE49-F238E27FC236}">
                <a16:creationId xmlns:a16="http://schemas.microsoft.com/office/drawing/2014/main" id="{F5CD5A0B-CDD7-427C-AA42-2EECFDFA18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6028863"/>
            <a:ext cx="12188824"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876575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5">
            <a:extLst>
              <a:ext uri="{FF2B5EF4-FFF2-40B4-BE49-F238E27FC236}">
                <a16:creationId xmlns:a16="http://schemas.microsoft.com/office/drawing/2014/main" id="{5628E5CB-913B-4378-97CE-18C9F6410C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5698C8-193D-3249-CED6-7A3B3DBAFFCD}"/>
              </a:ext>
            </a:extLst>
          </p:cNvPr>
          <p:cNvSpPr>
            <a:spLocks noGrp="1"/>
          </p:cNvSpPr>
          <p:nvPr>
            <p:ph type="title"/>
          </p:nvPr>
        </p:nvSpPr>
        <p:spPr>
          <a:xfrm>
            <a:off x="835152" y="557189"/>
            <a:ext cx="4862848" cy="5569291"/>
          </a:xfrm>
        </p:spPr>
        <p:txBody>
          <a:bodyPr>
            <a:normAutofit/>
          </a:bodyPr>
          <a:lstStyle/>
          <a:p>
            <a:r>
              <a:rPr lang="en-US" sz="5200"/>
              <a:t>Table of contents</a:t>
            </a:r>
            <a:endParaRPr lang="en-GB" sz="5200"/>
          </a:p>
        </p:txBody>
      </p:sp>
      <p:graphicFrame>
        <p:nvGraphicFramePr>
          <p:cNvPr id="5" name="Content Placeholder 2">
            <a:extLst>
              <a:ext uri="{FF2B5EF4-FFF2-40B4-BE49-F238E27FC236}">
                <a16:creationId xmlns:a16="http://schemas.microsoft.com/office/drawing/2014/main" id="{BCA612D7-75A7-1E2C-F33C-6F3018DA7BDB}"/>
              </a:ext>
            </a:extLst>
          </p:cNvPr>
          <p:cNvGraphicFramePr>
            <a:graphicFrameLocks noGrp="1"/>
          </p:cNvGraphicFramePr>
          <p:nvPr>
            <p:ph idx="1"/>
            <p:extLst>
              <p:ext uri="{D42A27DB-BD31-4B8C-83A1-F6EECF244321}">
                <p14:modId xmlns:p14="http://schemas.microsoft.com/office/powerpoint/2010/main" val="2935266862"/>
              </p:ext>
            </p:extLst>
          </p:nvPr>
        </p:nvGraphicFramePr>
        <p:xfrm>
          <a:off x="6099048" y="621792"/>
          <a:ext cx="525780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696998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1248" y="548640"/>
            <a:ext cx="3600860" cy="5431536"/>
          </a:xfrm>
        </p:spPr>
        <p:txBody>
          <a:bodyPr>
            <a:normAutofit/>
          </a:bodyPr>
          <a:lstStyle/>
          <a:p>
            <a:r>
              <a:rPr lang="en-US" sz="5400"/>
              <a:t>Introduction </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126418" y="552091"/>
            <a:ext cx="6224335" cy="5431536"/>
          </a:xfrm>
        </p:spPr>
        <p:txBody>
          <a:bodyPr anchor="ctr">
            <a:normAutofit/>
          </a:bodyPr>
          <a:lstStyle/>
          <a:p>
            <a:pPr marL="0" indent="0">
              <a:buNone/>
            </a:pPr>
            <a:r>
              <a:rPr lang="en-US" sz="2200" dirty="0"/>
              <a:t>Motivation is critical because it </a:t>
            </a:r>
          </a:p>
          <a:p>
            <a:r>
              <a:rPr lang="en-US" sz="2200" dirty="0"/>
              <a:t>Includes improved well-being(</a:t>
            </a:r>
            <a:r>
              <a:rPr lang="en-US" sz="2200" dirty="0" err="1"/>
              <a:t>Nohria</a:t>
            </a:r>
            <a:r>
              <a:rPr lang="en-US" sz="2200" dirty="0"/>
              <a:t> et al., 2008)</a:t>
            </a:r>
          </a:p>
          <a:p>
            <a:r>
              <a:rPr lang="en-US" sz="2200" dirty="0"/>
              <a:t>Assists personal development</a:t>
            </a:r>
          </a:p>
          <a:p>
            <a:r>
              <a:rPr lang="en-US" sz="2200" dirty="0"/>
              <a:t>Improves performance(</a:t>
            </a:r>
            <a:r>
              <a:rPr lang="en-US" sz="2200" dirty="0" err="1"/>
              <a:t>Kuvaas</a:t>
            </a:r>
            <a:r>
              <a:rPr lang="en-US" sz="2200" dirty="0"/>
              <a:t> et al., 2017)</a:t>
            </a:r>
          </a:p>
          <a:p>
            <a:r>
              <a:rPr lang="en-US" sz="2200" dirty="0"/>
              <a:t>Increases  the feeling of life purpose (</a:t>
            </a:r>
            <a:r>
              <a:rPr lang="en-US" sz="2200" dirty="0" err="1"/>
              <a:t>Gerrig</a:t>
            </a:r>
            <a:r>
              <a:rPr lang="en-US" sz="2200" dirty="0"/>
              <a:t> et al,  2015)</a:t>
            </a:r>
          </a:p>
          <a:p>
            <a:r>
              <a:rPr lang="en-US" sz="2200" dirty="0"/>
              <a:t>Initiates creativity </a:t>
            </a:r>
          </a:p>
          <a:p>
            <a:r>
              <a:rPr lang="en-US" sz="2200" dirty="0"/>
              <a:t>Changes behaviors and more (Miner, 1993).</a:t>
            </a:r>
          </a:p>
          <a:p>
            <a:pPr marL="0" indent="0">
              <a:buNone/>
            </a:pPr>
            <a:endParaRPr lang="en-US" sz="2200" dirty="0"/>
          </a:p>
        </p:txBody>
      </p:sp>
    </p:spTree>
    <p:extLst>
      <p:ext uri="{BB962C8B-B14F-4D97-AF65-F5344CB8AC3E}">
        <p14:creationId xmlns:p14="http://schemas.microsoft.com/office/powerpoint/2010/main" val="6901261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5000" y="640823"/>
            <a:ext cx="3418659" cy="5583148"/>
          </a:xfrm>
        </p:spPr>
        <p:txBody>
          <a:bodyPr anchor="ctr">
            <a:normAutofit/>
          </a:bodyPr>
          <a:lstStyle/>
          <a:p>
            <a:r>
              <a:rPr lang="en-US" sz="5400"/>
              <a:t> Concept of Motivation </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317CD8AD-D650-1B43-ADFD-EFABE9FDD31A}"/>
              </a:ext>
            </a:extLst>
          </p:cNvPr>
          <p:cNvGraphicFramePr>
            <a:graphicFrameLocks noGrp="1"/>
          </p:cNvGraphicFramePr>
          <p:nvPr>
            <p:ph idx="1"/>
            <p:extLst>
              <p:ext uri="{D42A27DB-BD31-4B8C-83A1-F6EECF244321}">
                <p14:modId xmlns:p14="http://schemas.microsoft.com/office/powerpoint/2010/main" val="1673417251"/>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215065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734FA-28A6-7488-6123-26FAFAE548D7}"/>
              </a:ext>
            </a:extLst>
          </p:cNvPr>
          <p:cNvSpPr>
            <a:spLocks noGrp="1"/>
          </p:cNvSpPr>
          <p:nvPr>
            <p:ph type="title"/>
          </p:nvPr>
        </p:nvSpPr>
        <p:spPr/>
        <p:txBody>
          <a:bodyPr/>
          <a:lstStyle/>
          <a:p>
            <a:r>
              <a:rPr lang="en-US" dirty="0"/>
              <a:t>                      Types of motivation </a:t>
            </a:r>
            <a:endParaRPr lang="en-GB" dirty="0"/>
          </a:p>
        </p:txBody>
      </p:sp>
      <p:sp>
        <p:nvSpPr>
          <p:cNvPr id="3" name="Content Placeholder 2">
            <a:extLst>
              <a:ext uri="{FF2B5EF4-FFF2-40B4-BE49-F238E27FC236}">
                <a16:creationId xmlns:a16="http://schemas.microsoft.com/office/drawing/2014/main" id="{ECC1DDF3-DC48-D399-38E7-C79385813DFB}"/>
              </a:ext>
            </a:extLst>
          </p:cNvPr>
          <p:cNvSpPr>
            <a:spLocks noGrp="1"/>
          </p:cNvSpPr>
          <p:nvPr>
            <p:ph sz="half" idx="1"/>
          </p:nvPr>
        </p:nvSpPr>
        <p:spPr/>
        <p:txBody>
          <a:bodyPr>
            <a:normAutofit lnSpcReduction="10000"/>
          </a:bodyPr>
          <a:lstStyle/>
          <a:p>
            <a:r>
              <a:rPr lang="en-US" b="1" dirty="0"/>
              <a:t>Intrinsic motivation</a:t>
            </a:r>
          </a:p>
          <a:p>
            <a:pPr marL="0" indent="0">
              <a:buNone/>
            </a:pPr>
            <a:r>
              <a:rPr lang="en-US" sz="2200" kern="1200" dirty="0">
                <a:solidFill>
                  <a:schemeClr val="tx1"/>
                </a:solidFill>
                <a:effectLst/>
                <a:latin typeface="Arial" panose="020B0604020202020204" pitchFamily="34" charset="0"/>
                <a:cs typeface="Arial" panose="020B0604020202020204" pitchFamily="34" charset="0"/>
              </a:rPr>
              <a:t>It is the internal desire to look for new things and develop one’s ability to complete the tasks beforehand. One finds the work enjoyable and accomplishes the desired goal while working towards its aim( </a:t>
            </a:r>
            <a:r>
              <a:rPr lang="en-US" sz="2200" kern="1200" dirty="0" err="1">
                <a:solidFill>
                  <a:schemeClr val="tx1"/>
                </a:solidFill>
                <a:effectLst/>
                <a:latin typeface="Arial" panose="020B0604020202020204" pitchFamily="34" charset="0"/>
                <a:cs typeface="Arial" panose="020B0604020202020204" pitchFamily="34" charset="0"/>
              </a:rPr>
              <a:t>Manganelli</a:t>
            </a:r>
            <a:r>
              <a:rPr lang="en-US" sz="2200" kern="1200" dirty="0">
                <a:solidFill>
                  <a:schemeClr val="tx1"/>
                </a:solidFill>
                <a:effectLst/>
                <a:latin typeface="Arial" panose="020B0604020202020204" pitchFamily="34" charset="0"/>
                <a:cs typeface="Arial" panose="020B0604020202020204" pitchFamily="34" charset="0"/>
              </a:rPr>
              <a:t> et al, 2018). Intrinsic motivation develops a person’s behavior from the inside and guides him toward attaining personal targets(</a:t>
            </a:r>
            <a:r>
              <a:rPr lang="en-US" sz="2200" dirty="0">
                <a:solidFill>
                  <a:srgbClr val="0E101A"/>
                </a:solidFill>
                <a:effectLst/>
                <a:latin typeface="Arial" panose="020B0604020202020204" pitchFamily="34" charset="0"/>
                <a:cs typeface="Arial" panose="020B0604020202020204" pitchFamily="34" charset="0"/>
              </a:rPr>
              <a:t> Sansone and </a:t>
            </a:r>
            <a:r>
              <a:rPr lang="en-US" sz="2200" dirty="0" err="1">
                <a:solidFill>
                  <a:srgbClr val="0E101A"/>
                </a:solidFill>
                <a:effectLst/>
                <a:latin typeface="Arial" panose="020B0604020202020204" pitchFamily="34" charset="0"/>
                <a:cs typeface="Arial" panose="020B0604020202020204" pitchFamily="34" charset="0"/>
              </a:rPr>
              <a:t>Harackiewicz</a:t>
            </a:r>
            <a:r>
              <a:rPr lang="en-US" sz="2200" dirty="0">
                <a:solidFill>
                  <a:srgbClr val="0E101A"/>
                </a:solidFill>
                <a:effectLst/>
                <a:latin typeface="Arial" panose="020B0604020202020204" pitchFamily="34" charset="0"/>
                <a:cs typeface="Arial" panose="020B0604020202020204" pitchFamily="34" charset="0"/>
              </a:rPr>
              <a:t>, 2000, pp.16-17)</a:t>
            </a:r>
            <a:r>
              <a:rPr lang="en-US" sz="2200" kern="1200" dirty="0">
                <a:solidFill>
                  <a:schemeClr val="tx1"/>
                </a:solidFill>
                <a:effectLst/>
                <a:latin typeface="Arial" panose="020B0604020202020204" pitchFamily="34" charset="0"/>
                <a:cs typeface="Arial" panose="020B0604020202020204" pitchFamily="34" charset="0"/>
              </a:rPr>
              <a:t>. </a:t>
            </a:r>
          </a:p>
          <a:p>
            <a:pPr marL="0" indent="0">
              <a:buNone/>
            </a:pPr>
            <a:r>
              <a:rPr lang="en-US" dirty="0"/>
              <a:t> </a:t>
            </a:r>
            <a:endParaRPr lang="en-GB" dirty="0"/>
          </a:p>
        </p:txBody>
      </p:sp>
      <p:sp>
        <p:nvSpPr>
          <p:cNvPr id="4" name="Content Placeholder 3">
            <a:extLst>
              <a:ext uri="{FF2B5EF4-FFF2-40B4-BE49-F238E27FC236}">
                <a16:creationId xmlns:a16="http://schemas.microsoft.com/office/drawing/2014/main" id="{A646B064-A960-F2AA-3650-EDA29ED120F3}"/>
              </a:ext>
            </a:extLst>
          </p:cNvPr>
          <p:cNvSpPr>
            <a:spLocks noGrp="1"/>
          </p:cNvSpPr>
          <p:nvPr>
            <p:ph sz="half" idx="2"/>
          </p:nvPr>
        </p:nvSpPr>
        <p:spPr/>
        <p:txBody>
          <a:bodyPr>
            <a:normAutofit lnSpcReduction="10000"/>
          </a:bodyPr>
          <a:lstStyle/>
          <a:p>
            <a:r>
              <a:rPr lang="en-US" b="1" dirty="0"/>
              <a:t>Extrinsic motivation</a:t>
            </a:r>
          </a:p>
          <a:p>
            <a:pPr marL="0" indent="0">
              <a:buNone/>
            </a:pPr>
            <a:r>
              <a:rPr lang="en-US" sz="2000" kern="1200" dirty="0">
                <a:solidFill>
                  <a:schemeClr val="tx1"/>
                </a:solidFill>
                <a:effectLst/>
                <a:latin typeface="Arial" panose="020B0604020202020204" pitchFamily="34" charset="0"/>
                <a:cs typeface="Arial" panose="020B0604020202020204" pitchFamily="34" charset="0"/>
              </a:rPr>
              <a:t>Extrinsic motivation includes intentions and plans to attain the goals, and it is the performance of individual tasks to achieve a desired target or outcome(</a:t>
            </a:r>
            <a:r>
              <a:rPr lang="en-US" sz="2000" kern="1200" dirty="0" err="1">
                <a:solidFill>
                  <a:schemeClr val="tx1"/>
                </a:solidFill>
                <a:effectLst/>
                <a:latin typeface="Arial" panose="020B0604020202020204" pitchFamily="34" charset="0"/>
                <a:cs typeface="Arial" panose="020B0604020202020204" pitchFamily="34" charset="0"/>
              </a:rPr>
              <a:t>Gerrig</a:t>
            </a:r>
            <a:r>
              <a:rPr lang="en-US" sz="2000" kern="1200" dirty="0">
                <a:solidFill>
                  <a:schemeClr val="tx1"/>
                </a:solidFill>
                <a:effectLst/>
                <a:latin typeface="Arial" panose="020B0604020202020204" pitchFamily="34" charset="0"/>
                <a:cs typeface="Arial" panose="020B0604020202020204" pitchFamily="34" charset="0"/>
              </a:rPr>
              <a:t> et al, 2015)</a:t>
            </a:r>
            <a:endParaRPr lang="en-GB"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971359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746B79-B51A-D27A-C74C-76F574068F7D}"/>
              </a:ext>
            </a:extLst>
          </p:cNvPr>
          <p:cNvSpPr>
            <a:spLocks noGrp="1"/>
          </p:cNvSpPr>
          <p:nvPr>
            <p:ph type="title"/>
          </p:nvPr>
        </p:nvSpPr>
        <p:spPr/>
        <p:txBody>
          <a:bodyPr/>
          <a:lstStyle/>
          <a:p>
            <a:r>
              <a:rPr lang="en-US" dirty="0"/>
              <a:t>Extrinsic motivation versus intrinsic motivation</a:t>
            </a:r>
            <a:endParaRPr lang="en-GB" dirty="0"/>
          </a:p>
        </p:txBody>
      </p:sp>
      <p:sp>
        <p:nvSpPr>
          <p:cNvPr id="3" name="Text Placeholder 2">
            <a:extLst>
              <a:ext uri="{FF2B5EF4-FFF2-40B4-BE49-F238E27FC236}">
                <a16:creationId xmlns:a16="http://schemas.microsoft.com/office/drawing/2014/main" id="{9730EA35-4D67-45EE-258A-D4904BD963F5}"/>
              </a:ext>
            </a:extLst>
          </p:cNvPr>
          <p:cNvSpPr>
            <a:spLocks noGrp="1"/>
          </p:cNvSpPr>
          <p:nvPr>
            <p:ph type="body" idx="1"/>
          </p:nvPr>
        </p:nvSpPr>
        <p:spPr/>
        <p:txBody>
          <a:bodyPr/>
          <a:lstStyle/>
          <a:p>
            <a:r>
              <a:rPr lang="en-US" dirty="0"/>
              <a:t>Extrinsic motivation</a:t>
            </a:r>
            <a:endParaRPr lang="en-GB" dirty="0"/>
          </a:p>
        </p:txBody>
      </p:sp>
      <p:sp>
        <p:nvSpPr>
          <p:cNvPr id="4" name="Content Placeholder 3">
            <a:extLst>
              <a:ext uri="{FF2B5EF4-FFF2-40B4-BE49-F238E27FC236}">
                <a16:creationId xmlns:a16="http://schemas.microsoft.com/office/drawing/2014/main" id="{8D11F3AB-9A05-D9BE-98C2-BCC27DE861F0}"/>
              </a:ext>
            </a:extLst>
          </p:cNvPr>
          <p:cNvSpPr>
            <a:spLocks noGrp="1"/>
          </p:cNvSpPr>
          <p:nvPr>
            <p:ph sz="half" idx="2"/>
          </p:nvPr>
        </p:nvSpPr>
        <p:spPr/>
        <p:txBody>
          <a:bodyPr>
            <a:normAutofit/>
          </a:bodyPr>
          <a:lstStyle/>
          <a:p>
            <a:r>
              <a:rPr lang="en-US" sz="1800" dirty="0">
                <a:solidFill>
                  <a:srgbClr val="0E101A"/>
                </a:solidFill>
                <a:effectLst/>
                <a:latin typeface="Arial" panose="020B0604020202020204" pitchFamily="34" charset="0"/>
                <a:cs typeface="Arial" panose="020B0604020202020204" pitchFamily="34" charset="0"/>
              </a:rPr>
              <a:t>Forces generate extrinsic motivation from outside, and this motivation is commonly found in financial media</a:t>
            </a:r>
            <a:r>
              <a:rPr lang="en-US" sz="1800" b="0" i="0" dirty="0">
                <a:solidFill>
                  <a:srgbClr val="222222"/>
                </a:solidFill>
                <a:effectLst/>
                <a:latin typeface="Arial" panose="020B0604020202020204" pitchFamily="34" charset="0"/>
                <a:cs typeface="Arial" panose="020B0604020202020204" pitchFamily="34" charset="0"/>
              </a:rPr>
              <a:t>(</a:t>
            </a:r>
            <a:r>
              <a:rPr lang="en-US" sz="1800" dirty="0">
                <a:solidFill>
                  <a:srgbClr val="0E101A"/>
                </a:solidFill>
                <a:effectLst/>
                <a:latin typeface="Arial" panose="020B0604020202020204" pitchFamily="34" charset="0"/>
                <a:cs typeface="Arial" panose="020B0604020202020204" pitchFamily="34" charset="0"/>
              </a:rPr>
              <a:t>Sansone and </a:t>
            </a:r>
            <a:r>
              <a:rPr lang="en-US" sz="1800" dirty="0" err="1">
                <a:solidFill>
                  <a:srgbClr val="0E101A"/>
                </a:solidFill>
                <a:effectLst/>
                <a:latin typeface="Arial" panose="020B0604020202020204" pitchFamily="34" charset="0"/>
                <a:cs typeface="Arial" panose="020B0604020202020204" pitchFamily="34" charset="0"/>
              </a:rPr>
              <a:t>Harackiewicz</a:t>
            </a:r>
            <a:r>
              <a:rPr lang="en-US" sz="1800" dirty="0">
                <a:solidFill>
                  <a:srgbClr val="0E101A"/>
                </a:solidFill>
                <a:effectLst/>
                <a:latin typeface="Arial" panose="020B0604020202020204" pitchFamily="34" charset="0"/>
                <a:cs typeface="Arial" panose="020B0604020202020204" pitchFamily="34" charset="0"/>
              </a:rPr>
              <a:t>, 2000, pp. 43-44 )</a:t>
            </a:r>
            <a:endParaRPr lang="en-US" sz="1800" b="0" i="0" dirty="0">
              <a:solidFill>
                <a:srgbClr val="222222"/>
              </a:solidFill>
              <a:effectLst/>
              <a:latin typeface="Arial" panose="020B0604020202020204" pitchFamily="34" charset="0"/>
              <a:cs typeface="Arial" panose="020B0604020202020204" pitchFamily="34" charset="0"/>
            </a:endParaRPr>
          </a:p>
          <a:p>
            <a:r>
              <a:rPr lang="en-US" sz="1800" dirty="0">
                <a:solidFill>
                  <a:srgbClr val="222222"/>
                </a:solidFill>
                <a:latin typeface="Arial" panose="020B0604020202020204" pitchFamily="34" charset="0"/>
                <a:cs typeface="Arial" panose="020B0604020202020204" pitchFamily="34" charset="0"/>
              </a:rPr>
              <a:t>Focused on the outcome(</a:t>
            </a:r>
            <a:r>
              <a:rPr lang="en-US" sz="1800" dirty="0" err="1">
                <a:solidFill>
                  <a:srgbClr val="222222"/>
                </a:solidFill>
                <a:latin typeface="Arial" panose="020B0604020202020204" pitchFamily="34" charset="0"/>
                <a:cs typeface="Arial" panose="020B0604020202020204" pitchFamily="34" charset="0"/>
              </a:rPr>
              <a:t>Satinoff</a:t>
            </a:r>
            <a:r>
              <a:rPr lang="en-US" sz="1800" dirty="0">
                <a:solidFill>
                  <a:srgbClr val="222222"/>
                </a:solidFill>
                <a:latin typeface="Arial" panose="020B0604020202020204" pitchFamily="34" charset="0"/>
                <a:cs typeface="Arial" panose="020B0604020202020204" pitchFamily="34" charset="0"/>
              </a:rPr>
              <a:t> and Teitelbaum, 2013)</a:t>
            </a:r>
          </a:p>
          <a:p>
            <a:r>
              <a:rPr lang="en-GB" sz="1800" i="0" dirty="0">
                <a:effectLst/>
                <a:latin typeface="Arial" panose="020B0604020202020204" pitchFamily="34" charset="0"/>
                <a:cs typeface="Arial" panose="020B0604020202020204" pitchFamily="34" charset="0"/>
              </a:rPr>
              <a:t>Control</a:t>
            </a:r>
            <a:r>
              <a:rPr lang="en-GB" sz="1800" b="0" i="0" dirty="0">
                <a:effectLst/>
                <a:latin typeface="Arial" panose="020B0604020202020204" pitchFamily="34" charset="0"/>
                <a:cs typeface="Arial" panose="020B0604020202020204" pitchFamily="34" charset="0"/>
              </a:rPr>
              <a:t> is</a:t>
            </a:r>
            <a:r>
              <a:rPr lang="en-GB" sz="1800" i="0" dirty="0">
                <a:effectLst/>
                <a:latin typeface="Arial" panose="020B0604020202020204" pitchFamily="34" charset="0"/>
                <a:cs typeface="Arial" panose="020B0604020202020204" pitchFamily="34" charset="0"/>
              </a:rPr>
              <a:t> outside </a:t>
            </a:r>
            <a:r>
              <a:rPr lang="en-GB" sz="1800" b="0" i="0" dirty="0">
                <a:effectLst/>
                <a:latin typeface="Arial" panose="020B0604020202020204" pitchFamily="34" charset="0"/>
                <a:cs typeface="Arial" panose="020B0604020202020204" pitchFamily="34" charset="0"/>
              </a:rPr>
              <a:t>the person</a:t>
            </a:r>
            <a:endParaRPr lang="en-US" sz="1800" dirty="0">
              <a:latin typeface="Arial" panose="020B0604020202020204" pitchFamily="34" charset="0"/>
              <a:cs typeface="Arial" panose="020B0604020202020204" pitchFamily="34" charset="0"/>
            </a:endParaRPr>
          </a:p>
          <a:p>
            <a:r>
              <a:rPr lang="en-GB" sz="1800" b="0" i="0" dirty="0">
                <a:solidFill>
                  <a:srgbClr val="222222"/>
                </a:solidFill>
                <a:effectLst/>
                <a:latin typeface="Arial" panose="020B0604020202020204" pitchFamily="34" charset="0"/>
                <a:cs typeface="Arial" panose="020B0604020202020204" pitchFamily="34" charset="0"/>
              </a:rPr>
              <a:t>Driven by </a:t>
            </a:r>
            <a:r>
              <a:rPr lang="en-US" sz="1800" dirty="0">
                <a:solidFill>
                  <a:srgbClr val="222222"/>
                </a:solidFill>
                <a:latin typeface="Arial" panose="020B0604020202020204" pitchFamily="34" charset="0"/>
                <a:cs typeface="Arial" panose="020B0604020202020204" pitchFamily="34" charset="0"/>
              </a:rPr>
              <a:t>o</a:t>
            </a:r>
            <a:r>
              <a:rPr lang="en-US" sz="1800" b="0" i="0" dirty="0">
                <a:solidFill>
                  <a:srgbClr val="222222"/>
                </a:solidFill>
                <a:effectLst/>
                <a:latin typeface="Arial" panose="020B0604020202020204" pitchFamily="34" charset="0"/>
                <a:cs typeface="Arial" panose="020B0604020202020204" pitchFamily="34" charset="0"/>
              </a:rPr>
              <a:t>utside sources or other people</a:t>
            </a:r>
          </a:p>
          <a:p>
            <a:r>
              <a:rPr lang="en-US" sz="1800" b="0" i="0" dirty="0">
                <a:effectLst/>
                <a:latin typeface="Arial" panose="020B0604020202020204" pitchFamily="34" charset="0"/>
                <a:cs typeface="Arial" panose="020B0604020202020204" pitchFamily="34" charset="0"/>
              </a:rPr>
              <a:t>Appreciating</a:t>
            </a:r>
            <a:r>
              <a:rPr lang="en-US" sz="1800" dirty="0">
                <a:latin typeface="Arial" panose="020B0604020202020204" pitchFamily="34" charset="0"/>
                <a:cs typeface="Arial" panose="020B0604020202020204" pitchFamily="34" charset="0"/>
              </a:rPr>
              <a:t> </a:t>
            </a:r>
            <a:r>
              <a:rPr lang="en-US" sz="1800" b="0" i="0" dirty="0">
                <a:effectLst/>
                <a:latin typeface="Arial" panose="020B0604020202020204" pitchFamily="34" charset="0"/>
                <a:cs typeface="Arial" panose="020B0604020202020204" pitchFamily="34" charset="0"/>
              </a:rPr>
              <a:t>awards and rewards for completing tasks</a:t>
            </a:r>
            <a:r>
              <a:rPr lang="en-US" sz="1800" b="0" i="0" dirty="0">
                <a:solidFill>
                  <a:srgbClr val="222222"/>
                </a:solidFill>
                <a:effectLst/>
                <a:latin typeface="Arial" panose="020B0604020202020204" pitchFamily="34" charset="0"/>
                <a:cs typeface="Arial" panose="020B0604020202020204" pitchFamily="34" charset="0"/>
              </a:rPr>
              <a:t>(Reed, 2019).</a:t>
            </a:r>
          </a:p>
          <a:p>
            <a:endParaRPr lang="en-US" sz="1600" b="0" i="0" dirty="0">
              <a:solidFill>
                <a:srgbClr val="222222"/>
              </a:solidFill>
              <a:effectLst/>
              <a:latin typeface="Arial" panose="020B0604020202020204" pitchFamily="34" charset="0"/>
              <a:cs typeface="Arial" panose="020B0604020202020204" pitchFamily="34" charset="0"/>
            </a:endParaRPr>
          </a:p>
        </p:txBody>
      </p:sp>
      <p:sp>
        <p:nvSpPr>
          <p:cNvPr id="5" name="Text Placeholder 4">
            <a:extLst>
              <a:ext uri="{FF2B5EF4-FFF2-40B4-BE49-F238E27FC236}">
                <a16:creationId xmlns:a16="http://schemas.microsoft.com/office/drawing/2014/main" id="{1FB42231-91FA-F9BD-904A-91DC49150F60}"/>
              </a:ext>
            </a:extLst>
          </p:cNvPr>
          <p:cNvSpPr>
            <a:spLocks noGrp="1"/>
          </p:cNvSpPr>
          <p:nvPr>
            <p:ph type="body" sz="quarter" idx="3"/>
          </p:nvPr>
        </p:nvSpPr>
        <p:spPr/>
        <p:txBody>
          <a:bodyPr/>
          <a:lstStyle/>
          <a:p>
            <a:r>
              <a:rPr lang="en-US" dirty="0"/>
              <a:t>Intrinsic motivation</a:t>
            </a:r>
            <a:endParaRPr lang="en-GB" dirty="0"/>
          </a:p>
        </p:txBody>
      </p:sp>
      <p:sp>
        <p:nvSpPr>
          <p:cNvPr id="6" name="Content Placeholder 5">
            <a:extLst>
              <a:ext uri="{FF2B5EF4-FFF2-40B4-BE49-F238E27FC236}">
                <a16:creationId xmlns:a16="http://schemas.microsoft.com/office/drawing/2014/main" id="{31E80607-0915-5613-DDEC-97A742844E22}"/>
              </a:ext>
            </a:extLst>
          </p:cNvPr>
          <p:cNvSpPr>
            <a:spLocks noGrp="1"/>
          </p:cNvSpPr>
          <p:nvPr>
            <p:ph sz="quarter" idx="4"/>
          </p:nvPr>
        </p:nvSpPr>
        <p:spPr/>
        <p:txBody>
          <a:bodyPr/>
          <a:lstStyle/>
          <a:p>
            <a:r>
              <a:rPr lang="en-US" sz="1800" b="1" dirty="0">
                <a:solidFill>
                  <a:srgbClr val="0E101A"/>
                </a:solidFill>
                <a:effectLst/>
                <a:latin typeface="Arial" panose="020B0604020202020204" pitchFamily="34" charset="0"/>
                <a:cs typeface="Arial" panose="020B0604020202020204" pitchFamily="34" charset="0"/>
              </a:rPr>
              <a:t> </a:t>
            </a:r>
            <a:r>
              <a:rPr lang="en-US" sz="1800" dirty="0">
                <a:solidFill>
                  <a:srgbClr val="0E101A"/>
                </a:solidFill>
                <a:effectLst/>
                <a:latin typeface="Arial" panose="020B0604020202020204" pitchFamily="34" charset="0"/>
                <a:cs typeface="Arial" panose="020B0604020202020204" pitchFamily="34" charset="0"/>
              </a:rPr>
              <a:t>Intrinsic Motivation originates inside an individual and relies on the individual's demands or enjoyment of work (</a:t>
            </a:r>
            <a:r>
              <a:rPr lang="en-US" sz="1800" dirty="0" err="1">
                <a:solidFill>
                  <a:srgbClr val="0E101A"/>
                </a:solidFill>
                <a:effectLst/>
                <a:latin typeface="Arial" panose="020B0604020202020204" pitchFamily="34" charset="0"/>
                <a:cs typeface="Arial" panose="020B0604020202020204" pitchFamily="34" charset="0"/>
              </a:rPr>
              <a:t>Manganelli</a:t>
            </a:r>
            <a:r>
              <a:rPr lang="en-US" sz="1800" dirty="0">
                <a:solidFill>
                  <a:srgbClr val="0E101A"/>
                </a:solidFill>
                <a:effectLst/>
                <a:latin typeface="Arial" panose="020B0604020202020204" pitchFamily="34" charset="0"/>
                <a:cs typeface="Arial" panose="020B0604020202020204" pitchFamily="34" charset="0"/>
              </a:rPr>
              <a:t> et al., 2018)</a:t>
            </a:r>
          </a:p>
          <a:p>
            <a:r>
              <a:rPr lang="en-US" sz="1800" dirty="0">
                <a:solidFill>
                  <a:srgbClr val="0E101A"/>
                </a:solidFill>
                <a:latin typeface="Arial" panose="020B0604020202020204" pitchFamily="34" charset="0"/>
                <a:cs typeface="Arial" panose="020B0604020202020204" pitchFamily="34" charset="0"/>
              </a:rPr>
              <a:t>Focused on action</a:t>
            </a:r>
          </a:p>
          <a:p>
            <a:r>
              <a:rPr lang="en-US" sz="1800" dirty="0">
                <a:solidFill>
                  <a:srgbClr val="0E101A"/>
                </a:solidFill>
                <a:latin typeface="Arial" panose="020B0604020202020204" pitchFamily="34" charset="0"/>
                <a:cs typeface="Arial" panose="020B0604020202020204" pitchFamily="34" charset="0"/>
              </a:rPr>
              <a:t>The control is internal to the person</a:t>
            </a:r>
          </a:p>
          <a:p>
            <a:r>
              <a:rPr lang="en-US" sz="1800" dirty="0">
                <a:solidFill>
                  <a:srgbClr val="0E101A"/>
                </a:solidFill>
                <a:latin typeface="Arial" panose="020B0604020202020204" pitchFamily="34" charset="0"/>
                <a:cs typeface="Arial" panose="020B0604020202020204" pitchFamily="34" charset="0"/>
              </a:rPr>
              <a:t>Driven by own desires and needs(Reiss, 2012)</a:t>
            </a:r>
          </a:p>
          <a:p>
            <a:r>
              <a:rPr lang="en-GB" sz="1800" b="0" i="0" dirty="0">
                <a:solidFill>
                  <a:srgbClr val="222222"/>
                </a:solidFill>
                <a:effectLst/>
                <a:latin typeface="Arial" panose="020B0604020202020204" pitchFamily="34" charset="0"/>
                <a:cs typeface="Arial" panose="020B0604020202020204" pitchFamily="34" charset="0"/>
              </a:rPr>
              <a:t>Enjoying working on the task</a:t>
            </a:r>
            <a:endParaRPr lang="en-US" sz="1800" dirty="0">
              <a:solidFill>
                <a:srgbClr val="0E101A"/>
              </a:solidFill>
              <a:latin typeface="Arial" panose="020B0604020202020204" pitchFamily="34" charset="0"/>
              <a:cs typeface="Arial" panose="020B0604020202020204" pitchFamily="34" charset="0"/>
            </a:endParaRPr>
          </a:p>
          <a:p>
            <a:endParaRPr lang="en-US" sz="1400" dirty="0">
              <a:solidFill>
                <a:srgbClr val="0E101A"/>
              </a:solidFill>
              <a:effectLst/>
              <a:latin typeface="Arial" panose="020B0604020202020204" pitchFamily="34" charset="0"/>
              <a:cs typeface="Arial" panose="020B0604020202020204" pitchFamily="34" charset="0"/>
            </a:endParaRPr>
          </a:p>
          <a:p>
            <a:endParaRPr lang="en-GB" dirty="0"/>
          </a:p>
        </p:txBody>
      </p:sp>
      <mc:AlternateContent xmlns:mc="http://schemas.openxmlformats.org/markup-compatibility/2006" xmlns:p14="http://schemas.microsoft.com/office/powerpoint/2010/main">
        <mc:Choice Requires="p14">
          <p:contentPart p14:bwMode="auto" r:id="rId3">
            <p14:nvContentPartPr>
              <p14:cNvPr id="7" name="Ink 6">
                <a:extLst>
                  <a:ext uri="{FF2B5EF4-FFF2-40B4-BE49-F238E27FC236}">
                    <a16:creationId xmlns:a16="http://schemas.microsoft.com/office/drawing/2014/main" id="{7B33291C-161C-1D3B-14C3-F71C78BBA4FF}"/>
                  </a:ext>
                </a:extLst>
              </p14:cNvPr>
              <p14:cNvContentPartPr/>
              <p14:nvPr/>
            </p14:nvContentPartPr>
            <p14:xfrm>
              <a:off x="1473798" y="903748"/>
              <a:ext cx="360" cy="360"/>
            </p14:xfrm>
          </p:contentPart>
        </mc:Choice>
        <mc:Fallback xmlns="">
          <p:pic>
            <p:nvPicPr>
              <p:cNvPr id="7" name="Ink 6">
                <a:extLst>
                  <a:ext uri="{FF2B5EF4-FFF2-40B4-BE49-F238E27FC236}">
                    <a16:creationId xmlns:a16="http://schemas.microsoft.com/office/drawing/2014/main" id="{7B33291C-161C-1D3B-14C3-F71C78BBA4FF}"/>
                  </a:ext>
                </a:extLst>
              </p:cNvPr>
              <p:cNvPicPr/>
              <p:nvPr/>
            </p:nvPicPr>
            <p:blipFill>
              <a:blip r:embed="rId4"/>
              <a:stretch>
                <a:fillRect/>
              </a:stretch>
            </p:blipFill>
            <p:spPr>
              <a:xfrm>
                <a:off x="1464798" y="894748"/>
                <a:ext cx="18000" cy="18000"/>
              </a:xfrm>
              <a:prstGeom prst="rect">
                <a:avLst/>
              </a:prstGeom>
            </p:spPr>
          </p:pic>
        </mc:Fallback>
      </mc:AlternateContent>
    </p:spTree>
    <p:extLst>
      <p:ext uri="{BB962C8B-B14F-4D97-AF65-F5344CB8AC3E}">
        <p14:creationId xmlns:p14="http://schemas.microsoft.com/office/powerpoint/2010/main" val="21577982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D4B83-9D2C-8C82-6446-30F3DBF2A962}"/>
              </a:ext>
            </a:extLst>
          </p:cNvPr>
          <p:cNvSpPr>
            <a:spLocks noGrp="1"/>
          </p:cNvSpPr>
          <p:nvPr>
            <p:ph type="title"/>
          </p:nvPr>
        </p:nvSpPr>
        <p:spPr/>
        <p:txBody>
          <a:bodyPr/>
          <a:lstStyle/>
          <a:p>
            <a:r>
              <a:rPr lang="en-US" dirty="0"/>
              <a:t>Advantages and Disadvantages of Each Type of Motivation</a:t>
            </a:r>
            <a:endParaRPr lang="en-GB" dirty="0"/>
          </a:p>
        </p:txBody>
      </p:sp>
      <p:sp>
        <p:nvSpPr>
          <p:cNvPr id="3" name="Content Placeholder 2">
            <a:extLst>
              <a:ext uri="{FF2B5EF4-FFF2-40B4-BE49-F238E27FC236}">
                <a16:creationId xmlns:a16="http://schemas.microsoft.com/office/drawing/2014/main" id="{BBE47CC9-C9C2-3DEA-C2D4-473351356D26}"/>
              </a:ext>
            </a:extLst>
          </p:cNvPr>
          <p:cNvSpPr>
            <a:spLocks noGrp="1"/>
          </p:cNvSpPr>
          <p:nvPr>
            <p:ph sz="half" idx="1"/>
          </p:nvPr>
        </p:nvSpPr>
        <p:spPr/>
        <p:txBody>
          <a:bodyPr>
            <a:normAutofit lnSpcReduction="10000"/>
          </a:bodyPr>
          <a:lstStyle/>
          <a:p>
            <a:r>
              <a:rPr lang="en-US" sz="1700" dirty="0">
                <a:latin typeface="Arial" panose="020B0604020202020204" pitchFamily="34" charset="0"/>
                <a:cs typeface="Arial" panose="020B0604020202020204" pitchFamily="34" charset="0"/>
              </a:rPr>
              <a:t>Intrinsic motivation</a:t>
            </a:r>
          </a:p>
          <a:p>
            <a:pPr marL="0" indent="0">
              <a:buNone/>
            </a:pPr>
            <a:r>
              <a:rPr lang="en-GB" sz="1700" b="1" dirty="0">
                <a:latin typeface="Arial" panose="020B0604020202020204" pitchFamily="34" charset="0"/>
                <a:cs typeface="Arial" panose="020B0604020202020204" pitchFamily="34" charset="0"/>
              </a:rPr>
              <a:t>Advantages :</a:t>
            </a:r>
          </a:p>
          <a:p>
            <a:pPr marL="0" indent="0">
              <a:buNone/>
            </a:pPr>
            <a:r>
              <a:rPr lang="en-US" sz="1700" kern="1200" dirty="0">
                <a:solidFill>
                  <a:schemeClr val="tx1"/>
                </a:solidFill>
                <a:effectLst/>
                <a:latin typeface="Arial" panose="020B0604020202020204" pitchFamily="34" charset="0"/>
                <a:cs typeface="Arial" panose="020B0604020202020204" pitchFamily="34" charset="0"/>
              </a:rPr>
              <a:t> </a:t>
            </a:r>
            <a:r>
              <a:rPr lang="en-US" sz="1800" kern="1200" dirty="0">
                <a:solidFill>
                  <a:schemeClr val="tx1"/>
                </a:solidFill>
                <a:effectLst/>
                <a:latin typeface="Arial" panose="020B0604020202020204" pitchFamily="34" charset="0"/>
                <a:cs typeface="Arial" panose="020B0604020202020204" pitchFamily="34" charset="0"/>
              </a:rPr>
              <a:t>Intrinsic motivation helps people better understand their tasks and brings more value (Thomas, 2009, pp. 11-13). To do this, they do not stop making mistakes and learning. There are also provisions for using instant feedback to develop an individual. </a:t>
            </a:r>
            <a:endParaRPr lang="en-US" sz="1800" b="0" i="0" dirty="0">
              <a:effectLst/>
              <a:latin typeface="Arial" panose="020B0604020202020204" pitchFamily="34" charset="0"/>
              <a:cs typeface="Arial" panose="020B0604020202020204" pitchFamily="34" charset="0"/>
            </a:endParaRPr>
          </a:p>
          <a:p>
            <a:pPr marL="0" indent="0">
              <a:buNone/>
            </a:pPr>
            <a:r>
              <a:rPr lang="en-US" sz="1800" b="1" dirty="0">
                <a:latin typeface="Arial" panose="020B0604020202020204" pitchFamily="34" charset="0"/>
                <a:cs typeface="Arial" panose="020B0604020202020204" pitchFamily="34" charset="0"/>
              </a:rPr>
              <a:t>Disadvantages</a:t>
            </a:r>
            <a:r>
              <a:rPr lang="en-US" sz="1800" dirty="0">
                <a:latin typeface="Arial" panose="020B0604020202020204" pitchFamily="34" charset="0"/>
                <a:cs typeface="Arial" panose="020B0604020202020204" pitchFamily="34" charset="0"/>
              </a:rPr>
              <a:t>:</a:t>
            </a:r>
          </a:p>
          <a:p>
            <a:pPr marL="0" indent="0">
              <a:buNone/>
            </a:pPr>
            <a:r>
              <a:rPr lang="en-US" sz="1800" kern="1200" dirty="0">
                <a:solidFill>
                  <a:schemeClr val="tx1"/>
                </a:solidFill>
                <a:effectLst/>
                <a:latin typeface="Arial" panose="020B0604020202020204" pitchFamily="34" charset="0"/>
                <a:cs typeface="Arial" panose="020B0604020202020204" pitchFamily="34" charset="0"/>
              </a:rPr>
              <a:t>As intrinsic motivation originates from the internal mind of an individual, it is challenging to learn something for them if they do not found interesting. Intrinsic rewards are often inadequate for employees, and external rewards are needed to make them valuable (</a:t>
            </a:r>
            <a:r>
              <a:rPr lang="en-US" sz="1800" kern="1200" dirty="0" err="1">
                <a:solidFill>
                  <a:schemeClr val="tx1"/>
                </a:solidFill>
                <a:effectLst/>
                <a:latin typeface="Arial" panose="020B0604020202020204" pitchFamily="34" charset="0"/>
                <a:cs typeface="Arial" panose="020B0604020202020204" pitchFamily="34" charset="0"/>
              </a:rPr>
              <a:t>Satinoff</a:t>
            </a:r>
            <a:r>
              <a:rPr lang="en-US" sz="1800" kern="1200" dirty="0">
                <a:solidFill>
                  <a:schemeClr val="tx1"/>
                </a:solidFill>
                <a:effectLst/>
                <a:latin typeface="Arial" panose="020B0604020202020204" pitchFamily="34" charset="0"/>
                <a:cs typeface="Arial" panose="020B0604020202020204" pitchFamily="34" charset="0"/>
              </a:rPr>
              <a:t> and Teitelbaum, 2013).  </a:t>
            </a:r>
          </a:p>
          <a:p>
            <a:pPr marL="0" indent="0">
              <a:buNone/>
            </a:pPr>
            <a:endParaRPr lang="en-US" sz="1800" dirty="0">
              <a:latin typeface="Arial" panose="020B0604020202020204" pitchFamily="34" charset="0"/>
              <a:cs typeface="Arial" panose="020B0604020202020204" pitchFamily="34" charset="0"/>
            </a:endParaRPr>
          </a:p>
          <a:p>
            <a:pPr marL="0" indent="0">
              <a:buNone/>
            </a:pPr>
            <a:endParaRPr lang="en-GB" sz="1800"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1E9E1F89-816D-FCC1-D5AD-542E9FA6DF5E}"/>
              </a:ext>
            </a:extLst>
          </p:cNvPr>
          <p:cNvSpPr>
            <a:spLocks noGrp="1"/>
          </p:cNvSpPr>
          <p:nvPr>
            <p:ph sz="half" idx="2"/>
          </p:nvPr>
        </p:nvSpPr>
        <p:spPr/>
        <p:txBody>
          <a:bodyPr>
            <a:noAutofit/>
          </a:bodyPr>
          <a:lstStyle/>
          <a:p>
            <a:r>
              <a:rPr lang="en-US" sz="1800" dirty="0">
                <a:latin typeface="Arial" panose="020B0604020202020204" pitchFamily="34" charset="0"/>
                <a:cs typeface="Arial" panose="020B0604020202020204" pitchFamily="34" charset="0"/>
              </a:rPr>
              <a:t>Extrinsic motivation</a:t>
            </a:r>
          </a:p>
          <a:p>
            <a:pPr marL="0" indent="0">
              <a:buNone/>
            </a:pPr>
            <a:r>
              <a:rPr lang="en-US" sz="1800" b="1" dirty="0">
                <a:latin typeface="Arial" panose="020B0604020202020204" pitchFamily="34" charset="0"/>
                <a:cs typeface="Arial" panose="020B0604020202020204" pitchFamily="34" charset="0"/>
              </a:rPr>
              <a:t>Advantages :</a:t>
            </a:r>
          </a:p>
          <a:p>
            <a:pPr marL="0" indent="0">
              <a:buNone/>
            </a:pPr>
            <a:r>
              <a:rPr lang="en-US" sz="1800" kern="1200" dirty="0">
                <a:solidFill>
                  <a:schemeClr val="tx1"/>
                </a:solidFill>
                <a:effectLst/>
                <a:latin typeface="Arial" panose="020B0604020202020204" pitchFamily="34" charset="0"/>
                <a:cs typeface="Arial" panose="020B0604020202020204" pitchFamily="34" charset="0"/>
              </a:rPr>
              <a:t>Extrinsic motivation is advantageous because it works well to meet the tasks, whether they are mundane or not enjoyable. It provides an individual with a short-term target to work upon and induces a person’s interest in monotonous tasks. </a:t>
            </a:r>
            <a:endParaRPr lang="en-US" sz="1800" dirty="0">
              <a:latin typeface="Arial" panose="020B0604020202020204" pitchFamily="34" charset="0"/>
              <a:cs typeface="Arial" panose="020B0604020202020204" pitchFamily="34" charset="0"/>
            </a:endParaRPr>
          </a:p>
          <a:p>
            <a:pPr marL="0" indent="0">
              <a:buNone/>
            </a:pPr>
            <a:r>
              <a:rPr lang="en-US" sz="1800" b="1" dirty="0">
                <a:latin typeface="Arial" panose="020B0604020202020204" pitchFamily="34" charset="0"/>
                <a:cs typeface="Arial" panose="020B0604020202020204" pitchFamily="34" charset="0"/>
              </a:rPr>
              <a:t>Disadvantages :</a:t>
            </a:r>
          </a:p>
          <a:p>
            <a:pPr marL="0" indent="0">
              <a:buNone/>
            </a:pPr>
            <a:r>
              <a:rPr lang="en-US" sz="1800" dirty="0">
                <a:latin typeface="Arial" panose="020B0604020202020204" pitchFamily="34" charset="0"/>
                <a:cs typeface="Arial" panose="020B0604020202020204" pitchFamily="34" charset="0"/>
              </a:rPr>
              <a:t>E</a:t>
            </a:r>
            <a:r>
              <a:rPr lang="en-US" sz="1800" kern="1200" dirty="0">
                <a:solidFill>
                  <a:schemeClr val="tx1"/>
                </a:solidFill>
                <a:effectLst/>
                <a:latin typeface="Arial" panose="020B0604020202020204" pitchFamily="34" charset="0"/>
                <a:cs typeface="Arial" panose="020B0604020202020204" pitchFamily="34" charset="0"/>
              </a:rPr>
              <a:t>xtrinsic motivation can be disadvantageous because of its short-term nature, and it also demands to be developed and modified continuously with the changing demands . </a:t>
            </a:r>
            <a:endParaRPr lang="en-GB" sz="1800" dirty="0">
              <a:latin typeface="Arial" panose="020B0604020202020204" pitchFamily="34" charset="0"/>
              <a:cs typeface="Arial" panose="020B0604020202020204" pitchFamily="34" charset="0"/>
            </a:endParaRPr>
          </a:p>
          <a:p>
            <a:endParaRPr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552643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Motivates Me </a:t>
            </a:r>
          </a:p>
        </p:txBody>
      </p:sp>
      <p:pic>
        <p:nvPicPr>
          <p:cNvPr id="3078" name="Picture 6" descr="Excellent techniques that will help you meet your deadlines - IED"/>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671336" y="1825625"/>
            <a:ext cx="6849328"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29047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1248" y="548640"/>
            <a:ext cx="3600860" cy="5431536"/>
          </a:xfrm>
        </p:spPr>
        <p:txBody>
          <a:bodyPr>
            <a:normAutofit/>
          </a:bodyPr>
          <a:lstStyle/>
          <a:p>
            <a:r>
              <a:rPr lang="en-US" sz="5400"/>
              <a:t>Conclusion</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216885" y="360179"/>
            <a:ext cx="6224335" cy="5431536"/>
          </a:xfrm>
        </p:spPr>
        <p:txBody>
          <a:bodyPr anchor="ctr">
            <a:normAutofit/>
          </a:bodyPr>
          <a:lstStyle/>
          <a:p>
            <a:pPr marL="0" indent="0">
              <a:buNone/>
            </a:pPr>
            <a:r>
              <a:rPr lang="en-US" sz="2200" dirty="0"/>
              <a:t>Motivation is a vital resource that enables a person to adapt, improve and function well in his personal and working life. </a:t>
            </a:r>
          </a:p>
          <a:p>
            <a:pPr marL="0" indent="0">
              <a:buNone/>
            </a:pPr>
            <a:endParaRPr lang="en-US" sz="2200" dirty="0"/>
          </a:p>
        </p:txBody>
      </p:sp>
    </p:spTree>
    <p:extLst>
      <p:ext uri="{BB962C8B-B14F-4D97-AF65-F5344CB8AC3E}">
        <p14:creationId xmlns:p14="http://schemas.microsoft.com/office/powerpoint/2010/main" val="22032187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r>
              <a:rPr lang="en-US" sz="5400" dirty="0"/>
              <a:t>References </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838200" y="1929384"/>
            <a:ext cx="10515600" cy="4251960"/>
          </a:xfrm>
        </p:spPr>
        <p:txBody>
          <a:bodyPr>
            <a:normAutofit fontScale="70000" lnSpcReduction="20000"/>
          </a:bodyPr>
          <a:lstStyle/>
          <a:p>
            <a:pPr marL="0" indent="0">
              <a:lnSpc>
                <a:spcPct val="100000"/>
              </a:lnSpc>
              <a:buNone/>
            </a:pPr>
            <a:r>
              <a:rPr lang="en-US" sz="1700" b="0" i="0" dirty="0">
                <a:solidFill>
                  <a:srgbClr val="000000"/>
                </a:solidFill>
                <a:effectLst/>
                <a:latin typeface="Arial" panose="020B0604020202020204" pitchFamily="34" charset="0"/>
                <a:cs typeface="Arial" panose="020B0604020202020204" pitchFamily="34" charset="0"/>
              </a:rPr>
              <a:t>Fleming, M. and </a:t>
            </a:r>
            <a:r>
              <a:rPr lang="en-US" sz="1700" b="0" i="0" dirty="0" err="1">
                <a:solidFill>
                  <a:srgbClr val="000000"/>
                </a:solidFill>
                <a:effectLst/>
                <a:latin typeface="Arial" panose="020B0604020202020204" pitchFamily="34" charset="0"/>
                <a:cs typeface="Arial" panose="020B0604020202020204" pitchFamily="34" charset="0"/>
              </a:rPr>
              <a:t>Levie</a:t>
            </a:r>
            <a:r>
              <a:rPr lang="en-US" sz="1700" b="0" i="0" dirty="0">
                <a:solidFill>
                  <a:srgbClr val="000000"/>
                </a:solidFill>
                <a:effectLst/>
                <a:latin typeface="Arial" panose="020B0604020202020204" pitchFamily="34" charset="0"/>
                <a:cs typeface="Arial" panose="020B0604020202020204" pitchFamily="34" charset="0"/>
              </a:rPr>
              <a:t>, W., 1978. </a:t>
            </a:r>
            <a:r>
              <a:rPr lang="en-US" sz="1700" b="0" i="1" dirty="0">
                <a:solidFill>
                  <a:srgbClr val="000000"/>
                </a:solidFill>
                <a:effectLst/>
                <a:latin typeface="Arial" panose="020B0604020202020204" pitchFamily="34" charset="0"/>
                <a:cs typeface="Arial" panose="020B0604020202020204" pitchFamily="34" charset="0"/>
              </a:rPr>
              <a:t>Instructional message design</a:t>
            </a:r>
            <a:r>
              <a:rPr lang="en-US" sz="1700" b="0" i="0" dirty="0">
                <a:solidFill>
                  <a:srgbClr val="000000"/>
                </a:solidFill>
                <a:effectLst/>
                <a:latin typeface="Arial" panose="020B0604020202020204" pitchFamily="34" charset="0"/>
                <a:cs typeface="Arial" panose="020B0604020202020204" pitchFamily="34" charset="0"/>
              </a:rPr>
              <a:t>. 2nd ed. Englewood Cliffs, New Jersey: Educational Technology, pp.3-4.</a:t>
            </a:r>
            <a:endParaRPr lang="en-US" sz="1700" dirty="0">
              <a:latin typeface="Arial" panose="020B0604020202020204" pitchFamily="34" charset="0"/>
              <a:cs typeface="Arial" panose="020B0604020202020204" pitchFamily="34" charset="0"/>
            </a:endParaRPr>
          </a:p>
          <a:p>
            <a:pPr marL="0" indent="0">
              <a:lnSpc>
                <a:spcPct val="100000"/>
              </a:lnSpc>
              <a:buNone/>
            </a:pPr>
            <a:r>
              <a:rPr lang="en-US" sz="1700" dirty="0" err="1">
                <a:latin typeface="Arial" panose="020B0604020202020204" pitchFamily="34" charset="0"/>
                <a:cs typeface="Arial" panose="020B0604020202020204" pitchFamily="34" charset="0"/>
              </a:rPr>
              <a:t>Gerrig</a:t>
            </a:r>
            <a:r>
              <a:rPr lang="en-US" sz="1700" dirty="0">
                <a:latin typeface="Arial" panose="020B0604020202020204" pitchFamily="34" charset="0"/>
                <a:cs typeface="Arial" panose="020B0604020202020204" pitchFamily="34" charset="0"/>
              </a:rPr>
              <a:t>, R., Zimbardo, P. and Campbell, A., 2015. </a:t>
            </a:r>
            <a:r>
              <a:rPr lang="en-US" sz="1700" i="1" dirty="0">
                <a:latin typeface="Arial" panose="020B0604020202020204" pitchFamily="34" charset="0"/>
                <a:cs typeface="Arial" panose="020B0604020202020204" pitchFamily="34" charset="0"/>
              </a:rPr>
              <a:t>Psychology and Life</a:t>
            </a:r>
            <a:r>
              <a:rPr lang="en-US" sz="1700" dirty="0">
                <a:latin typeface="Arial" panose="020B0604020202020204" pitchFamily="34" charset="0"/>
                <a:cs typeface="Arial" panose="020B0604020202020204" pitchFamily="34" charset="0"/>
              </a:rPr>
              <a:t>. Pearson Australia Pty Ltd.</a:t>
            </a:r>
          </a:p>
          <a:p>
            <a:pPr marL="0" indent="0">
              <a:lnSpc>
                <a:spcPct val="100000"/>
              </a:lnSpc>
              <a:buNone/>
            </a:pPr>
            <a:r>
              <a:rPr lang="en-US" sz="1700" b="0" i="0" dirty="0" err="1">
                <a:solidFill>
                  <a:srgbClr val="222222"/>
                </a:solidFill>
                <a:effectLst/>
                <a:latin typeface="Arial" panose="020B0604020202020204" pitchFamily="34" charset="0"/>
              </a:rPr>
              <a:t>Kuvaas</a:t>
            </a:r>
            <a:r>
              <a:rPr lang="en-US" sz="1700" b="0" i="0" dirty="0">
                <a:solidFill>
                  <a:srgbClr val="222222"/>
                </a:solidFill>
                <a:effectLst/>
                <a:latin typeface="Arial" panose="020B0604020202020204" pitchFamily="34" charset="0"/>
              </a:rPr>
              <a:t>, B., Buch, R., Weibel, A., </a:t>
            </a:r>
            <a:r>
              <a:rPr lang="en-US" sz="1700" b="0" i="0" dirty="0" err="1">
                <a:solidFill>
                  <a:srgbClr val="222222"/>
                </a:solidFill>
                <a:effectLst/>
                <a:latin typeface="Arial" panose="020B0604020202020204" pitchFamily="34" charset="0"/>
              </a:rPr>
              <a:t>Dysvik</a:t>
            </a:r>
            <a:r>
              <a:rPr lang="en-US" sz="1700" b="0" i="0" dirty="0">
                <a:solidFill>
                  <a:srgbClr val="222222"/>
                </a:solidFill>
                <a:effectLst/>
                <a:latin typeface="Arial" panose="020B0604020202020204" pitchFamily="34" charset="0"/>
              </a:rPr>
              <a:t>, A., &amp; </a:t>
            </a:r>
            <a:r>
              <a:rPr lang="en-US" sz="1700" b="0" i="0" dirty="0" err="1">
                <a:solidFill>
                  <a:srgbClr val="222222"/>
                </a:solidFill>
                <a:effectLst/>
                <a:latin typeface="Arial" panose="020B0604020202020204" pitchFamily="34" charset="0"/>
              </a:rPr>
              <a:t>Nerstad</a:t>
            </a:r>
            <a:r>
              <a:rPr lang="en-US" sz="1700" b="0" i="0" dirty="0">
                <a:solidFill>
                  <a:srgbClr val="222222"/>
                </a:solidFill>
                <a:effectLst/>
                <a:latin typeface="Arial" panose="020B0604020202020204" pitchFamily="34" charset="0"/>
              </a:rPr>
              <a:t>, C. G. (2017). Do intrinsic and extrinsic motivation relate differently to employee outcomes?. </a:t>
            </a:r>
            <a:r>
              <a:rPr lang="en-US" sz="1700" b="0" i="1" dirty="0">
                <a:solidFill>
                  <a:srgbClr val="222222"/>
                </a:solidFill>
                <a:effectLst/>
                <a:latin typeface="Arial" panose="020B0604020202020204" pitchFamily="34" charset="0"/>
              </a:rPr>
              <a:t>Journal of Economic Psychology</a:t>
            </a:r>
            <a:r>
              <a:rPr lang="en-US" sz="1700" b="0" i="0" dirty="0">
                <a:solidFill>
                  <a:srgbClr val="222222"/>
                </a:solidFill>
                <a:effectLst/>
                <a:latin typeface="Arial" panose="020B0604020202020204" pitchFamily="34" charset="0"/>
              </a:rPr>
              <a:t>, </a:t>
            </a:r>
            <a:r>
              <a:rPr lang="en-US" sz="1700" b="0" i="1" dirty="0">
                <a:solidFill>
                  <a:srgbClr val="222222"/>
                </a:solidFill>
                <a:effectLst/>
                <a:latin typeface="Arial" panose="020B0604020202020204" pitchFamily="34" charset="0"/>
              </a:rPr>
              <a:t>61</a:t>
            </a:r>
            <a:r>
              <a:rPr lang="en-US" sz="1700" b="0" i="0" dirty="0">
                <a:solidFill>
                  <a:srgbClr val="222222"/>
                </a:solidFill>
                <a:effectLst/>
                <a:latin typeface="Arial" panose="020B0604020202020204" pitchFamily="34" charset="0"/>
              </a:rPr>
              <a:t>, 244-258.</a:t>
            </a:r>
            <a:endParaRPr lang="en-US" sz="1700" dirty="0">
              <a:latin typeface="Arial" panose="020B0604020202020204" pitchFamily="34" charset="0"/>
              <a:cs typeface="Arial" panose="020B0604020202020204" pitchFamily="34" charset="0"/>
            </a:endParaRPr>
          </a:p>
          <a:p>
            <a:pPr marL="0" indent="0">
              <a:lnSpc>
                <a:spcPct val="100000"/>
              </a:lnSpc>
              <a:buNone/>
            </a:pPr>
            <a:r>
              <a:rPr lang="en-US" sz="1700" b="0" i="0" dirty="0">
                <a:solidFill>
                  <a:srgbClr val="222222"/>
                </a:solidFill>
                <a:effectLst/>
                <a:latin typeface="Arial" panose="020B0604020202020204" pitchFamily="34" charset="0"/>
              </a:rPr>
              <a:t>Lindner, J. R. (1998). Understanding employee motivation. </a:t>
            </a:r>
            <a:r>
              <a:rPr lang="en-US" sz="1700" b="0" i="1" dirty="0">
                <a:solidFill>
                  <a:srgbClr val="222222"/>
                </a:solidFill>
                <a:effectLst/>
                <a:latin typeface="Arial" panose="020B0604020202020204" pitchFamily="34" charset="0"/>
              </a:rPr>
              <a:t>Journal of extension</a:t>
            </a:r>
            <a:r>
              <a:rPr lang="en-US" sz="1700" b="0" i="0" dirty="0">
                <a:solidFill>
                  <a:srgbClr val="222222"/>
                </a:solidFill>
                <a:effectLst/>
                <a:latin typeface="Arial" panose="020B0604020202020204" pitchFamily="34" charset="0"/>
              </a:rPr>
              <a:t>, </a:t>
            </a:r>
            <a:r>
              <a:rPr lang="en-US" sz="1700" b="0" i="1" dirty="0">
                <a:solidFill>
                  <a:srgbClr val="222222"/>
                </a:solidFill>
                <a:effectLst/>
                <a:latin typeface="Arial" panose="020B0604020202020204" pitchFamily="34" charset="0"/>
              </a:rPr>
              <a:t>36</a:t>
            </a:r>
            <a:r>
              <a:rPr lang="en-US" sz="1700" b="0" i="0" dirty="0">
                <a:solidFill>
                  <a:srgbClr val="222222"/>
                </a:solidFill>
                <a:effectLst/>
                <a:latin typeface="Arial" panose="020B0604020202020204" pitchFamily="34" charset="0"/>
              </a:rPr>
              <a:t>(3), 1-8.</a:t>
            </a:r>
            <a:endParaRPr lang="en-US" sz="1700" dirty="0">
              <a:latin typeface="Arial" panose="020B0604020202020204" pitchFamily="34" charset="0"/>
              <a:cs typeface="Arial" panose="020B0604020202020204" pitchFamily="34" charset="0"/>
            </a:endParaRPr>
          </a:p>
          <a:p>
            <a:pPr marL="0" indent="0">
              <a:lnSpc>
                <a:spcPct val="100000"/>
              </a:lnSpc>
              <a:buNone/>
            </a:pPr>
            <a:r>
              <a:rPr lang="en-US" sz="1700" b="0" i="0" dirty="0" err="1">
                <a:solidFill>
                  <a:srgbClr val="000000"/>
                </a:solidFill>
                <a:effectLst/>
                <a:latin typeface="Arial" panose="020B0604020202020204" pitchFamily="34" charset="0"/>
                <a:cs typeface="Arial" panose="020B0604020202020204" pitchFamily="34" charset="0"/>
              </a:rPr>
              <a:t>Manganelli</a:t>
            </a:r>
            <a:r>
              <a:rPr lang="en-US" sz="1700" b="0" i="0" dirty="0">
                <a:solidFill>
                  <a:srgbClr val="000000"/>
                </a:solidFill>
                <a:effectLst/>
                <a:latin typeface="Arial" panose="020B0604020202020204" pitchFamily="34" charset="0"/>
                <a:cs typeface="Arial" panose="020B0604020202020204" pitchFamily="34" charset="0"/>
              </a:rPr>
              <a:t>, L., Thibault-Landry, A., Forest, J. and </a:t>
            </a:r>
            <a:r>
              <a:rPr lang="en-US" sz="1700" b="0" i="0" dirty="0" err="1">
                <a:solidFill>
                  <a:srgbClr val="000000"/>
                </a:solidFill>
                <a:effectLst/>
                <a:latin typeface="Arial" panose="020B0604020202020204" pitchFamily="34" charset="0"/>
                <a:cs typeface="Arial" panose="020B0604020202020204" pitchFamily="34" charset="0"/>
              </a:rPr>
              <a:t>Carpentier</a:t>
            </a:r>
            <a:r>
              <a:rPr lang="en-US" sz="1700" b="0" i="0" dirty="0">
                <a:solidFill>
                  <a:srgbClr val="000000"/>
                </a:solidFill>
                <a:effectLst/>
                <a:latin typeface="Arial" panose="020B0604020202020204" pitchFamily="34" charset="0"/>
                <a:cs typeface="Arial" panose="020B0604020202020204" pitchFamily="34" charset="0"/>
              </a:rPr>
              <a:t>, J., 2018. Self-Determination Theory Can Help You Generate Performance and Well-Being in the Workplace: A Review of the Literature. </a:t>
            </a:r>
            <a:r>
              <a:rPr lang="en-US" sz="1700" b="0" i="1" dirty="0">
                <a:solidFill>
                  <a:srgbClr val="000000"/>
                </a:solidFill>
                <a:effectLst/>
                <a:latin typeface="Arial" panose="020B0604020202020204" pitchFamily="34" charset="0"/>
                <a:cs typeface="Arial" panose="020B0604020202020204" pitchFamily="34" charset="0"/>
              </a:rPr>
              <a:t>Advances in Developing Human Resources</a:t>
            </a:r>
            <a:r>
              <a:rPr lang="en-US" sz="1700" b="0" i="0" dirty="0">
                <a:solidFill>
                  <a:srgbClr val="000000"/>
                </a:solidFill>
                <a:effectLst/>
                <a:latin typeface="Arial" panose="020B0604020202020204" pitchFamily="34" charset="0"/>
                <a:cs typeface="Arial" panose="020B0604020202020204" pitchFamily="34" charset="0"/>
              </a:rPr>
              <a:t>, [online] 20(2), pp.227-240. Available at: &lt;https://journals.sagepub.com/doi/full/10.1177/1523422318757210&gt; [Accessed 17 June 2022].</a:t>
            </a:r>
          </a:p>
          <a:p>
            <a:pPr marL="0" indent="0">
              <a:lnSpc>
                <a:spcPct val="100000"/>
              </a:lnSpc>
              <a:buNone/>
            </a:pPr>
            <a:r>
              <a:rPr lang="en-US" sz="1700" b="1" i="0" dirty="0">
                <a:solidFill>
                  <a:srgbClr val="666666"/>
                </a:solidFill>
                <a:effectLst/>
                <a:latin typeface="Arial" panose="020B0604020202020204" pitchFamily="34" charset="0"/>
                <a:cs typeface="Arial" panose="020B0604020202020204" pitchFamily="34" charset="0"/>
              </a:rPr>
              <a:t> </a:t>
            </a:r>
            <a:r>
              <a:rPr lang="en-US" sz="1700" b="0" i="0" dirty="0">
                <a:solidFill>
                  <a:srgbClr val="000000"/>
                </a:solidFill>
                <a:effectLst/>
                <a:latin typeface="Arial" panose="020B0604020202020204" pitchFamily="34" charset="0"/>
                <a:cs typeface="Arial" panose="020B0604020202020204" pitchFamily="34" charset="0"/>
              </a:rPr>
              <a:t>Miner, J., 1993. </a:t>
            </a:r>
            <a:r>
              <a:rPr lang="en-US" sz="1700" b="0" i="1" dirty="0">
                <a:solidFill>
                  <a:srgbClr val="000000"/>
                </a:solidFill>
                <a:effectLst/>
                <a:latin typeface="Arial" panose="020B0604020202020204" pitchFamily="34" charset="0"/>
                <a:cs typeface="Arial" panose="020B0604020202020204" pitchFamily="34" charset="0"/>
              </a:rPr>
              <a:t>Organizational Behavior: Essential theories of motivation and leadership. one</a:t>
            </a:r>
            <a:r>
              <a:rPr lang="en-US" sz="1700" b="0" i="0" dirty="0">
                <a:solidFill>
                  <a:srgbClr val="000000"/>
                </a:solidFill>
                <a:effectLst/>
                <a:latin typeface="Arial" panose="020B0604020202020204" pitchFamily="34" charset="0"/>
                <a:cs typeface="Arial" panose="020B0604020202020204" pitchFamily="34" charset="0"/>
              </a:rPr>
              <a:t>. [online] Google Books. Available at: &lt;https://books.google.co.uk/books?hl=ro&amp;lr=&amp;id=kUO5NWwaySYC&amp;oi=fnd&amp;pg=PA319&amp;dq=role+motivation+theory&amp;ots=UH8EuiOqBO&amp;sig=WzaeTVgqmJcQvdWXHJOPbHXuNOk&amp;redir_esc=y#v=onepage&amp;q=role%20motivation%20theory&amp;f=false&gt; [Accessed 20 June 2022].</a:t>
            </a:r>
            <a:endParaRPr lang="en-US" sz="1700" dirty="0">
              <a:latin typeface="Arial" panose="020B0604020202020204" pitchFamily="34" charset="0"/>
              <a:cs typeface="Arial" panose="020B0604020202020204" pitchFamily="34" charset="0"/>
            </a:endParaRPr>
          </a:p>
          <a:p>
            <a:pPr marL="0" indent="0">
              <a:lnSpc>
                <a:spcPct val="100000"/>
              </a:lnSpc>
              <a:buNone/>
            </a:pPr>
            <a:r>
              <a:rPr lang="en-US" sz="1700" b="0" i="0" dirty="0" err="1">
                <a:solidFill>
                  <a:srgbClr val="000000"/>
                </a:solidFill>
                <a:effectLst/>
                <a:latin typeface="Arial" panose="020B0604020202020204" pitchFamily="34" charset="0"/>
                <a:cs typeface="Arial" panose="020B0604020202020204" pitchFamily="34" charset="0"/>
              </a:rPr>
              <a:t>Nohria</a:t>
            </a:r>
            <a:r>
              <a:rPr lang="en-US" sz="1700" b="0" i="0" dirty="0">
                <a:solidFill>
                  <a:srgbClr val="000000"/>
                </a:solidFill>
                <a:effectLst/>
                <a:latin typeface="Arial" panose="020B0604020202020204" pitchFamily="34" charset="0"/>
                <a:cs typeface="Arial" panose="020B0604020202020204" pitchFamily="34" charset="0"/>
              </a:rPr>
              <a:t>, N., Groysberg, B. and Lee, L., 2008. </a:t>
            </a:r>
            <a:r>
              <a:rPr lang="en-US" sz="1700" b="0" i="1" dirty="0">
                <a:solidFill>
                  <a:srgbClr val="000000"/>
                </a:solidFill>
                <a:effectLst/>
                <a:latin typeface="Arial" panose="020B0604020202020204" pitchFamily="34" charset="0"/>
                <a:cs typeface="Arial" panose="020B0604020202020204" pitchFamily="34" charset="0"/>
              </a:rPr>
              <a:t>Employee motivation: A powerful new model</a:t>
            </a:r>
            <a:r>
              <a:rPr lang="en-US" sz="1700" b="0" i="0" dirty="0">
                <a:solidFill>
                  <a:srgbClr val="000000"/>
                </a:solidFill>
                <a:effectLst/>
                <a:latin typeface="Arial" panose="020B0604020202020204" pitchFamily="34" charset="0"/>
                <a:cs typeface="Arial" panose="020B0604020202020204" pitchFamily="34" charset="0"/>
              </a:rPr>
              <a:t>. [online] Academia.edu. Available at: &lt;https://www.academia.edu/22316274/Employee_Motivation_A_Powerful_New_Model&gt; [Accessed 19 June 2022].</a:t>
            </a:r>
            <a:endParaRPr lang="en-US" sz="1700" dirty="0">
              <a:latin typeface="Arial" panose="020B0604020202020204" pitchFamily="34" charset="0"/>
              <a:cs typeface="Arial" panose="020B0604020202020204" pitchFamily="34" charset="0"/>
            </a:endParaRPr>
          </a:p>
          <a:p>
            <a:pPr marL="0" indent="0">
              <a:lnSpc>
                <a:spcPct val="100000"/>
              </a:lnSpc>
              <a:buNone/>
            </a:pPr>
            <a:r>
              <a:rPr lang="en-US" sz="1700" dirty="0">
                <a:latin typeface="Arial" panose="020B0604020202020204" pitchFamily="34" charset="0"/>
                <a:cs typeface="Arial" panose="020B0604020202020204" pitchFamily="34" charset="0"/>
              </a:rPr>
              <a:t>Reed, P., 2019. Learning and Motivation, Editorial. </a:t>
            </a:r>
            <a:r>
              <a:rPr lang="en-US" sz="1700" i="1" dirty="0">
                <a:latin typeface="Arial" panose="020B0604020202020204" pitchFamily="34" charset="0"/>
                <a:cs typeface="Arial" panose="020B0604020202020204" pitchFamily="34" charset="0"/>
              </a:rPr>
              <a:t>Learning and Motivation</a:t>
            </a:r>
            <a:r>
              <a:rPr lang="en-US" sz="1700" dirty="0">
                <a:latin typeface="Arial" panose="020B0604020202020204" pitchFamily="34" charset="0"/>
                <a:cs typeface="Arial" panose="020B0604020202020204" pitchFamily="34" charset="0"/>
              </a:rPr>
              <a:t>, 65, p.A1.</a:t>
            </a:r>
          </a:p>
          <a:p>
            <a:pPr marL="0" indent="0">
              <a:lnSpc>
                <a:spcPct val="100000"/>
              </a:lnSpc>
              <a:buNone/>
            </a:pPr>
            <a:r>
              <a:rPr lang="en-US" sz="1700" b="0" i="0" dirty="0">
                <a:solidFill>
                  <a:srgbClr val="222222"/>
                </a:solidFill>
                <a:effectLst/>
                <a:latin typeface="Arial" panose="020B0604020202020204" pitchFamily="34" charset="0"/>
              </a:rPr>
              <a:t>Reiss, S. (2012). Intrinsic and extrinsic motivation. </a:t>
            </a:r>
            <a:r>
              <a:rPr lang="en-US" sz="1700" b="0" i="1" dirty="0">
                <a:solidFill>
                  <a:srgbClr val="222222"/>
                </a:solidFill>
                <a:effectLst/>
                <a:latin typeface="Arial" panose="020B0604020202020204" pitchFamily="34" charset="0"/>
              </a:rPr>
              <a:t>Teaching of psychology</a:t>
            </a:r>
            <a:r>
              <a:rPr lang="en-US" sz="1700" b="0" i="0" dirty="0">
                <a:solidFill>
                  <a:srgbClr val="222222"/>
                </a:solidFill>
                <a:effectLst/>
                <a:latin typeface="Arial" panose="020B0604020202020204" pitchFamily="34" charset="0"/>
              </a:rPr>
              <a:t>, </a:t>
            </a:r>
            <a:r>
              <a:rPr lang="en-US" sz="1700" b="0" i="1" dirty="0">
                <a:solidFill>
                  <a:srgbClr val="222222"/>
                </a:solidFill>
                <a:effectLst/>
                <a:latin typeface="Arial" panose="020B0604020202020204" pitchFamily="34" charset="0"/>
              </a:rPr>
              <a:t>39</a:t>
            </a:r>
            <a:r>
              <a:rPr lang="en-US" sz="1700" b="0" i="0" dirty="0">
                <a:solidFill>
                  <a:srgbClr val="222222"/>
                </a:solidFill>
                <a:effectLst/>
                <a:latin typeface="Arial" panose="020B0604020202020204" pitchFamily="34" charset="0"/>
              </a:rPr>
              <a:t>(2), 152-156.</a:t>
            </a:r>
            <a:endParaRPr lang="en-US" sz="1700" dirty="0">
              <a:latin typeface="Arial" panose="020B0604020202020204" pitchFamily="34" charset="0"/>
              <a:cs typeface="Arial" panose="020B0604020202020204" pitchFamily="34" charset="0"/>
            </a:endParaRPr>
          </a:p>
          <a:p>
            <a:pPr marL="0" indent="0">
              <a:lnSpc>
                <a:spcPct val="100000"/>
              </a:lnSpc>
              <a:buNone/>
            </a:pPr>
            <a:r>
              <a:rPr lang="en-US" sz="1700" dirty="0" err="1">
                <a:latin typeface="Arial" panose="020B0604020202020204" pitchFamily="34" charset="0"/>
                <a:cs typeface="Arial" panose="020B0604020202020204" pitchFamily="34" charset="0"/>
              </a:rPr>
              <a:t>Satinoff</a:t>
            </a:r>
            <a:r>
              <a:rPr lang="en-US" sz="1700" dirty="0">
                <a:latin typeface="Arial" panose="020B0604020202020204" pitchFamily="34" charset="0"/>
                <a:cs typeface="Arial" panose="020B0604020202020204" pitchFamily="34" charset="0"/>
              </a:rPr>
              <a:t>, E. and Teitelbaum, P., 2013. </a:t>
            </a:r>
            <a:r>
              <a:rPr lang="en-US" sz="1700" i="1" dirty="0">
                <a:latin typeface="Arial" panose="020B0604020202020204" pitchFamily="34" charset="0"/>
                <a:cs typeface="Arial" panose="020B0604020202020204" pitchFamily="34" charset="0"/>
              </a:rPr>
              <a:t>Motivation</a:t>
            </a:r>
            <a:r>
              <a:rPr lang="en-US" sz="1700" dirty="0">
                <a:latin typeface="Arial" panose="020B0604020202020204" pitchFamily="34" charset="0"/>
                <a:cs typeface="Arial" panose="020B0604020202020204" pitchFamily="34" charset="0"/>
              </a:rPr>
              <a:t>. New York, NY: Springer.</a:t>
            </a:r>
          </a:p>
          <a:p>
            <a:pPr marL="0" indent="0">
              <a:lnSpc>
                <a:spcPct val="100000"/>
              </a:lnSpc>
              <a:buNone/>
            </a:pPr>
            <a:r>
              <a:rPr lang="en-US" sz="1700" b="1" i="0" dirty="0">
                <a:solidFill>
                  <a:srgbClr val="666666"/>
                </a:solidFill>
                <a:effectLst/>
                <a:latin typeface="Arial" panose="020B0604020202020204" pitchFamily="34" charset="0"/>
                <a:cs typeface="Arial" panose="020B0604020202020204" pitchFamily="34" charset="0"/>
              </a:rPr>
              <a:t> </a:t>
            </a:r>
            <a:r>
              <a:rPr lang="en-US" sz="1700" b="0" i="0" dirty="0">
                <a:solidFill>
                  <a:srgbClr val="000000"/>
                </a:solidFill>
                <a:effectLst/>
                <a:latin typeface="Arial" panose="020B0604020202020204" pitchFamily="34" charset="0"/>
                <a:cs typeface="Arial" panose="020B0604020202020204" pitchFamily="34" charset="0"/>
              </a:rPr>
              <a:t>Sansone, C. and </a:t>
            </a:r>
            <a:r>
              <a:rPr lang="en-US" sz="1700" b="0" i="0" dirty="0" err="1">
                <a:solidFill>
                  <a:srgbClr val="000000"/>
                </a:solidFill>
                <a:effectLst/>
                <a:latin typeface="Arial" panose="020B0604020202020204" pitchFamily="34" charset="0"/>
                <a:cs typeface="Arial" panose="020B0604020202020204" pitchFamily="34" charset="0"/>
              </a:rPr>
              <a:t>Harackiewicz</a:t>
            </a:r>
            <a:r>
              <a:rPr lang="en-US" sz="1700" b="0" i="0" dirty="0">
                <a:solidFill>
                  <a:srgbClr val="000000"/>
                </a:solidFill>
                <a:effectLst/>
                <a:latin typeface="Arial" panose="020B0604020202020204" pitchFamily="34" charset="0"/>
                <a:cs typeface="Arial" panose="020B0604020202020204" pitchFamily="34" charset="0"/>
              </a:rPr>
              <a:t>, J., 2000. </a:t>
            </a:r>
            <a:r>
              <a:rPr lang="en-US" sz="1700" b="0" i="1" dirty="0">
                <a:solidFill>
                  <a:srgbClr val="000000"/>
                </a:solidFill>
                <a:effectLst/>
                <a:latin typeface="Arial" panose="020B0604020202020204" pitchFamily="34" charset="0"/>
                <a:cs typeface="Arial" panose="020B0604020202020204" pitchFamily="34" charset="0"/>
              </a:rPr>
              <a:t>Intrinsic an Extrinsic Motivation</a:t>
            </a:r>
            <a:r>
              <a:rPr lang="en-US" sz="1700" b="0" i="0" dirty="0">
                <a:solidFill>
                  <a:srgbClr val="000000"/>
                </a:solidFill>
                <a:effectLst/>
                <a:latin typeface="Arial" panose="020B0604020202020204" pitchFamily="34" charset="0"/>
                <a:cs typeface="Arial" panose="020B0604020202020204" pitchFamily="34" charset="0"/>
              </a:rPr>
              <a:t>. San </a:t>
            </a:r>
            <a:r>
              <a:rPr lang="en-US" sz="1700" b="0" i="0" dirty="0" err="1">
                <a:solidFill>
                  <a:srgbClr val="000000"/>
                </a:solidFill>
                <a:effectLst/>
                <a:latin typeface="Arial" panose="020B0604020202020204" pitchFamily="34" charset="0"/>
                <a:cs typeface="Arial" panose="020B0604020202020204" pitchFamily="34" charset="0"/>
              </a:rPr>
              <a:t>Dieg</a:t>
            </a:r>
            <a:r>
              <a:rPr lang="en-US" sz="1700" b="0" i="0" dirty="0">
                <a:solidFill>
                  <a:srgbClr val="000000"/>
                </a:solidFill>
                <a:effectLst/>
                <a:latin typeface="Arial" panose="020B0604020202020204" pitchFamily="34" charset="0"/>
                <a:cs typeface="Arial" panose="020B0604020202020204" pitchFamily="34" charset="0"/>
              </a:rPr>
              <a:t>: Academic Press.</a:t>
            </a:r>
          </a:p>
          <a:p>
            <a:pPr marL="0" indent="0">
              <a:lnSpc>
                <a:spcPct val="100000"/>
              </a:lnSpc>
              <a:buNone/>
            </a:pPr>
            <a:r>
              <a:rPr lang="en-US" sz="1700" b="1" i="0" dirty="0">
                <a:solidFill>
                  <a:srgbClr val="666666"/>
                </a:solidFill>
                <a:effectLst/>
                <a:latin typeface="Arial" panose="020B0604020202020204" pitchFamily="34" charset="0"/>
                <a:cs typeface="Arial" panose="020B0604020202020204" pitchFamily="34" charset="0"/>
              </a:rPr>
              <a:t> </a:t>
            </a:r>
            <a:r>
              <a:rPr lang="en-US" sz="1700" b="0" i="0" dirty="0">
                <a:solidFill>
                  <a:srgbClr val="000000"/>
                </a:solidFill>
                <a:effectLst/>
                <a:latin typeface="Arial" panose="020B0604020202020204" pitchFamily="34" charset="0"/>
                <a:cs typeface="Arial" panose="020B0604020202020204" pitchFamily="34" charset="0"/>
              </a:rPr>
              <a:t>Thomas, K., 2009. </a:t>
            </a:r>
            <a:r>
              <a:rPr lang="en-US" sz="1700" b="0" i="1" dirty="0">
                <a:solidFill>
                  <a:srgbClr val="000000"/>
                </a:solidFill>
                <a:effectLst/>
                <a:latin typeface="Arial" panose="020B0604020202020204" pitchFamily="34" charset="0"/>
                <a:cs typeface="Arial" panose="020B0604020202020204" pitchFamily="34" charset="0"/>
              </a:rPr>
              <a:t>Intrinsic motivation at work</a:t>
            </a:r>
            <a:r>
              <a:rPr lang="en-US" sz="1700" b="0" i="0" dirty="0">
                <a:solidFill>
                  <a:srgbClr val="000000"/>
                </a:solidFill>
                <a:effectLst/>
                <a:latin typeface="Arial" panose="020B0604020202020204" pitchFamily="34" charset="0"/>
                <a:cs typeface="Arial" panose="020B0604020202020204" pitchFamily="34" charset="0"/>
              </a:rPr>
              <a:t>. 2nd ed. San Francisco: Berrett-Koehler Publishers, pp.11-13.</a:t>
            </a:r>
            <a:endParaRPr lang="en-US" sz="1700" dirty="0">
              <a:latin typeface="Arial" panose="020B0604020202020204" pitchFamily="34" charset="0"/>
              <a:cs typeface="Arial" panose="020B0604020202020204" pitchFamily="34" charset="0"/>
            </a:endParaRPr>
          </a:p>
          <a:p>
            <a:pPr marL="0" indent="0">
              <a:buNone/>
            </a:pPr>
            <a:endParaRPr lang="en-US" sz="2200" dirty="0"/>
          </a:p>
        </p:txBody>
      </p:sp>
    </p:spTree>
    <p:extLst>
      <p:ext uri="{BB962C8B-B14F-4D97-AF65-F5344CB8AC3E}">
        <p14:creationId xmlns:p14="http://schemas.microsoft.com/office/powerpoint/2010/main" val="11136121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751</TotalTime>
  <Words>2002</Words>
  <Application>Microsoft Office PowerPoint</Application>
  <PresentationFormat>Widescreen</PresentationFormat>
  <Paragraphs>104</Paragraphs>
  <Slides>10</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Arial Black</vt:lpstr>
      <vt:lpstr>Calibri</vt:lpstr>
      <vt:lpstr>Calibri Light</vt:lpstr>
      <vt:lpstr>Nunito Sans</vt:lpstr>
      <vt:lpstr>Office Theme</vt:lpstr>
      <vt:lpstr>Effects of extrinsic and intrinsic factors on motivation</vt:lpstr>
      <vt:lpstr>Table of contents</vt:lpstr>
      <vt:lpstr>Introduction </vt:lpstr>
      <vt:lpstr> Concept of Motivation </vt:lpstr>
      <vt:lpstr>                      Types of motivation </vt:lpstr>
      <vt:lpstr>Extrinsic motivation versus intrinsic motivation</vt:lpstr>
      <vt:lpstr>Advantages and Disadvantages of Each Type of Motivation</vt:lpstr>
      <vt:lpstr>What Motivates Me </vt:lpstr>
      <vt:lpstr>Conclusion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Motivation Theory, Intrinsic and Extrinsic Motivation, and Their Implications</dc:title>
  <dc:creator>Windows User</dc:creator>
  <cp:lastModifiedBy>mariana grigorita</cp:lastModifiedBy>
  <cp:revision>11</cp:revision>
  <dcterms:created xsi:type="dcterms:W3CDTF">2022-06-18T06:19:44Z</dcterms:created>
  <dcterms:modified xsi:type="dcterms:W3CDTF">2022-06-23T21:40:23Z</dcterms:modified>
</cp:coreProperties>
</file>