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91" r:id="rId2"/>
    <p:sldId id="270" r:id="rId3"/>
    <p:sldId id="267" r:id="rId4"/>
    <p:sldId id="279" r:id="rId5"/>
    <p:sldId id="275" r:id="rId6"/>
    <p:sldId id="278" r:id="rId7"/>
    <p:sldId id="276" r:id="rId8"/>
    <p:sldId id="277" r:id="rId9"/>
    <p:sldId id="286" r:id="rId10"/>
    <p:sldId id="283" r:id="rId11"/>
    <p:sldId id="271" r:id="rId12"/>
    <p:sldId id="265" r:id="rId13"/>
    <p:sldId id="282" r:id="rId14"/>
    <p:sldId id="288" r:id="rId15"/>
    <p:sldId id="289" r:id="rId16"/>
    <p:sldId id="290" r:id="rId17"/>
    <p:sldId id="285" r:id="rId18"/>
    <p:sldId id="281" r:id="rId19"/>
    <p:sldId id="287" r:id="rId20"/>
    <p:sldId id="29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3309" autoAdjust="0"/>
    <p:restoredTop sz="86410" autoAdjust="0"/>
  </p:normalViewPr>
  <p:slideViewPr>
    <p:cSldViewPr snapToGrid="0">
      <p:cViewPr varScale="1">
        <p:scale>
          <a:sx n="56" d="100"/>
          <a:sy n="56" d="100"/>
        </p:scale>
        <p:origin x="108" y="252"/>
      </p:cViewPr>
      <p:guideLst/>
    </p:cSldViewPr>
  </p:slideViewPr>
  <p:outlineViewPr>
    <p:cViewPr>
      <p:scale>
        <a:sx n="33" d="100"/>
        <a:sy n="33" d="100"/>
      </p:scale>
      <p:origin x="0" y="-17466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7" d="100"/>
          <a:sy n="57" d="100"/>
        </p:scale>
        <p:origin x="283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E33D59-2DD1-47FD-993E-16117C5E2920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77188A-DE0A-47A8-8F6E-4890C0ED2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375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20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10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65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28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53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77188A-DE0A-47A8-8F6E-4890C0ED2A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02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US" smtClean="0"/>
              <a:t>05 March 2018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image" Target="../media/image3.jpg"/><Relationship Id="rId4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3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03090560310465152" TargetMode="External"/><Relationship Id="rId13" Type="http://schemas.openxmlformats.org/officeDocument/2006/relationships/hyperlink" Target="https://www.ft.com/content/e22dd988-3ed9-11e7-9d56-25f963e998b2" TargetMode="External"/><Relationship Id="rId18" Type="http://schemas.openxmlformats.org/officeDocument/2006/relationships/hyperlink" Target="https://www.hofstede-insights.com/country-comparison/australia,china,the-uk,the-usa/" TargetMode="External"/><Relationship Id="rId3" Type="http://schemas.openxmlformats.org/officeDocument/2006/relationships/hyperlink" Target="https://internationaleducation.gov.au/research/International-Student-Data/Documents/INTERNATIONAL%20STUDENT%20DATA/2017/2017Oct_0712.pdf" TargetMode="External"/><Relationship Id="rId21" Type="http://schemas.openxmlformats.org/officeDocument/2006/relationships/hyperlink" Target="http://www.irrodl.org/index.php/irrodl/article/view/2112" TargetMode="External"/><Relationship Id="rId7" Type="http://schemas.openxmlformats.org/officeDocument/2006/relationships/hyperlink" Target="http://epubs.surrey.ac.uk/712341/2/Brooks%202011Student%20mobilities%20CONTENTS.pdf" TargetMode="External"/><Relationship Id="rId12" Type="http://schemas.openxmlformats.org/officeDocument/2006/relationships/hyperlink" Target="http://www.telegraph.co.uk/sponsored/china-watch/politics/11936897/china-britain-relations-new-era.html" TargetMode="External"/><Relationship Id="rId17" Type="http://schemas.openxmlformats.org/officeDocument/2006/relationships/hyperlink" Target="https://it-consultis.com/blog/social-networks-china-vs-world" TargetMode="External"/><Relationship Id="rId2" Type="http://schemas.openxmlformats.org/officeDocument/2006/relationships/hyperlink" Target="http://dx.doi.org/10.2139/ssrn.2818181" TargetMode="External"/><Relationship Id="rId16" Type="http://schemas.openxmlformats.org/officeDocument/2006/relationships/hyperlink" Target="https://www.gov.uk/government/publications/overseas-business-risk-china/overseas-business-risk-china" TargetMode="External"/><Relationship Id="rId20" Type="http://schemas.openxmlformats.org/officeDocument/2006/relationships/hyperlink" Target="https://www.icef.com/en/icef-agents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bcie.co.uk/our-services" TargetMode="External"/><Relationship Id="rId11" Type="http://schemas.openxmlformats.org/officeDocument/2006/relationships/hyperlink" Target="https://www.mckinsey.com/business-functions/marketing-and-sales/our-insights/understanding-social-media-in-china" TargetMode="External"/><Relationship Id="rId5" Type="http://schemas.openxmlformats.org/officeDocument/2006/relationships/hyperlink" Target="http://www.bbc.co.uk/newsbeat/article/41398423/social-media-and-censorship-in-china-how-is-it-different-to-the-west" TargetMode="External"/><Relationship Id="rId15" Type="http://schemas.openxmlformats.org/officeDocument/2006/relationships/hyperlink" Target="https://www2.deloitte.com/content/dam/Deloitte/global/Documents/Tax/dttl-tax-chinaguide-2017.pdf" TargetMode="External"/><Relationship Id="rId10" Type="http://schemas.openxmlformats.org/officeDocument/2006/relationships/hyperlink" Target="http://www.chinadaily.com.cn/culture/2015-10/21/content_22235249_11.htm" TargetMode="External"/><Relationship Id="rId19" Type="http://schemas.openxmlformats.org/officeDocument/2006/relationships/hyperlink" Target="https://doi.org/10.1080/03075079.2014.968543" TargetMode="External"/><Relationship Id="rId4" Type="http://schemas.openxmlformats.org/officeDocument/2006/relationships/hyperlink" Target="http://www.bbc.co.uk/news/world-asia-pacific-13017877" TargetMode="External"/><Relationship Id="rId9" Type="http://schemas.openxmlformats.org/officeDocument/2006/relationships/hyperlink" Target="http://doi.org/10.1111/j.1467-8624.2011.01582.x" TargetMode="External"/><Relationship Id="rId14" Type="http://schemas.openxmlformats.org/officeDocument/2006/relationships/hyperlink" Target="https://www.ft.com/content/ffe6ecc4-9237-11e7-bdfa-eda243196c2c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ecd.org/china/Education-in-China-a-snapshot.pdf" TargetMode="External"/><Relationship Id="rId13" Type="http://schemas.openxmlformats.org/officeDocument/2006/relationships/hyperlink" Target="https://thepienews.com/news/china-provincial-licensing-education-agencies-abolished/" TargetMode="External"/><Relationship Id="rId18" Type="http://schemas.openxmlformats.org/officeDocument/2006/relationships/hyperlink" Target="https://www.ersj.eu/repec/e" TargetMode="External"/><Relationship Id="rId3" Type="http://schemas.openxmlformats.org/officeDocument/2006/relationships/hyperlink" Target="https://uniwales.curatr3.com/courses/emba-international-business-copy-6338/home#object/221678" TargetMode="External"/><Relationship Id="rId21" Type="http://schemas.openxmlformats.org/officeDocument/2006/relationships/hyperlink" Target="https://www.nytimes.com/2017/06/13/world/asia/china-companies-air-pollution-paris-agreement.html" TargetMode="External"/><Relationship Id="rId7" Type="http://schemas.openxmlformats.org/officeDocument/2006/relationships/hyperlink" Target="http://www.industryweek.com/intellectual-property/what-could-be-done-about-chinas-theft-intellectual-property" TargetMode="External"/><Relationship Id="rId12" Type="http://schemas.openxmlformats.org/officeDocument/2006/relationships/hyperlink" Target="https://uniwales.curatr3.com/courses/emba-international-business-copy-6338/home#object/221688" TargetMode="External"/><Relationship Id="rId17" Type="http://schemas.openxmlformats.org/officeDocument/2006/relationships/hyperlink" Target="https://www.un.org/development/desa/publications/world-population-prospects-the-2017-revision.html" TargetMode="External"/><Relationship Id="rId2" Type="http://schemas.openxmlformats.org/officeDocument/2006/relationships/hyperlink" Target="https://journals.sfu.ca/cjhe/index.php/cjhe/article/download/186143/pdf" TargetMode="External"/><Relationship Id="rId16" Type="http://schemas.openxmlformats.org/officeDocument/2006/relationships/hyperlink" Target="https://unstats.un.org/unsd/publications/pocketbook/files/world-stats-pocketbook-2017.pdf" TargetMode="External"/><Relationship Id="rId20" Type="http://schemas.openxmlformats.org/officeDocument/2006/relationships/hyperlink" Target="http://www.doingbusiness.org/~/media/WBG/DoingBusiness/Documents/Annual-Reports/English/DB2018-Full-Report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heguardian.com/small-business-network/2012/oct/04/researching-foreign-markets-export" TargetMode="External"/><Relationship Id="rId11" Type="http://schemas.openxmlformats.org/officeDocument/2006/relationships/hyperlink" Target="http://theconversation.com/universities-rely-on-agents-to-recruit-international-students-they-shouldnt-try-and-hide-it-35067" TargetMode="External"/><Relationship Id="rId5" Type="http://schemas.openxmlformats.org/officeDocument/2006/relationships/hyperlink" Target="http://forms.minterellison.com/files/Uploads/Documents/Publications/Alerts/Alert%20-%20China%20New%20FDI%20Catalogue%20-%20March2015.pdf" TargetMode="External"/><Relationship Id="rId15" Type="http://schemas.openxmlformats.org/officeDocument/2006/relationships/hyperlink" Target="https://www.aps.org/publications/apsnews/200111/visa.cfm" TargetMode="External"/><Relationship Id="rId10" Type="http://schemas.openxmlformats.org/officeDocument/2006/relationships/hyperlink" Target="https://www.pwc.com/gx/en/world-2050/assets/pwc-the-world-in-2050-full-report-feb-2017.pdf" TargetMode="External"/><Relationship Id="rId19" Type="http://schemas.openxmlformats.org/officeDocument/2006/relationships/hyperlink" Target="http://www.chinadaily.com.cn/china/2017twosession/2017-03/08/content_28470916.htm" TargetMode="External"/><Relationship Id="rId4" Type="http://schemas.openxmlformats.org/officeDocument/2006/relationships/hyperlink" Target="http://www.jstor.org/stable/154903" TargetMode="External"/><Relationship Id="rId9" Type="http://schemas.openxmlformats.org/officeDocument/2006/relationships/hyperlink" Target="https://www.economicshelp.org/blog/17553/trade/mercantilism-theory-and-examples/" TargetMode="External"/><Relationship Id="rId14" Type="http://schemas.openxmlformats.org/officeDocument/2006/relationships/hyperlink" Target="https://www.statista.com/statistics/233880/international-students-in-the-us-by-country-of-origin/" TargetMode="External"/><Relationship Id="rId22" Type="http://schemas.openxmlformats.org/officeDocument/2006/relationships/hyperlink" Target="http://www.xinhuanet.com/english/2017-06/06/c_136344485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310551"/>
            <a:ext cx="8001000" cy="3347049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Foreign Market Research and Risk Assessment of opening a new BCIE recruitment office in China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1" y="3843867"/>
            <a:ext cx="6820769" cy="1947333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</a:rPr>
              <a:t>Presented to British Canadian International Education (BCIE) Management</a:t>
            </a:r>
            <a:endParaRPr lang="en-GB" sz="2400" b="1" dirty="0" smtClean="0">
              <a:solidFill>
                <a:schemeClr val="bg1"/>
              </a:solidFill>
            </a:endParaRPr>
          </a:p>
          <a:p>
            <a:r>
              <a:rPr lang="en-GB" sz="2400" b="1" dirty="0" smtClean="0">
                <a:solidFill>
                  <a:schemeClr val="bg1"/>
                </a:solidFill>
              </a:rPr>
              <a:t>By Carol Lawrie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May 2018</a:t>
            </a:r>
            <a:endParaRPr lang="en-GB" sz="2400" b="1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7741" y="5728771"/>
            <a:ext cx="3778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Duration: 7 minutes 20 seconds</a:t>
            </a:r>
            <a:endParaRPr lang="en-GB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4211" y="6448941"/>
            <a:ext cx="7543800" cy="365125"/>
          </a:xfrm>
        </p:spPr>
        <p:txBody>
          <a:bodyPr/>
          <a:lstStyle/>
          <a:p>
            <a:r>
              <a:rPr lang="en-GB" dirty="0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>
          <a:xfrm>
            <a:off x="9905245" y="6169990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063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1360">
        <p14:reveal/>
      </p:transition>
    </mc:Choice>
    <mc:Fallback>
      <p:transition spd="slow" advTm="113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739" y="605307"/>
            <a:ext cx="8385303" cy="605307"/>
          </a:xfrm>
        </p:spPr>
        <p:txBody>
          <a:bodyPr>
            <a:noAutofit/>
          </a:bodyPr>
          <a:lstStyle/>
          <a:p>
            <a:r>
              <a:rPr lang="en-GB" sz="3200" b="1" dirty="0"/>
              <a:t>F</a:t>
            </a:r>
            <a:r>
              <a:rPr lang="en-GB" sz="3200" b="1" dirty="0" smtClean="0"/>
              <a:t>oreign </a:t>
            </a:r>
            <a:r>
              <a:rPr lang="en-GB" sz="3200" b="1" dirty="0"/>
              <a:t>market </a:t>
            </a:r>
            <a:r>
              <a:rPr lang="en-GB" sz="3200" b="1" dirty="0" smtClean="0"/>
              <a:t>research using PESTLE</a:t>
            </a:r>
            <a:endParaRPr lang="en-GB" sz="3200" b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1738" y="1331730"/>
            <a:ext cx="8385303" cy="145531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 smtClean="0">
                <a:solidFill>
                  <a:schemeClr val="bg1"/>
                </a:solidFill>
              </a:rPr>
              <a:t>PESTLE analysis </a:t>
            </a:r>
            <a:r>
              <a:rPr lang="en-GB" sz="2800" dirty="0">
                <a:solidFill>
                  <a:schemeClr val="bg1"/>
                </a:solidFill>
              </a:rPr>
              <a:t>is a strategic tool </a:t>
            </a:r>
            <a:r>
              <a:rPr lang="en-GB" sz="2800" dirty="0" smtClean="0">
                <a:solidFill>
                  <a:schemeClr val="bg1"/>
                </a:solidFill>
              </a:rPr>
              <a:t>use to </a:t>
            </a:r>
            <a:r>
              <a:rPr lang="en-GB" sz="2800" dirty="0">
                <a:solidFill>
                  <a:schemeClr val="bg1"/>
                </a:solidFill>
              </a:rPr>
              <a:t>analyse </a:t>
            </a:r>
            <a:r>
              <a:rPr lang="en-GB" sz="2800" dirty="0" smtClean="0">
                <a:solidFill>
                  <a:schemeClr val="bg1"/>
                </a:solidFill>
              </a:rPr>
              <a:t>the business environment and </a:t>
            </a:r>
            <a:r>
              <a:rPr lang="en-GB" sz="2800" dirty="0">
                <a:solidFill>
                  <a:schemeClr val="bg1"/>
                </a:solidFill>
              </a:rPr>
              <a:t>takes into consideration six factors:</a:t>
            </a:r>
            <a:r>
              <a:rPr lang="en-GB" sz="2800" dirty="0"/>
              <a:t> </a:t>
            </a:r>
          </a:p>
        </p:txBody>
      </p:sp>
      <p:pic>
        <p:nvPicPr>
          <p:cNvPr id="1030" name="Picture 6" descr="Image result for pestle analysi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740" y="2908160"/>
            <a:ext cx="8385303" cy="296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2915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5177">
        <p14:reveal/>
      </p:transition>
    </mc:Choice>
    <mc:Fallback>
      <p:transition spd="slow" advTm="151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2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1429"/>
            <a:ext cx="9501389" cy="818882"/>
          </a:xfrm>
        </p:spPr>
        <p:txBody>
          <a:bodyPr>
            <a:normAutofit/>
          </a:bodyPr>
          <a:lstStyle/>
          <a:p>
            <a:r>
              <a:rPr lang="en-GB" b="1" dirty="0" smtClean="0"/>
              <a:t>Why China?</a:t>
            </a:r>
            <a:endParaRPr lang="en-GB" b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85800" y="1030311"/>
            <a:ext cx="10432446" cy="2019118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smtClean="0">
                <a:solidFill>
                  <a:schemeClr val="bg1"/>
                </a:solidFill>
              </a:rPr>
              <a:t>Top destinations for Chinese students</a:t>
            </a:r>
          </a:p>
          <a:p>
            <a:r>
              <a:rPr lang="en-GB" sz="2800" smtClean="0">
                <a:solidFill>
                  <a:schemeClr val="bg1"/>
                </a:solidFill>
              </a:rPr>
              <a:t>1st. United States: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350,755 </a:t>
            </a:r>
            <a:r>
              <a:rPr lang="en-GB" sz="2000" smtClean="0"/>
              <a:t>(Statista, 2017)</a:t>
            </a:r>
            <a:r>
              <a:rPr lang="en-GB" sz="2800" smtClean="0">
                <a:solidFill>
                  <a:schemeClr val="tx1"/>
                </a:solidFill>
              </a:rPr>
              <a:t/>
            </a:r>
            <a:br>
              <a:rPr lang="en-GB" sz="2800" smtClean="0">
                <a:solidFill>
                  <a:schemeClr val="tx1"/>
                </a:solidFill>
              </a:rPr>
            </a:br>
            <a:r>
              <a:rPr lang="en-GB" sz="2800" smtClean="0">
                <a:solidFill>
                  <a:schemeClr val="bg1"/>
                </a:solidFill>
              </a:rPr>
              <a:t>2nd. Australia: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222,766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000" smtClean="0"/>
              <a:t>(Australian Department of Education and Training, 2017)</a:t>
            </a:r>
            <a:r>
              <a:rPr lang="en-GB" sz="2800" smtClean="0">
                <a:solidFill>
                  <a:schemeClr val="tx1"/>
                </a:solidFill>
              </a:rPr>
              <a:t/>
            </a:r>
            <a:br>
              <a:rPr lang="en-GB" sz="2800" smtClean="0">
                <a:solidFill>
                  <a:schemeClr val="tx1"/>
                </a:solidFill>
              </a:rPr>
            </a:br>
            <a:r>
              <a:rPr lang="en-GB" sz="2800" smtClean="0">
                <a:solidFill>
                  <a:schemeClr val="bg1"/>
                </a:solidFill>
              </a:rPr>
              <a:t>4th. United Kingdom: </a:t>
            </a:r>
            <a:r>
              <a:rPr lang="en-GB" sz="280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95,090</a:t>
            </a:r>
            <a:r>
              <a:rPr lang="en-GB" sz="2800" smtClean="0">
                <a:solidFill>
                  <a:schemeClr val="tx1"/>
                </a:solidFill>
              </a:rPr>
              <a:t> </a:t>
            </a:r>
            <a:r>
              <a:rPr lang="en-GB" sz="2000" smtClean="0"/>
              <a:t>(UKCISA, 2018)</a:t>
            </a:r>
          </a:p>
          <a:p>
            <a:r>
              <a:rPr lang="en-GB" sz="2000" smtClean="0">
                <a:solidFill>
                  <a:schemeClr val="bg1"/>
                </a:solidFill>
              </a:rPr>
              <a:t> Number of Chinese students studying in 2016/2017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23" b="21123"/>
          <a:stretch>
            <a:fillRect/>
          </a:stretch>
        </p:blipFill>
        <p:spPr>
          <a:xfrm>
            <a:off x="299434" y="3139370"/>
            <a:ext cx="10818812" cy="3124200"/>
          </a:xfrm>
        </p:spPr>
      </p:pic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2808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9297">
        <p14:reveal/>
      </p:transition>
    </mc:Choice>
    <mc:Fallback>
      <p:transition spd="slow" advTm="92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86893"/>
            <a:ext cx="8534401" cy="646448"/>
          </a:xfrm>
        </p:spPr>
        <p:txBody>
          <a:bodyPr/>
          <a:lstStyle/>
          <a:p>
            <a:r>
              <a:rPr lang="en-GB" b="1" dirty="0"/>
              <a:t>Political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33342"/>
            <a:ext cx="9721917" cy="5282448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 smtClean="0">
                <a:solidFill>
                  <a:schemeClr val="bg1"/>
                </a:solidFill>
              </a:rPr>
              <a:t>The </a:t>
            </a:r>
            <a:r>
              <a:rPr lang="en-GB" sz="2000" dirty="0">
                <a:solidFill>
                  <a:schemeClr val="bg1"/>
                </a:solidFill>
              </a:rPr>
              <a:t>People’s Republic of China ruling </a:t>
            </a:r>
            <a:r>
              <a:rPr lang="en-GB" sz="2000" dirty="0" smtClean="0">
                <a:solidFill>
                  <a:schemeClr val="bg1"/>
                </a:solidFill>
              </a:rPr>
              <a:t>party - Communist </a:t>
            </a:r>
            <a:r>
              <a:rPr lang="en-GB" sz="2000" dirty="0">
                <a:solidFill>
                  <a:schemeClr val="bg1"/>
                </a:solidFill>
              </a:rPr>
              <a:t>Party of </a:t>
            </a:r>
            <a:r>
              <a:rPr lang="en-GB" sz="2000" dirty="0" smtClean="0">
                <a:solidFill>
                  <a:schemeClr val="bg1"/>
                </a:solidFill>
              </a:rPr>
              <a:t>China.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 smtClean="0">
                <a:solidFill>
                  <a:schemeClr val="bg1"/>
                </a:solidFill>
              </a:rPr>
              <a:t>Wholly </a:t>
            </a:r>
            <a:r>
              <a:rPr lang="en-GB" sz="2000" dirty="0">
                <a:solidFill>
                  <a:schemeClr val="bg1"/>
                </a:solidFill>
              </a:rPr>
              <a:t>foreign-owned enterprise, equity joint venture, cooperative joint venture or joint stock </a:t>
            </a:r>
            <a:r>
              <a:rPr lang="en-GB" sz="2000" dirty="0" smtClean="0">
                <a:solidFill>
                  <a:schemeClr val="bg1"/>
                </a:solidFill>
              </a:rPr>
              <a:t>companies. Non </a:t>
            </a:r>
            <a:r>
              <a:rPr lang="en-GB" sz="2000" dirty="0">
                <a:solidFill>
                  <a:schemeClr val="bg1"/>
                </a:solidFill>
              </a:rPr>
              <a:t>legal </a:t>
            </a:r>
            <a:r>
              <a:rPr lang="en-GB" sz="2000" dirty="0" smtClean="0">
                <a:solidFill>
                  <a:schemeClr val="bg1"/>
                </a:solidFill>
              </a:rPr>
              <a:t>entity; representative </a:t>
            </a:r>
            <a:r>
              <a:rPr lang="en-GB" sz="2000" dirty="0">
                <a:solidFill>
                  <a:schemeClr val="bg1"/>
                </a:solidFill>
              </a:rPr>
              <a:t>office or a subsidiary branch (Deloitte, 2017).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Identification of existing trade barriers</a:t>
            </a:r>
            <a:endParaRPr lang="en-GB" sz="2000" dirty="0">
              <a:solidFill>
                <a:schemeClr val="bg1"/>
              </a:solidFill>
            </a:endParaRP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The World Bank’s report on how easy it is to start and operate an overseas organisation  ‘Ease of Doing Business’, placed China 142</a:t>
            </a:r>
            <a:r>
              <a:rPr lang="en-GB" sz="2000" baseline="30000" dirty="0">
                <a:solidFill>
                  <a:schemeClr val="bg1"/>
                </a:solidFill>
              </a:rPr>
              <a:t>nd</a:t>
            </a:r>
            <a:r>
              <a:rPr lang="en-GB" sz="2000" dirty="0">
                <a:solidFill>
                  <a:schemeClr val="bg1"/>
                </a:solidFill>
              </a:rPr>
              <a:t> out of 190 (WBG, 2018).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Complicated preregistration and registration formalities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Poor transparency of information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Complicated tax compliance processes (Xinhua, 2017</a:t>
            </a:r>
            <a:r>
              <a:rPr lang="en-GB" sz="2000" dirty="0" smtClean="0">
                <a:solidFill>
                  <a:schemeClr val="bg1"/>
                </a:solidFill>
              </a:rPr>
              <a:t>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lang="en-GB" sz="2000" kern="1200" cap="none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This shows that trade barriers are not just about imports against overseas companies which I had not originally considered (Lawrie, 2018)</a:t>
            </a:r>
          </a:p>
          <a:p>
            <a:pPr lvl="0"/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2" name="Audio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567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1537">
        <p14:reveal/>
      </p:transition>
    </mc:Choice>
    <mc:Fallback>
      <p:transition spd="slow" advTm="315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32347"/>
            <a:ext cx="8534401" cy="710842"/>
          </a:xfrm>
        </p:spPr>
        <p:txBody>
          <a:bodyPr/>
          <a:lstStyle/>
          <a:p>
            <a:r>
              <a:rPr lang="en-GB" b="1" dirty="0" smtClean="0"/>
              <a:t>Economic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71976"/>
            <a:ext cx="9614031" cy="4554267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World’s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en-GB" sz="2800" baseline="30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nd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largest economy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World’s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largest economy by 2050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(PwC,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2017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UK is China’s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en-GB" sz="2800" baseline="30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nd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European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investor (</a:t>
            </a:r>
            <a:r>
              <a:rPr lang="en-GB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Chunyan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and Liu, 2015)</a:t>
            </a:r>
          </a:p>
          <a:p>
            <a:r>
              <a:rPr lang="en-GB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Level of foreign investment in China</a:t>
            </a:r>
            <a:endParaRPr lang="en-GB" sz="28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nvestment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human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and other resources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development </a:t>
            </a:r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Deloitte,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Investments </a:t>
            </a:r>
            <a:r>
              <a:rPr lang="en-GB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service industries (Minter Ellison, 2015)</a:t>
            </a:r>
            <a:endParaRPr lang="en-GB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762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9619">
        <p14:reveal/>
      </p:transition>
    </mc:Choice>
    <mc:Fallback>
      <p:transition spd="slow" advTm="196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396741"/>
            <a:ext cx="8534401" cy="672206"/>
          </a:xfrm>
        </p:spPr>
        <p:txBody>
          <a:bodyPr/>
          <a:lstStyle/>
          <a:p>
            <a:r>
              <a:rPr lang="en-GB" b="1" dirty="0" smtClean="0"/>
              <a:t>Social-Cultural </a:t>
            </a:r>
            <a:r>
              <a:rPr lang="en-GB" b="1" dirty="0"/>
              <a:t>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068946"/>
            <a:ext cx="9116610" cy="5991421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World's </a:t>
            </a:r>
            <a:r>
              <a:rPr lang="en-GB" sz="2400" dirty="0">
                <a:solidFill>
                  <a:schemeClr val="bg1"/>
                </a:solidFill>
              </a:rPr>
              <a:t>largest </a:t>
            </a:r>
            <a:r>
              <a:rPr lang="en-GB" sz="2400" dirty="0" smtClean="0">
                <a:solidFill>
                  <a:schemeClr val="bg1"/>
                </a:solidFill>
              </a:rPr>
              <a:t>population, over </a:t>
            </a:r>
            <a:r>
              <a:rPr lang="en-GB" sz="2400" dirty="0">
                <a:solidFill>
                  <a:schemeClr val="bg1"/>
                </a:solidFill>
              </a:rPr>
              <a:t>1.4 billion people (</a:t>
            </a:r>
            <a:r>
              <a:rPr lang="en-GB" sz="2400" dirty="0" smtClean="0">
                <a:solidFill>
                  <a:schemeClr val="bg1"/>
                </a:solidFill>
              </a:rPr>
              <a:t>United Nations, 2017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World’s </a:t>
            </a:r>
            <a:r>
              <a:rPr lang="en-GB" sz="2400" dirty="0">
                <a:solidFill>
                  <a:schemeClr val="bg1"/>
                </a:solidFill>
              </a:rPr>
              <a:t>biggest education </a:t>
            </a:r>
            <a:r>
              <a:rPr lang="en-GB" sz="2400" dirty="0" smtClean="0">
                <a:solidFill>
                  <a:schemeClr val="bg1"/>
                </a:solidFill>
              </a:rPr>
              <a:t>system.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260 </a:t>
            </a:r>
            <a:r>
              <a:rPr lang="en-GB" sz="2400" dirty="0">
                <a:solidFill>
                  <a:schemeClr val="bg1"/>
                </a:solidFill>
              </a:rPr>
              <a:t>million students in 514 000 schools </a:t>
            </a:r>
            <a:r>
              <a:rPr lang="en-GB" sz="2400" dirty="0" smtClean="0">
                <a:solidFill>
                  <a:schemeClr val="bg1"/>
                </a:solidFill>
              </a:rPr>
              <a:t>(OECD, </a:t>
            </a:r>
            <a:r>
              <a:rPr lang="en-GB" sz="2400" dirty="0">
                <a:solidFill>
                  <a:schemeClr val="bg1"/>
                </a:solidFill>
              </a:rPr>
              <a:t>2014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Human </a:t>
            </a:r>
            <a:r>
              <a:rPr lang="en-GB" sz="2400" dirty="0">
                <a:solidFill>
                  <a:schemeClr val="bg1"/>
                </a:solidFill>
              </a:rPr>
              <a:t>rights violation </a:t>
            </a:r>
            <a:r>
              <a:rPr lang="en-GB" sz="2400" dirty="0" smtClean="0">
                <a:solidFill>
                  <a:schemeClr val="bg1"/>
                </a:solidFill>
              </a:rPr>
              <a:t>record; Tiananmen </a:t>
            </a:r>
            <a:r>
              <a:rPr lang="en-GB" sz="2400" dirty="0">
                <a:solidFill>
                  <a:schemeClr val="bg1"/>
                </a:solidFill>
              </a:rPr>
              <a:t>Square massacre, suppression of </a:t>
            </a:r>
            <a:r>
              <a:rPr lang="en-GB" sz="2400" dirty="0" smtClean="0">
                <a:solidFill>
                  <a:schemeClr val="bg1"/>
                </a:solidFill>
              </a:rPr>
              <a:t>Tibet, crushing </a:t>
            </a:r>
            <a:r>
              <a:rPr lang="en-GB" sz="2400" dirty="0">
                <a:solidFill>
                  <a:schemeClr val="bg1"/>
                </a:solidFill>
              </a:rPr>
              <a:t>of political </a:t>
            </a:r>
            <a:r>
              <a:rPr lang="en-GB" sz="2400" dirty="0" smtClean="0">
                <a:solidFill>
                  <a:schemeClr val="bg1"/>
                </a:solidFill>
              </a:rPr>
              <a:t>disagreement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China’s </a:t>
            </a:r>
            <a:r>
              <a:rPr lang="en-GB" sz="2400" b="1" dirty="0">
                <a:solidFill>
                  <a:schemeClr val="bg1"/>
                </a:solidFill>
              </a:rPr>
              <a:t>educational background: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education comes </a:t>
            </a:r>
            <a:r>
              <a:rPr lang="en-GB" sz="2400" dirty="0" smtClean="0">
                <a:solidFill>
                  <a:schemeClr val="bg1"/>
                </a:solidFill>
              </a:rPr>
              <a:t>first </a:t>
            </a:r>
            <a:r>
              <a:rPr lang="en-GB" sz="2400" dirty="0">
                <a:solidFill>
                  <a:schemeClr val="bg1"/>
                </a:solidFill>
              </a:rPr>
              <a:t>(Cheung and </a:t>
            </a:r>
            <a:r>
              <a:rPr lang="en-GB" sz="2400" dirty="0" err="1">
                <a:solidFill>
                  <a:schemeClr val="bg1"/>
                </a:solidFill>
              </a:rPr>
              <a:t>Pomerantz</a:t>
            </a:r>
            <a:r>
              <a:rPr lang="en-GB" sz="2400" dirty="0">
                <a:solidFill>
                  <a:schemeClr val="bg1"/>
                </a:solidFill>
              </a:rPr>
              <a:t>, 2011). 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saving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(Kennedy</a:t>
            </a:r>
            <a:r>
              <a:rPr lang="en-GB" sz="2400" dirty="0">
                <a:solidFill>
                  <a:schemeClr val="bg1"/>
                </a:solidFill>
              </a:rPr>
              <a:t>, 2017).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extended-family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(Brooks </a:t>
            </a:r>
            <a:r>
              <a:rPr lang="en-GB" sz="2400" dirty="0">
                <a:solidFill>
                  <a:schemeClr val="bg1"/>
                </a:solidFill>
              </a:rPr>
              <a:t>and Waters, </a:t>
            </a:r>
            <a:r>
              <a:rPr lang="en-GB" sz="2400" dirty="0" smtClean="0">
                <a:solidFill>
                  <a:schemeClr val="bg1"/>
                </a:solidFill>
              </a:rPr>
              <a:t>2011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239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2124">
        <p14:reveal/>
      </p:transition>
    </mc:Choice>
    <mc:Fallback>
      <p:transition spd="slow" advTm="421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51287"/>
            <a:ext cx="8534401" cy="659327"/>
          </a:xfrm>
        </p:spPr>
        <p:txBody>
          <a:bodyPr>
            <a:normAutofit/>
          </a:bodyPr>
          <a:lstStyle/>
          <a:p>
            <a:r>
              <a:rPr lang="en-GB" b="1" dirty="0" smtClean="0"/>
              <a:t>Technological Analysis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464077"/>
            <a:ext cx="5357009" cy="2279788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Internet </a:t>
            </a:r>
            <a:r>
              <a:rPr lang="en-GB" sz="2800" b="1" dirty="0" smtClean="0">
                <a:solidFill>
                  <a:schemeClr val="bg1"/>
                </a:solidFill>
              </a:rPr>
              <a:t>censorship; the ‘Great Firewall’ </a:t>
            </a:r>
            <a:r>
              <a:rPr lang="en-GB" sz="2800" dirty="0" smtClean="0">
                <a:solidFill>
                  <a:schemeClr val="bg1"/>
                </a:solidFill>
              </a:rPr>
              <a:t>(BBC,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Social </a:t>
            </a:r>
            <a:r>
              <a:rPr lang="en-GB" sz="2800" b="1" dirty="0">
                <a:solidFill>
                  <a:schemeClr val="bg1"/>
                </a:solidFill>
              </a:rPr>
              <a:t>media </a:t>
            </a:r>
            <a:r>
              <a:rPr lang="en-GB" sz="2800" b="1" dirty="0" smtClean="0">
                <a:solidFill>
                  <a:schemeClr val="bg1"/>
                </a:solidFill>
              </a:rPr>
              <a:t>platforms are banned </a:t>
            </a:r>
            <a:r>
              <a:rPr lang="en-GB" sz="2800" dirty="0" smtClean="0">
                <a:solidFill>
                  <a:schemeClr val="bg1"/>
                </a:solidFill>
              </a:rPr>
              <a:t>(BBC,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thumbsup.in.th/wp-content/uploads/2011/04/korea-social-media-equivalent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344" y="1464076"/>
            <a:ext cx="5189156" cy="509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313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3890">
        <p14:reveal/>
      </p:transition>
    </mc:Choice>
    <mc:Fallback>
      <p:transition spd="slow" advTm="138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538409"/>
            <a:ext cx="8534401" cy="607811"/>
          </a:xfrm>
        </p:spPr>
        <p:txBody>
          <a:bodyPr>
            <a:noAutofit/>
          </a:bodyPr>
          <a:lstStyle/>
          <a:p>
            <a:r>
              <a:rPr lang="en-GB" b="1" dirty="0" smtClean="0"/>
              <a:t>Legal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326525"/>
            <a:ext cx="9039337" cy="2472742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Employment </a:t>
            </a:r>
            <a:r>
              <a:rPr lang="en-GB" sz="2800" b="1" dirty="0" smtClean="0">
                <a:solidFill>
                  <a:schemeClr val="bg1"/>
                </a:solidFill>
              </a:rPr>
              <a:t>law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1"/>
                </a:solidFill>
              </a:rPr>
              <a:t>Employment of foreigners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>
                <a:solidFill>
                  <a:schemeClr val="bg1"/>
                </a:solidFill>
              </a:rPr>
              <a:t>Deloitte,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Employer contribute </a:t>
            </a:r>
            <a:r>
              <a:rPr lang="en-GB" sz="2800" dirty="0">
                <a:solidFill>
                  <a:schemeClr val="bg1"/>
                </a:solidFill>
              </a:rPr>
              <a:t>towards </a:t>
            </a:r>
            <a:r>
              <a:rPr lang="en-GB" sz="2800" dirty="0" smtClean="0">
                <a:solidFill>
                  <a:schemeClr val="bg1"/>
                </a:solidFill>
              </a:rPr>
              <a:t>employee’s pension </a:t>
            </a:r>
            <a:r>
              <a:rPr lang="en-GB" sz="2800" dirty="0" smtClean="0">
                <a:solidFill>
                  <a:schemeClr val="bg1"/>
                </a:solidFill>
              </a:rPr>
              <a:t>medical</a:t>
            </a:r>
            <a:r>
              <a:rPr lang="en-GB" sz="2800" dirty="0">
                <a:solidFill>
                  <a:schemeClr val="bg1"/>
                </a:solidFill>
              </a:rPr>
              <a:t>, unemployment and work-related injury </a:t>
            </a:r>
            <a:r>
              <a:rPr lang="en-GB" sz="2800" dirty="0">
                <a:solidFill>
                  <a:schemeClr val="bg1"/>
                </a:solidFill>
              </a:rPr>
              <a:t>insurance (Deloitte, 2017)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428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5359">
        <p14:reveal/>
      </p:transition>
    </mc:Choice>
    <mc:Fallback>
      <p:transition spd="slow" advTm="153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61136"/>
            <a:ext cx="8534401" cy="646448"/>
          </a:xfrm>
        </p:spPr>
        <p:txBody>
          <a:bodyPr/>
          <a:lstStyle/>
          <a:p>
            <a:r>
              <a:rPr lang="en-GB" b="1" dirty="0"/>
              <a:t>Environmental Analysis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107584"/>
            <a:ext cx="9569059" cy="2894790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Environmental </a:t>
            </a:r>
            <a:r>
              <a:rPr lang="en-GB" sz="2800" b="1" dirty="0">
                <a:solidFill>
                  <a:schemeClr val="bg1"/>
                </a:solidFill>
              </a:rPr>
              <a:t>sustainability; Air Pollution Prevention and Control Action Plan </a:t>
            </a:r>
            <a:r>
              <a:rPr lang="en-GB" sz="2800" dirty="0">
                <a:solidFill>
                  <a:schemeClr val="bg1"/>
                </a:solidFill>
              </a:rPr>
              <a:t>(Clark, 2017)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World’s </a:t>
            </a:r>
            <a:r>
              <a:rPr lang="en-GB" sz="2800" b="1" dirty="0">
                <a:solidFill>
                  <a:schemeClr val="bg1"/>
                </a:solidFill>
              </a:rPr>
              <a:t>largest emitter of greenhouse gases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Poor </a:t>
            </a:r>
            <a:r>
              <a:rPr lang="en-GB" sz="2800" b="1" dirty="0">
                <a:solidFill>
                  <a:schemeClr val="bg1"/>
                </a:solidFill>
              </a:rPr>
              <a:t>environmental </a:t>
            </a:r>
            <a:r>
              <a:rPr lang="en-GB" sz="2800" b="1" dirty="0" smtClean="0">
                <a:solidFill>
                  <a:schemeClr val="bg1"/>
                </a:solidFill>
              </a:rPr>
              <a:t>record </a:t>
            </a:r>
            <a:r>
              <a:rPr lang="en-GB" sz="2800" b="1" dirty="0" smtClean="0">
                <a:solidFill>
                  <a:schemeClr val="bg1"/>
                </a:solidFill>
              </a:rPr>
              <a:t>with air, </a:t>
            </a:r>
            <a:r>
              <a:rPr lang="en-GB" sz="2800" b="1" dirty="0" smtClean="0">
                <a:solidFill>
                  <a:schemeClr val="bg1"/>
                </a:solidFill>
              </a:rPr>
              <a:t>water </a:t>
            </a:r>
            <a:r>
              <a:rPr lang="en-GB" sz="2800" b="1" dirty="0">
                <a:solidFill>
                  <a:schemeClr val="bg1"/>
                </a:solidFill>
              </a:rPr>
              <a:t>and soil </a:t>
            </a:r>
            <a:r>
              <a:rPr lang="en-GB" sz="2800" b="1" dirty="0" smtClean="0">
                <a:solidFill>
                  <a:schemeClr val="bg1"/>
                </a:solidFill>
              </a:rPr>
              <a:t>pollution </a:t>
            </a:r>
            <a:r>
              <a:rPr lang="en-GB" sz="2800" dirty="0" smtClean="0">
                <a:solidFill>
                  <a:schemeClr val="bg1"/>
                </a:solidFill>
              </a:rPr>
              <a:t>(Wong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70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2051">
        <p14:reveal/>
      </p:transition>
    </mc:Choice>
    <mc:Fallback>
      <p:transition spd="slow" advTm="120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855490"/>
            <a:ext cx="8534400" cy="728612"/>
          </a:xfrm>
        </p:spPr>
        <p:txBody>
          <a:bodyPr/>
          <a:lstStyle/>
          <a:p>
            <a:r>
              <a:rPr lang="en-GB" b="1" dirty="0" smtClean="0"/>
              <a:t>Risk Assessment using SWOT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584102"/>
            <a:ext cx="5129785" cy="31424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A </a:t>
            </a:r>
            <a:r>
              <a:rPr lang="en-GB" sz="2800" dirty="0" smtClean="0">
                <a:solidFill>
                  <a:schemeClr val="bg1"/>
                </a:solidFill>
              </a:rPr>
              <a:t>SWOT analysis analyses an organisation’s internal Strengths </a:t>
            </a:r>
            <a:r>
              <a:rPr lang="en-GB" sz="2800" dirty="0">
                <a:solidFill>
                  <a:schemeClr val="bg1"/>
                </a:solidFill>
              </a:rPr>
              <a:t>and </a:t>
            </a:r>
            <a:r>
              <a:rPr lang="en-GB" sz="2800" dirty="0" smtClean="0">
                <a:solidFill>
                  <a:schemeClr val="bg1"/>
                </a:solidFill>
              </a:rPr>
              <a:t>Weaknesses and the organisation’s external environment, Opportunities and Threats.</a:t>
            </a:r>
          </a:p>
        </p:txBody>
      </p:sp>
      <p:pic>
        <p:nvPicPr>
          <p:cNvPr id="2050" name="Picture 2" descr="Image result for swot analysi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997" y="1584102"/>
            <a:ext cx="5708302" cy="327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000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8688">
        <p14:reveal/>
      </p:transition>
    </mc:Choice>
    <mc:Fallback>
      <p:transition spd="slow" advTm="868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218940"/>
            <a:ext cx="8534401" cy="695459"/>
          </a:xfrm>
        </p:spPr>
        <p:txBody>
          <a:bodyPr>
            <a:normAutofit/>
          </a:bodyPr>
          <a:lstStyle/>
          <a:p>
            <a:r>
              <a:rPr lang="en-GB" b="1" dirty="0" smtClean="0"/>
              <a:t>Opportunity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953035"/>
            <a:ext cx="5884013" cy="5252893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China </a:t>
            </a:r>
            <a:r>
              <a:rPr lang="en-GB" sz="2800" b="1" dirty="0">
                <a:solidFill>
                  <a:schemeClr val="bg1"/>
                </a:solidFill>
              </a:rPr>
              <a:t>is the top non-EU sending country to the UK, USA and </a:t>
            </a:r>
            <a:r>
              <a:rPr lang="en-GB" sz="2800" b="1" dirty="0" smtClean="0">
                <a:solidFill>
                  <a:schemeClr val="bg1"/>
                </a:solidFill>
              </a:rPr>
              <a:t>Australia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 smtClean="0">
                <a:solidFill>
                  <a:schemeClr val="bg1"/>
                </a:solidFill>
              </a:rPr>
              <a:t>Wangshu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bg1"/>
                </a:solidFill>
              </a:rPr>
              <a:t>Chinese students studying abroad in Higher Education will continue to rise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>
                <a:solidFill>
                  <a:schemeClr val="bg1"/>
                </a:solidFill>
              </a:rPr>
              <a:t>Wangshu</a:t>
            </a:r>
            <a:r>
              <a:rPr lang="en-GB" sz="2800" dirty="0">
                <a:solidFill>
                  <a:schemeClr val="bg1"/>
                </a:solidFill>
              </a:rPr>
              <a:t>, 2017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No protectionism for this industry that limits competition </a:t>
            </a:r>
            <a:r>
              <a:rPr lang="en-GB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from foreign </a:t>
            </a:r>
            <a:r>
              <a:rPr lang="en-GB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industries </a:t>
            </a:r>
            <a:r>
              <a:rPr lang="en-GB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(Lockyer, 2018)</a:t>
            </a:r>
            <a:endParaRPr lang="en-GB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1" name="Content Placeholder 5"/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6568225" y="953036"/>
            <a:ext cx="5504902" cy="456556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771627" y="5557128"/>
            <a:ext cx="4893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Number of Chinese students into UK </a:t>
            </a:r>
            <a:r>
              <a:rPr lang="en-GB" sz="1400" dirty="0" smtClean="0"/>
              <a:t>institutions 2016/17 </a:t>
            </a:r>
            <a:r>
              <a:rPr lang="en-GB" sz="1400" dirty="0"/>
              <a:t>(UKCISA, 2018) 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625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073">
        <p14:reveal/>
      </p:transition>
    </mc:Choice>
    <mc:Fallback>
      <p:transition spd="slow" advTm="60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1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326070"/>
            <a:ext cx="8534401" cy="665018"/>
          </a:xfrm>
        </p:spPr>
        <p:txBody>
          <a:bodyPr>
            <a:normAutofit/>
          </a:bodyPr>
          <a:lstStyle/>
          <a:p>
            <a:r>
              <a:rPr lang="en-GB" b="1" dirty="0" smtClean="0"/>
              <a:t>Strengths</a:t>
            </a:r>
            <a:endParaRPr lang="en-GB" b="1" dirty="0"/>
          </a:p>
        </p:txBody>
      </p:sp>
      <p:sp>
        <p:nvSpPr>
          <p:cNvPr id="4" name="AutoShape 2" descr="Image result for chinese students in uk"/>
          <p:cNvSpPr>
            <a:spLocks noGrp="1" noChangeAspect="1" noChangeArrowheads="1"/>
          </p:cNvSpPr>
          <p:nvPr>
            <p:ph type="body" idx="1"/>
          </p:nvPr>
        </p:nvSpPr>
        <p:spPr bwMode="auto">
          <a:xfrm>
            <a:off x="684211" y="1081240"/>
            <a:ext cx="10211315" cy="524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Brand </a:t>
            </a:r>
            <a:r>
              <a:rPr lang="en-GB" sz="2800" b="1" dirty="0" smtClean="0">
                <a:solidFill>
                  <a:schemeClr val="bg1"/>
                </a:solidFill>
              </a:rPr>
              <a:t>identity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Established, online presence, UK </a:t>
            </a:r>
            <a:r>
              <a:rPr lang="en-GB" sz="2800" dirty="0">
                <a:solidFill>
                  <a:schemeClr val="bg1"/>
                </a:solidFill>
              </a:rPr>
              <a:t>head </a:t>
            </a:r>
            <a:r>
              <a:rPr lang="en-GB" sz="2800" dirty="0" smtClean="0">
                <a:solidFill>
                  <a:schemeClr val="bg1"/>
                </a:solidFill>
              </a:rPr>
              <a:t>office, ‘One </a:t>
            </a:r>
            <a:r>
              <a:rPr lang="en-GB" sz="2800" dirty="0">
                <a:solidFill>
                  <a:schemeClr val="bg1"/>
                </a:solidFill>
              </a:rPr>
              <a:t>Stop Shop’ (BCIE, 2018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Differentiation</a:t>
            </a: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100</a:t>
            </a:r>
            <a:r>
              <a:rPr lang="en-GB" sz="2800" dirty="0">
                <a:solidFill>
                  <a:schemeClr val="bg1"/>
                </a:solidFill>
              </a:rPr>
              <a:t>% visa success </a:t>
            </a:r>
            <a:r>
              <a:rPr lang="en-GB" sz="2800" dirty="0" smtClean="0">
                <a:solidFill>
                  <a:schemeClr val="bg1"/>
                </a:solidFill>
              </a:rPr>
              <a:t>rate</a:t>
            </a: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100% </a:t>
            </a:r>
            <a:r>
              <a:rPr lang="en-GB" sz="2800" dirty="0">
                <a:solidFill>
                  <a:schemeClr val="bg1"/>
                </a:solidFill>
              </a:rPr>
              <a:t>customer satisfaction (BCIE, 2018)</a:t>
            </a:r>
          </a:p>
          <a:p>
            <a:pPr lvl="0"/>
            <a:r>
              <a:rPr lang="en-GB" sz="2800" b="1" dirty="0">
                <a:solidFill>
                  <a:schemeClr val="bg1"/>
                </a:solidFill>
              </a:rPr>
              <a:t>Network of top </a:t>
            </a:r>
            <a:r>
              <a:rPr lang="en-GB" sz="2800" b="1" dirty="0" smtClean="0">
                <a:solidFill>
                  <a:schemeClr val="bg1"/>
                </a:solidFill>
              </a:rPr>
              <a:t>universities</a:t>
            </a:r>
            <a:endParaRPr lang="en-GB" sz="2800" dirty="0">
              <a:solidFill>
                <a:schemeClr val="bg1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6 </a:t>
            </a:r>
            <a:r>
              <a:rPr lang="en-GB" sz="2800" dirty="0">
                <a:solidFill>
                  <a:schemeClr val="bg1"/>
                </a:solidFill>
              </a:rPr>
              <a:t>of the top 10 universities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smtClean="0">
                <a:solidFill>
                  <a:schemeClr val="bg1"/>
                </a:solidFill>
              </a:rPr>
              <a:t>China Daily, 2015</a:t>
            </a:r>
            <a:r>
              <a:rPr lang="en-GB" sz="2800" dirty="0">
                <a:solidFill>
                  <a:schemeClr val="bg1"/>
                </a:solidFill>
              </a:rPr>
              <a:t>) </a:t>
            </a:r>
            <a:endParaRPr lang="en-GB" sz="2800" dirty="0" smtClean="0">
              <a:solidFill>
                <a:schemeClr val="bg1"/>
              </a:solidFill>
            </a:endParaRPr>
          </a:p>
          <a:p>
            <a:pPr lvl="0"/>
            <a:r>
              <a:rPr lang="en-GB" sz="2800" b="1" dirty="0" smtClean="0">
                <a:solidFill>
                  <a:schemeClr val="bg1"/>
                </a:solidFill>
              </a:rPr>
              <a:t>Counsellor Accreditation</a:t>
            </a:r>
            <a:endParaRPr lang="en-GB" sz="2800" dirty="0">
              <a:solidFill>
                <a:schemeClr val="bg1"/>
              </a:solidFill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ICEF trained staff (ICEF, no </a:t>
            </a:r>
            <a:r>
              <a:rPr lang="en-GB" sz="2800" dirty="0">
                <a:solidFill>
                  <a:schemeClr val="bg1"/>
                </a:solidFill>
              </a:rPr>
              <a:t>date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700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6803">
        <p14:reveal/>
      </p:transition>
    </mc:Choice>
    <mc:Fallback>
      <p:transition spd="slow" advTm="4680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58104"/>
            <a:ext cx="8534401" cy="697963"/>
          </a:xfrm>
        </p:spPr>
        <p:txBody>
          <a:bodyPr/>
          <a:lstStyle/>
          <a:p>
            <a:r>
              <a:rPr lang="en-GB" b="1" dirty="0" smtClean="0"/>
              <a:t>Weaknesses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1326524"/>
            <a:ext cx="8871912" cy="5100034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Cultura</a:t>
            </a:r>
            <a:r>
              <a:rPr lang="en-GB" sz="2400" b="1" dirty="0">
                <a:solidFill>
                  <a:schemeClr val="bg1"/>
                </a:solidFill>
              </a:rPr>
              <a:t>l</a:t>
            </a:r>
            <a:r>
              <a:rPr lang="en-GB" sz="2400" b="1" dirty="0" smtClean="0">
                <a:solidFill>
                  <a:schemeClr val="bg1"/>
                </a:solidFill>
              </a:rPr>
              <a:t> </a:t>
            </a:r>
            <a:r>
              <a:rPr lang="en-GB" sz="2400" b="1" dirty="0">
                <a:solidFill>
                  <a:schemeClr val="bg1"/>
                </a:solidFill>
              </a:rPr>
              <a:t>differences and Human </a:t>
            </a:r>
            <a:r>
              <a:rPr lang="en-GB" sz="2400" b="1" dirty="0" smtClean="0">
                <a:solidFill>
                  <a:schemeClr val="bg1"/>
                </a:solidFill>
              </a:rPr>
              <a:t>Resources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Hofstede’s cultural comparisons (Hofstede, no </a:t>
            </a:r>
            <a:r>
              <a:rPr lang="en-GB" sz="2400" dirty="0">
                <a:solidFill>
                  <a:schemeClr val="bg1"/>
                </a:solidFill>
              </a:rPr>
              <a:t>date)</a:t>
            </a:r>
            <a:endParaRPr lang="en-GB" altLang="en-US" sz="2400" dirty="0">
              <a:solidFill>
                <a:schemeClr val="bg1"/>
              </a:solidFill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</a:rPr>
              <a:t>China: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Power distance</a:t>
            </a:r>
            <a:r>
              <a:rPr lang="en-GB" sz="2400" dirty="0" smtClean="0">
                <a:solidFill>
                  <a:schemeClr val="bg1"/>
                </a:solidFill>
              </a:rPr>
              <a:t>: inequality is acceptable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Individualism</a:t>
            </a:r>
            <a:r>
              <a:rPr lang="en-GB" sz="2400" dirty="0" smtClean="0">
                <a:solidFill>
                  <a:schemeClr val="bg1"/>
                </a:solidFill>
              </a:rPr>
              <a:t>: highly collectivist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Masculinity</a:t>
            </a:r>
            <a:r>
              <a:rPr lang="en-GB" sz="2400" dirty="0" smtClean="0">
                <a:solidFill>
                  <a:schemeClr val="bg1"/>
                </a:solidFill>
              </a:rPr>
              <a:t>:</a:t>
            </a:r>
            <a:r>
              <a:rPr lang="en-GB" sz="2400" b="1" i="1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focused on achievement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Uncertainty / avoidance</a:t>
            </a:r>
            <a:r>
              <a:rPr lang="en-GB" sz="2400" dirty="0" smtClean="0">
                <a:solidFill>
                  <a:schemeClr val="bg1"/>
                </a:solidFill>
              </a:rPr>
              <a:t>: at ease </a:t>
            </a:r>
            <a:r>
              <a:rPr lang="en-GB" sz="2400" dirty="0">
                <a:solidFill>
                  <a:schemeClr val="bg1"/>
                </a:solidFill>
              </a:rPr>
              <a:t>with </a:t>
            </a:r>
            <a:r>
              <a:rPr lang="en-GB" sz="2400" dirty="0" smtClean="0">
                <a:solidFill>
                  <a:schemeClr val="bg1"/>
                </a:solidFill>
              </a:rPr>
              <a:t>uncertainty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Indulgence</a:t>
            </a:r>
            <a:r>
              <a:rPr lang="en-GB" sz="2400" dirty="0" smtClean="0">
                <a:solidFill>
                  <a:schemeClr val="bg1"/>
                </a:solidFill>
              </a:rPr>
              <a:t>:</a:t>
            </a:r>
            <a:r>
              <a:rPr lang="en-GB" sz="2400" b="1" i="1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focused </a:t>
            </a:r>
            <a:r>
              <a:rPr lang="en-GB" sz="2400" dirty="0">
                <a:solidFill>
                  <a:schemeClr val="bg1"/>
                </a:solidFill>
              </a:rPr>
              <a:t>by </a:t>
            </a:r>
            <a:r>
              <a:rPr lang="en-GB" sz="2400" dirty="0" smtClean="0">
                <a:solidFill>
                  <a:schemeClr val="bg1"/>
                </a:solidFill>
              </a:rPr>
              <a:t>competition </a:t>
            </a:r>
            <a:r>
              <a:rPr lang="en-GB" sz="2400" dirty="0">
                <a:solidFill>
                  <a:schemeClr val="bg1"/>
                </a:solidFill>
              </a:rPr>
              <a:t>and </a:t>
            </a:r>
            <a:r>
              <a:rPr lang="en-GB" sz="2400" dirty="0" smtClean="0">
                <a:solidFill>
                  <a:schemeClr val="bg1"/>
                </a:solidFill>
              </a:rPr>
              <a:t>accomplishment</a:t>
            </a:r>
          </a:p>
          <a:p>
            <a:r>
              <a:rPr lang="en-GB" sz="2400" b="1" dirty="0" smtClean="0">
                <a:solidFill>
                  <a:schemeClr val="bg1"/>
                </a:solidFill>
              </a:rPr>
              <a:t>Long term orientation</a:t>
            </a:r>
            <a:r>
              <a:rPr lang="en-GB" sz="2400" dirty="0" smtClean="0">
                <a:solidFill>
                  <a:schemeClr val="bg1"/>
                </a:solidFill>
              </a:rPr>
              <a:t>: practical </a:t>
            </a:r>
            <a:r>
              <a:rPr lang="en-GB" sz="2400" dirty="0" smtClean="0">
                <a:solidFill>
                  <a:schemeClr val="bg1"/>
                </a:solidFill>
              </a:rPr>
              <a:t>culture</a:t>
            </a:r>
          </a:p>
          <a:p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As </a:t>
            </a:r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Schlotbohm</a:t>
            </a:r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 (2018) puts forward not </a:t>
            </a:r>
            <a:r>
              <a:rPr lang="en-GB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considering cultural </a:t>
            </a:r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differences can effect business </a:t>
            </a:r>
            <a:r>
              <a:rPr lang="en-GB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strategy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900" y="2229252"/>
            <a:ext cx="5372100" cy="2057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2075" y="1457727"/>
            <a:ext cx="3209925" cy="7715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43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1763">
        <p14:reveal/>
      </p:transition>
    </mc:Choice>
    <mc:Fallback>
      <p:transition spd="slow" advTm="117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332346"/>
            <a:ext cx="8534401" cy="659327"/>
          </a:xfrm>
        </p:spPr>
        <p:txBody>
          <a:bodyPr/>
          <a:lstStyle/>
          <a:p>
            <a:r>
              <a:rPr lang="en-GB" b="1" dirty="0" smtClean="0"/>
              <a:t>Weaknesses (continued)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991674"/>
            <a:ext cx="10426611" cy="4011648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sz="2800" b="1" dirty="0" smtClean="0">
                <a:solidFill>
                  <a:schemeClr val="bg1"/>
                </a:solidFill>
              </a:rPr>
              <a:t>Marketing </a:t>
            </a:r>
            <a:r>
              <a:rPr lang="en-GB" sz="2800" b="1" dirty="0" smtClean="0">
                <a:solidFill>
                  <a:schemeClr val="bg1"/>
                </a:solidFill>
              </a:rPr>
              <a:t>in </a:t>
            </a:r>
            <a:r>
              <a:rPr lang="en-GB" sz="2800" b="1" dirty="0" smtClean="0">
                <a:solidFill>
                  <a:schemeClr val="bg1"/>
                </a:solidFill>
              </a:rPr>
              <a:t>China</a:t>
            </a: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No</a:t>
            </a:r>
            <a:r>
              <a:rPr lang="en-GB" sz="2800" dirty="0">
                <a:solidFill>
                  <a:schemeClr val="bg1"/>
                </a:solidFill>
              </a:rPr>
              <a:t> Facebook. No Twitter. No YouTube (Chiu et al., 2012)</a:t>
            </a:r>
          </a:p>
          <a:p>
            <a:pPr fontAlgn="base"/>
            <a:r>
              <a:rPr lang="en-GB" sz="2800" b="1" dirty="0" smtClean="0">
                <a:solidFill>
                  <a:schemeClr val="bg1"/>
                </a:solidFill>
              </a:rPr>
              <a:t>Technology</a:t>
            </a: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China’s </a:t>
            </a:r>
            <a:r>
              <a:rPr lang="en-GB" sz="2800" dirty="0">
                <a:solidFill>
                  <a:schemeClr val="bg1"/>
                </a:solidFill>
              </a:rPr>
              <a:t>Great </a:t>
            </a:r>
            <a:r>
              <a:rPr lang="en-GB" sz="2800" dirty="0" smtClean="0">
                <a:solidFill>
                  <a:schemeClr val="bg1"/>
                </a:solidFill>
              </a:rPr>
              <a:t>Firewall </a:t>
            </a:r>
            <a:r>
              <a:rPr lang="en-GB" sz="2800" dirty="0" smtClean="0">
                <a:solidFill>
                  <a:schemeClr val="bg1"/>
                </a:solidFill>
              </a:rPr>
              <a:t>(</a:t>
            </a:r>
            <a:r>
              <a:rPr lang="en-GB" sz="2800" dirty="0" err="1">
                <a:solidFill>
                  <a:schemeClr val="bg1"/>
                </a:solidFill>
              </a:rPr>
              <a:t>Guillemaud</a:t>
            </a:r>
            <a:r>
              <a:rPr lang="en-GB" sz="2800" dirty="0">
                <a:solidFill>
                  <a:schemeClr val="bg1"/>
                </a:solidFill>
              </a:rPr>
              <a:t>, 2014)</a:t>
            </a:r>
          </a:p>
          <a:p>
            <a:pPr lvl="2" fontAlgn="base"/>
            <a:r>
              <a:rPr lang="en-GB" sz="2600" dirty="0" err="1" smtClean="0">
                <a:solidFill>
                  <a:schemeClr val="bg1"/>
                </a:solidFill>
              </a:rPr>
              <a:t>Sina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>
                <a:solidFill>
                  <a:schemeClr val="bg1"/>
                </a:solidFill>
              </a:rPr>
              <a:t>Weibo = Twitter!</a:t>
            </a:r>
          </a:p>
          <a:p>
            <a:pPr lvl="2" fontAlgn="base"/>
            <a:r>
              <a:rPr lang="en-GB" sz="2600" dirty="0" err="1">
                <a:solidFill>
                  <a:schemeClr val="bg1"/>
                </a:solidFill>
              </a:rPr>
              <a:t>Renren</a:t>
            </a:r>
            <a:r>
              <a:rPr lang="en-GB" sz="2600" dirty="0">
                <a:solidFill>
                  <a:schemeClr val="bg1"/>
                </a:solidFill>
              </a:rPr>
              <a:t> = Facebook</a:t>
            </a:r>
          </a:p>
          <a:p>
            <a:pPr lvl="2" fontAlgn="base"/>
            <a:r>
              <a:rPr lang="en-GB" sz="2600" dirty="0" err="1">
                <a:solidFill>
                  <a:schemeClr val="bg1"/>
                </a:solidFill>
              </a:rPr>
              <a:t>Youku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Tudou</a:t>
            </a:r>
            <a:r>
              <a:rPr lang="en-GB" sz="2600" dirty="0">
                <a:solidFill>
                  <a:schemeClr val="bg1"/>
                </a:solidFill>
              </a:rPr>
              <a:t> = YouTube</a:t>
            </a:r>
          </a:p>
          <a:p>
            <a:pPr lvl="2" fontAlgn="base"/>
            <a:r>
              <a:rPr lang="en-GB" sz="2600" dirty="0">
                <a:solidFill>
                  <a:schemeClr val="bg1"/>
                </a:solidFill>
              </a:rPr>
              <a:t>WeChat = WhatsApp!</a:t>
            </a:r>
          </a:p>
          <a:p>
            <a:pPr lvl="2" fontAlgn="base"/>
            <a:r>
              <a:rPr lang="en-GB" sz="2600" dirty="0">
                <a:solidFill>
                  <a:schemeClr val="bg1"/>
                </a:solidFill>
              </a:rPr>
              <a:t>LinkedIn = [none]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 smtClean="0">
                <a:solidFill>
                  <a:schemeClr val="bg1"/>
                </a:solidFill>
              </a:rPr>
              <a:t>Growing </a:t>
            </a:r>
            <a:r>
              <a:rPr lang="en-GB" sz="2800" b="1" dirty="0">
                <a:solidFill>
                  <a:schemeClr val="bg1"/>
                </a:solidFill>
              </a:rPr>
              <a:t>the </a:t>
            </a:r>
            <a:r>
              <a:rPr lang="en-GB" sz="2800" b="1" dirty="0" smtClean="0">
                <a:solidFill>
                  <a:schemeClr val="bg1"/>
                </a:solidFill>
              </a:rPr>
              <a:t>market</a:t>
            </a:r>
            <a:endParaRPr lang="en-GB" sz="2800" dirty="0">
              <a:solidFill>
                <a:schemeClr val="bg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0475017"/>
              </p:ext>
            </p:extLst>
          </p:nvPr>
        </p:nvGraphicFramePr>
        <p:xfrm>
          <a:off x="4951413" y="4960249"/>
          <a:ext cx="3065171" cy="14592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0385"/>
                <a:gridCol w="1074786"/>
              </a:tblGrid>
              <a:tr h="24320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Sep-17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Country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%age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Islamabad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7.30%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Lahore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2.58%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Agents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1.29%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4320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11.17%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4796143"/>
              </p:ext>
            </p:extLst>
          </p:nvPr>
        </p:nvGraphicFramePr>
        <p:xfrm>
          <a:off x="1286043" y="4960249"/>
          <a:ext cx="3063540" cy="14498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5696"/>
                <a:gridCol w="837844"/>
              </a:tblGrid>
              <a:tr h="25306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Sep-13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Country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%age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Islamabad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1.98%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Pakistan - Lahore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1.72%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39358">
                <a:tc>
                  <a:txBody>
                    <a:bodyPr/>
                    <a:lstStyle/>
                    <a:p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3.70%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86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3938">
        <p14:reveal/>
      </p:transition>
    </mc:Choice>
    <mc:Fallback>
      <p:transition spd="slow" advTm="339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59937"/>
            <a:ext cx="8534401" cy="654713"/>
          </a:xfrm>
        </p:spPr>
        <p:txBody>
          <a:bodyPr>
            <a:normAutofit/>
          </a:bodyPr>
          <a:lstStyle/>
          <a:p>
            <a:r>
              <a:rPr lang="en-GB" b="1" dirty="0" smtClean="0"/>
              <a:t>Political and Economic Threats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4" y="1214650"/>
            <a:ext cx="6769010" cy="542745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Political</a:t>
            </a:r>
            <a:endParaRPr lang="en-GB" sz="2800" b="1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Regulations (Gov.UK, 2017)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Changes in visa </a:t>
            </a:r>
            <a:r>
              <a:rPr lang="en-GB" sz="2800" dirty="0" smtClean="0">
                <a:solidFill>
                  <a:schemeClr val="bg1"/>
                </a:solidFill>
              </a:rPr>
              <a:t>regulations (</a:t>
            </a:r>
            <a:r>
              <a:rPr lang="en-GB" sz="2800" dirty="0" err="1" smtClean="0">
                <a:solidFill>
                  <a:schemeClr val="bg1"/>
                </a:solidFill>
              </a:rPr>
              <a:t>Todaro</a:t>
            </a:r>
            <a:r>
              <a:rPr lang="en-GB" sz="2800" dirty="0" smtClean="0">
                <a:solidFill>
                  <a:schemeClr val="bg1"/>
                </a:solidFill>
              </a:rPr>
              <a:t>, 2011)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Low </a:t>
            </a:r>
            <a:r>
              <a:rPr lang="en-GB" sz="2800" dirty="0">
                <a:solidFill>
                  <a:schemeClr val="bg1"/>
                </a:solidFill>
              </a:rPr>
              <a:t>c</a:t>
            </a:r>
            <a:r>
              <a:rPr lang="en-GB" sz="2800" dirty="0" smtClean="0">
                <a:solidFill>
                  <a:schemeClr val="bg1"/>
                </a:solidFill>
              </a:rPr>
              <a:t>urrency </a:t>
            </a:r>
            <a:r>
              <a:rPr lang="en-GB" sz="2800" dirty="0" smtClean="0">
                <a:solidFill>
                  <a:schemeClr val="bg1"/>
                </a:solidFill>
              </a:rPr>
              <a:t>rate (</a:t>
            </a:r>
            <a:r>
              <a:rPr lang="en-GB" sz="2800" dirty="0" err="1" smtClean="0">
                <a:solidFill>
                  <a:schemeClr val="bg1"/>
                </a:solidFill>
              </a:rPr>
              <a:t>Pettinger</a:t>
            </a:r>
            <a:r>
              <a:rPr lang="en-GB" sz="2800" dirty="0" smtClean="0">
                <a:solidFill>
                  <a:schemeClr val="bg1"/>
                </a:solidFill>
              </a:rPr>
              <a:t>, 2017)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Risks to </a:t>
            </a:r>
            <a:r>
              <a:rPr lang="en-GB" sz="2800" dirty="0" smtClean="0">
                <a:solidFill>
                  <a:schemeClr val="bg1"/>
                </a:solidFill>
              </a:rPr>
              <a:t>currency / exchange </a:t>
            </a:r>
            <a:r>
              <a:rPr lang="en-GB" sz="2800" dirty="0">
                <a:solidFill>
                  <a:schemeClr val="bg1"/>
                </a:solidFill>
              </a:rPr>
              <a:t>rate </a:t>
            </a:r>
            <a:r>
              <a:rPr lang="en-GB" sz="2800" dirty="0" smtClean="0">
                <a:solidFill>
                  <a:schemeClr val="bg1"/>
                </a:solidFill>
              </a:rPr>
              <a:t>fluctuations (</a:t>
            </a:r>
            <a:r>
              <a:rPr lang="en-GB" sz="2800" dirty="0" smtClean="0">
                <a:solidFill>
                  <a:schemeClr val="bg1"/>
                </a:solidFill>
              </a:rPr>
              <a:t>Ahmad</a:t>
            </a:r>
            <a:r>
              <a:rPr lang="en-GB" sz="2800" dirty="0">
                <a:solidFill>
                  <a:schemeClr val="bg1"/>
                </a:solidFill>
              </a:rPr>
              <a:t>, </a:t>
            </a:r>
            <a:r>
              <a:rPr lang="en-GB" sz="2800" dirty="0" smtClean="0">
                <a:solidFill>
                  <a:schemeClr val="bg1"/>
                </a:solidFill>
              </a:rPr>
              <a:t>2016</a:t>
            </a:r>
            <a:r>
              <a:rPr lang="en-GB" sz="2800" dirty="0">
                <a:solidFill>
                  <a:schemeClr val="bg1"/>
                </a:solidFill>
              </a:rPr>
              <a:t>) </a:t>
            </a:r>
            <a:endParaRPr lang="en-GB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Recession (</a:t>
            </a:r>
            <a:r>
              <a:rPr lang="en-GB" sz="2800" dirty="0" err="1" smtClean="0">
                <a:solidFill>
                  <a:schemeClr val="bg1"/>
                </a:solidFill>
              </a:rPr>
              <a:t>Cotterill</a:t>
            </a:r>
            <a:r>
              <a:rPr lang="en-GB" sz="2800" dirty="0" smtClean="0">
                <a:solidFill>
                  <a:schemeClr val="bg1"/>
                </a:solidFill>
              </a:rPr>
              <a:t> and</a:t>
            </a:r>
            <a:r>
              <a:rPr lang="en-GB" sz="2800" dirty="0">
                <a:solidFill>
                  <a:schemeClr val="bg1"/>
                </a:solidFill>
              </a:rPr>
              <a:t> </a:t>
            </a:r>
            <a:r>
              <a:rPr lang="en-GB" sz="2800" dirty="0" smtClean="0">
                <a:solidFill>
                  <a:schemeClr val="bg1"/>
                </a:solidFill>
              </a:rPr>
              <a:t>Pilling, 2017)</a:t>
            </a:r>
            <a:endParaRPr lang="en-GB" sz="2800" dirty="0" smtClean="0">
              <a:solidFill>
                <a:schemeClr val="bg1"/>
              </a:solidFill>
            </a:endParaRPr>
          </a:p>
        </p:txBody>
      </p:sp>
      <p:pic>
        <p:nvPicPr>
          <p:cNvPr id="6" name="Picture 2" descr="Percentages of Students with Visa Problem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259" y="1420776"/>
            <a:ext cx="4429125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Audio 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437259" y="4152767"/>
            <a:ext cx="2674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Todaro</a:t>
            </a:r>
            <a:r>
              <a:rPr lang="en-GB" dirty="0" smtClean="0"/>
              <a:t>, 2011)</a:t>
            </a:r>
            <a:endParaRPr lang="en-GB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21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46690">
        <p14:reveal/>
      </p:transition>
    </mc:Choice>
    <mc:Fallback>
      <p:transition spd="slow" advTm="466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4" presetClass="entr" presetSubtype="5" fill="hold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05346"/>
            <a:ext cx="8534401" cy="641066"/>
          </a:xfrm>
        </p:spPr>
        <p:txBody>
          <a:bodyPr/>
          <a:lstStyle/>
          <a:p>
            <a:r>
              <a:rPr lang="en-GB" b="1" dirty="0" smtClean="0"/>
              <a:t>Other Threats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1241946"/>
            <a:ext cx="8534400" cy="3209284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Risk </a:t>
            </a:r>
            <a:r>
              <a:rPr lang="en-GB" sz="2800" b="1" dirty="0">
                <a:solidFill>
                  <a:schemeClr val="bg1"/>
                </a:solidFill>
              </a:rPr>
              <a:t>to </a:t>
            </a:r>
            <a:r>
              <a:rPr lang="en-GB" sz="2800" b="1" dirty="0" smtClean="0">
                <a:solidFill>
                  <a:schemeClr val="bg1"/>
                </a:solidFill>
              </a:rPr>
              <a:t>reputation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Marketplace confidence (</a:t>
            </a:r>
            <a:r>
              <a:rPr lang="en-GB" sz="2800" dirty="0">
                <a:solidFill>
                  <a:schemeClr val="bg1"/>
                </a:solidFill>
              </a:rPr>
              <a:t>Raimo, 2016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Theft </a:t>
            </a:r>
            <a:r>
              <a:rPr lang="en-GB" sz="2800" b="1" dirty="0">
                <a:solidFill>
                  <a:schemeClr val="bg1"/>
                </a:solidFill>
              </a:rPr>
              <a:t>of intellectual </a:t>
            </a:r>
            <a:r>
              <a:rPr lang="en-GB" sz="2800" b="1" dirty="0" smtClean="0">
                <a:solidFill>
                  <a:schemeClr val="bg1"/>
                </a:solidFill>
              </a:rPr>
              <a:t>property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 smtClean="0">
                <a:solidFill>
                  <a:schemeClr val="bg1"/>
                </a:solidFill>
              </a:rPr>
              <a:t>Serious problem (</a:t>
            </a:r>
            <a:r>
              <a:rPr lang="en-GB" sz="2800" dirty="0">
                <a:solidFill>
                  <a:schemeClr val="bg1"/>
                </a:solidFill>
              </a:rPr>
              <a:t>Nash-Hoff, 2016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5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2659">
        <p14:reveal/>
      </p:transition>
    </mc:Choice>
    <mc:Fallback>
      <p:transition spd="slow" advTm="226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0" y="396741"/>
            <a:ext cx="8534401" cy="646448"/>
          </a:xfrm>
        </p:spPr>
        <p:txBody>
          <a:bodyPr/>
          <a:lstStyle/>
          <a:p>
            <a:r>
              <a:rPr lang="en-GB" b="1" dirty="0" smtClean="0"/>
              <a:t>Competition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9150" y="6377189"/>
            <a:ext cx="11107458" cy="480811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Lawrie, 2017 (adapted from </a:t>
            </a:r>
            <a:r>
              <a:rPr lang="en-GB" dirty="0" smtClean="0">
                <a:solidFill>
                  <a:schemeClr val="tx1"/>
                </a:solidFill>
              </a:rPr>
              <a:t>Porter’s </a:t>
            </a:r>
            <a:r>
              <a:rPr lang="en-GB" dirty="0" smtClean="0">
                <a:solidFill>
                  <a:schemeClr val="tx1"/>
                </a:solidFill>
              </a:rPr>
              <a:t>5 Forces of </a:t>
            </a:r>
            <a:r>
              <a:rPr lang="en-GB" dirty="0" smtClean="0">
                <a:solidFill>
                  <a:schemeClr val="tx1"/>
                </a:solidFill>
              </a:rPr>
              <a:t>competition Porter, 1998)</a:t>
            </a:r>
          </a:p>
        </p:txBody>
      </p:sp>
      <p:pic>
        <p:nvPicPr>
          <p:cNvPr id="44" name="Picture 4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50" y="1043189"/>
            <a:ext cx="6858000" cy="5334000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</p:pic>
      <p:pic>
        <p:nvPicPr>
          <p:cNvPr id="45" name="Content Placeholder 10" descr="http://www.student-market.com/sites/default/files/article_image/china_map_zoomed_10oct2016.png"/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549" y="3295292"/>
            <a:ext cx="4134117" cy="3081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3" name="Text Placeholder 2"/>
          <p:cNvSpPr txBox="1">
            <a:spLocks/>
          </p:cNvSpPr>
          <p:nvPr/>
        </p:nvSpPr>
        <p:spPr>
          <a:xfrm>
            <a:off x="7197150" y="1043189"/>
            <a:ext cx="4994849" cy="225210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 smtClean="0">
                <a:solidFill>
                  <a:schemeClr val="bg1"/>
                </a:solidFill>
              </a:rPr>
              <a:t>No licence needed to set up as agent </a:t>
            </a:r>
            <a:r>
              <a:rPr lang="en-GB" sz="2900" dirty="0">
                <a:solidFill>
                  <a:schemeClr val="bg1"/>
                </a:solidFill>
              </a:rPr>
              <a:t>(Smith, 2017</a:t>
            </a:r>
            <a:r>
              <a:rPr lang="en-GB" sz="2900" dirty="0" smtClean="0">
                <a:solidFill>
                  <a:schemeClr val="bg1"/>
                </a:solidFill>
              </a:rPr>
              <a:t>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 smtClean="0">
                <a:solidFill>
                  <a:schemeClr val="bg1"/>
                </a:solidFill>
              </a:rPr>
              <a:t>Rise </a:t>
            </a:r>
            <a:r>
              <a:rPr lang="en-GB" sz="2900" dirty="0">
                <a:solidFill>
                  <a:schemeClr val="bg1"/>
                </a:solidFill>
              </a:rPr>
              <a:t>of online </a:t>
            </a:r>
            <a:r>
              <a:rPr lang="en-GB" sz="2900" dirty="0" smtClean="0">
                <a:solidFill>
                  <a:schemeClr val="bg1"/>
                </a:solidFill>
              </a:rPr>
              <a:t>degrees (Jordon, 2015)</a:t>
            </a:r>
            <a:endParaRPr lang="en-GB" sz="29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>
                <a:solidFill>
                  <a:schemeClr val="bg1"/>
                </a:solidFill>
              </a:rPr>
              <a:t>No charge to </a:t>
            </a:r>
            <a:r>
              <a:rPr lang="en-GB" sz="2900" dirty="0" smtClean="0">
                <a:solidFill>
                  <a:schemeClr val="bg1"/>
                </a:solidFill>
              </a:rPr>
              <a:t>students (BCIE, 2018)</a:t>
            </a:r>
            <a:endParaRPr lang="en-GB" sz="29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900" dirty="0">
                <a:solidFill>
                  <a:schemeClr val="bg1"/>
                </a:solidFill>
              </a:rPr>
              <a:t>Withdrawal of university </a:t>
            </a:r>
            <a:r>
              <a:rPr lang="en-GB" sz="2900" dirty="0" smtClean="0">
                <a:solidFill>
                  <a:schemeClr val="bg1"/>
                </a:solidFill>
              </a:rPr>
              <a:t>contracts (Huang et al, 2014)</a:t>
            </a:r>
            <a:endParaRPr lang="en-GB" sz="29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b="1" dirty="0" smtClean="0">
              <a:solidFill>
                <a:schemeClr val="bg1"/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729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60068">
        <p14:reveal/>
      </p:transition>
    </mc:Choice>
    <mc:Fallback>
      <p:transition spd="slow" advTm="600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461135"/>
            <a:ext cx="8534401" cy="672206"/>
          </a:xfrm>
        </p:spPr>
        <p:txBody>
          <a:bodyPr/>
          <a:lstStyle/>
          <a:p>
            <a:r>
              <a:rPr lang="en-GB" b="1" dirty="0" smtClean="0"/>
              <a:t>And </a:t>
            </a:r>
            <a:r>
              <a:rPr lang="en-GB" b="1" dirty="0" smtClean="0"/>
              <a:t>Finally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4" y="1366233"/>
            <a:ext cx="8534400" cy="4666267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Thank you</a:t>
            </a:r>
            <a:endParaRPr lang="en-GB" sz="2400" b="1" dirty="0"/>
          </a:p>
          <a:p>
            <a:pPr lvl="0"/>
            <a:r>
              <a:rPr lang="en-GB" sz="2400" b="1" dirty="0" smtClean="0">
                <a:solidFill>
                  <a:schemeClr val="bg1"/>
                </a:solidFill>
              </a:rPr>
              <a:t>To conclude: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success </a:t>
            </a:r>
            <a:r>
              <a:rPr lang="en-GB" sz="2400" dirty="0">
                <a:solidFill>
                  <a:schemeClr val="bg1"/>
                </a:solidFill>
              </a:rPr>
              <a:t>in one country for </a:t>
            </a:r>
            <a:r>
              <a:rPr lang="en-GB" sz="2400" dirty="0" smtClean="0">
                <a:solidFill>
                  <a:schemeClr val="bg1"/>
                </a:solidFill>
              </a:rPr>
              <a:t>a small </a:t>
            </a:r>
            <a:r>
              <a:rPr lang="en-GB" sz="2400" dirty="0">
                <a:solidFill>
                  <a:schemeClr val="bg1"/>
                </a:solidFill>
              </a:rPr>
              <a:t>and medium-sized </a:t>
            </a:r>
            <a:r>
              <a:rPr lang="en-GB" sz="2400" dirty="0" smtClean="0">
                <a:solidFill>
                  <a:schemeClr val="bg1"/>
                </a:solidFill>
              </a:rPr>
              <a:t>organisation does </a:t>
            </a:r>
            <a:r>
              <a:rPr lang="en-GB" sz="2400" dirty="0">
                <a:solidFill>
                  <a:schemeClr val="bg1"/>
                </a:solidFill>
              </a:rPr>
              <a:t>not necessarily mean success in </a:t>
            </a:r>
            <a:r>
              <a:rPr lang="en-GB" sz="2400" dirty="0" smtClean="0">
                <a:solidFill>
                  <a:schemeClr val="bg1"/>
                </a:solidFill>
              </a:rPr>
              <a:t>another (</a:t>
            </a:r>
            <a:r>
              <a:rPr lang="en-GB" sz="2400" dirty="0" err="1" smtClean="0">
                <a:solidFill>
                  <a:schemeClr val="bg1"/>
                </a:solidFill>
              </a:rPr>
              <a:t>Chetty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and </a:t>
            </a:r>
            <a:r>
              <a:rPr lang="en-GB" sz="2400" dirty="0" smtClean="0">
                <a:solidFill>
                  <a:schemeClr val="bg1"/>
                </a:solidFill>
              </a:rPr>
              <a:t>Campbell‐Hunt, 2003</a:t>
            </a:r>
            <a:r>
              <a:rPr lang="en-GB" sz="2400" dirty="0">
                <a:solidFill>
                  <a:schemeClr val="bg1"/>
                </a:solidFill>
              </a:rPr>
              <a:t>) 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Risk </a:t>
            </a:r>
            <a:r>
              <a:rPr lang="en-GB" sz="2400" dirty="0">
                <a:solidFill>
                  <a:schemeClr val="bg1"/>
                </a:solidFill>
              </a:rPr>
              <a:t>assessment </a:t>
            </a:r>
            <a:r>
              <a:rPr lang="en-GB" sz="2400" dirty="0" smtClean="0">
                <a:solidFill>
                  <a:schemeClr val="bg1"/>
                </a:solidFill>
              </a:rPr>
              <a:t>relies on a practitioners </a:t>
            </a:r>
            <a:r>
              <a:rPr lang="en-GB" sz="2400" dirty="0">
                <a:solidFill>
                  <a:schemeClr val="bg1"/>
                </a:solidFill>
              </a:rPr>
              <a:t>own perceptions and evaluations (Miller, </a:t>
            </a:r>
            <a:r>
              <a:rPr lang="en-GB" sz="2400" dirty="0" smtClean="0">
                <a:solidFill>
                  <a:schemeClr val="bg1"/>
                </a:solidFill>
              </a:rPr>
              <a:t>1992)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bg1"/>
                </a:solidFill>
              </a:rPr>
              <a:t>Consequences </a:t>
            </a:r>
            <a:r>
              <a:rPr lang="en-GB" sz="2400" dirty="0">
                <a:solidFill>
                  <a:schemeClr val="bg1"/>
                </a:solidFill>
              </a:rPr>
              <a:t>of </a:t>
            </a:r>
            <a:r>
              <a:rPr lang="en-GB" sz="2400" dirty="0" smtClean="0">
                <a:solidFill>
                  <a:schemeClr val="bg1"/>
                </a:solidFill>
              </a:rPr>
              <a:t>uncertainty </a:t>
            </a:r>
            <a:r>
              <a:rPr lang="en-GB" sz="2400" dirty="0">
                <a:solidFill>
                  <a:schemeClr val="bg1"/>
                </a:solidFill>
              </a:rPr>
              <a:t>are subject to the exposures as set out by </a:t>
            </a:r>
            <a:r>
              <a:rPr lang="en-GB" sz="2400" dirty="0" smtClean="0">
                <a:solidFill>
                  <a:schemeClr val="bg1"/>
                </a:solidFill>
              </a:rPr>
              <a:t>corporate </a:t>
            </a:r>
            <a:r>
              <a:rPr lang="en-GB" sz="2400" dirty="0">
                <a:solidFill>
                  <a:schemeClr val="bg1"/>
                </a:solidFill>
              </a:rPr>
              <a:t>strategy (</a:t>
            </a:r>
            <a:r>
              <a:rPr lang="en-GB" sz="2400" dirty="0" err="1">
                <a:solidFill>
                  <a:schemeClr val="bg1"/>
                </a:solidFill>
              </a:rPr>
              <a:t>Vovchenko</a:t>
            </a:r>
            <a:r>
              <a:rPr lang="en-GB" sz="2400" dirty="0">
                <a:solidFill>
                  <a:schemeClr val="bg1"/>
                </a:solidFill>
              </a:rPr>
              <a:t> et al, 2017</a:t>
            </a:r>
            <a:r>
              <a:rPr lang="en-GB" sz="2400" dirty="0" smtClean="0">
                <a:solidFill>
                  <a:schemeClr val="bg1"/>
                </a:solidFill>
              </a:rPr>
              <a:t>)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335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25395">
        <p14:reveal/>
      </p:transition>
    </mc:Choice>
    <mc:Fallback>
      <p:transition spd="slow" advTm="253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34401" cy="55629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56297"/>
            <a:ext cx="12192000" cy="6301703"/>
          </a:xfrm>
        </p:spPr>
        <p:txBody>
          <a:bodyPr>
            <a:normAutofit fontScale="70000" lnSpcReduction="20000"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Ahmad, F. and </a:t>
            </a:r>
            <a:r>
              <a:rPr lang="en-GB" sz="1100" dirty="0" err="1">
                <a:solidFill>
                  <a:schemeClr val="bg1"/>
                </a:solidFill>
              </a:rPr>
              <a:t>Draz</a:t>
            </a:r>
            <a:r>
              <a:rPr lang="en-GB" sz="1100" dirty="0">
                <a:solidFill>
                  <a:schemeClr val="bg1"/>
                </a:solidFill>
              </a:rPr>
              <a:t>, M. U. and Yang, S-c. (2016) ‘</a:t>
            </a:r>
            <a:r>
              <a:rPr lang="en-GB" sz="1100" i="1" dirty="0">
                <a:solidFill>
                  <a:schemeClr val="bg1"/>
                </a:solidFill>
              </a:rPr>
              <a:t>Exchange Rate, Economic Growth and Foreign Direct Investment in Emerging Asian Economies: Fresh Evidence from Long Run Estimation and Variance Decomposition Approach’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2"/>
              </a:rPr>
              <a:t>http://dx.doi.org/10.2139/ssrn.2818181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Australian Department of Education and Training. (2017) ‘</a:t>
            </a:r>
            <a:r>
              <a:rPr lang="en-GB" sz="1100" i="1" dirty="0">
                <a:solidFill>
                  <a:schemeClr val="bg1"/>
                </a:solidFill>
              </a:rPr>
              <a:t>International Student Enrolment Data 2017’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3"/>
              </a:rPr>
              <a:t>https://internationaleducation.gov.au/research/International-Student-Data/Documents/INTERNATIONAL%20STUDENT%20DATA/2017/2017Oct_0712.pdf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BBC. (2017) ‘</a:t>
            </a:r>
            <a:r>
              <a:rPr lang="en-GB" sz="1100" i="1" dirty="0">
                <a:solidFill>
                  <a:schemeClr val="bg1"/>
                </a:solidFill>
              </a:rPr>
              <a:t>China country profile’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4"/>
              </a:rPr>
              <a:t>http://www.bbc.co.uk/news/world-asia-pacific-13017877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BBC. (2017) ‘</a:t>
            </a:r>
            <a:r>
              <a:rPr lang="en-GB" sz="1100" i="1" dirty="0">
                <a:solidFill>
                  <a:schemeClr val="bg1"/>
                </a:solidFill>
              </a:rPr>
              <a:t>Social media and censorship in China: how is it different to the West?</a:t>
            </a:r>
            <a:r>
              <a:rPr lang="en-GB" sz="1100" dirty="0">
                <a:solidFill>
                  <a:schemeClr val="bg1"/>
                </a:solidFill>
              </a:rPr>
              <a:t>’ [Online]. Available at: </a:t>
            </a:r>
            <a:r>
              <a:rPr lang="en-GB" sz="1100" u="sng" dirty="0">
                <a:solidFill>
                  <a:schemeClr val="bg1"/>
                </a:solidFill>
                <a:hlinkClick r:id="rId5"/>
              </a:rPr>
              <a:t>http://www.bbc.co.uk/newsbeat/article/41398423/social-media-and-censorship-in-china-how-is-it-different-to-the-west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BCIE. (2018). ‘Our Services’. [Online]. Available at: </a:t>
            </a:r>
            <a:r>
              <a:rPr lang="en-GB" sz="1100" u="sng" dirty="0">
                <a:solidFill>
                  <a:schemeClr val="bg1"/>
                </a:solidFill>
                <a:hlinkClick r:id="rId6"/>
              </a:rPr>
              <a:t>http://www.bcie.co.uk/our-services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Brooks, R., and Waters, J. (2011) ‘</a:t>
            </a:r>
            <a:r>
              <a:rPr lang="en-GB" sz="1100" i="1" dirty="0">
                <a:solidFill>
                  <a:schemeClr val="bg1"/>
                </a:solidFill>
              </a:rPr>
              <a:t>Student </a:t>
            </a:r>
            <a:r>
              <a:rPr lang="en-GB" sz="1100" i="1" dirty="0" err="1">
                <a:solidFill>
                  <a:schemeClr val="bg1"/>
                </a:solidFill>
              </a:rPr>
              <a:t>mobilities</a:t>
            </a:r>
            <a:r>
              <a:rPr lang="en-GB" sz="1100" i="1" dirty="0">
                <a:solidFill>
                  <a:schemeClr val="bg1"/>
                </a:solidFill>
              </a:rPr>
              <a:t>, migration and the internationalization of higher education’</a:t>
            </a:r>
            <a:r>
              <a:rPr lang="en-GB" sz="1100" dirty="0">
                <a:solidFill>
                  <a:schemeClr val="bg1"/>
                </a:solidFill>
              </a:rPr>
              <a:t>. London, UK: Palgrave Macmillan. [Online]. Available at: </a:t>
            </a:r>
            <a:r>
              <a:rPr lang="en-GB" sz="1100" u="sng" dirty="0">
                <a:solidFill>
                  <a:schemeClr val="bg1"/>
                </a:solidFill>
                <a:hlinkClick r:id="rId7"/>
              </a:rPr>
              <a:t>http://epubs.surrey.ac.uk/712341/2/Brooks%202011Student%20mobilities%20CONTENTS.pdf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Chetty</a:t>
            </a:r>
            <a:r>
              <a:rPr lang="en-GB" sz="1100" dirty="0">
                <a:solidFill>
                  <a:schemeClr val="bg1"/>
                </a:solidFill>
              </a:rPr>
              <a:t>, S. and Campbell‐Hunt, C. (2003) ‘Paths to internationalisation among small‐ to medium‐sized firms: A global versus regional approach’, </a:t>
            </a:r>
            <a:r>
              <a:rPr lang="en-GB" sz="1100" i="1" dirty="0">
                <a:solidFill>
                  <a:schemeClr val="bg1"/>
                </a:solidFill>
              </a:rPr>
              <a:t>European Journal of Marketing</a:t>
            </a:r>
            <a:r>
              <a:rPr lang="en-GB" sz="1100" dirty="0">
                <a:solidFill>
                  <a:schemeClr val="bg1"/>
                </a:solidFill>
              </a:rPr>
              <a:t>. 37, 5/6, pp.796-820. [Online]. Available at: </a:t>
            </a:r>
            <a:r>
              <a:rPr lang="en-GB" sz="1100" u="sng" dirty="0">
                <a:solidFill>
                  <a:schemeClr val="bg1"/>
                </a:solidFill>
                <a:hlinkClick r:id="rId8"/>
              </a:rPr>
              <a:t>https://doi.org/10.1108/03090560310465152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Cheung, C. S.-S., &amp; </a:t>
            </a:r>
            <a:r>
              <a:rPr lang="en-GB" sz="1100" dirty="0" err="1">
                <a:solidFill>
                  <a:schemeClr val="bg1"/>
                </a:solidFill>
              </a:rPr>
              <a:t>Pomerantz</a:t>
            </a:r>
            <a:r>
              <a:rPr lang="en-GB" sz="1100" dirty="0">
                <a:solidFill>
                  <a:schemeClr val="bg1"/>
                </a:solidFill>
              </a:rPr>
              <a:t>, E. M. (2011). 'Parents’ Involvement in Children’s Learning in the United States and China: Implications for Children’s Academic and Emotional Adjustment’. </a:t>
            </a:r>
            <a:r>
              <a:rPr lang="en-GB" sz="1100" i="1" dirty="0">
                <a:solidFill>
                  <a:schemeClr val="bg1"/>
                </a:solidFill>
              </a:rPr>
              <a:t>Child Development</a:t>
            </a:r>
            <a:r>
              <a:rPr lang="en-GB" sz="1100" dirty="0">
                <a:solidFill>
                  <a:schemeClr val="bg1"/>
                </a:solidFill>
              </a:rPr>
              <a:t>, 82, 3, pp.932–950. [Online]. Available at: </a:t>
            </a:r>
            <a:r>
              <a:rPr lang="en-GB" sz="1100" u="sng" dirty="0">
                <a:solidFill>
                  <a:schemeClr val="bg1"/>
                </a:solidFill>
                <a:hlinkClick r:id="rId9"/>
              </a:rPr>
              <a:t>http://doi.org/10.1111/j.1467-8624.2011.01582.x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China Daily. (2015) ‘</a:t>
            </a:r>
            <a:r>
              <a:rPr lang="en-GB" sz="1100" i="1" dirty="0">
                <a:solidFill>
                  <a:schemeClr val="bg1"/>
                </a:solidFill>
              </a:rPr>
              <a:t>10 UK universities that attract the most Chinese students</a:t>
            </a:r>
            <a:r>
              <a:rPr lang="en-GB" sz="1100" dirty="0">
                <a:solidFill>
                  <a:schemeClr val="bg1"/>
                </a:solidFill>
              </a:rPr>
              <a:t>’. [Online]. Available at: </a:t>
            </a:r>
            <a:r>
              <a:rPr lang="en-GB" sz="1100" u="sng" dirty="0">
                <a:solidFill>
                  <a:schemeClr val="bg1"/>
                </a:solidFill>
                <a:hlinkClick r:id="rId10"/>
              </a:rPr>
              <a:t>http://www.chinadaily.com.cn/culture/2015-10/21/content_22235249_11.htm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Chiu, C., </a:t>
            </a:r>
            <a:r>
              <a:rPr lang="en-GB" sz="1100" dirty="0" err="1">
                <a:solidFill>
                  <a:schemeClr val="bg1"/>
                </a:solidFill>
              </a:rPr>
              <a:t>Ip</a:t>
            </a:r>
            <a:r>
              <a:rPr lang="en-GB" sz="1100" dirty="0">
                <a:solidFill>
                  <a:schemeClr val="bg1"/>
                </a:solidFill>
              </a:rPr>
              <a:t>, C. and Silverman, A. (2012) ‘Understanding social media in China’. </a:t>
            </a:r>
            <a:r>
              <a:rPr lang="en-GB" sz="1100" i="1" dirty="0">
                <a:solidFill>
                  <a:schemeClr val="bg1"/>
                </a:solidFill>
              </a:rPr>
              <a:t>McKinsey</a:t>
            </a:r>
            <a:r>
              <a:rPr lang="en-GB" sz="1100" dirty="0">
                <a:solidFill>
                  <a:schemeClr val="bg1"/>
                </a:solidFill>
              </a:rPr>
              <a:t>. [Online]. Available at: </a:t>
            </a:r>
            <a:r>
              <a:rPr lang="en-GB" sz="1100" u="sng" dirty="0">
                <a:solidFill>
                  <a:schemeClr val="bg1"/>
                </a:solidFill>
                <a:hlinkClick r:id="rId11"/>
              </a:rPr>
              <a:t>https://www.mckinsey.com/business-functions/marketing-and-sales/our-insights/understanding-social-media-in-china</a:t>
            </a:r>
            <a:r>
              <a:rPr lang="en-GB" sz="1100" dirty="0">
                <a:solidFill>
                  <a:schemeClr val="bg1"/>
                </a:solidFill>
              </a:rPr>
              <a:t> [Accessed 28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Chunyan</a:t>
            </a:r>
            <a:r>
              <a:rPr lang="en-GB" sz="1100" dirty="0">
                <a:solidFill>
                  <a:schemeClr val="bg1"/>
                </a:solidFill>
              </a:rPr>
              <a:t>, Z. and Liu, C. (2015) ‘China and Britain head into golden era of relations’. </a:t>
            </a:r>
            <a:r>
              <a:rPr lang="en-GB" sz="1100" i="1" dirty="0">
                <a:solidFill>
                  <a:schemeClr val="bg1"/>
                </a:solidFill>
              </a:rPr>
              <a:t>The Telegraph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2"/>
              </a:rPr>
              <a:t>http://www.telegraph.co.uk/sponsored/china-watch/politics/11936897/china-britain-relations-new-era.html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Clark, A. (2017) ‘China’s environmental clean-up to have big impact on industry’. </a:t>
            </a:r>
            <a:r>
              <a:rPr lang="en-GB" sz="1100" i="1" dirty="0">
                <a:solidFill>
                  <a:schemeClr val="bg1"/>
                </a:solidFill>
              </a:rPr>
              <a:t>The Financial Times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3"/>
              </a:rPr>
              <a:t>https://www.ft.com/content/e22dd988-3ed9-11e7-9d56-25f963e998b2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Cotterill</a:t>
            </a:r>
            <a:r>
              <a:rPr lang="en-GB" sz="1100" dirty="0">
                <a:solidFill>
                  <a:schemeClr val="bg1"/>
                </a:solidFill>
              </a:rPr>
              <a:t>, J and Pilling, D. (2017) ‘South Africa and Nigeria limp out of recession’. </a:t>
            </a:r>
            <a:r>
              <a:rPr lang="en-GB" sz="1100" i="1" dirty="0">
                <a:solidFill>
                  <a:schemeClr val="bg1"/>
                </a:solidFill>
              </a:rPr>
              <a:t>The Financial Times.</a:t>
            </a:r>
            <a:r>
              <a:rPr lang="en-GB" sz="1100" dirty="0">
                <a:solidFill>
                  <a:schemeClr val="bg1"/>
                </a:solidFill>
              </a:rPr>
              <a:t> [Online]. Available at: </a:t>
            </a:r>
            <a:r>
              <a:rPr lang="en-GB" sz="1100" u="sng" dirty="0">
                <a:solidFill>
                  <a:schemeClr val="bg1"/>
                </a:solidFill>
                <a:hlinkClick r:id="rId14"/>
              </a:rPr>
              <a:t>https://www.ft.com/content/ffe6ecc4-9237-11e7-bdfa-eda243196c2c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Deloitte. (2017) </a:t>
            </a:r>
            <a:r>
              <a:rPr lang="en-GB" sz="1100" i="1" dirty="0">
                <a:solidFill>
                  <a:schemeClr val="bg1"/>
                </a:solidFill>
              </a:rPr>
              <a:t>‘Taxation and Investment in China 2017’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15"/>
              </a:rPr>
              <a:t>https://www2.deloitte.com/content/dam/Deloitte/global/Documents/Tax/dttl-tax-chinaguide-2017.pdf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Deresky</a:t>
            </a:r>
            <a:r>
              <a:rPr lang="en-GB" sz="1100" dirty="0">
                <a:solidFill>
                  <a:schemeClr val="bg1"/>
                </a:solidFill>
              </a:rPr>
              <a:t>, H. (2017). </a:t>
            </a:r>
            <a:r>
              <a:rPr lang="en-GB" sz="1100" i="1" dirty="0">
                <a:solidFill>
                  <a:schemeClr val="bg1"/>
                </a:solidFill>
              </a:rPr>
              <a:t>International management: Managing across borders and cultures</a:t>
            </a:r>
            <a:r>
              <a:rPr lang="en-GB" sz="1100" dirty="0">
                <a:solidFill>
                  <a:schemeClr val="bg1"/>
                </a:solidFill>
              </a:rPr>
              <a:t>. (9</a:t>
            </a:r>
            <a:r>
              <a:rPr lang="en-GB" sz="1100" baseline="30000" dirty="0">
                <a:solidFill>
                  <a:schemeClr val="bg1"/>
                </a:solidFill>
              </a:rPr>
              <a:t>th</a:t>
            </a:r>
            <a:r>
              <a:rPr lang="en-GB" sz="1100" dirty="0">
                <a:solidFill>
                  <a:schemeClr val="bg1"/>
                </a:solidFill>
              </a:rPr>
              <a:t> ed.) Pearson Education India.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Gov</a:t>
            </a:r>
            <a:r>
              <a:rPr lang="en-GB" sz="1100" dirty="0">
                <a:solidFill>
                  <a:schemeClr val="bg1"/>
                </a:solidFill>
              </a:rPr>
              <a:t> UK. (2017) ‘Overseas Business Risk – China’. [Online]. Available at: </a:t>
            </a:r>
            <a:r>
              <a:rPr lang="en-GB" sz="1100" u="sng" dirty="0">
                <a:solidFill>
                  <a:schemeClr val="bg1"/>
                </a:solidFill>
                <a:hlinkClick r:id="rId16"/>
              </a:rPr>
              <a:t>https://www.gov.uk/government/publications/overseas-business-risk-china/overseas-business-risk-china</a:t>
            </a:r>
            <a:r>
              <a:rPr lang="en-GB" sz="11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1100" dirty="0" err="1">
                <a:solidFill>
                  <a:schemeClr val="bg1"/>
                </a:solidFill>
              </a:rPr>
              <a:t>Guillemaud</a:t>
            </a:r>
            <a:r>
              <a:rPr lang="en-GB" sz="1100" dirty="0">
                <a:solidFill>
                  <a:schemeClr val="bg1"/>
                </a:solidFill>
              </a:rPr>
              <a:t>, T. (2014) ‘Social Networks - China Vs the World’. </a:t>
            </a:r>
            <a:r>
              <a:rPr lang="en-GB" sz="1100" i="1" dirty="0">
                <a:solidFill>
                  <a:schemeClr val="bg1"/>
                </a:solidFill>
              </a:rPr>
              <a:t>IT </a:t>
            </a:r>
            <a:r>
              <a:rPr lang="en-GB" sz="1100" i="1" dirty="0" err="1">
                <a:solidFill>
                  <a:schemeClr val="bg1"/>
                </a:solidFill>
              </a:rPr>
              <a:t>Consultis</a:t>
            </a:r>
            <a:r>
              <a:rPr lang="en-GB" sz="1100" dirty="0">
                <a:solidFill>
                  <a:schemeClr val="bg1"/>
                </a:solidFill>
              </a:rPr>
              <a:t>. [Online]. Available at: </a:t>
            </a:r>
            <a:r>
              <a:rPr lang="en-GB" sz="1100" u="sng" dirty="0">
                <a:solidFill>
                  <a:schemeClr val="bg1"/>
                </a:solidFill>
                <a:hlinkClick r:id="rId17"/>
              </a:rPr>
              <a:t>https://it-consultis.com/blog/social-networks-china-vs-world</a:t>
            </a:r>
            <a:r>
              <a:rPr lang="en-GB" sz="1100" dirty="0">
                <a:solidFill>
                  <a:schemeClr val="bg1"/>
                </a:solidFill>
              </a:rPr>
              <a:t> [Accessed 28 February 2018]</a:t>
            </a:r>
          </a:p>
          <a:p>
            <a:r>
              <a:rPr lang="en-GB" sz="1100" dirty="0" smtClean="0">
                <a:solidFill>
                  <a:schemeClr val="bg1"/>
                </a:solidFill>
              </a:rPr>
              <a:t>Hill, </a:t>
            </a:r>
            <a:r>
              <a:rPr lang="en-GB" sz="1100" dirty="0">
                <a:solidFill>
                  <a:schemeClr val="bg1"/>
                </a:solidFill>
              </a:rPr>
              <a:t>C. W. L. (2012) </a:t>
            </a:r>
            <a:r>
              <a:rPr lang="en-GB" sz="1100" i="1" dirty="0">
                <a:solidFill>
                  <a:schemeClr val="bg1"/>
                </a:solidFill>
              </a:rPr>
              <a:t>International Business: Competing in the Global Market</a:t>
            </a:r>
            <a:r>
              <a:rPr lang="en-GB" sz="1100" dirty="0">
                <a:solidFill>
                  <a:schemeClr val="bg1"/>
                </a:solidFill>
              </a:rPr>
              <a:t>. McGraw-Hill/Irwin. New York</a:t>
            </a:r>
          </a:p>
          <a:p>
            <a:r>
              <a:rPr lang="en-GB" sz="1100" dirty="0">
                <a:solidFill>
                  <a:schemeClr val="bg1"/>
                </a:solidFill>
              </a:rPr>
              <a:t>Hofstede. (no date) ‘</a:t>
            </a:r>
            <a:r>
              <a:rPr lang="en-GB" sz="1100" i="1" dirty="0">
                <a:solidFill>
                  <a:schemeClr val="bg1"/>
                </a:solidFill>
              </a:rPr>
              <a:t>Country Comparison’</a:t>
            </a:r>
            <a:r>
              <a:rPr lang="en-GB" sz="1100" dirty="0">
                <a:solidFill>
                  <a:schemeClr val="bg1"/>
                </a:solidFill>
              </a:rPr>
              <a:t>. [Online] Available at: </a:t>
            </a:r>
            <a:r>
              <a:rPr lang="en-GB" sz="1100" u="sng" dirty="0">
                <a:solidFill>
                  <a:schemeClr val="bg1"/>
                </a:solidFill>
                <a:hlinkClick r:id="rId18"/>
              </a:rPr>
              <a:t>https://www.hofstede-insights.com/country-comparison/australia,china,the-uk,the-usa/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Huang, I, Y., Raimo, V. and </a:t>
            </a:r>
            <a:r>
              <a:rPr lang="en-GB" sz="1100" dirty="0" err="1">
                <a:solidFill>
                  <a:schemeClr val="bg1"/>
                </a:solidFill>
              </a:rPr>
              <a:t>Humfrey</a:t>
            </a:r>
            <a:r>
              <a:rPr lang="en-GB" sz="1100" dirty="0">
                <a:solidFill>
                  <a:schemeClr val="bg1"/>
                </a:solidFill>
              </a:rPr>
              <a:t>, C. (2014) ‘Power and control: managing agents for international student recruitment in higher education’. </a:t>
            </a:r>
            <a:r>
              <a:rPr lang="en-GB" sz="1100" i="1" dirty="0">
                <a:solidFill>
                  <a:schemeClr val="bg1"/>
                </a:solidFill>
              </a:rPr>
              <a:t>Studies in Higher Education</a:t>
            </a:r>
            <a:r>
              <a:rPr lang="en-GB" sz="1100" dirty="0">
                <a:solidFill>
                  <a:schemeClr val="bg1"/>
                </a:solidFill>
              </a:rPr>
              <a:t>. 41, 8, pp.1333-1354. [Online] Available at: </a:t>
            </a:r>
            <a:r>
              <a:rPr lang="en-GB" sz="1100" dirty="0">
                <a:solidFill>
                  <a:schemeClr val="bg1"/>
                </a:solidFill>
                <a:hlinkClick r:id="rId19"/>
              </a:rPr>
              <a:t>https://doi.org/10.1080/03075079.2014.968543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ICEF. (no date) ‘</a:t>
            </a:r>
            <a:r>
              <a:rPr lang="en-GB" sz="1100" i="1" dirty="0">
                <a:solidFill>
                  <a:schemeClr val="bg1"/>
                </a:solidFill>
              </a:rPr>
              <a:t>List of ITACs’</a:t>
            </a:r>
            <a:r>
              <a:rPr lang="en-GB" sz="1100" dirty="0">
                <a:solidFill>
                  <a:schemeClr val="bg1"/>
                </a:solidFill>
              </a:rPr>
              <a:t>. [Online]. Available at: </a:t>
            </a:r>
            <a:r>
              <a:rPr lang="en-GB" sz="1100" u="sng" dirty="0">
                <a:solidFill>
                  <a:schemeClr val="bg1"/>
                </a:solidFill>
                <a:hlinkClick r:id="rId20"/>
              </a:rPr>
              <a:t>https://www.icef.com/en/icef-agents/</a:t>
            </a:r>
            <a:r>
              <a:rPr lang="en-GB" sz="11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1100" dirty="0">
                <a:solidFill>
                  <a:schemeClr val="bg1"/>
                </a:solidFill>
              </a:rPr>
              <a:t>Jordan, K. (2015) ‘Massive open online course completion rates revisited: Assessment, length and attrition’. </a:t>
            </a:r>
            <a:r>
              <a:rPr lang="en-GB" sz="1100" i="1" dirty="0">
                <a:solidFill>
                  <a:schemeClr val="bg1"/>
                </a:solidFill>
              </a:rPr>
              <a:t>The International Review of Research in Open and Distributed Learning.</a:t>
            </a:r>
            <a:r>
              <a:rPr lang="en-GB" sz="1100" dirty="0">
                <a:solidFill>
                  <a:schemeClr val="bg1"/>
                </a:solidFill>
              </a:rPr>
              <a:t> 16, 3. [Online]. Available at: </a:t>
            </a:r>
            <a:r>
              <a:rPr lang="en-GB" sz="1100" u="sng" dirty="0">
                <a:solidFill>
                  <a:schemeClr val="bg1"/>
                </a:solidFill>
                <a:hlinkClick r:id="rId21"/>
              </a:rPr>
              <a:t>http://www.irrodl.org/index.php/irrodl/article/view/2112</a:t>
            </a:r>
            <a:r>
              <a:rPr lang="en-GB" sz="1100" dirty="0">
                <a:solidFill>
                  <a:schemeClr val="bg1"/>
                </a:solidFill>
              </a:rPr>
              <a:t> [Accessed 3 March 2018</a:t>
            </a:r>
            <a:r>
              <a:rPr lang="en-GB" sz="1100" dirty="0" smtClean="0">
                <a:solidFill>
                  <a:schemeClr val="bg1"/>
                </a:solidFill>
              </a:rPr>
              <a:t>]</a:t>
            </a:r>
          </a:p>
          <a:p>
            <a:pPr rtl="0" eaLnBrk="1" latinLnBrk="0" hangingPunct="1"/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Kelly, P. (2009) 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International business and management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. Cengage Learning</a:t>
            </a:r>
            <a:endParaRPr lang="en-GB" sz="1100" dirty="0" smtClean="0">
              <a:solidFill>
                <a:schemeClr val="bg1"/>
              </a:solidFill>
              <a:effectLst/>
            </a:endParaRPr>
          </a:p>
          <a:p>
            <a:pPr rtl="0" eaLnBrk="1" latinLnBrk="0" hangingPunct="1"/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Kennedy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,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K. (2017) ‘42% of parents would consider study abroad for children, says HSBC report’. 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The Pie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. [Online]. Available at: 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https://thepienews.com/news/42-of-parents-would-consider-study-abroad-for-children/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[Accessed 25 February 2018]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Lawrie, C. (2018) ‘Step 2.7: ‘What is a Trade Barrier (Ministry of Foreign Affairs of Denmark)’; </a:t>
            </a:r>
            <a:r>
              <a:rPr lang="en-GB" sz="1100" i="1" kern="1200" cap="none" dirty="0" smtClean="0">
                <a:solidFill>
                  <a:schemeClr val="bg1"/>
                </a:solidFill>
                <a:effectLst/>
              </a:rPr>
              <a:t>forum message to Week 2, Activity 7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, 2nd March, 2018. Available at: </a:t>
            </a:r>
            <a:r>
              <a:rPr lang="en-GB" sz="1100" u="sng" kern="1200" cap="none" dirty="0" smtClean="0">
                <a:solidFill>
                  <a:schemeClr val="bg1"/>
                </a:solidFill>
                <a:effectLst/>
              </a:rPr>
              <a:t>https://uniwales.curatr3.com/courses/emba-international-business-copy-6338/home#object/221688</a:t>
            </a:r>
            <a:r>
              <a:rPr lang="en-GB" sz="1100" kern="1200" cap="none" dirty="0" smtClean="0">
                <a:solidFill>
                  <a:schemeClr val="bg1"/>
                </a:solidFill>
                <a:effectLst/>
              </a:rPr>
              <a:t> [Accessed 4 March 2018]</a:t>
            </a:r>
            <a:endParaRPr lang="en-GB" sz="1100" dirty="0" smtClean="0">
              <a:solidFill>
                <a:schemeClr val="bg1"/>
              </a:solidFill>
              <a:effectLst/>
            </a:endParaRPr>
          </a:p>
          <a:p>
            <a:pPr rtl="0" eaLnBrk="1" latinLnBrk="0" hangingPunct="1"/>
            <a:endParaRPr lang="en-GB" sz="900" dirty="0" smtClean="0">
              <a:solidFill>
                <a:schemeClr val="bg1"/>
              </a:solidFill>
              <a:effectLst/>
            </a:endParaRPr>
          </a:p>
          <a:p>
            <a:endParaRPr lang="en-GB" sz="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33489" y="6019799"/>
            <a:ext cx="1142245" cy="6699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0475534" y="6577013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365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000">
        <p:dissolve/>
      </p:transition>
    </mc:Choice>
    <mc:Fallback>
      <p:transition spd="slow" advTm="2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534401" cy="598577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 (continued)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598576"/>
            <a:ext cx="12192000" cy="5905741"/>
          </a:xfrm>
        </p:spPr>
        <p:txBody>
          <a:bodyPr>
            <a:noAutofit/>
          </a:bodyPr>
          <a:lstStyle/>
          <a:p>
            <a:r>
              <a:rPr lang="en-GB" sz="800" dirty="0" smtClean="0">
                <a:solidFill>
                  <a:schemeClr val="bg1"/>
                </a:solidFill>
              </a:rPr>
              <a:t>Liu</a:t>
            </a:r>
            <a:r>
              <a:rPr lang="en-GB" sz="800" dirty="0">
                <a:solidFill>
                  <a:schemeClr val="bg1"/>
                </a:solidFill>
              </a:rPr>
              <a:t>, W. (2016) ‘The International Mobility of Chinese Students: A Cultural Perspective’. </a:t>
            </a:r>
            <a:r>
              <a:rPr lang="en-GB" sz="800" i="1" dirty="0">
                <a:solidFill>
                  <a:schemeClr val="bg1"/>
                </a:solidFill>
              </a:rPr>
              <a:t>Canadian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Journal of Higher Education Revue</a:t>
            </a:r>
            <a:r>
              <a:rPr lang="en-GB" sz="800" dirty="0">
                <a:solidFill>
                  <a:schemeClr val="bg1"/>
                </a:solidFill>
              </a:rPr>
              <a:t>. 46, 4, 2016, pp.41-59. [Online]. Available at: </a:t>
            </a:r>
            <a:r>
              <a:rPr lang="en-GB" sz="800" u="sng" dirty="0">
                <a:solidFill>
                  <a:schemeClr val="bg1"/>
                </a:solidFill>
                <a:hlinkClick r:id="rId2"/>
              </a:rPr>
              <a:t>https://journals.sfu.ca/cjhe/index.php/cjhe/article/download/186143/pdf</a:t>
            </a:r>
            <a:r>
              <a:rPr lang="en-GB" sz="800" dirty="0">
                <a:solidFill>
                  <a:schemeClr val="bg1"/>
                </a:solidFill>
              </a:rPr>
              <a:t> [Accessed 16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Lockyer, H. (2018) ‘Step 3.1: Donald Trump Vs Professor Milton Friedman: Protectionism Vs Free trade’; </a:t>
            </a:r>
            <a:r>
              <a:rPr lang="en-GB" sz="800" i="1" dirty="0">
                <a:solidFill>
                  <a:schemeClr val="bg1"/>
                </a:solidFill>
              </a:rPr>
              <a:t>forum message to Week 3, Activity 1</a:t>
            </a:r>
            <a:r>
              <a:rPr lang="en-GB" sz="800" dirty="0">
                <a:solidFill>
                  <a:schemeClr val="bg1"/>
                </a:solidFill>
              </a:rPr>
              <a:t>, 1st March, 2018. Available at: </a:t>
            </a:r>
            <a:r>
              <a:rPr lang="en-GB" sz="800" u="sng" dirty="0">
                <a:solidFill>
                  <a:schemeClr val="bg1"/>
                </a:solidFill>
                <a:hlinkClick r:id="rId3"/>
              </a:rPr>
              <a:t>https://uniwales.curatr3.com/courses/emba-international-business-copy-6338/home#object/221678</a:t>
            </a:r>
            <a:r>
              <a:rPr lang="en-GB" sz="800" dirty="0">
                <a:solidFill>
                  <a:schemeClr val="bg1"/>
                </a:solidFill>
              </a:rPr>
              <a:t> [Accessed 4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Miller, K. D. (1992) ‘A Framework for Integrated Risk Management in International Business,’ </a:t>
            </a:r>
            <a:r>
              <a:rPr lang="en-GB" sz="800" i="1" dirty="0">
                <a:solidFill>
                  <a:schemeClr val="bg1"/>
                </a:solidFill>
              </a:rPr>
              <a:t>Journal of International Business Studies</a:t>
            </a:r>
            <a:r>
              <a:rPr lang="en-GB" sz="800" dirty="0">
                <a:solidFill>
                  <a:schemeClr val="bg1"/>
                </a:solidFill>
              </a:rPr>
              <a:t>, Palgrave Macmillan Journals, 23, 2, pp.31-331. </a:t>
            </a:r>
            <a:r>
              <a:rPr lang="en-GB" sz="800" u="sng" dirty="0">
                <a:solidFill>
                  <a:schemeClr val="bg1"/>
                </a:solidFill>
                <a:hlinkClick r:id="rId4"/>
              </a:rPr>
              <a:t>http://www.jstor.org/stable/154903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Minter Ellison, (2015) China's Foreign Investment Industries Guidance Catalogue </a:t>
            </a:r>
            <a:r>
              <a:rPr lang="en-GB" sz="800" u="sng" dirty="0">
                <a:solidFill>
                  <a:schemeClr val="bg1"/>
                </a:solidFill>
                <a:hlinkClick r:id="rId5"/>
              </a:rPr>
              <a:t>http://forms.minterellison.com/files/Uploads/Documents/Publications/Alerts/Alert%20-%20China%20New%20FDI%20Catalogue%20-%</a:t>
            </a:r>
            <a:r>
              <a:rPr lang="en-GB" sz="800" u="sng" dirty="0" smtClean="0">
                <a:solidFill>
                  <a:schemeClr val="bg1"/>
                </a:solidFill>
                <a:hlinkClick r:id="rId5"/>
              </a:rPr>
              <a:t>20March2015</a:t>
            </a:r>
            <a:r>
              <a:rPr lang="en-GB" sz="800" dirty="0" smtClean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Mirkovic</a:t>
            </a:r>
            <a:r>
              <a:rPr lang="en-GB" sz="800" dirty="0">
                <a:solidFill>
                  <a:schemeClr val="bg1"/>
                </a:solidFill>
              </a:rPr>
              <a:t>,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R. (2012)</a:t>
            </a:r>
            <a:r>
              <a:rPr lang="en-GB" sz="800" i="1" dirty="0">
                <a:solidFill>
                  <a:schemeClr val="bg1"/>
                </a:solidFill>
              </a:rPr>
              <a:t> ‘</a:t>
            </a:r>
            <a:r>
              <a:rPr lang="en-GB" sz="800" dirty="0">
                <a:solidFill>
                  <a:schemeClr val="bg1"/>
                </a:solidFill>
              </a:rPr>
              <a:t>How to research and expand into foreign markets’. </a:t>
            </a:r>
            <a:r>
              <a:rPr lang="en-GB" sz="800" i="1" dirty="0">
                <a:solidFill>
                  <a:schemeClr val="bg1"/>
                </a:solidFill>
              </a:rPr>
              <a:t>The Guardian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6"/>
              </a:rPr>
              <a:t>https://www.theguardian.com/small-business-network/2012/oct/04/researching-foreign-markets-export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Nash-Hoff, M. (2016) ‘What Could be Done about China's Theft of Intellectual Property?’ </a:t>
            </a:r>
            <a:r>
              <a:rPr lang="en-GB" sz="800" i="1" dirty="0">
                <a:solidFill>
                  <a:schemeClr val="bg1"/>
                </a:solidFill>
              </a:rPr>
              <a:t>Industry Week</a:t>
            </a:r>
            <a:r>
              <a:rPr lang="en-GB" sz="800" dirty="0">
                <a:solidFill>
                  <a:schemeClr val="bg1"/>
                </a:solidFill>
              </a:rPr>
              <a:t>. [Online]. Available at </a:t>
            </a:r>
            <a:r>
              <a:rPr lang="en-GB" sz="800" u="sng" dirty="0">
                <a:solidFill>
                  <a:schemeClr val="bg1"/>
                </a:solidFill>
                <a:hlinkClick r:id="rId7"/>
              </a:rPr>
              <a:t>http://www.industryweek.com/intellectual-property/what-could-be-done-about-chinas-theft-intellectual-property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OECD. (2016). ‘</a:t>
            </a:r>
            <a:r>
              <a:rPr lang="en-GB" sz="800" i="1" dirty="0">
                <a:solidFill>
                  <a:schemeClr val="bg1"/>
                </a:solidFill>
              </a:rPr>
              <a:t>Education in China: A Snapshot’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8"/>
              </a:rPr>
              <a:t>https://www.oecd.org/china/Education-in-China-a-snapshot.pdf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Pettinger</a:t>
            </a:r>
            <a:r>
              <a:rPr lang="en-GB" sz="800" dirty="0">
                <a:solidFill>
                  <a:schemeClr val="bg1"/>
                </a:solidFill>
              </a:rPr>
              <a:t>, T. (2017) ‘Mercantilism theory and examples’ </a:t>
            </a:r>
            <a:r>
              <a:rPr lang="en-GB" sz="800" i="1" dirty="0">
                <a:solidFill>
                  <a:schemeClr val="bg1"/>
                </a:solidFill>
              </a:rPr>
              <a:t>Economics Help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9"/>
              </a:rPr>
              <a:t>https://www.economicshelp.org/blog/17553/trade/mercantilism-theory-and-examples/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dirty="0">
                <a:solidFill>
                  <a:schemeClr val="bg1"/>
                </a:solidFill>
              </a:rPr>
              <a:t>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Porter, M.E. (1998) </a:t>
            </a:r>
            <a:r>
              <a:rPr lang="en-GB" sz="800" i="1" dirty="0">
                <a:solidFill>
                  <a:schemeClr val="bg1"/>
                </a:solidFill>
              </a:rPr>
              <a:t>Competitive Strategy: Techniques for </a:t>
            </a:r>
            <a:r>
              <a:rPr lang="en-GB" sz="800" i="1" dirty="0" err="1">
                <a:solidFill>
                  <a:schemeClr val="bg1"/>
                </a:solidFill>
              </a:rPr>
              <a:t>Analyzing</a:t>
            </a:r>
            <a:r>
              <a:rPr lang="en-GB" sz="800" i="1" dirty="0">
                <a:solidFill>
                  <a:schemeClr val="bg1"/>
                </a:solidFill>
              </a:rPr>
              <a:t> Industries and Competitors</a:t>
            </a:r>
            <a:r>
              <a:rPr lang="en-GB" sz="800" dirty="0">
                <a:solidFill>
                  <a:schemeClr val="bg1"/>
                </a:solidFill>
              </a:rPr>
              <a:t>, Free Press, New York, NY PwC. (2017) ‘</a:t>
            </a:r>
            <a:r>
              <a:rPr lang="en-GB" sz="800" i="1" dirty="0">
                <a:solidFill>
                  <a:schemeClr val="bg1"/>
                </a:solidFill>
              </a:rPr>
              <a:t>The World in 2050’</a:t>
            </a:r>
            <a:r>
              <a:rPr lang="en-GB" sz="800" dirty="0">
                <a:solidFill>
                  <a:schemeClr val="bg1"/>
                </a:solidFill>
              </a:rPr>
              <a:t>. [Online]. Available at:</a:t>
            </a:r>
            <a:r>
              <a:rPr lang="en-GB" sz="800" i="1" dirty="0">
                <a:solidFill>
                  <a:schemeClr val="bg1"/>
                </a:solidFill>
              </a:rPr>
              <a:t> </a:t>
            </a:r>
            <a:r>
              <a:rPr lang="en-GB" sz="800" u="sng" dirty="0">
                <a:solidFill>
                  <a:schemeClr val="bg1"/>
                </a:solidFill>
                <a:hlinkClick r:id="rId10"/>
              </a:rPr>
              <a:t>https://www.pwc.com/gx/en/world-2050/assets/pwc-the-world-in-2050-full-report-feb-2017.pdf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Raimo, V. (2016) ‘Universities rely on agents to recruit international students – they shouldn’t try and hide it’. The Conversation. [Online]. Available at: </a:t>
            </a:r>
            <a:r>
              <a:rPr lang="en-GB" sz="800" u="sng" dirty="0">
                <a:solidFill>
                  <a:schemeClr val="bg1"/>
                </a:solidFill>
                <a:hlinkClick r:id="rId11"/>
              </a:rPr>
              <a:t>http://theconversation.com/universities-rely-on-agents-to-recruit-international-students-they-shouldnt-try-and-hide-it-35067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Schlotbohm</a:t>
            </a:r>
            <a:r>
              <a:rPr lang="en-GB" sz="800" dirty="0">
                <a:solidFill>
                  <a:schemeClr val="bg1"/>
                </a:solidFill>
              </a:rPr>
              <a:t>, M. (2018) ‘Step 4.5: International business means international HR Management’; </a:t>
            </a:r>
            <a:r>
              <a:rPr lang="en-GB" sz="800" i="1" dirty="0">
                <a:solidFill>
                  <a:schemeClr val="bg1"/>
                </a:solidFill>
              </a:rPr>
              <a:t>forum message to Week 4, Activity 5</a:t>
            </a:r>
            <a:r>
              <a:rPr lang="en-GB" sz="800" dirty="0">
                <a:solidFill>
                  <a:schemeClr val="bg1"/>
                </a:solidFill>
              </a:rPr>
              <a:t>, 2nd March, 2018. Available at: </a:t>
            </a:r>
            <a:r>
              <a:rPr lang="en-GB" sz="800" u="sng" dirty="0">
                <a:solidFill>
                  <a:schemeClr val="bg1"/>
                </a:solidFill>
                <a:hlinkClick r:id="rId12"/>
              </a:rPr>
              <a:t>https://uniwales.curatr3.com/courses/emba-international-business-copy-6338/home#object/221688</a:t>
            </a:r>
            <a:r>
              <a:rPr lang="en-GB" sz="800" dirty="0">
                <a:solidFill>
                  <a:schemeClr val="bg1"/>
                </a:solidFill>
              </a:rPr>
              <a:t> [Accessed 4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Smith, B. (2017) ‘China: provincial licensing for education agencies abolished’. </a:t>
            </a:r>
            <a:r>
              <a:rPr lang="en-GB" sz="800" i="1" dirty="0">
                <a:solidFill>
                  <a:schemeClr val="bg1"/>
                </a:solidFill>
              </a:rPr>
              <a:t>The Pie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3"/>
              </a:rPr>
              <a:t>https://thepienews.com/news/china-provincial-licensing-education-agencies-abolished/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Statista. (2017). ‘Number of international students studying in the United States in 2016/17, by country of origin’ [Online]. Available at: </a:t>
            </a:r>
            <a:r>
              <a:rPr lang="en-GB" sz="800" u="sng" dirty="0">
                <a:solidFill>
                  <a:schemeClr val="bg1"/>
                </a:solidFill>
                <a:hlinkClick r:id="rId14"/>
              </a:rPr>
              <a:t>https://www.statista.com/statistics/233880/international-students-in-the-us-by-country-of-origin/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Toledo, R. M. (2011) ‘APS News Survey Tracks Chinese Student Visa Problems’. </a:t>
            </a:r>
            <a:r>
              <a:rPr lang="en-GB" sz="800" i="1" dirty="0">
                <a:solidFill>
                  <a:schemeClr val="bg1"/>
                </a:solidFill>
              </a:rPr>
              <a:t>APS News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5"/>
              </a:rPr>
              <a:t>https://www.aps.org/publications/apsnews/200111/visa.cfm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United Nations Statistics Division. (2017) ‘</a:t>
            </a:r>
            <a:r>
              <a:rPr lang="en-GB" sz="800" i="1" dirty="0">
                <a:solidFill>
                  <a:schemeClr val="bg1"/>
                </a:solidFill>
              </a:rPr>
              <a:t>World Statistics Pocketbook 2017 edition’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6"/>
              </a:rPr>
              <a:t>https://unstats.un.org/unsd/publications/pocketbook/files/world-stats-pocketbook-2017.pdf</a:t>
            </a:r>
            <a:r>
              <a:rPr lang="en-GB" sz="800" dirty="0">
                <a:solidFill>
                  <a:schemeClr val="bg1"/>
                </a:solidFill>
              </a:rPr>
              <a:t> [Accessed 16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United Nations. (2017) ‘</a:t>
            </a:r>
            <a:r>
              <a:rPr lang="en-GB" sz="800" i="1" dirty="0">
                <a:solidFill>
                  <a:schemeClr val="bg1"/>
                </a:solidFill>
              </a:rPr>
              <a:t>World Population Prospects: The 2017 Revision’ </a:t>
            </a:r>
            <a:r>
              <a:rPr lang="en-GB" sz="800" dirty="0">
                <a:solidFill>
                  <a:schemeClr val="bg1"/>
                </a:solidFill>
              </a:rPr>
              <a:t>[Online] Available at: </a:t>
            </a:r>
            <a:r>
              <a:rPr lang="en-GB" sz="800" u="sng" dirty="0">
                <a:solidFill>
                  <a:schemeClr val="bg1"/>
                </a:solidFill>
                <a:hlinkClick r:id="rId17"/>
              </a:rPr>
              <a:t>https://www.un.org/development/desa/publications/world-population-prospects-the-2017-revision.html</a:t>
            </a:r>
            <a:r>
              <a:rPr lang="en-GB" sz="8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Vovchenko</a:t>
            </a:r>
            <a:r>
              <a:rPr lang="en-GB" sz="800" dirty="0">
                <a:solidFill>
                  <a:schemeClr val="bg1"/>
                </a:solidFill>
              </a:rPr>
              <a:t>, N. G., </a:t>
            </a:r>
            <a:r>
              <a:rPr lang="en-GB" sz="800" dirty="0" err="1">
                <a:solidFill>
                  <a:schemeClr val="bg1"/>
                </a:solidFill>
              </a:rPr>
              <a:t>Holina</a:t>
            </a:r>
            <a:r>
              <a:rPr lang="en-GB" sz="800" dirty="0">
                <a:solidFill>
                  <a:schemeClr val="bg1"/>
                </a:solidFill>
              </a:rPr>
              <a:t>, M. G., </a:t>
            </a:r>
            <a:r>
              <a:rPr lang="en-GB" sz="800" dirty="0" err="1">
                <a:solidFill>
                  <a:schemeClr val="bg1"/>
                </a:solidFill>
              </a:rPr>
              <a:t>Orobinskiy</a:t>
            </a:r>
            <a:r>
              <a:rPr lang="en-GB" sz="800" dirty="0">
                <a:solidFill>
                  <a:schemeClr val="bg1"/>
                </a:solidFill>
              </a:rPr>
              <a:t>, A. S. and </a:t>
            </a:r>
            <a:r>
              <a:rPr lang="en-GB" sz="800" dirty="0" err="1">
                <a:solidFill>
                  <a:schemeClr val="bg1"/>
                </a:solidFill>
              </a:rPr>
              <a:t>Sichev</a:t>
            </a:r>
            <a:r>
              <a:rPr lang="en-GB" sz="800" dirty="0">
                <a:solidFill>
                  <a:schemeClr val="bg1"/>
                </a:solidFill>
              </a:rPr>
              <a:t>, R. A. (2017) ‘Ensuring Financial Stability of Companies on the Basis of International Experience in Construction of Risks Maps, Internal Control and Audit’. </a:t>
            </a:r>
            <a:r>
              <a:rPr lang="en-GB" sz="800" i="1" dirty="0">
                <a:solidFill>
                  <a:schemeClr val="bg1"/>
                </a:solidFill>
              </a:rPr>
              <a:t>European Research Studies</a:t>
            </a:r>
            <a:r>
              <a:rPr lang="en-GB" sz="800" dirty="0">
                <a:solidFill>
                  <a:schemeClr val="bg1"/>
                </a:solidFill>
              </a:rPr>
              <a:t>’. 20, 1, 2017 pp.350-368. [Online]. Available at: </a:t>
            </a:r>
            <a:r>
              <a:rPr lang="en-GB" sz="800" u="sng" dirty="0">
                <a:solidFill>
                  <a:schemeClr val="bg1"/>
                </a:solidFill>
                <a:hlinkClick r:id="rId18"/>
              </a:rPr>
              <a:t>https://www.ersj.eu/repec/e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 err="1">
                <a:solidFill>
                  <a:schemeClr val="bg1"/>
                </a:solidFill>
              </a:rPr>
              <a:t>Wangshu</a:t>
            </a:r>
            <a:r>
              <a:rPr lang="en-GB" sz="800" dirty="0">
                <a:solidFill>
                  <a:schemeClr val="bg1"/>
                </a:solidFill>
              </a:rPr>
              <a:t>, L. (2017). ‘More Chinese set to study overseas’. </a:t>
            </a:r>
            <a:r>
              <a:rPr lang="en-GB" sz="800" i="1" dirty="0">
                <a:solidFill>
                  <a:schemeClr val="bg1"/>
                </a:solidFill>
              </a:rPr>
              <a:t>China Daily</a:t>
            </a:r>
            <a:r>
              <a:rPr lang="en-GB" sz="800" dirty="0">
                <a:solidFill>
                  <a:schemeClr val="bg1"/>
                </a:solidFill>
              </a:rPr>
              <a:t>. [Online]. Available at: </a:t>
            </a:r>
            <a:r>
              <a:rPr lang="en-GB" sz="800" u="sng" dirty="0">
                <a:solidFill>
                  <a:schemeClr val="bg1"/>
                </a:solidFill>
                <a:hlinkClick r:id="rId19"/>
              </a:rPr>
              <a:t>http://www.chinadaily.com.cn/china/2017twosession/2017-03/08/content_28470916.htm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WBG (2018) Doing Business 2018. [Online]. Available at: </a:t>
            </a:r>
            <a:r>
              <a:rPr lang="en-GB" sz="800" u="sng" dirty="0">
                <a:solidFill>
                  <a:schemeClr val="bg1"/>
                </a:solidFill>
                <a:hlinkClick r:id="rId20"/>
              </a:rPr>
              <a:t>http://www.doingbusiness.org/~/media/WBG/DoingBusiness/Documents/Annual-Reports/English/DB2018-Full-Report.pdf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Wong, E. (2017) ‘Nearly 14,000 Companies in China Violate Pollution Rules’. </a:t>
            </a:r>
            <a:r>
              <a:rPr lang="en-GB" sz="800" i="1" dirty="0">
                <a:solidFill>
                  <a:schemeClr val="bg1"/>
                </a:solidFill>
              </a:rPr>
              <a:t>The Financial Times</a:t>
            </a:r>
            <a:r>
              <a:rPr lang="en-GB" sz="800" dirty="0">
                <a:solidFill>
                  <a:schemeClr val="bg1"/>
                </a:solidFill>
              </a:rPr>
              <a:t>. [Online] Available at: </a:t>
            </a:r>
            <a:r>
              <a:rPr lang="en-GB" sz="800" u="sng" dirty="0">
                <a:solidFill>
                  <a:schemeClr val="bg1"/>
                </a:solidFill>
                <a:hlinkClick r:id="rId21"/>
              </a:rPr>
              <a:t>https://www.nytimes.com/2017/06/13/world/asia/china-companies-air-pollution-paris-agreement.html</a:t>
            </a:r>
            <a:r>
              <a:rPr lang="en-GB" sz="800" dirty="0">
                <a:solidFill>
                  <a:schemeClr val="bg1"/>
                </a:solidFill>
              </a:rPr>
              <a:t> [Accessed 3 March 2018]</a:t>
            </a:r>
          </a:p>
          <a:p>
            <a:r>
              <a:rPr lang="en-GB" sz="800" dirty="0">
                <a:solidFill>
                  <a:schemeClr val="bg1"/>
                </a:solidFill>
              </a:rPr>
              <a:t>Xinhua, S. (2017) ‘</a:t>
            </a:r>
            <a:r>
              <a:rPr lang="en-GB" sz="800" i="1" dirty="0">
                <a:solidFill>
                  <a:schemeClr val="bg1"/>
                </a:solidFill>
              </a:rPr>
              <a:t>China to enhance transparency of government information’</a:t>
            </a:r>
            <a:r>
              <a:rPr lang="en-GB" sz="800" dirty="0">
                <a:solidFill>
                  <a:schemeClr val="bg1"/>
                </a:solidFill>
              </a:rPr>
              <a:t>. Xinhua. [Online]. Available at: </a:t>
            </a:r>
            <a:r>
              <a:rPr lang="en-GB" sz="800" u="sng" dirty="0">
                <a:solidFill>
                  <a:schemeClr val="bg1"/>
                </a:solidFill>
                <a:hlinkClick r:id="rId22"/>
              </a:rPr>
              <a:t>http://www.xinhuanet.com/english/2017-06/06/c_136344485.htm</a:t>
            </a:r>
            <a:r>
              <a:rPr lang="en-GB" sz="800" dirty="0">
                <a:solidFill>
                  <a:schemeClr val="bg1"/>
                </a:solidFill>
              </a:rPr>
              <a:t> [Accessed 25 February 2018]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C Lawrie 1603807                                                                          International Business (SBMA7122D)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33489" y="6001199"/>
            <a:ext cx="1142245" cy="6699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0475534" y="6537325"/>
            <a:ext cx="1600200" cy="365125"/>
          </a:xfrm>
        </p:spPr>
        <p:txBody>
          <a:bodyPr/>
          <a:lstStyle/>
          <a:p>
            <a:r>
              <a:rPr lang="en-US" smtClean="0"/>
              <a:t>05 March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203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2000">
        <p:dissolve/>
      </p:transition>
    </mc:Choice>
    <mc:Fallback>
      <p:transition spd="slow" advTm="2000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7"/>
</p:tagLst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13311</TotalTime>
  <Words>1358</Words>
  <Application>Microsoft Office PowerPoint</Application>
  <PresentationFormat>Widescreen</PresentationFormat>
  <Paragraphs>244</Paragraphs>
  <Slides>20</Slides>
  <Notes>6</Notes>
  <HiddenSlides>0</HiddenSlides>
  <MMClips>18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 Gothic</vt:lpstr>
      <vt:lpstr>Times New Roman</vt:lpstr>
      <vt:lpstr>Wingdings</vt:lpstr>
      <vt:lpstr>Wingdings 3</vt:lpstr>
      <vt:lpstr>Slice</vt:lpstr>
      <vt:lpstr>Foreign Market Research and Risk Assessment of opening a new BCIE recruitment office in China</vt:lpstr>
      <vt:lpstr>Foreign market research using PESTLE</vt:lpstr>
      <vt:lpstr>Why China?</vt:lpstr>
      <vt:lpstr>Political Analysis</vt:lpstr>
      <vt:lpstr>Economic Analysis</vt:lpstr>
      <vt:lpstr>Social-Cultural Analysis</vt:lpstr>
      <vt:lpstr>Technological Analysis</vt:lpstr>
      <vt:lpstr>Legal Analysis</vt:lpstr>
      <vt:lpstr>Environmental Analysis</vt:lpstr>
      <vt:lpstr>Risk Assessment using SWOT</vt:lpstr>
      <vt:lpstr>Opportunity</vt:lpstr>
      <vt:lpstr>Strengths</vt:lpstr>
      <vt:lpstr>Weaknesses</vt:lpstr>
      <vt:lpstr>Weaknesses (continued)</vt:lpstr>
      <vt:lpstr>Political and Economic Threats</vt:lpstr>
      <vt:lpstr>Other Threats</vt:lpstr>
      <vt:lpstr>Competition</vt:lpstr>
      <vt:lpstr>And Finally</vt:lpstr>
      <vt:lpstr>References</vt:lpstr>
      <vt:lpstr>References (continued)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study into opening a new BCIE recruitment office</dc:title>
  <dc:creator>Carol L</dc:creator>
  <cp:lastModifiedBy>Carol L</cp:lastModifiedBy>
  <cp:revision>189</cp:revision>
  <dcterms:created xsi:type="dcterms:W3CDTF">2018-02-16T10:30:51Z</dcterms:created>
  <dcterms:modified xsi:type="dcterms:W3CDTF">2018-03-05T19:46:25Z</dcterms:modified>
</cp:coreProperties>
</file>