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11"/>
  </p:notesMasterIdLst>
  <p:sldIdLst>
    <p:sldId id="256" r:id="rId2"/>
    <p:sldId id="408" r:id="rId3"/>
    <p:sldId id="329" r:id="rId4"/>
    <p:sldId id="328" r:id="rId5"/>
    <p:sldId id="331" r:id="rId6"/>
    <p:sldId id="332" r:id="rId7"/>
    <p:sldId id="362" r:id="rId8"/>
    <p:sldId id="330" r:id="rId9"/>
    <p:sldId id="333" r:id="rId10"/>
    <p:sldId id="334" r:id="rId11"/>
    <p:sldId id="335" r:id="rId12"/>
    <p:sldId id="336" r:id="rId13"/>
    <p:sldId id="337" r:id="rId14"/>
    <p:sldId id="338" r:id="rId15"/>
    <p:sldId id="326" r:id="rId16"/>
    <p:sldId id="325" r:id="rId17"/>
    <p:sldId id="363" r:id="rId18"/>
    <p:sldId id="371" r:id="rId19"/>
    <p:sldId id="372" r:id="rId20"/>
    <p:sldId id="373" r:id="rId21"/>
    <p:sldId id="374" r:id="rId22"/>
    <p:sldId id="272" r:id="rId23"/>
    <p:sldId id="405" r:id="rId24"/>
    <p:sldId id="344" r:id="rId25"/>
    <p:sldId id="343" r:id="rId26"/>
    <p:sldId id="345" r:id="rId27"/>
    <p:sldId id="347" r:id="rId28"/>
    <p:sldId id="346" r:id="rId29"/>
    <p:sldId id="348" r:id="rId30"/>
    <p:sldId id="349" r:id="rId31"/>
    <p:sldId id="350" r:id="rId32"/>
    <p:sldId id="406" r:id="rId33"/>
    <p:sldId id="351" r:id="rId34"/>
    <p:sldId id="352" r:id="rId35"/>
    <p:sldId id="353" r:id="rId36"/>
    <p:sldId id="354" r:id="rId37"/>
    <p:sldId id="355" r:id="rId38"/>
    <p:sldId id="359" r:id="rId39"/>
    <p:sldId id="356" r:id="rId40"/>
    <p:sldId id="357" r:id="rId41"/>
    <p:sldId id="358" r:id="rId42"/>
    <p:sldId id="308" r:id="rId43"/>
    <p:sldId id="310" r:id="rId44"/>
    <p:sldId id="309" r:id="rId45"/>
    <p:sldId id="311" r:id="rId46"/>
    <p:sldId id="291" r:id="rId47"/>
    <p:sldId id="292" r:id="rId48"/>
    <p:sldId id="273" r:id="rId49"/>
    <p:sldId id="293" r:id="rId50"/>
    <p:sldId id="294" r:id="rId51"/>
    <p:sldId id="274" r:id="rId52"/>
    <p:sldId id="275" r:id="rId53"/>
    <p:sldId id="276" r:id="rId54"/>
    <p:sldId id="277" r:id="rId55"/>
    <p:sldId id="278" r:id="rId56"/>
    <p:sldId id="279" r:id="rId57"/>
    <p:sldId id="280" r:id="rId58"/>
    <p:sldId id="281" r:id="rId59"/>
    <p:sldId id="282" r:id="rId60"/>
    <p:sldId id="283" r:id="rId61"/>
    <p:sldId id="284" r:id="rId62"/>
    <p:sldId id="285" r:id="rId63"/>
    <p:sldId id="289" r:id="rId64"/>
    <p:sldId id="286" r:id="rId65"/>
    <p:sldId id="260" r:id="rId66"/>
    <p:sldId id="259" r:id="rId67"/>
    <p:sldId id="391" r:id="rId68"/>
    <p:sldId id="392" r:id="rId69"/>
    <p:sldId id="393" r:id="rId70"/>
    <p:sldId id="394" r:id="rId71"/>
    <p:sldId id="395" r:id="rId72"/>
    <p:sldId id="401" r:id="rId73"/>
    <p:sldId id="402" r:id="rId74"/>
    <p:sldId id="403" r:id="rId75"/>
    <p:sldId id="404" r:id="rId76"/>
    <p:sldId id="261" r:id="rId77"/>
    <p:sldId id="262" r:id="rId78"/>
    <p:sldId id="263" r:id="rId79"/>
    <p:sldId id="264" r:id="rId80"/>
    <p:sldId id="265" r:id="rId81"/>
    <p:sldId id="266" r:id="rId82"/>
    <p:sldId id="375" r:id="rId83"/>
    <p:sldId id="409" r:id="rId84"/>
    <p:sldId id="376" r:id="rId85"/>
    <p:sldId id="295" r:id="rId86"/>
    <p:sldId id="299" r:id="rId87"/>
    <p:sldId id="304" r:id="rId88"/>
    <p:sldId id="300" r:id="rId89"/>
    <p:sldId id="301" r:id="rId90"/>
    <p:sldId id="377" r:id="rId91"/>
    <p:sldId id="378" r:id="rId92"/>
    <p:sldId id="296" r:id="rId93"/>
    <p:sldId id="297" r:id="rId94"/>
    <p:sldId id="379" r:id="rId95"/>
    <p:sldId id="380" r:id="rId96"/>
    <p:sldId id="298" r:id="rId97"/>
    <p:sldId id="381" r:id="rId98"/>
    <p:sldId id="382" r:id="rId99"/>
    <p:sldId id="302" r:id="rId100"/>
    <p:sldId id="303" r:id="rId101"/>
    <p:sldId id="305" r:id="rId102"/>
    <p:sldId id="306" r:id="rId103"/>
    <p:sldId id="312" r:id="rId104"/>
    <p:sldId id="313" r:id="rId105"/>
    <p:sldId id="314" r:id="rId106"/>
    <p:sldId id="315" r:id="rId107"/>
    <p:sldId id="316" r:id="rId108"/>
    <p:sldId id="317" r:id="rId109"/>
    <p:sldId id="318" r:id="rId1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210"/>
    <p:restoredTop sz="82071"/>
  </p:normalViewPr>
  <p:slideViewPr>
    <p:cSldViewPr snapToGrid="0" snapToObjects="1">
      <p:cViewPr varScale="1">
        <p:scale>
          <a:sx n="71" d="100"/>
          <a:sy n="71" d="100"/>
        </p:scale>
        <p:origin x="37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presProps" Target="presProps.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102" Type="http://schemas.openxmlformats.org/officeDocument/2006/relationships/slide" Target="slides/slide101.xml"/><Relationship Id="rId110" Type="http://schemas.openxmlformats.org/officeDocument/2006/relationships/slide" Target="slides/slide109.xml"/><Relationship Id="rId115"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13"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slide" Target="slides/slide102.xml"/><Relationship Id="rId108" Type="http://schemas.openxmlformats.org/officeDocument/2006/relationships/slide" Target="slides/slide107.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1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37D60EB-DFE8-4DD8-B433-3A49DD04ED8A}" type="doc">
      <dgm:prSet loTypeId="urn:microsoft.com/office/officeart/2005/8/layout/process1" loCatId="process" qsTypeId="urn:microsoft.com/office/officeart/2005/8/quickstyle/simple1" qsCatId="simple" csTypeId="urn:microsoft.com/office/officeart/2005/8/colors/accent1_2" csCatId="accent1" phldr="1"/>
      <dgm:spPr/>
    </dgm:pt>
    <dgm:pt modelId="{1D86D6DF-CD9F-42A4-83FD-0D38A8212988}">
      <dgm:prSet phldrT="[Text]"/>
      <dgm:spPr/>
      <dgm:t>
        <a:bodyPr/>
        <a:lstStyle/>
        <a:p>
          <a:r>
            <a:rPr lang="en-GB" b="1" dirty="0" smtClean="0">
              <a:solidFill>
                <a:schemeClr val="tx1"/>
              </a:solidFill>
            </a:rPr>
            <a:t>Chapter 1</a:t>
          </a:r>
        </a:p>
        <a:p>
          <a:r>
            <a:rPr lang="en-GB" b="1" dirty="0" smtClean="0">
              <a:solidFill>
                <a:schemeClr val="tx1"/>
              </a:solidFill>
            </a:rPr>
            <a:t>Introduction Background Research </a:t>
          </a:r>
          <a:r>
            <a:rPr lang="en-GB" b="1" dirty="0" smtClean="0">
              <a:solidFill>
                <a:schemeClr val="tx1"/>
              </a:solidFill>
            </a:rPr>
            <a:t>question</a:t>
          </a:r>
        </a:p>
        <a:p>
          <a:endParaRPr lang="en-GB" b="1" dirty="0" smtClean="0">
            <a:solidFill>
              <a:schemeClr val="tx1"/>
            </a:solidFill>
          </a:endParaRPr>
        </a:p>
        <a:p>
          <a:r>
            <a:rPr lang="en-GB" b="1" dirty="0" smtClean="0">
              <a:solidFill>
                <a:schemeClr val="tx1"/>
              </a:solidFill>
            </a:rPr>
            <a:t>15%</a:t>
          </a:r>
        </a:p>
        <a:p>
          <a:r>
            <a:rPr lang="en-GB" b="1" dirty="0" smtClean="0">
              <a:solidFill>
                <a:schemeClr val="tx1"/>
              </a:solidFill>
            </a:rPr>
            <a:t>1500-2000 words</a:t>
          </a:r>
          <a:endParaRPr lang="en-GB" b="1" dirty="0">
            <a:solidFill>
              <a:schemeClr val="tx1"/>
            </a:solidFill>
          </a:endParaRPr>
        </a:p>
      </dgm:t>
    </dgm:pt>
    <dgm:pt modelId="{A4DB24EB-B677-426E-B01B-1B064C70C402}" type="parTrans" cxnId="{DF0E9A89-8D8F-4A56-98F4-7C7BFA206693}">
      <dgm:prSet/>
      <dgm:spPr/>
      <dgm:t>
        <a:bodyPr/>
        <a:lstStyle/>
        <a:p>
          <a:endParaRPr lang="en-GB"/>
        </a:p>
      </dgm:t>
    </dgm:pt>
    <dgm:pt modelId="{6B7C929A-199B-460C-8D4C-D7562475B66A}" type="sibTrans" cxnId="{DF0E9A89-8D8F-4A56-98F4-7C7BFA206693}">
      <dgm:prSet/>
      <dgm:spPr/>
      <dgm:t>
        <a:bodyPr/>
        <a:lstStyle/>
        <a:p>
          <a:endParaRPr lang="en-GB"/>
        </a:p>
      </dgm:t>
    </dgm:pt>
    <dgm:pt modelId="{8A96B63C-6549-4E6B-8310-705936528941}">
      <dgm:prSet phldrT="[Text]"/>
      <dgm:spPr/>
      <dgm:t>
        <a:bodyPr/>
        <a:lstStyle/>
        <a:p>
          <a:r>
            <a:rPr lang="en-GB" b="1" dirty="0" smtClean="0">
              <a:solidFill>
                <a:schemeClr val="tx1"/>
              </a:solidFill>
            </a:rPr>
            <a:t>Chapter </a:t>
          </a:r>
          <a:r>
            <a:rPr lang="en-GB" b="1" dirty="0" smtClean="0">
              <a:solidFill>
                <a:schemeClr val="tx1"/>
              </a:solidFill>
            </a:rPr>
            <a:t>2 Model/theories</a:t>
          </a:r>
          <a:endParaRPr lang="en-GB" b="1" dirty="0" smtClean="0">
            <a:solidFill>
              <a:schemeClr val="tx1"/>
            </a:solidFill>
          </a:endParaRPr>
        </a:p>
        <a:p>
          <a:r>
            <a:rPr lang="en-GB" b="1" dirty="0" smtClean="0">
              <a:solidFill>
                <a:schemeClr val="tx1"/>
              </a:solidFill>
            </a:rPr>
            <a:t>What explains X?</a:t>
          </a:r>
        </a:p>
        <a:p>
          <a:r>
            <a:rPr lang="en-GB" b="1" dirty="0" smtClean="0">
              <a:solidFill>
                <a:schemeClr val="tx1"/>
              </a:solidFill>
            </a:rPr>
            <a:t>Relevant </a:t>
          </a:r>
          <a:r>
            <a:rPr lang="en-GB" b="1" dirty="0" smtClean="0">
              <a:solidFill>
                <a:schemeClr val="tx1"/>
              </a:solidFill>
            </a:rPr>
            <a:t>research</a:t>
          </a:r>
        </a:p>
        <a:p>
          <a:r>
            <a:rPr lang="en-GB" b="1" dirty="0" smtClean="0">
              <a:solidFill>
                <a:schemeClr val="tx1"/>
              </a:solidFill>
            </a:rPr>
            <a:t>20%</a:t>
          </a:r>
        </a:p>
        <a:p>
          <a:endParaRPr lang="en-GB" b="1" dirty="0" smtClean="0">
            <a:solidFill>
              <a:schemeClr val="tx1"/>
            </a:solidFill>
          </a:endParaRPr>
        </a:p>
        <a:p>
          <a:r>
            <a:rPr lang="en-GB" b="1" dirty="0" smtClean="0">
              <a:solidFill>
                <a:schemeClr val="tx1"/>
              </a:solidFill>
            </a:rPr>
            <a:t>5-6000 words</a:t>
          </a:r>
        </a:p>
      </dgm:t>
    </dgm:pt>
    <dgm:pt modelId="{03819F48-96C8-4369-B0FA-A8C1F9B0B0A0}" type="parTrans" cxnId="{ABA5664F-DD33-4E5D-94AE-E9A1E42E0E55}">
      <dgm:prSet/>
      <dgm:spPr/>
      <dgm:t>
        <a:bodyPr/>
        <a:lstStyle/>
        <a:p>
          <a:endParaRPr lang="en-GB"/>
        </a:p>
      </dgm:t>
    </dgm:pt>
    <dgm:pt modelId="{56EB989A-EB42-4715-A13E-BAA83F4F7F8D}" type="sibTrans" cxnId="{ABA5664F-DD33-4E5D-94AE-E9A1E42E0E55}">
      <dgm:prSet/>
      <dgm:spPr/>
      <dgm:t>
        <a:bodyPr/>
        <a:lstStyle/>
        <a:p>
          <a:endParaRPr lang="en-GB"/>
        </a:p>
      </dgm:t>
    </dgm:pt>
    <dgm:pt modelId="{E43E6D1E-5C58-49A1-9577-A4573A1A72E7}">
      <dgm:prSet phldrT="[Text]"/>
      <dgm:spPr/>
      <dgm:t>
        <a:bodyPr/>
        <a:lstStyle/>
        <a:p>
          <a:r>
            <a:rPr lang="en-GB" b="1" dirty="0" smtClean="0">
              <a:solidFill>
                <a:schemeClr val="tx1"/>
              </a:solidFill>
            </a:rPr>
            <a:t>Chapter 3 Methodology of data </a:t>
          </a:r>
          <a:r>
            <a:rPr lang="en-GB" b="1" dirty="0" smtClean="0">
              <a:solidFill>
                <a:schemeClr val="tx1"/>
              </a:solidFill>
            </a:rPr>
            <a:t>collection</a:t>
          </a:r>
        </a:p>
        <a:p>
          <a:endParaRPr lang="en-GB" b="1" dirty="0" smtClean="0">
            <a:solidFill>
              <a:schemeClr val="tx1"/>
            </a:solidFill>
          </a:endParaRPr>
        </a:p>
        <a:p>
          <a:endParaRPr lang="en-GB" b="1" dirty="0" smtClean="0">
            <a:solidFill>
              <a:schemeClr val="tx1"/>
            </a:solidFill>
          </a:endParaRPr>
        </a:p>
        <a:p>
          <a:endParaRPr lang="en-GB" b="1" dirty="0" smtClean="0">
            <a:solidFill>
              <a:schemeClr val="tx1"/>
            </a:solidFill>
          </a:endParaRPr>
        </a:p>
        <a:p>
          <a:r>
            <a:rPr lang="en-GB" b="1" dirty="0" smtClean="0">
              <a:solidFill>
                <a:schemeClr val="tx1"/>
              </a:solidFill>
            </a:rPr>
            <a:t>20%</a:t>
          </a:r>
        </a:p>
        <a:p>
          <a:r>
            <a:rPr lang="en-GB" b="1" dirty="0" smtClean="0">
              <a:solidFill>
                <a:schemeClr val="tx1"/>
              </a:solidFill>
            </a:rPr>
            <a:t>2-2500 words</a:t>
          </a:r>
          <a:endParaRPr lang="en-GB" b="1" dirty="0">
            <a:solidFill>
              <a:schemeClr val="tx1"/>
            </a:solidFill>
          </a:endParaRPr>
        </a:p>
      </dgm:t>
    </dgm:pt>
    <dgm:pt modelId="{5D4439C0-167C-4FDC-82B5-65EF0233FBAA}" type="parTrans" cxnId="{1A5A0A1B-50EB-4ED9-9CB6-47904219CB3A}">
      <dgm:prSet/>
      <dgm:spPr/>
      <dgm:t>
        <a:bodyPr/>
        <a:lstStyle/>
        <a:p>
          <a:endParaRPr lang="en-GB"/>
        </a:p>
      </dgm:t>
    </dgm:pt>
    <dgm:pt modelId="{7015E850-2316-4BFF-81CC-0A0A8A089283}" type="sibTrans" cxnId="{1A5A0A1B-50EB-4ED9-9CB6-47904219CB3A}">
      <dgm:prSet/>
      <dgm:spPr/>
      <dgm:t>
        <a:bodyPr/>
        <a:lstStyle/>
        <a:p>
          <a:endParaRPr lang="en-GB"/>
        </a:p>
      </dgm:t>
    </dgm:pt>
    <dgm:pt modelId="{7ABF21C1-075F-4F9F-82A0-251DEA2D7FBB}">
      <dgm:prSet/>
      <dgm:spPr/>
      <dgm:t>
        <a:bodyPr/>
        <a:lstStyle/>
        <a:p>
          <a:endParaRPr lang="en-GB" dirty="0" smtClean="0"/>
        </a:p>
        <a:p>
          <a:r>
            <a:rPr lang="en-GB" b="1" dirty="0" smtClean="0">
              <a:solidFill>
                <a:schemeClr val="tx1"/>
              </a:solidFill>
            </a:rPr>
            <a:t>Chapter 5</a:t>
          </a:r>
        </a:p>
        <a:p>
          <a:r>
            <a:rPr lang="en-GB" b="1" dirty="0" smtClean="0">
              <a:solidFill>
                <a:schemeClr val="tx1"/>
              </a:solidFill>
            </a:rPr>
            <a:t>Implications of findings Contribution to body of </a:t>
          </a:r>
          <a:r>
            <a:rPr lang="en-GB" b="1" dirty="0" smtClean="0">
              <a:solidFill>
                <a:schemeClr val="tx1"/>
              </a:solidFill>
            </a:rPr>
            <a:t>knowledge</a:t>
          </a:r>
        </a:p>
        <a:p>
          <a:r>
            <a:rPr lang="en-GB" b="1" dirty="0" smtClean="0">
              <a:solidFill>
                <a:schemeClr val="tx1"/>
              </a:solidFill>
            </a:rPr>
            <a:t>15%</a:t>
          </a:r>
        </a:p>
        <a:p>
          <a:r>
            <a:rPr lang="en-GB" b="1" dirty="0" smtClean="0">
              <a:solidFill>
                <a:schemeClr val="tx1"/>
              </a:solidFill>
            </a:rPr>
            <a:t>1500-2000 words</a:t>
          </a:r>
          <a:endParaRPr lang="en-GB" b="1" dirty="0">
            <a:solidFill>
              <a:schemeClr val="tx1"/>
            </a:solidFill>
          </a:endParaRPr>
        </a:p>
      </dgm:t>
    </dgm:pt>
    <dgm:pt modelId="{2739CFBD-1A51-4A1E-BCB6-D8DDF43E8316}" type="parTrans" cxnId="{377B4FFF-09A1-4F80-8881-FED0D67F2C9E}">
      <dgm:prSet/>
      <dgm:spPr/>
      <dgm:t>
        <a:bodyPr/>
        <a:lstStyle/>
        <a:p>
          <a:endParaRPr lang="en-GB"/>
        </a:p>
      </dgm:t>
    </dgm:pt>
    <dgm:pt modelId="{8AF0E8BB-B9BB-4C0F-9396-765F405D4917}" type="sibTrans" cxnId="{377B4FFF-09A1-4F80-8881-FED0D67F2C9E}">
      <dgm:prSet/>
      <dgm:spPr/>
      <dgm:t>
        <a:bodyPr/>
        <a:lstStyle/>
        <a:p>
          <a:endParaRPr lang="en-GB"/>
        </a:p>
      </dgm:t>
    </dgm:pt>
    <dgm:pt modelId="{0FE78E5A-E807-4123-8B86-A55B2165898A}">
      <dgm:prSet/>
      <dgm:spPr/>
      <dgm:t>
        <a:bodyPr/>
        <a:lstStyle/>
        <a:p>
          <a:r>
            <a:rPr lang="en-GB" b="1" dirty="0" smtClean="0">
              <a:solidFill>
                <a:schemeClr val="tx1"/>
              </a:solidFill>
            </a:rPr>
            <a:t>Chapter 4</a:t>
          </a:r>
        </a:p>
        <a:p>
          <a:r>
            <a:rPr lang="en-GB" b="1" dirty="0" smtClean="0">
              <a:solidFill>
                <a:schemeClr val="tx1"/>
              </a:solidFill>
            </a:rPr>
            <a:t>Analysis of data</a:t>
          </a:r>
        </a:p>
        <a:p>
          <a:r>
            <a:rPr lang="en-GB" b="1" dirty="0" smtClean="0">
              <a:solidFill>
                <a:schemeClr val="tx1"/>
              </a:solidFill>
            </a:rPr>
            <a:t>Findings</a:t>
          </a:r>
        </a:p>
        <a:p>
          <a:endParaRPr lang="en-GB" b="1" dirty="0" smtClean="0">
            <a:solidFill>
              <a:schemeClr val="tx1"/>
            </a:solidFill>
          </a:endParaRPr>
        </a:p>
        <a:p>
          <a:endParaRPr lang="en-GB" b="1" dirty="0" smtClean="0">
            <a:solidFill>
              <a:schemeClr val="tx1"/>
            </a:solidFill>
          </a:endParaRPr>
        </a:p>
        <a:p>
          <a:r>
            <a:rPr lang="en-GB" b="1" dirty="0" smtClean="0">
              <a:solidFill>
                <a:schemeClr val="tx1"/>
              </a:solidFill>
            </a:rPr>
            <a:t>20%</a:t>
          </a:r>
        </a:p>
        <a:p>
          <a:r>
            <a:rPr lang="en-GB" b="1" dirty="0" smtClean="0">
              <a:solidFill>
                <a:schemeClr val="tx1"/>
              </a:solidFill>
            </a:rPr>
            <a:t>3-4000 words</a:t>
          </a:r>
          <a:endParaRPr lang="en-GB" b="1" dirty="0">
            <a:solidFill>
              <a:schemeClr val="tx1"/>
            </a:solidFill>
          </a:endParaRPr>
        </a:p>
      </dgm:t>
    </dgm:pt>
    <dgm:pt modelId="{1C552E80-F120-4BB3-B6F6-335FE09B70F6}" type="parTrans" cxnId="{7668D9C9-B424-43D1-BDDD-7F33074E03DD}">
      <dgm:prSet/>
      <dgm:spPr/>
      <dgm:t>
        <a:bodyPr/>
        <a:lstStyle/>
        <a:p>
          <a:endParaRPr lang="en-GB"/>
        </a:p>
      </dgm:t>
    </dgm:pt>
    <dgm:pt modelId="{6CAF4798-C6A2-4295-BDDC-5DDDDDA65965}" type="sibTrans" cxnId="{7668D9C9-B424-43D1-BDDD-7F33074E03DD}">
      <dgm:prSet/>
      <dgm:spPr/>
      <dgm:t>
        <a:bodyPr/>
        <a:lstStyle/>
        <a:p>
          <a:endParaRPr lang="en-GB"/>
        </a:p>
      </dgm:t>
    </dgm:pt>
    <dgm:pt modelId="{39458F31-F832-4869-A793-BC45EC9B99D4}" type="pres">
      <dgm:prSet presAssocID="{337D60EB-DFE8-4DD8-B433-3A49DD04ED8A}" presName="Name0" presStyleCnt="0">
        <dgm:presLayoutVars>
          <dgm:dir/>
          <dgm:resizeHandles val="exact"/>
        </dgm:presLayoutVars>
      </dgm:prSet>
      <dgm:spPr/>
    </dgm:pt>
    <dgm:pt modelId="{290C66C4-6CA2-4AC3-95C2-8CDCA5E7774F}" type="pres">
      <dgm:prSet presAssocID="{1D86D6DF-CD9F-42A4-83FD-0D38A8212988}" presName="node" presStyleLbl="node1" presStyleIdx="0" presStyleCnt="5">
        <dgm:presLayoutVars>
          <dgm:bulletEnabled val="1"/>
        </dgm:presLayoutVars>
      </dgm:prSet>
      <dgm:spPr/>
      <dgm:t>
        <a:bodyPr/>
        <a:lstStyle/>
        <a:p>
          <a:endParaRPr lang="en-GB"/>
        </a:p>
      </dgm:t>
    </dgm:pt>
    <dgm:pt modelId="{3470D0F7-5628-401F-9A40-9D9ABEFDA730}" type="pres">
      <dgm:prSet presAssocID="{6B7C929A-199B-460C-8D4C-D7562475B66A}" presName="sibTrans" presStyleLbl="sibTrans2D1" presStyleIdx="0" presStyleCnt="4"/>
      <dgm:spPr/>
      <dgm:t>
        <a:bodyPr/>
        <a:lstStyle/>
        <a:p>
          <a:endParaRPr lang="en-GB"/>
        </a:p>
      </dgm:t>
    </dgm:pt>
    <dgm:pt modelId="{7E09837C-7D29-4F68-A748-F27340D4CE2B}" type="pres">
      <dgm:prSet presAssocID="{6B7C929A-199B-460C-8D4C-D7562475B66A}" presName="connectorText" presStyleLbl="sibTrans2D1" presStyleIdx="0" presStyleCnt="4"/>
      <dgm:spPr/>
      <dgm:t>
        <a:bodyPr/>
        <a:lstStyle/>
        <a:p>
          <a:endParaRPr lang="en-GB"/>
        </a:p>
      </dgm:t>
    </dgm:pt>
    <dgm:pt modelId="{70AC2DA4-25AD-44B0-B46E-F1A9FEEF679B}" type="pres">
      <dgm:prSet presAssocID="{8A96B63C-6549-4E6B-8310-705936528941}" presName="node" presStyleLbl="node1" presStyleIdx="1" presStyleCnt="5">
        <dgm:presLayoutVars>
          <dgm:bulletEnabled val="1"/>
        </dgm:presLayoutVars>
      </dgm:prSet>
      <dgm:spPr/>
      <dgm:t>
        <a:bodyPr/>
        <a:lstStyle/>
        <a:p>
          <a:endParaRPr lang="en-GB"/>
        </a:p>
      </dgm:t>
    </dgm:pt>
    <dgm:pt modelId="{2B768F89-BA7D-4FFF-92B0-7F898D86A5FF}" type="pres">
      <dgm:prSet presAssocID="{56EB989A-EB42-4715-A13E-BAA83F4F7F8D}" presName="sibTrans" presStyleLbl="sibTrans2D1" presStyleIdx="1" presStyleCnt="4"/>
      <dgm:spPr/>
      <dgm:t>
        <a:bodyPr/>
        <a:lstStyle/>
        <a:p>
          <a:endParaRPr lang="en-GB"/>
        </a:p>
      </dgm:t>
    </dgm:pt>
    <dgm:pt modelId="{E65D49F9-29B0-483E-AE77-1295155F77B0}" type="pres">
      <dgm:prSet presAssocID="{56EB989A-EB42-4715-A13E-BAA83F4F7F8D}" presName="connectorText" presStyleLbl="sibTrans2D1" presStyleIdx="1" presStyleCnt="4"/>
      <dgm:spPr/>
      <dgm:t>
        <a:bodyPr/>
        <a:lstStyle/>
        <a:p>
          <a:endParaRPr lang="en-GB"/>
        </a:p>
      </dgm:t>
    </dgm:pt>
    <dgm:pt modelId="{F658B2FD-BF4E-4177-B42B-51B81C8955C8}" type="pres">
      <dgm:prSet presAssocID="{E43E6D1E-5C58-49A1-9577-A4573A1A72E7}" presName="node" presStyleLbl="node1" presStyleIdx="2" presStyleCnt="5">
        <dgm:presLayoutVars>
          <dgm:bulletEnabled val="1"/>
        </dgm:presLayoutVars>
      </dgm:prSet>
      <dgm:spPr/>
      <dgm:t>
        <a:bodyPr/>
        <a:lstStyle/>
        <a:p>
          <a:endParaRPr lang="en-GB"/>
        </a:p>
      </dgm:t>
    </dgm:pt>
    <dgm:pt modelId="{0A1B7B23-DCFA-486E-BE5E-B53F23C1552E}" type="pres">
      <dgm:prSet presAssocID="{7015E850-2316-4BFF-81CC-0A0A8A089283}" presName="sibTrans" presStyleLbl="sibTrans2D1" presStyleIdx="2" presStyleCnt="4"/>
      <dgm:spPr/>
      <dgm:t>
        <a:bodyPr/>
        <a:lstStyle/>
        <a:p>
          <a:endParaRPr lang="en-GB"/>
        </a:p>
      </dgm:t>
    </dgm:pt>
    <dgm:pt modelId="{7B1B47B5-0F77-45F2-9085-5789BE427A2A}" type="pres">
      <dgm:prSet presAssocID="{7015E850-2316-4BFF-81CC-0A0A8A089283}" presName="connectorText" presStyleLbl="sibTrans2D1" presStyleIdx="2" presStyleCnt="4"/>
      <dgm:spPr/>
      <dgm:t>
        <a:bodyPr/>
        <a:lstStyle/>
        <a:p>
          <a:endParaRPr lang="en-GB"/>
        </a:p>
      </dgm:t>
    </dgm:pt>
    <dgm:pt modelId="{F54A6E03-1D0F-4B5C-BD1D-C66B373EEBD6}" type="pres">
      <dgm:prSet presAssocID="{0FE78E5A-E807-4123-8B86-A55B2165898A}" presName="node" presStyleLbl="node1" presStyleIdx="3" presStyleCnt="5">
        <dgm:presLayoutVars>
          <dgm:bulletEnabled val="1"/>
        </dgm:presLayoutVars>
      </dgm:prSet>
      <dgm:spPr/>
      <dgm:t>
        <a:bodyPr/>
        <a:lstStyle/>
        <a:p>
          <a:endParaRPr lang="en-GB"/>
        </a:p>
      </dgm:t>
    </dgm:pt>
    <dgm:pt modelId="{D179D487-C426-4525-9C13-2BEE29926E05}" type="pres">
      <dgm:prSet presAssocID="{6CAF4798-C6A2-4295-BDDC-5DDDDDA65965}" presName="sibTrans" presStyleLbl="sibTrans2D1" presStyleIdx="3" presStyleCnt="4"/>
      <dgm:spPr/>
      <dgm:t>
        <a:bodyPr/>
        <a:lstStyle/>
        <a:p>
          <a:endParaRPr lang="en-GB"/>
        </a:p>
      </dgm:t>
    </dgm:pt>
    <dgm:pt modelId="{7A20F605-ECEB-46A2-AABD-7EC0BE1781D2}" type="pres">
      <dgm:prSet presAssocID="{6CAF4798-C6A2-4295-BDDC-5DDDDDA65965}" presName="connectorText" presStyleLbl="sibTrans2D1" presStyleIdx="3" presStyleCnt="4"/>
      <dgm:spPr/>
      <dgm:t>
        <a:bodyPr/>
        <a:lstStyle/>
        <a:p>
          <a:endParaRPr lang="en-GB"/>
        </a:p>
      </dgm:t>
    </dgm:pt>
    <dgm:pt modelId="{7D20082B-F77D-4AE0-9D7A-BCD69924BC4C}" type="pres">
      <dgm:prSet presAssocID="{7ABF21C1-075F-4F9F-82A0-251DEA2D7FBB}" presName="node" presStyleLbl="node1" presStyleIdx="4" presStyleCnt="5">
        <dgm:presLayoutVars>
          <dgm:bulletEnabled val="1"/>
        </dgm:presLayoutVars>
      </dgm:prSet>
      <dgm:spPr/>
      <dgm:t>
        <a:bodyPr/>
        <a:lstStyle/>
        <a:p>
          <a:endParaRPr lang="en-GB"/>
        </a:p>
      </dgm:t>
    </dgm:pt>
  </dgm:ptLst>
  <dgm:cxnLst>
    <dgm:cxn modelId="{FC37FE1B-21BA-4EBD-95BC-1C84F41F81F6}" type="presOf" srcId="{56EB989A-EB42-4715-A13E-BAA83F4F7F8D}" destId="{E65D49F9-29B0-483E-AE77-1295155F77B0}" srcOrd="1" destOrd="0" presId="urn:microsoft.com/office/officeart/2005/8/layout/process1"/>
    <dgm:cxn modelId="{459A775B-1460-409E-B9FE-AAB5FC644FC2}" type="presOf" srcId="{6CAF4798-C6A2-4295-BDDC-5DDDDDA65965}" destId="{7A20F605-ECEB-46A2-AABD-7EC0BE1781D2}" srcOrd="1" destOrd="0" presId="urn:microsoft.com/office/officeart/2005/8/layout/process1"/>
    <dgm:cxn modelId="{4B138AA1-B8AE-4913-A71C-5E0114BCD239}" type="presOf" srcId="{337D60EB-DFE8-4DD8-B433-3A49DD04ED8A}" destId="{39458F31-F832-4869-A793-BC45EC9B99D4}" srcOrd="0" destOrd="0" presId="urn:microsoft.com/office/officeart/2005/8/layout/process1"/>
    <dgm:cxn modelId="{AF949324-8E12-44B6-90BB-61F42EE1BBA8}" type="presOf" srcId="{6B7C929A-199B-460C-8D4C-D7562475B66A}" destId="{7E09837C-7D29-4F68-A748-F27340D4CE2B}" srcOrd="1" destOrd="0" presId="urn:microsoft.com/office/officeart/2005/8/layout/process1"/>
    <dgm:cxn modelId="{43868FA9-DD4B-4F96-91D2-06E9C670EC50}" type="presOf" srcId="{6CAF4798-C6A2-4295-BDDC-5DDDDDA65965}" destId="{D179D487-C426-4525-9C13-2BEE29926E05}" srcOrd="0" destOrd="0" presId="urn:microsoft.com/office/officeart/2005/8/layout/process1"/>
    <dgm:cxn modelId="{7668D9C9-B424-43D1-BDDD-7F33074E03DD}" srcId="{337D60EB-DFE8-4DD8-B433-3A49DD04ED8A}" destId="{0FE78E5A-E807-4123-8B86-A55B2165898A}" srcOrd="3" destOrd="0" parTransId="{1C552E80-F120-4BB3-B6F6-335FE09B70F6}" sibTransId="{6CAF4798-C6A2-4295-BDDC-5DDDDDA65965}"/>
    <dgm:cxn modelId="{1945AECC-E138-4928-BEED-D544479EC1D7}" type="presOf" srcId="{E43E6D1E-5C58-49A1-9577-A4573A1A72E7}" destId="{F658B2FD-BF4E-4177-B42B-51B81C8955C8}" srcOrd="0" destOrd="0" presId="urn:microsoft.com/office/officeart/2005/8/layout/process1"/>
    <dgm:cxn modelId="{377B4FFF-09A1-4F80-8881-FED0D67F2C9E}" srcId="{337D60EB-DFE8-4DD8-B433-3A49DD04ED8A}" destId="{7ABF21C1-075F-4F9F-82A0-251DEA2D7FBB}" srcOrd="4" destOrd="0" parTransId="{2739CFBD-1A51-4A1E-BCB6-D8DDF43E8316}" sibTransId="{8AF0E8BB-B9BB-4C0F-9396-765F405D4917}"/>
    <dgm:cxn modelId="{94392B4C-5BAF-4D71-8EFE-383945BE1C48}" type="presOf" srcId="{1D86D6DF-CD9F-42A4-83FD-0D38A8212988}" destId="{290C66C4-6CA2-4AC3-95C2-8CDCA5E7774F}" srcOrd="0" destOrd="0" presId="urn:microsoft.com/office/officeart/2005/8/layout/process1"/>
    <dgm:cxn modelId="{F20EF7F8-E912-4A93-84CE-BEF94D65DF01}" type="presOf" srcId="{7015E850-2316-4BFF-81CC-0A0A8A089283}" destId="{0A1B7B23-DCFA-486E-BE5E-B53F23C1552E}" srcOrd="0" destOrd="0" presId="urn:microsoft.com/office/officeart/2005/8/layout/process1"/>
    <dgm:cxn modelId="{E7092716-6ECC-4EB4-9A70-040C2F4CB440}" type="presOf" srcId="{0FE78E5A-E807-4123-8B86-A55B2165898A}" destId="{F54A6E03-1D0F-4B5C-BD1D-C66B373EEBD6}" srcOrd="0" destOrd="0" presId="urn:microsoft.com/office/officeart/2005/8/layout/process1"/>
    <dgm:cxn modelId="{ACD7CC59-D431-4E5A-8FC0-7FC5203DC922}" type="presOf" srcId="{6B7C929A-199B-460C-8D4C-D7562475B66A}" destId="{3470D0F7-5628-401F-9A40-9D9ABEFDA730}" srcOrd="0" destOrd="0" presId="urn:microsoft.com/office/officeart/2005/8/layout/process1"/>
    <dgm:cxn modelId="{ABA5664F-DD33-4E5D-94AE-E9A1E42E0E55}" srcId="{337D60EB-DFE8-4DD8-B433-3A49DD04ED8A}" destId="{8A96B63C-6549-4E6B-8310-705936528941}" srcOrd="1" destOrd="0" parTransId="{03819F48-96C8-4369-B0FA-A8C1F9B0B0A0}" sibTransId="{56EB989A-EB42-4715-A13E-BAA83F4F7F8D}"/>
    <dgm:cxn modelId="{1A5A0A1B-50EB-4ED9-9CB6-47904219CB3A}" srcId="{337D60EB-DFE8-4DD8-B433-3A49DD04ED8A}" destId="{E43E6D1E-5C58-49A1-9577-A4573A1A72E7}" srcOrd="2" destOrd="0" parTransId="{5D4439C0-167C-4FDC-82B5-65EF0233FBAA}" sibTransId="{7015E850-2316-4BFF-81CC-0A0A8A089283}"/>
    <dgm:cxn modelId="{37CDF50F-6216-4752-BCD6-AD64A7C4751A}" type="presOf" srcId="{7015E850-2316-4BFF-81CC-0A0A8A089283}" destId="{7B1B47B5-0F77-45F2-9085-5789BE427A2A}" srcOrd="1" destOrd="0" presId="urn:microsoft.com/office/officeart/2005/8/layout/process1"/>
    <dgm:cxn modelId="{BC3381AE-01E0-4F45-B5A8-CC71DE88CE4D}" type="presOf" srcId="{8A96B63C-6549-4E6B-8310-705936528941}" destId="{70AC2DA4-25AD-44B0-B46E-F1A9FEEF679B}" srcOrd="0" destOrd="0" presId="urn:microsoft.com/office/officeart/2005/8/layout/process1"/>
    <dgm:cxn modelId="{DF0E9A89-8D8F-4A56-98F4-7C7BFA206693}" srcId="{337D60EB-DFE8-4DD8-B433-3A49DD04ED8A}" destId="{1D86D6DF-CD9F-42A4-83FD-0D38A8212988}" srcOrd="0" destOrd="0" parTransId="{A4DB24EB-B677-426E-B01B-1B064C70C402}" sibTransId="{6B7C929A-199B-460C-8D4C-D7562475B66A}"/>
    <dgm:cxn modelId="{502B81CC-0262-4342-8A56-DD273F51CAB4}" type="presOf" srcId="{56EB989A-EB42-4715-A13E-BAA83F4F7F8D}" destId="{2B768F89-BA7D-4FFF-92B0-7F898D86A5FF}" srcOrd="0" destOrd="0" presId="urn:microsoft.com/office/officeart/2005/8/layout/process1"/>
    <dgm:cxn modelId="{6F2AA1DE-8E67-4CE1-8DFE-5AA751A6454E}" type="presOf" srcId="{7ABF21C1-075F-4F9F-82A0-251DEA2D7FBB}" destId="{7D20082B-F77D-4AE0-9D7A-BCD69924BC4C}" srcOrd="0" destOrd="0" presId="urn:microsoft.com/office/officeart/2005/8/layout/process1"/>
    <dgm:cxn modelId="{78641962-0FC3-4FC6-B455-BB94B1568B3B}" type="presParOf" srcId="{39458F31-F832-4869-A793-BC45EC9B99D4}" destId="{290C66C4-6CA2-4AC3-95C2-8CDCA5E7774F}" srcOrd="0" destOrd="0" presId="urn:microsoft.com/office/officeart/2005/8/layout/process1"/>
    <dgm:cxn modelId="{ABEDD01B-6AC9-488C-BFDC-D1DBEA2BB469}" type="presParOf" srcId="{39458F31-F832-4869-A793-BC45EC9B99D4}" destId="{3470D0F7-5628-401F-9A40-9D9ABEFDA730}" srcOrd="1" destOrd="0" presId="urn:microsoft.com/office/officeart/2005/8/layout/process1"/>
    <dgm:cxn modelId="{BC2D2061-0749-4C8D-A37A-DAF4FA4F38CC}" type="presParOf" srcId="{3470D0F7-5628-401F-9A40-9D9ABEFDA730}" destId="{7E09837C-7D29-4F68-A748-F27340D4CE2B}" srcOrd="0" destOrd="0" presId="urn:microsoft.com/office/officeart/2005/8/layout/process1"/>
    <dgm:cxn modelId="{86146AB1-D4CB-4AF7-875E-51B440486BCC}" type="presParOf" srcId="{39458F31-F832-4869-A793-BC45EC9B99D4}" destId="{70AC2DA4-25AD-44B0-B46E-F1A9FEEF679B}" srcOrd="2" destOrd="0" presId="urn:microsoft.com/office/officeart/2005/8/layout/process1"/>
    <dgm:cxn modelId="{EF9C6B50-7BD3-4FE4-A364-3DC98A16CD06}" type="presParOf" srcId="{39458F31-F832-4869-A793-BC45EC9B99D4}" destId="{2B768F89-BA7D-4FFF-92B0-7F898D86A5FF}" srcOrd="3" destOrd="0" presId="urn:microsoft.com/office/officeart/2005/8/layout/process1"/>
    <dgm:cxn modelId="{8B7D3C60-70BB-40B2-B9B3-64919424009D}" type="presParOf" srcId="{2B768F89-BA7D-4FFF-92B0-7F898D86A5FF}" destId="{E65D49F9-29B0-483E-AE77-1295155F77B0}" srcOrd="0" destOrd="0" presId="urn:microsoft.com/office/officeart/2005/8/layout/process1"/>
    <dgm:cxn modelId="{D243DEF5-FC6B-4DAA-8C85-7D6C838CB2AA}" type="presParOf" srcId="{39458F31-F832-4869-A793-BC45EC9B99D4}" destId="{F658B2FD-BF4E-4177-B42B-51B81C8955C8}" srcOrd="4" destOrd="0" presId="urn:microsoft.com/office/officeart/2005/8/layout/process1"/>
    <dgm:cxn modelId="{3650B196-FB8A-4AB0-B14E-29E089236AA6}" type="presParOf" srcId="{39458F31-F832-4869-A793-BC45EC9B99D4}" destId="{0A1B7B23-DCFA-486E-BE5E-B53F23C1552E}" srcOrd="5" destOrd="0" presId="urn:microsoft.com/office/officeart/2005/8/layout/process1"/>
    <dgm:cxn modelId="{70CC13B5-B1B3-4757-92C1-F03CDB8EE53E}" type="presParOf" srcId="{0A1B7B23-DCFA-486E-BE5E-B53F23C1552E}" destId="{7B1B47B5-0F77-45F2-9085-5789BE427A2A}" srcOrd="0" destOrd="0" presId="urn:microsoft.com/office/officeart/2005/8/layout/process1"/>
    <dgm:cxn modelId="{977C9C47-C157-407C-9E6B-AA6D69A2C10A}" type="presParOf" srcId="{39458F31-F832-4869-A793-BC45EC9B99D4}" destId="{F54A6E03-1D0F-4B5C-BD1D-C66B373EEBD6}" srcOrd="6" destOrd="0" presId="urn:microsoft.com/office/officeart/2005/8/layout/process1"/>
    <dgm:cxn modelId="{D86A8806-3CCA-49C6-8F1C-FCA017F63EE9}" type="presParOf" srcId="{39458F31-F832-4869-A793-BC45EC9B99D4}" destId="{D179D487-C426-4525-9C13-2BEE29926E05}" srcOrd="7" destOrd="0" presId="urn:microsoft.com/office/officeart/2005/8/layout/process1"/>
    <dgm:cxn modelId="{7B79C7B3-07ED-4FAC-9D80-F878BDAEE4AC}" type="presParOf" srcId="{D179D487-C426-4525-9C13-2BEE29926E05}" destId="{7A20F605-ECEB-46A2-AABD-7EC0BE1781D2}" srcOrd="0" destOrd="0" presId="urn:microsoft.com/office/officeart/2005/8/layout/process1"/>
    <dgm:cxn modelId="{8A30DEB3-1C35-4B2A-9157-221BAD3983DF}" type="presParOf" srcId="{39458F31-F832-4869-A793-BC45EC9B99D4}" destId="{7D20082B-F77D-4AE0-9D7A-BCD69924BC4C}" srcOrd="8"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0C66C4-6CA2-4AC3-95C2-8CDCA5E7774F}">
      <dsp:nvSpPr>
        <dsp:cNvPr id="0" name=""/>
        <dsp:cNvSpPr/>
      </dsp:nvSpPr>
      <dsp:spPr>
        <a:xfrm>
          <a:off x="5902" y="1542649"/>
          <a:ext cx="1829863" cy="274479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GB" sz="1700" b="1" kern="1200" dirty="0" smtClean="0">
              <a:solidFill>
                <a:schemeClr val="tx1"/>
              </a:solidFill>
            </a:rPr>
            <a:t>Chapter 1</a:t>
          </a:r>
        </a:p>
        <a:p>
          <a:pPr lvl="0" algn="ctr" defTabSz="755650">
            <a:lnSpc>
              <a:spcPct val="90000"/>
            </a:lnSpc>
            <a:spcBef>
              <a:spcPct val="0"/>
            </a:spcBef>
            <a:spcAft>
              <a:spcPct val="35000"/>
            </a:spcAft>
          </a:pPr>
          <a:r>
            <a:rPr lang="en-GB" sz="1700" b="1" kern="1200" dirty="0" smtClean="0">
              <a:solidFill>
                <a:schemeClr val="tx1"/>
              </a:solidFill>
            </a:rPr>
            <a:t>Introduction Background Research </a:t>
          </a:r>
          <a:r>
            <a:rPr lang="en-GB" sz="1700" b="1" kern="1200" dirty="0" smtClean="0">
              <a:solidFill>
                <a:schemeClr val="tx1"/>
              </a:solidFill>
            </a:rPr>
            <a:t>question</a:t>
          </a:r>
        </a:p>
        <a:p>
          <a:pPr lvl="0" algn="ctr" defTabSz="755650">
            <a:lnSpc>
              <a:spcPct val="90000"/>
            </a:lnSpc>
            <a:spcBef>
              <a:spcPct val="0"/>
            </a:spcBef>
            <a:spcAft>
              <a:spcPct val="35000"/>
            </a:spcAft>
          </a:pPr>
          <a:endParaRPr lang="en-GB" sz="1700" b="1" kern="1200" dirty="0" smtClean="0">
            <a:solidFill>
              <a:schemeClr val="tx1"/>
            </a:solidFill>
          </a:endParaRPr>
        </a:p>
        <a:p>
          <a:pPr lvl="0" algn="ctr" defTabSz="755650">
            <a:lnSpc>
              <a:spcPct val="90000"/>
            </a:lnSpc>
            <a:spcBef>
              <a:spcPct val="0"/>
            </a:spcBef>
            <a:spcAft>
              <a:spcPct val="35000"/>
            </a:spcAft>
          </a:pPr>
          <a:r>
            <a:rPr lang="en-GB" sz="1700" b="1" kern="1200" dirty="0" smtClean="0">
              <a:solidFill>
                <a:schemeClr val="tx1"/>
              </a:solidFill>
            </a:rPr>
            <a:t>15%</a:t>
          </a:r>
        </a:p>
        <a:p>
          <a:pPr lvl="0" algn="ctr" defTabSz="755650">
            <a:lnSpc>
              <a:spcPct val="90000"/>
            </a:lnSpc>
            <a:spcBef>
              <a:spcPct val="0"/>
            </a:spcBef>
            <a:spcAft>
              <a:spcPct val="35000"/>
            </a:spcAft>
          </a:pPr>
          <a:r>
            <a:rPr lang="en-GB" sz="1700" b="1" kern="1200" dirty="0" smtClean="0">
              <a:solidFill>
                <a:schemeClr val="tx1"/>
              </a:solidFill>
            </a:rPr>
            <a:t>1500-2000 words</a:t>
          </a:r>
          <a:endParaRPr lang="en-GB" sz="1700" b="1" kern="1200" dirty="0">
            <a:solidFill>
              <a:schemeClr val="tx1"/>
            </a:solidFill>
          </a:endParaRPr>
        </a:p>
      </dsp:txBody>
      <dsp:txXfrm>
        <a:off x="59497" y="1596244"/>
        <a:ext cx="1722673" cy="2637605"/>
      </dsp:txXfrm>
    </dsp:sp>
    <dsp:sp modelId="{3470D0F7-5628-401F-9A40-9D9ABEFDA730}">
      <dsp:nvSpPr>
        <dsp:cNvPr id="0" name=""/>
        <dsp:cNvSpPr/>
      </dsp:nvSpPr>
      <dsp:spPr>
        <a:xfrm>
          <a:off x="2018752" y="2688143"/>
          <a:ext cx="387931" cy="45380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GB" sz="1400" kern="1200"/>
        </a:p>
      </dsp:txBody>
      <dsp:txXfrm>
        <a:off x="2018752" y="2778904"/>
        <a:ext cx="271552" cy="272284"/>
      </dsp:txXfrm>
    </dsp:sp>
    <dsp:sp modelId="{70AC2DA4-25AD-44B0-B46E-F1A9FEEF679B}">
      <dsp:nvSpPr>
        <dsp:cNvPr id="0" name=""/>
        <dsp:cNvSpPr/>
      </dsp:nvSpPr>
      <dsp:spPr>
        <a:xfrm>
          <a:off x="2567711" y="1542649"/>
          <a:ext cx="1829863" cy="274479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GB" sz="1700" b="1" kern="1200" dirty="0" smtClean="0">
              <a:solidFill>
                <a:schemeClr val="tx1"/>
              </a:solidFill>
            </a:rPr>
            <a:t>Chapter </a:t>
          </a:r>
          <a:r>
            <a:rPr lang="en-GB" sz="1700" b="1" kern="1200" dirty="0" smtClean="0">
              <a:solidFill>
                <a:schemeClr val="tx1"/>
              </a:solidFill>
            </a:rPr>
            <a:t>2 Model/theories</a:t>
          </a:r>
          <a:endParaRPr lang="en-GB" sz="1700" b="1" kern="1200" dirty="0" smtClean="0">
            <a:solidFill>
              <a:schemeClr val="tx1"/>
            </a:solidFill>
          </a:endParaRPr>
        </a:p>
        <a:p>
          <a:pPr lvl="0" algn="ctr" defTabSz="755650">
            <a:lnSpc>
              <a:spcPct val="90000"/>
            </a:lnSpc>
            <a:spcBef>
              <a:spcPct val="0"/>
            </a:spcBef>
            <a:spcAft>
              <a:spcPct val="35000"/>
            </a:spcAft>
          </a:pPr>
          <a:r>
            <a:rPr lang="en-GB" sz="1700" b="1" kern="1200" dirty="0" smtClean="0">
              <a:solidFill>
                <a:schemeClr val="tx1"/>
              </a:solidFill>
            </a:rPr>
            <a:t>What explains X?</a:t>
          </a:r>
        </a:p>
        <a:p>
          <a:pPr lvl="0" algn="ctr" defTabSz="755650">
            <a:lnSpc>
              <a:spcPct val="90000"/>
            </a:lnSpc>
            <a:spcBef>
              <a:spcPct val="0"/>
            </a:spcBef>
            <a:spcAft>
              <a:spcPct val="35000"/>
            </a:spcAft>
          </a:pPr>
          <a:r>
            <a:rPr lang="en-GB" sz="1700" b="1" kern="1200" dirty="0" smtClean="0">
              <a:solidFill>
                <a:schemeClr val="tx1"/>
              </a:solidFill>
            </a:rPr>
            <a:t>Relevant </a:t>
          </a:r>
          <a:r>
            <a:rPr lang="en-GB" sz="1700" b="1" kern="1200" dirty="0" smtClean="0">
              <a:solidFill>
                <a:schemeClr val="tx1"/>
              </a:solidFill>
            </a:rPr>
            <a:t>research</a:t>
          </a:r>
        </a:p>
        <a:p>
          <a:pPr lvl="0" algn="ctr" defTabSz="755650">
            <a:lnSpc>
              <a:spcPct val="90000"/>
            </a:lnSpc>
            <a:spcBef>
              <a:spcPct val="0"/>
            </a:spcBef>
            <a:spcAft>
              <a:spcPct val="35000"/>
            </a:spcAft>
          </a:pPr>
          <a:r>
            <a:rPr lang="en-GB" sz="1700" b="1" kern="1200" dirty="0" smtClean="0">
              <a:solidFill>
                <a:schemeClr val="tx1"/>
              </a:solidFill>
            </a:rPr>
            <a:t>20%</a:t>
          </a:r>
        </a:p>
        <a:p>
          <a:pPr lvl="0" algn="ctr" defTabSz="755650">
            <a:lnSpc>
              <a:spcPct val="90000"/>
            </a:lnSpc>
            <a:spcBef>
              <a:spcPct val="0"/>
            </a:spcBef>
            <a:spcAft>
              <a:spcPct val="35000"/>
            </a:spcAft>
          </a:pPr>
          <a:endParaRPr lang="en-GB" sz="1700" b="1" kern="1200" dirty="0" smtClean="0">
            <a:solidFill>
              <a:schemeClr val="tx1"/>
            </a:solidFill>
          </a:endParaRPr>
        </a:p>
        <a:p>
          <a:pPr lvl="0" algn="ctr" defTabSz="755650">
            <a:lnSpc>
              <a:spcPct val="90000"/>
            </a:lnSpc>
            <a:spcBef>
              <a:spcPct val="0"/>
            </a:spcBef>
            <a:spcAft>
              <a:spcPct val="35000"/>
            </a:spcAft>
          </a:pPr>
          <a:r>
            <a:rPr lang="en-GB" sz="1700" b="1" kern="1200" dirty="0" smtClean="0">
              <a:solidFill>
                <a:schemeClr val="tx1"/>
              </a:solidFill>
            </a:rPr>
            <a:t>5-6000 words</a:t>
          </a:r>
        </a:p>
      </dsp:txBody>
      <dsp:txXfrm>
        <a:off x="2621306" y="1596244"/>
        <a:ext cx="1722673" cy="2637605"/>
      </dsp:txXfrm>
    </dsp:sp>
    <dsp:sp modelId="{2B768F89-BA7D-4FFF-92B0-7F898D86A5FF}">
      <dsp:nvSpPr>
        <dsp:cNvPr id="0" name=""/>
        <dsp:cNvSpPr/>
      </dsp:nvSpPr>
      <dsp:spPr>
        <a:xfrm>
          <a:off x="4580562" y="2688143"/>
          <a:ext cx="387931" cy="45380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GB" sz="1400" kern="1200"/>
        </a:p>
      </dsp:txBody>
      <dsp:txXfrm>
        <a:off x="4580562" y="2778904"/>
        <a:ext cx="271552" cy="272284"/>
      </dsp:txXfrm>
    </dsp:sp>
    <dsp:sp modelId="{F658B2FD-BF4E-4177-B42B-51B81C8955C8}">
      <dsp:nvSpPr>
        <dsp:cNvPr id="0" name=""/>
        <dsp:cNvSpPr/>
      </dsp:nvSpPr>
      <dsp:spPr>
        <a:xfrm>
          <a:off x="5129521" y="1542649"/>
          <a:ext cx="1829863" cy="274479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GB" sz="1700" b="1" kern="1200" dirty="0" smtClean="0">
              <a:solidFill>
                <a:schemeClr val="tx1"/>
              </a:solidFill>
            </a:rPr>
            <a:t>Chapter 3 Methodology of data </a:t>
          </a:r>
          <a:r>
            <a:rPr lang="en-GB" sz="1700" b="1" kern="1200" dirty="0" smtClean="0">
              <a:solidFill>
                <a:schemeClr val="tx1"/>
              </a:solidFill>
            </a:rPr>
            <a:t>collection</a:t>
          </a:r>
        </a:p>
        <a:p>
          <a:pPr lvl="0" algn="ctr" defTabSz="755650">
            <a:lnSpc>
              <a:spcPct val="90000"/>
            </a:lnSpc>
            <a:spcBef>
              <a:spcPct val="0"/>
            </a:spcBef>
            <a:spcAft>
              <a:spcPct val="35000"/>
            </a:spcAft>
          </a:pPr>
          <a:endParaRPr lang="en-GB" sz="1700" b="1" kern="1200" dirty="0" smtClean="0">
            <a:solidFill>
              <a:schemeClr val="tx1"/>
            </a:solidFill>
          </a:endParaRPr>
        </a:p>
        <a:p>
          <a:pPr lvl="0" algn="ctr" defTabSz="755650">
            <a:lnSpc>
              <a:spcPct val="90000"/>
            </a:lnSpc>
            <a:spcBef>
              <a:spcPct val="0"/>
            </a:spcBef>
            <a:spcAft>
              <a:spcPct val="35000"/>
            </a:spcAft>
          </a:pPr>
          <a:endParaRPr lang="en-GB" sz="1700" b="1" kern="1200" dirty="0" smtClean="0">
            <a:solidFill>
              <a:schemeClr val="tx1"/>
            </a:solidFill>
          </a:endParaRPr>
        </a:p>
        <a:p>
          <a:pPr lvl="0" algn="ctr" defTabSz="755650">
            <a:lnSpc>
              <a:spcPct val="90000"/>
            </a:lnSpc>
            <a:spcBef>
              <a:spcPct val="0"/>
            </a:spcBef>
            <a:spcAft>
              <a:spcPct val="35000"/>
            </a:spcAft>
          </a:pPr>
          <a:endParaRPr lang="en-GB" sz="1700" b="1" kern="1200" dirty="0" smtClean="0">
            <a:solidFill>
              <a:schemeClr val="tx1"/>
            </a:solidFill>
          </a:endParaRPr>
        </a:p>
        <a:p>
          <a:pPr lvl="0" algn="ctr" defTabSz="755650">
            <a:lnSpc>
              <a:spcPct val="90000"/>
            </a:lnSpc>
            <a:spcBef>
              <a:spcPct val="0"/>
            </a:spcBef>
            <a:spcAft>
              <a:spcPct val="35000"/>
            </a:spcAft>
          </a:pPr>
          <a:r>
            <a:rPr lang="en-GB" sz="1700" b="1" kern="1200" dirty="0" smtClean="0">
              <a:solidFill>
                <a:schemeClr val="tx1"/>
              </a:solidFill>
            </a:rPr>
            <a:t>20%</a:t>
          </a:r>
        </a:p>
        <a:p>
          <a:pPr lvl="0" algn="ctr" defTabSz="755650">
            <a:lnSpc>
              <a:spcPct val="90000"/>
            </a:lnSpc>
            <a:spcBef>
              <a:spcPct val="0"/>
            </a:spcBef>
            <a:spcAft>
              <a:spcPct val="35000"/>
            </a:spcAft>
          </a:pPr>
          <a:r>
            <a:rPr lang="en-GB" sz="1700" b="1" kern="1200" dirty="0" smtClean="0">
              <a:solidFill>
                <a:schemeClr val="tx1"/>
              </a:solidFill>
            </a:rPr>
            <a:t>2-2500 words</a:t>
          </a:r>
          <a:endParaRPr lang="en-GB" sz="1700" b="1" kern="1200" dirty="0">
            <a:solidFill>
              <a:schemeClr val="tx1"/>
            </a:solidFill>
          </a:endParaRPr>
        </a:p>
      </dsp:txBody>
      <dsp:txXfrm>
        <a:off x="5183116" y="1596244"/>
        <a:ext cx="1722673" cy="2637605"/>
      </dsp:txXfrm>
    </dsp:sp>
    <dsp:sp modelId="{0A1B7B23-DCFA-486E-BE5E-B53F23C1552E}">
      <dsp:nvSpPr>
        <dsp:cNvPr id="0" name=""/>
        <dsp:cNvSpPr/>
      </dsp:nvSpPr>
      <dsp:spPr>
        <a:xfrm>
          <a:off x="7142371" y="2688143"/>
          <a:ext cx="387931" cy="45380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GB" sz="1400" kern="1200"/>
        </a:p>
      </dsp:txBody>
      <dsp:txXfrm>
        <a:off x="7142371" y="2778904"/>
        <a:ext cx="271552" cy="272284"/>
      </dsp:txXfrm>
    </dsp:sp>
    <dsp:sp modelId="{F54A6E03-1D0F-4B5C-BD1D-C66B373EEBD6}">
      <dsp:nvSpPr>
        <dsp:cNvPr id="0" name=""/>
        <dsp:cNvSpPr/>
      </dsp:nvSpPr>
      <dsp:spPr>
        <a:xfrm>
          <a:off x="7691330" y="1542649"/>
          <a:ext cx="1829863" cy="274479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GB" sz="1700" b="1" kern="1200" dirty="0" smtClean="0">
              <a:solidFill>
                <a:schemeClr val="tx1"/>
              </a:solidFill>
            </a:rPr>
            <a:t>Chapter 4</a:t>
          </a:r>
        </a:p>
        <a:p>
          <a:pPr lvl="0" algn="ctr" defTabSz="755650">
            <a:lnSpc>
              <a:spcPct val="90000"/>
            </a:lnSpc>
            <a:spcBef>
              <a:spcPct val="0"/>
            </a:spcBef>
            <a:spcAft>
              <a:spcPct val="35000"/>
            </a:spcAft>
          </a:pPr>
          <a:r>
            <a:rPr lang="en-GB" sz="1700" b="1" kern="1200" dirty="0" smtClean="0">
              <a:solidFill>
                <a:schemeClr val="tx1"/>
              </a:solidFill>
            </a:rPr>
            <a:t>Analysis of data</a:t>
          </a:r>
        </a:p>
        <a:p>
          <a:pPr lvl="0" algn="ctr" defTabSz="755650">
            <a:lnSpc>
              <a:spcPct val="90000"/>
            </a:lnSpc>
            <a:spcBef>
              <a:spcPct val="0"/>
            </a:spcBef>
            <a:spcAft>
              <a:spcPct val="35000"/>
            </a:spcAft>
          </a:pPr>
          <a:r>
            <a:rPr lang="en-GB" sz="1700" b="1" kern="1200" dirty="0" smtClean="0">
              <a:solidFill>
                <a:schemeClr val="tx1"/>
              </a:solidFill>
            </a:rPr>
            <a:t>Findings</a:t>
          </a:r>
        </a:p>
        <a:p>
          <a:pPr lvl="0" algn="ctr" defTabSz="755650">
            <a:lnSpc>
              <a:spcPct val="90000"/>
            </a:lnSpc>
            <a:spcBef>
              <a:spcPct val="0"/>
            </a:spcBef>
            <a:spcAft>
              <a:spcPct val="35000"/>
            </a:spcAft>
          </a:pPr>
          <a:endParaRPr lang="en-GB" sz="1700" b="1" kern="1200" dirty="0" smtClean="0">
            <a:solidFill>
              <a:schemeClr val="tx1"/>
            </a:solidFill>
          </a:endParaRPr>
        </a:p>
        <a:p>
          <a:pPr lvl="0" algn="ctr" defTabSz="755650">
            <a:lnSpc>
              <a:spcPct val="90000"/>
            </a:lnSpc>
            <a:spcBef>
              <a:spcPct val="0"/>
            </a:spcBef>
            <a:spcAft>
              <a:spcPct val="35000"/>
            </a:spcAft>
          </a:pPr>
          <a:endParaRPr lang="en-GB" sz="1700" b="1" kern="1200" dirty="0" smtClean="0">
            <a:solidFill>
              <a:schemeClr val="tx1"/>
            </a:solidFill>
          </a:endParaRPr>
        </a:p>
        <a:p>
          <a:pPr lvl="0" algn="ctr" defTabSz="755650">
            <a:lnSpc>
              <a:spcPct val="90000"/>
            </a:lnSpc>
            <a:spcBef>
              <a:spcPct val="0"/>
            </a:spcBef>
            <a:spcAft>
              <a:spcPct val="35000"/>
            </a:spcAft>
          </a:pPr>
          <a:r>
            <a:rPr lang="en-GB" sz="1700" b="1" kern="1200" dirty="0" smtClean="0">
              <a:solidFill>
                <a:schemeClr val="tx1"/>
              </a:solidFill>
            </a:rPr>
            <a:t>20%</a:t>
          </a:r>
        </a:p>
        <a:p>
          <a:pPr lvl="0" algn="ctr" defTabSz="755650">
            <a:lnSpc>
              <a:spcPct val="90000"/>
            </a:lnSpc>
            <a:spcBef>
              <a:spcPct val="0"/>
            </a:spcBef>
            <a:spcAft>
              <a:spcPct val="35000"/>
            </a:spcAft>
          </a:pPr>
          <a:r>
            <a:rPr lang="en-GB" sz="1700" b="1" kern="1200" dirty="0" smtClean="0">
              <a:solidFill>
                <a:schemeClr val="tx1"/>
              </a:solidFill>
            </a:rPr>
            <a:t>3-4000 words</a:t>
          </a:r>
          <a:endParaRPr lang="en-GB" sz="1700" b="1" kern="1200" dirty="0">
            <a:solidFill>
              <a:schemeClr val="tx1"/>
            </a:solidFill>
          </a:endParaRPr>
        </a:p>
      </dsp:txBody>
      <dsp:txXfrm>
        <a:off x="7744925" y="1596244"/>
        <a:ext cx="1722673" cy="2637605"/>
      </dsp:txXfrm>
    </dsp:sp>
    <dsp:sp modelId="{D179D487-C426-4525-9C13-2BEE29926E05}">
      <dsp:nvSpPr>
        <dsp:cNvPr id="0" name=""/>
        <dsp:cNvSpPr/>
      </dsp:nvSpPr>
      <dsp:spPr>
        <a:xfrm>
          <a:off x="9704180" y="2688143"/>
          <a:ext cx="387931" cy="45380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GB" sz="1400" kern="1200"/>
        </a:p>
      </dsp:txBody>
      <dsp:txXfrm>
        <a:off x="9704180" y="2778904"/>
        <a:ext cx="271552" cy="272284"/>
      </dsp:txXfrm>
    </dsp:sp>
    <dsp:sp modelId="{7D20082B-F77D-4AE0-9D7A-BCD69924BC4C}">
      <dsp:nvSpPr>
        <dsp:cNvPr id="0" name=""/>
        <dsp:cNvSpPr/>
      </dsp:nvSpPr>
      <dsp:spPr>
        <a:xfrm>
          <a:off x="10253139" y="1542649"/>
          <a:ext cx="1829863" cy="274479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endParaRPr lang="en-GB" sz="1700" kern="1200" dirty="0" smtClean="0"/>
        </a:p>
        <a:p>
          <a:pPr lvl="0" algn="ctr" defTabSz="755650">
            <a:lnSpc>
              <a:spcPct val="90000"/>
            </a:lnSpc>
            <a:spcBef>
              <a:spcPct val="0"/>
            </a:spcBef>
            <a:spcAft>
              <a:spcPct val="35000"/>
            </a:spcAft>
          </a:pPr>
          <a:r>
            <a:rPr lang="en-GB" sz="1700" b="1" kern="1200" dirty="0" smtClean="0">
              <a:solidFill>
                <a:schemeClr val="tx1"/>
              </a:solidFill>
            </a:rPr>
            <a:t>Chapter 5</a:t>
          </a:r>
        </a:p>
        <a:p>
          <a:pPr lvl="0" algn="ctr" defTabSz="755650">
            <a:lnSpc>
              <a:spcPct val="90000"/>
            </a:lnSpc>
            <a:spcBef>
              <a:spcPct val="0"/>
            </a:spcBef>
            <a:spcAft>
              <a:spcPct val="35000"/>
            </a:spcAft>
          </a:pPr>
          <a:r>
            <a:rPr lang="en-GB" sz="1700" b="1" kern="1200" dirty="0" smtClean="0">
              <a:solidFill>
                <a:schemeClr val="tx1"/>
              </a:solidFill>
            </a:rPr>
            <a:t>Implications of findings Contribution to body of </a:t>
          </a:r>
          <a:r>
            <a:rPr lang="en-GB" sz="1700" b="1" kern="1200" dirty="0" smtClean="0">
              <a:solidFill>
                <a:schemeClr val="tx1"/>
              </a:solidFill>
            </a:rPr>
            <a:t>knowledge</a:t>
          </a:r>
        </a:p>
        <a:p>
          <a:pPr lvl="0" algn="ctr" defTabSz="755650">
            <a:lnSpc>
              <a:spcPct val="90000"/>
            </a:lnSpc>
            <a:spcBef>
              <a:spcPct val="0"/>
            </a:spcBef>
            <a:spcAft>
              <a:spcPct val="35000"/>
            </a:spcAft>
          </a:pPr>
          <a:r>
            <a:rPr lang="en-GB" sz="1700" b="1" kern="1200" dirty="0" smtClean="0">
              <a:solidFill>
                <a:schemeClr val="tx1"/>
              </a:solidFill>
            </a:rPr>
            <a:t>15%</a:t>
          </a:r>
        </a:p>
        <a:p>
          <a:pPr lvl="0" algn="ctr" defTabSz="755650">
            <a:lnSpc>
              <a:spcPct val="90000"/>
            </a:lnSpc>
            <a:spcBef>
              <a:spcPct val="0"/>
            </a:spcBef>
            <a:spcAft>
              <a:spcPct val="35000"/>
            </a:spcAft>
          </a:pPr>
          <a:r>
            <a:rPr lang="en-GB" sz="1700" b="1" kern="1200" dirty="0" smtClean="0">
              <a:solidFill>
                <a:schemeClr val="tx1"/>
              </a:solidFill>
            </a:rPr>
            <a:t>1500-2000 words</a:t>
          </a:r>
          <a:endParaRPr lang="en-GB" sz="1700" b="1" kern="1200" dirty="0">
            <a:solidFill>
              <a:schemeClr val="tx1"/>
            </a:solidFill>
          </a:endParaRPr>
        </a:p>
      </dsp:txBody>
      <dsp:txXfrm>
        <a:off x="10306734" y="1596244"/>
        <a:ext cx="1722673" cy="2637605"/>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D5A210D-A977-E649-9542-94818511C581}" type="datetimeFigureOut">
              <a:rPr lang="en-US" smtClean="0"/>
              <a:t>6/11/2018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B31228-81CA-BD47-B360-168338927DA1}" type="slidenum">
              <a:rPr lang="en-US" smtClean="0"/>
              <a:t>‹#›</a:t>
            </a:fld>
            <a:endParaRPr lang="en-US"/>
          </a:p>
        </p:txBody>
      </p:sp>
    </p:spTree>
    <p:extLst>
      <p:ext uri="{BB962C8B-B14F-4D97-AF65-F5344CB8AC3E}">
        <p14:creationId xmlns:p14="http://schemas.microsoft.com/office/powerpoint/2010/main" val="17920824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oxbridgeessays.com/blog/how-to-write-literature-review-in-depth-guide/d"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jigsaw.vitalsource.com/books/9781473988156/epub/OEBPS/s9781473984219.i2026.xhtml#s9781473984219.i2234" TargetMode="External"/><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www.skillsyouneed.com</a:t>
            </a:r>
            <a:r>
              <a:rPr lang="en-US" dirty="0"/>
              <a:t>/learn/research-</a:t>
            </a:r>
            <a:r>
              <a:rPr lang="en-US" dirty="0" err="1"/>
              <a:t>methods.html</a:t>
            </a:r>
            <a:endParaRPr lang="en-US" dirty="0"/>
          </a:p>
          <a:p>
            <a:r>
              <a:rPr lang="en-US" dirty="0"/>
              <a:t>http://</a:t>
            </a:r>
            <a:r>
              <a:rPr lang="en-US" dirty="0" err="1"/>
              <a:t>www.qsrinternational.com</a:t>
            </a:r>
            <a:r>
              <a:rPr lang="en-US" dirty="0"/>
              <a:t>/</a:t>
            </a:r>
            <a:r>
              <a:rPr lang="en-US" dirty="0" err="1"/>
              <a:t>nvivo</a:t>
            </a:r>
            <a:r>
              <a:rPr lang="en-US" dirty="0"/>
              <a:t>/free-</a:t>
            </a:r>
            <a:r>
              <a:rPr lang="en-US" dirty="0" err="1"/>
              <a:t>nvivo</a:t>
            </a:r>
            <a:r>
              <a:rPr lang="en-US" dirty="0"/>
              <a:t>-resources/getting-started</a:t>
            </a:r>
          </a:p>
          <a:p>
            <a:r>
              <a:rPr lang="en-US" dirty="0"/>
              <a:t>http://</a:t>
            </a:r>
            <a:r>
              <a:rPr lang="en-US" dirty="0" err="1"/>
              <a:t>www.qsrinternational.com</a:t>
            </a:r>
            <a:r>
              <a:rPr lang="en-US" dirty="0"/>
              <a:t>/</a:t>
            </a:r>
            <a:r>
              <a:rPr lang="en-US" dirty="0" err="1"/>
              <a:t>nvivo</a:t>
            </a:r>
            <a:r>
              <a:rPr lang="en-US" dirty="0"/>
              <a:t>/what-is-</a:t>
            </a:r>
            <a:r>
              <a:rPr lang="en-US" dirty="0" err="1"/>
              <a:t>nvivo</a:t>
            </a:r>
            <a:endParaRPr lang="en-US" dirty="0"/>
          </a:p>
          <a:p>
            <a:r>
              <a:rPr lang="en-US" dirty="0"/>
              <a:t>https://</a:t>
            </a:r>
            <a:r>
              <a:rPr lang="en-US" dirty="0" smtClean="0"/>
              <a:t>www2.le.ac.uk/offices/red/rd/prose-guide-for-pgrs</a:t>
            </a:r>
          </a:p>
          <a:p>
            <a:r>
              <a:rPr lang="en-US" dirty="0" smtClean="0"/>
              <a:t>http://www.nasirmehmood.com/articals/43.1332820806.Business%20and%20Management%20Research%20Paradigms%20&amp;%20Practices.pdf</a:t>
            </a:r>
          </a:p>
          <a:p>
            <a:endParaRPr lang="en-US" dirty="0"/>
          </a:p>
          <a:p>
            <a:endParaRPr lang="en-US" dirty="0"/>
          </a:p>
          <a:p>
            <a:endParaRPr lang="en-US" dirty="0"/>
          </a:p>
        </p:txBody>
      </p:sp>
      <p:sp>
        <p:nvSpPr>
          <p:cNvPr id="4" name="Slide Number Placeholder 3"/>
          <p:cNvSpPr>
            <a:spLocks noGrp="1"/>
          </p:cNvSpPr>
          <p:nvPr>
            <p:ph type="sldNum" sz="quarter" idx="10"/>
          </p:nvPr>
        </p:nvSpPr>
        <p:spPr/>
        <p:txBody>
          <a:bodyPr/>
          <a:lstStyle/>
          <a:p>
            <a:fld id="{4DB31228-81CA-BD47-B360-168338927DA1}" type="slidenum">
              <a:rPr lang="en-US" smtClean="0"/>
              <a:t>1</a:t>
            </a:fld>
            <a:endParaRPr lang="en-US"/>
          </a:p>
        </p:txBody>
      </p:sp>
    </p:spTree>
    <p:extLst>
      <p:ext uri="{BB962C8B-B14F-4D97-AF65-F5344CB8AC3E}">
        <p14:creationId xmlns:p14="http://schemas.microsoft.com/office/powerpoint/2010/main" val="37115726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DB31228-81CA-BD47-B360-168338927DA1}" type="slidenum">
              <a:rPr lang="en-US" smtClean="0"/>
              <a:t>3</a:t>
            </a:fld>
            <a:endParaRPr lang="en-US"/>
          </a:p>
        </p:txBody>
      </p:sp>
    </p:spTree>
    <p:extLst>
      <p:ext uri="{BB962C8B-B14F-4D97-AF65-F5344CB8AC3E}">
        <p14:creationId xmlns:p14="http://schemas.microsoft.com/office/powerpoint/2010/main" val="18809034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t>
            </a:r>
            <a:r>
              <a:rPr lang="en-GB" dirty="0" err="1"/>
              <a:t>www.oxbridgeessays.com</a:t>
            </a:r>
            <a:r>
              <a:rPr lang="en-GB" dirty="0"/>
              <a:t>/blog/dissertation-ultimate-guide/writing-dissertation-methodology/</a:t>
            </a:r>
          </a:p>
        </p:txBody>
      </p:sp>
      <p:sp>
        <p:nvSpPr>
          <p:cNvPr id="4" name="Slide Number Placeholder 3"/>
          <p:cNvSpPr>
            <a:spLocks noGrp="1"/>
          </p:cNvSpPr>
          <p:nvPr>
            <p:ph type="sldNum" sz="quarter" idx="10"/>
          </p:nvPr>
        </p:nvSpPr>
        <p:spPr/>
        <p:txBody>
          <a:bodyPr/>
          <a:lstStyle/>
          <a:p>
            <a:fld id="{4DB31228-81CA-BD47-B360-168338927DA1}" type="slidenum">
              <a:rPr lang="en-US" smtClean="0"/>
              <a:t>10</a:t>
            </a:fld>
            <a:endParaRPr lang="en-US"/>
          </a:p>
        </p:txBody>
      </p:sp>
    </p:spTree>
    <p:extLst>
      <p:ext uri="{BB962C8B-B14F-4D97-AF65-F5344CB8AC3E}">
        <p14:creationId xmlns:p14="http://schemas.microsoft.com/office/powerpoint/2010/main" val="23792632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What should my methodology not contain? </a:t>
            </a:r>
          </a:p>
          <a:p>
            <a:r>
              <a:rPr lang="en-GB" sz="1200" b="0" kern="1200" dirty="0">
                <a:solidFill>
                  <a:schemeClr val="tx1"/>
                </a:solidFill>
                <a:effectLst/>
                <a:latin typeface="+mn-lt"/>
                <a:ea typeface="+mn-ea"/>
                <a:cs typeface="+mn-cs"/>
              </a:rPr>
              <a:t>No part of your dissertation should be hermetically sealed off from the others, and there will undoubtedly be some overlap between your methodology and literature review section, for example. You might even find yourself moving material back and forth between sections during edits. But you should resist the temptation to include the following in your dissertation methodology, even if they seem to belong there quite naturally:</a:t>
            </a:r>
          </a:p>
          <a:p>
            <a:r>
              <a:rPr lang="en-GB" sz="1200" b="0" kern="1200" dirty="0">
                <a:solidFill>
                  <a:schemeClr val="tx1"/>
                </a:solidFill>
                <a:effectLst/>
                <a:latin typeface="+mn-lt"/>
                <a:ea typeface="+mn-ea"/>
                <a:cs typeface="+mn-cs"/>
              </a:rPr>
              <a:t>An extensive review of methodologies</a:t>
            </a:r>
          </a:p>
          <a:p>
            <a:r>
              <a:rPr lang="en-GB" sz="1200" b="0" kern="1200" dirty="0">
                <a:solidFill>
                  <a:schemeClr val="tx1"/>
                </a:solidFill>
                <a:effectLst/>
                <a:latin typeface="+mn-lt"/>
                <a:ea typeface="+mn-ea"/>
                <a:cs typeface="+mn-cs"/>
              </a:rPr>
              <a:t>It's likely you'll want to refer to precedents for your dissertation methodology, and to the theorists or practitioners upon whose work it is based, as you describe your own methodology. However, this is not the place for an exhaustive review of methodologies you're not using – that work belongs in your </a:t>
            </a:r>
            <a:r>
              <a:rPr lang="en-GB" sz="1200" b="0" u="none" strike="noStrike" kern="1200" dirty="0">
                <a:solidFill>
                  <a:schemeClr val="tx1"/>
                </a:solidFill>
                <a:effectLst/>
                <a:latin typeface="+mn-lt"/>
                <a:ea typeface="+mn-ea"/>
                <a:cs typeface="+mn-cs"/>
                <a:hlinkClick r:id="rId3"/>
              </a:rPr>
              <a:t>literature review chapter</a:t>
            </a:r>
            <a:r>
              <a:rPr lang="en-GB" sz="1200" b="0" kern="1200" dirty="0">
                <a:solidFill>
                  <a:schemeClr val="tx1"/>
                </a:solidFill>
                <a:effectLst/>
                <a:latin typeface="+mn-lt"/>
                <a:ea typeface="+mn-ea"/>
                <a:cs typeface="+mn-cs"/>
              </a:rPr>
              <a:t>, and you should refer back to that chapter for context on why you're taking (or not taking) a particular approach.</a:t>
            </a:r>
          </a:p>
          <a:p>
            <a:r>
              <a:rPr lang="en-GB" sz="1200" b="0" kern="1200" dirty="0">
                <a:solidFill>
                  <a:schemeClr val="tx1"/>
                </a:solidFill>
                <a:effectLst/>
                <a:latin typeface="+mn-lt"/>
                <a:ea typeface="+mn-ea"/>
                <a:cs typeface="+mn-cs"/>
              </a:rPr>
              <a:t>Very long, detailed lists of equipment or excessive procedural detail</a:t>
            </a:r>
          </a:p>
          <a:p>
            <a:r>
              <a:rPr lang="en-GB" sz="1200" b="0" kern="1200" dirty="0">
                <a:solidFill>
                  <a:schemeClr val="tx1"/>
                </a:solidFill>
                <a:effectLst/>
                <a:latin typeface="+mn-lt"/>
                <a:ea typeface="+mn-ea"/>
                <a:cs typeface="+mn-cs"/>
              </a:rPr>
              <a:t>Your methodology section should equip a reader to reproduce your research, but it should also be a readable chapter of your dissertation and should retain the interest of somebody who doesn't necessarily want to reproduce your experiment from start to finish. If it's possible to convey all the information another scholar would need in order to recreate your work in the body of your dissertation, do so; however if your methodology section starts to look like a shopping list, you should move some very detailed content into an appendix and refer to that.</a:t>
            </a:r>
          </a:p>
          <a:p>
            <a:r>
              <a:rPr lang="en-GB" sz="1200" b="0" kern="1200" dirty="0">
                <a:solidFill>
                  <a:schemeClr val="tx1"/>
                </a:solidFill>
                <a:effectLst/>
                <a:latin typeface="+mn-lt"/>
                <a:ea typeface="+mn-ea"/>
                <a:cs typeface="+mn-cs"/>
              </a:rPr>
              <a:t>Raw data</a:t>
            </a:r>
          </a:p>
          <a:p>
            <a:r>
              <a:rPr lang="en-GB" sz="1200" b="0" kern="1200" dirty="0">
                <a:solidFill>
                  <a:schemeClr val="tx1"/>
                </a:solidFill>
                <a:effectLst/>
                <a:latin typeface="+mn-lt"/>
                <a:ea typeface="+mn-ea"/>
                <a:cs typeface="+mn-cs"/>
              </a:rPr>
              <a:t>The methodology section is not the place to reproduce any data, even if you're illustrating how a questionnaire or other data-gathering mechanic works. Again, you can place such information in an appendix and refer to it.</a:t>
            </a:r>
          </a:p>
          <a:p>
            <a:endParaRPr lang="en-US" dirty="0"/>
          </a:p>
        </p:txBody>
      </p:sp>
      <p:sp>
        <p:nvSpPr>
          <p:cNvPr id="4" name="Slide Number Placeholder 3"/>
          <p:cNvSpPr>
            <a:spLocks noGrp="1"/>
          </p:cNvSpPr>
          <p:nvPr>
            <p:ph type="sldNum" sz="quarter" idx="10"/>
          </p:nvPr>
        </p:nvSpPr>
        <p:spPr/>
        <p:txBody>
          <a:bodyPr/>
          <a:lstStyle/>
          <a:p>
            <a:fld id="{4DB31228-81CA-BD47-B360-168338927DA1}" type="slidenum">
              <a:rPr lang="en-US" smtClean="0"/>
              <a:t>11</a:t>
            </a:fld>
            <a:endParaRPr lang="en-US"/>
          </a:p>
        </p:txBody>
      </p:sp>
    </p:spTree>
    <p:extLst>
      <p:ext uri="{BB962C8B-B14F-4D97-AF65-F5344CB8AC3E}">
        <p14:creationId xmlns:p14="http://schemas.microsoft.com/office/powerpoint/2010/main" val="35198510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DB31228-81CA-BD47-B360-168338927DA1}" type="slidenum">
              <a:rPr lang="en-US" smtClean="0"/>
              <a:t>16</a:t>
            </a:fld>
            <a:endParaRPr lang="en-US"/>
          </a:p>
        </p:txBody>
      </p:sp>
    </p:spTree>
    <p:extLst>
      <p:ext uri="{BB962C8B-B14F-4D97-AF65-F5344CB8AC3E}">
        <p14:creationId xmlns:p14="http://schemas.microsoft.com/office/powerpoint/2010/main" val="5136554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DB31228-81CA-BD47-B360-168338927DA1}" type="slidenum">
              <a:rPr lang="en-US" smtClean="0"/>
              <a:t>17</a:t>
            </a:fld>
            <a:endParaRPr lang="en-US"/>
          </a:p>
        </p:txBody>
      </p:sp>
    </p:spTree>
    <p:extLst>
      <p:ext uri="{BB962C8B-B14F-4D97-AF65-F5344CB8AC3E}">
        <p14:creationId xmlns:p14="http://schemas.microsoft.com/office/powerpoint/2010/main" val="42681715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DB31228-81CA-BD47-B360-168338927DA1}" type="slidenum">
              <a:rPr lang="en-US" smtClean="0"/>
              <a:t>24</a:t>
            </a:fld>
            <a:endParaRPr lang="en-US"/>
          </a:p>
        </p:txBody>
      </p:sp>
    </p:spTree>
    <p:extLst>
      <p:ext uri="{BB962C8B-B14F-4D97-AF65-F5344CB8AC3E}">
        <p14:creationId xmlns:p14="http://schemas.microsoft.com/office/powerpoint/2010/main" val="5513450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`Objectivism - the notion that truth and meaning reside in their objects independently of any consciousness - has its roots in ancient Greek philosophy, was carried along in Scholastic realism throughout the Middle Ages and rose to its zenith in the age of the so-called Enlightenment'. The belief that there is objective truth and that appropriate methods of inquiry can bring us accurate and certain knowledge of that truth has been the epistemological ground of Western science' (Crotty, 1998: 42)</a:t>
            </a:r>
            <a:endParaRPr lang="en-GB" dirty="0"/>
          </a:p>
          <a:p>
            <a:endParaRPr lang="en-US" dirty="0"/>
          </a:p>
        </p:txBody>
      </p:sp>
      <p:sp>
        <p:nvSpPr>
          <p:cNvPr id="4" name="Slide Number Placeholder 3"/>
          <p:cNvSpPr>
            <a:spLocks noGrp="1"/>
          </p:cNvSpPr>
          <p:nvPr>
            <p:ph type="sldNum" sz="quarter" idx="10"/>
          </p:nvPr>
        </p:nvSpPr>
        <p:spPr/>
        <p:txBody>
          <a:bodyPr/>
          <a:lstStyle/>
          <a:p>
            <a:fld id="{4DB31228-81CA-BD47-B360-168338927DA1}" type="slidenum">
              <a:rPr lang="en-US" smtClean="0"/>
              <a:t>29</a:t>
            </a:fld>
            <a:endParaRPr lang="en-US"/>
          </a:p>
        </p:txBody>
      </p:sp>
    </p:spTree>
    <p:extLst>
      <p:ext uri="{BB962C8B-B14F-4D97-AF65-F5344CB8AC3E}">
        <p14:creationId xmlns:p14="http://schemas.microsoft.com/office/powerpoint/2010/main" val="13626010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DB31228-81CA-BD47-B360-168338927DA1}" type="slidenum">
              <a:rPr lang="en-US" smtClean="0"/>
              <a:t>30</a:t>
            </a:fld>
            <a:endParaRPr lang="en-US"/>
          </a:p>
        </p:txBody>
      </p:sp>
    </p:spTree>
    <p:extLst>
      <p:ext uri="{BB962C8B-B14F-4D97-AF65-F5344CB8AC3E}">
        <p14:creationId xmlns:p14="http://schemas.microsoft.com/office/powerpoint/2010/main" val="2336421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DB31228-81CA-BD47-B360-168338927DA1}" type="slidenum">
              <a:rPr lang="en-US" smtClean="0"/>
              <a:t>32</a:t>
            </a:fld>
            <a:endParaRPr lang="en-US"/>
          </a:p>
        </p:txBody>
      </p:sp>
    </p:spTree>
    <p:extLst>
      <p:ext uri="{BB962C8B-B14F-4D97-AF65-F5344CB8AC3E}">
        <p14:creationId xmlns:p14="http://schemas.microsoft.com/office/powerpoint/2010/main" val="14822950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‘Bias’ is a term that is used to describe a tendency or a preference for a particular line of thought, idea, perspective or result. ‘Research(</a:t>
            </a:r>
            <a:r>
              <a:rPr lang="en-GB" sz="1200" b="0" i="0" u="none" strike="noStrike" kern="1200" dirty="0" err="1">
                <a:solidFill>
                  <a:schemeClr val="tx1"/>
                </a:solidFill>
                <a:effectLst/>
                <a:latin typeface="+mn-lt"/>
                <a:ea typeface="+mn-ea"/>
                <a:cs typeface="+mn-cs"/>
              </a:rPr>
              <a:t>er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bias’</a:t>
            </a:r>
            <a:r>
              <a:rPr lang="en-GB" sz="1200" b="0" i="0" u="none" strike="noStrike" kern="1200" dirty="0">
                <a:solidFill>
                  <a:schemeClr val="tx1"/>
                </a:solidFill>
                <a:effectLst/>
                <a:latin typeface="+mn-lt"/>
                <a:ea typeface="+mn-ea"/>
                <a:cs typeface="+mn-cs"/>
              </a:rPr>
              <a:t> (or experimenter bias) is used to describe a problem with how the research has been chosen, conducted, analysed and/or reported. The extent to which bias is seen to be introduced into the research process depends on methodology and theoretical perspective. For example, researchers who pay close attention to objectivity (perhaps in quantitative research) will follow set rules and procedures to get rid of bias in the research process (eliminate bias). On the other hand, researchers approaching from a more subjective standpoint (perhaps in qualitative research) will recognize, define and discuss the types of bias that could be introduced because they believe that is it impossible to eliminate bias completely (acknowledge bias).</a:t>
            </a:r>
            <a:endParaRPr lang="en-US" dirty="0"/>
          </a:p>
        </p:txBody>
      </p:sp>
      <p:sp>
        <p:nvSpPr>
          <p:cNvPr id="4" name="Slide Number Placeholder 3"/>
          <p:cNvSpPr>
            <a:spLocks noGrp="1"/>
          </p:cNvSpPr>
          <p:nvPr>
            <p:ph type="sldNum" sz="quarter" idx="10"/>
          </p:nvPr>
        </p:nvSpPr>
        <p:spPr/>
        <p:txBody>
          <a:bodyPr/>
          <a:lstStyle/>
          <a:p>
            <a:fld id="{4DB31228-81CA-BD47-B360-168338927DA1}" type="slidenum">
              <a:rPr lang="en-US" smtClean="0"/>
              <a:t>62</a:t>
            </a:fld>
            <a:endParaRPr lang="en-US"/>
          </a:p>
        </p:txBody>
      </p:sp>
    </p:spTree>
    <p:extLst>
      <p:ext uri="{BB962C8B-B14F-4D97-AF65-F5344CB8AC3E}">
        <p14:creationId xmlns:p14="http://schemas.microsoft.com/office/powerpoint/2010/main" val="18026040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Slide Image Placeholder 1"/>
          <p:cNvSpPr>
            <a:spLocks noGrp="1" noRot="1" noChangeAspect="1"/>
          </p:cNvSpPr>
          <p:nvPr>
            <p:ph type="sldImg"/>
          </p:nvPr>
        </p:nvSpPr>
        <p:spPr bwMode="auto">
          <a:noFill/>
          <a:ln>
            <a:solidFill>
              <a:srgbClr val="000000"/>
            </a:solidFill>
            <a:miter lim="800000"/>
            <a:headEnd/>
            <a:tailEnd/>
          </a:ln>
        </p:spPr>
      </p:sp>
      <p:sp>
        <p:nvSpPr>
          <p:cNvPr id="2560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a:p>
        </p:txBody>
      </p:sp>
      <p:sp>
        <p:nvSpPr>
          <p:cNvPr id="2560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B24A0434-8EC4-4C94-AAA5-4E2167D2404C}" type="slidenum">
              <a:rPr lang="en-US">
                <a:ea typeface="ＭＳ Ｐゴシック" pitchFamily="-72" charset="-128"/>
                <a:cs typeface="ＭＳ Ｐゴシック" pitchFamily="-72" charset="-128"/>
              </a:rPr>
              <a:pPr fontAlgn="base">
                <a:spcBef>
                  <a:spcPct val="0"/>
                </a:spcBef>
                <a:spcAft>
                  <a:spcPct val="0"/>
                </a:spcAft>
              </a:pPr>
              <a:t>66</a:t>
            </a:fld>
            <a:endParaRPr lang="en-US">
              <a:ea typeface="ＭＳ Ｐゴシック" pitchFamily="-72" charset="-128"/>
              <a:cs typeface="ＭＳ Ｐゴシック" pitchFamily="-72" charset="-128"/>
            </a:endParaRPr>
          </a:p>
        </p:txBody>
      </p:sp>
    </p:spTree>
    <p:extLst>
      <p:ext uri="{BB962C8B-B14F-4D97-AF65-F5344CB8AC3E}">
        <p14:creationId xmlns:p14="http://schemas.microsoft.com/office/powerpoint/2010/main" val="171499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Slide Image Placeholder 1"/>
          <p:cNvSpPr>
            <a:spLocks noGrp="1" noRot="1" noChangeAspect="1"/>
          </p:cNvSpPr>
          <p:nvPr>
            <p:ph type="sldImg"/>
          </p:nvPr>
        </p:nvSpPr>
        <p:spPr bwMode="auto">
          <a:noFill/>
          <a:ln>
            <a:solidFill>
              <a:srgbClr val="000000"/>
            </a:solidFill>
            <a:miter lim="800000"/>
            <a:headEnd/>
            <a:tailEnd/>
          </a:ln>
        </p:spPr>
      </p:sp>
      <p:sp>
        <p:nvSpPr>
          <p:cNvPr id="2765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US"/>
              <a:t>Add definition</a:t>
            </a:r>
          </a:p>
        </p:txBody>
      </p:sp>
      <p:sp>
        <p:nvSpPr>
          <p:cNvPr id="2765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4BD8ABAC-589A-4BE4-B5D5-920DD2F86942}" type="slidenum">
              <a:rPr lang="en-US">
                <a:ea typeface="ＭＳ Ｐゴシック" pitchFamily="-72" charset="-128"/>
                <a:cs typeface="ＭＳ Ｐゴシック" pitchFamily="-72" charset="-128"/>
              </a:rPr>
              <a:pPr fontAlgn="base">
                <a:spcBef>
                  <a:spcPct val="0"/>
                </a:spcBef>
                <a:spcAft>
                  <a:spcPct val="0"/>
                </a:spcAft>
              </a:pPr>
              <a:t>67</a:t>
            </a:fld>
            <a:endParaRPr lang="en-US">
              <a:ea typeface="ＭＳ Ｐゴシック" pitchFamily="-72" charset="-128"/>
              <a:cs typeface="ＭＳ Ｐゴシック" pitchFamily="-72" charset="-128"/>
            </a:endParaRPr>
          </a:p>
        </p:txBody>
      </p:sp>
    </p:spTree>
    <p:extLst>
      <p:ext uri="{BB962C8B-B14F-4D97-AF65-F5344CB8AC3E}">
        <p14:creationId xmlns:p14="http://schemas.microsoft.com/office/powerpoint/2010/main" val="4179363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BE10B16-0D1F-4641-8751-834ACEFA80CF}" type="slidenum">
              <a:rPr lang="en-US">
                <a:ea typeface="Arial" pitchFamily="-72" charset="0"/>
                <a:cs typeface="Arial" pitchFamily="-72" charset="0"/>
              </a:rPr>
              <a:pPr fontAlgn="base">
                <a:spcBef>
                  <a:spcPct val="0"/>
                </a:spcBef>
                <a:spcAft>
                  <a:spcPct val="0"/>
                </a:spcAft>
              </a:pPr>
              <a:t>68</a:t>
            </a:fld>
            <a:endParaRPr lang="en-US">
              <a:ea typeface="Arial" pitchFamily="-72" charset="0"/>
              <a:cs typeface="Arial" pitchFamily="-72" charset="0"/>
            </a:endParaRPr>
          </a:p>
        </p:txBody>
      </p:sp>
      <p:sp>
        <p:nvSpPr>
          <p:cNvPr id="29698"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29699"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a:p>
        </p:txBody>
      </p:sp>
    </p:spTree>
    <p:extLst>
      <p:ext uri="{BB962C8B-B14F-4D97-AF65-F5344CB8AC3E}">
        <p14:creationId xmlns:p14="http://schemas.microsoft.com/office/powerpoint/2010/main" val="187927981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p:cNvSpPr>
            <a:spLocks noGrp="1" noRot="1" noChangeAspect="1"/>
          </p:cNvSpPr>
          <p:nvPr>
            <p:ph type="sldImg"/>
          </p:nvPr>
        </p:nvSpPr>
        <p:spPr bwMode="auto">
          <a:noFill/>
          <a:ln>
            <a:solidFill>
              <a:srgbClr val="000000"/>
            </a:solidFill>
            <a:miter lim="800000"/>
            <a:headEnd/>
            <a:tailEnd/>
          </a:ln>
        </p:spPr>
      </p:sp>
      <p:sp>
        <p:nvSpPr>
          <p:cNvPr id="3174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US"/>
              <a:t>Add two more definition; other definitions moved to next slide for space </a:t>
            </a:r>
          </a:p>
        </p:txBody>
      </p:sp>
      <p:sp>
        <p:nvSpPr>
          <p:cNvPr id="3174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4EEA99DC-A0D5-4CB2-8F94-2FA50831C8AC}" type="slidenum">
              <a:rPr lang="en-US">
                <a:ea typeface="ＭＳ Ｐゴシック" pitchFamily="-72" charset="-128"/>
                <a:cs typeface="ＭＳ Ｐゴシック" pitchFamily="-72" charset="-128"/>
              </a:rPr>
              <a:pPr fontAlgn="base">
                <a:spcBef>
                  <a:spcPct val="0"/>
                </a:spcBef>
                <a:spcAft>
                  <a:spcPct val="0"/>
                </a:spcAft>
              </a:pPr>
              <a:t>69</a:t>
            </a:fld>
            <a:endParaRPr lang="en-US">
              <a:ea typeface="ＭＳ Ｐゴシック" pitchFamily="-72" charset="-128"/>
              <a:cs typeface="ＭＳ Ｐゴシック" pitchFamily="-72" charset="-128"/>
            </a:endParaRPr>
          </a:p>
        </p:txBody>
      </p:sp>
    </p:spTree>
    <p:extLst>
      <p:ext uri="{BB962C8B-B14F-4D97-AF65-F5344CB8AC3E}">
        <p14:creationId xmlns:p14="http://schemas.microsoft.com/office/powerpoint/2010/main" val="31800811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Slide Image Placeholder 1"/>
          <p:cNvSpPr>
            <a:spLocks noGrp="1" noRot="1" noChangeAspect="1"/>
          </p:cNvSpPr>
          <p:nvPr>
            <p:ph type="sldImg"/>
          </p:nvPr>
        </p:nvSpPr>
        <p:spPr bwMode="auto">
          <a:noFill/>
          <a:ln>
            <a:solidFill>
              <a:srgbClr val="000000"/>
            </a:solidFill>
            <a:miter lim="800000"/>
            <a:headEnd/>
            <a:tailEnd/>
          </a:ln>
        </p:spPr>
      </p:sp>
      <p:sp>
        <p:nvSpPr>
          <p:cNvPr id="3379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US"/>
              <a:t>Add two more </a:t>
            </a:r>
          </a:p>
        </p:txBody>
      </p:sp>
      <p:sp>
        <p:nvSpPr>
          <p:cNvPr id="3379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F41595B9-7ED1-47C3-B608-467298BE4195}" type="slidenum">
              <a:rPr lang="en-US">
                <a:ea typeface="ＭＳ Ｐゴシック" pitchFamily="-72" charset="-128"/>
                <a:cs typeface="ＭＳ Ｐゴシック" pitchFamily="-72" charset="-128"/>
              </a:rPr>
              <a:pPr fontAlgn="base">
                <a:spcBef>
                  <a:spcPct val="0"/>
                </a:spcBef>
                <a:spcAft>
                  <a:spcPct val="0"/>
                </a:spcAft>
              </a:pPr>
              <a:t>70</a:t>
            </a:fld>
            <a:endParaRPr lang="en-US">
              <a:ea typeface="ＭＳ Ｐゴシック" pitchFamily="-72" charset="-128"/>
              <a:cs typeface="ＭＳ Ｐゴシック" pitchFamily="-72" charset="-128"/>
            </a:endParaRPr>
          </a:p>
        </p:txBody>
      </p:sp>
    </p:spTree>
    <p:extLst>
      <p:ext uri="{BB962C8B-B14F-4D97-AF65-F5344CB8AC3E}">
        <p14:creationId xmlns:p14="http://schemas.microsoft.com/office/powerpoint/2010/main" val="213236017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Slide Image Placeholder 1"/>
          <p:cNvSpPr>
            <a:spLocks noGrp="1" noRot="1" noChangeAspect="1"/>
          </p:cNvSpPr>
          <p:nvPr>
            <p:ph type="sldImg"/>
          </p:nvPr>
        </p:nvSpPr>
        <p:spPr bwMode="auto">
          <a:noFill/>
          <a:ln>
            <a:solidFill>
              <a:srgbClr val="000000"/>
            </a:solidFill>
            <a:miter lim="800000"/>
            <a:headEnd/>
            <a:tailEnd/>
          </a:ln>
        </p:spPr>
      </p:sp>
      <p:sp>
        <p:nvSpPr>
          <p:cNvPr id="3584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a:p>
        </p:txBody>
      </p:sp>
      <p:sp>
        <p:nvSpPr>
          <p:cNvPr id="3584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12D290EB-DC7F-46F2-8EFC-6D283B29C6EA}" type="slidenum">
              <a:rPr lang="en-US">
                <a:ea typeface="ＭＳ Ｐゴシック" pitchFamily="-72" charset="-128"/>
                <a:cs typeface="ＭＳ Ｐゴシック" pitchFamily="-72" charset="-128"/>
              </a:rPr>
              <a:pPr fontAlgn="base">
                <a:spcBef>
                  <a:spcPct val="0"/>
                </a:spcBef>
                <a:spcAft>
                  <a:spcPct val="0"/>
                </a:spcAft>
              </a:pPr>
              <a:t>71</a:t>
            </a:fld>
            <a:endParaRPr lang="en-US">
              <a:ea typeface="ＭＳ Ｐゴシック" pitchFamily="-72" charset="-128"/>
              <a:cs typeface="ＭＳ Ｐゴシック" pitchFamily="-72" charset="-128"/>
            </a:endParaRPr>
          </a:p>
        </p:txBody>
      </p:sp>
    </p:spTree>
    <p:extLst>
      <p:ext uri="{BB962C8B-B14F-4D97-AF65-F5344CB8AC3E}">
        <p14:creationId xmlns:p14="http://schemas.microsoft.com/office/powerpoint/2010/main" val="266374025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Slide Image Placeholder 1"/>
          <p:cNvSpPr>
            <a:spLocks noGrp="1" noRot="1" noChangeAspect="1"/>
          </p:cNvSpPr>
          <p:nvPr>
            <p:ph type="sldImg"/>
          </p:nvPr>
        </p:nvSpPr>
        <p:spPr bwMode="auto">
          <a:noFill/>
          <a:ln>
            <a:solidFill>
              <a:srgbClr val="000000"/>
            </a:solidFill>
            <a:miter lim="800000"/>
            <a:headEnd/>
            <a:tailEnd/>
          </a:ln>
        </p:spPr>
      </p:sp>
      <p:sp>
        <p:nvSpPr>
          <p:cNvPr id="5427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5427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B91A9E8-6CAF-4466-843B-0BB0A06DE1FE}" type="slidenum">
              <a:rPr lang="en-US">
                <a:ea typeface="ＭＳ Ｐゴシック" pitchFamily="-72" charset="-128"/>
                <a:cs typeface="ＭＳ Ｐゴシック" pitchFamily="-72" charset="-128"/>
              </a:rPr>
              <a:pPr fontAlgn="base">
                <a:spcBef>
                  <a:spcPct val="0"/>
                </a:spcBef>
                <a:spcAft>
                  <a:spcPct val="0"/>
                </a:spcAft>
              </a:pPr>
              <a:t>72</a:t>
            </a:fld>
            <a:endParaRPr lang="en-US">
              <a:ea typeface="ＭＳ Ｐゴシック" pitchFamily="-72" charset="-128"/>
              <a:cs typeface="ＭＳ Ｐゴシック" pitchFamily="-72" charset="-128"/>
            </a:endParaRPr>
          </a:p>
        </p:txBody>
      </p:sp>
    </p:spTree>
    <p:extLst>
      <p:ext uri="{BB962C8B-B14F-4D97-AF65-F5344CB8AC3E}">
        <p14:creationId xmlns:p14="http://schemas.microsoft.com/office/powerpoint/2010/main" val="162672646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Slide Image Placeholder 1"/>
          <p:cNvSpPr>
            <a:spLocks noGrp="1" noRot="1" noChangeAspect="1"/>
          </p:cNvSpPr>
          <p:nvPr>
            <p:ph type="sldImg"/>
          </p:nvPr>
        </p:nvSpPr>
        <p:spPr bwMode="auto">
          <a:noFill/>
          <a:ln>
            <a:solidFill>
              <a:srgbClr val="000000"/>
            </a:solidFill>
            <a:miter lim="800000"/>
            <a:headEnd/>
            <a:tailEnd/>
          </a:ln>
        </p:spPr>
      </p:sp>
      <p:sp>
        <p:nvSpPr>
          <p:cNvPr id="5632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a:p>
        </p:txBody>
      </p:sp>
      <p:sp>
        <p:nvSpPr>
          <p:cNvPr id="5632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08ED86F8-D2FF-4654-A15E-1B734DFEEEEB}" type="slidenum">
              <a:rPr lang="en-US">
                <a:ea typeface="ＭＳ Ｐゴシック" pitchFamily="-72" charset="-128"/>
                <a:cs typeface="ＭＳ Ｐゴシック" pitchFamily="-72" charset="-128"/>
              </a:rPr>
              <a:pPr fontAlgn="base">
                <a:spcBef>
                  <a:spcPct val="0"/>
                </a:spcBef>
                <a:spcAft>
                  <a:spcPct val="0"/>
                </a:spcAft>
              </a:pPr>
              <a:t>73</a:t>
            </a:fld>
            <a:endParaRPr lang="en-US">
              <a:ea typeface="ＭＳ Ｐゴシック" pitchFamily="-72" charset="-128"/>
              <a:cs typeface="ＭＳ Ｐゴシック" pitchFamily="-72" charset="-128"/>
            </a:endParaRPr>
          </a:p>
        </p:txBody>
      </p:sp>
    </p:spTree>
    <p:extLst>
      <p:ext uri="{BB962C8B-B14F-4D97-AF65-F5344CB8AC3E}">
        <p14:creationId xmlns:p14="http://schemas.microsoft.com/office/powerpoint/2010/main" val="1464141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Slide Image Placeholder 1"/>
          <p:cNvSpPr>
            <a:spLocks noGrp="1" noRot="1" noChangeAspect="1"/>
          </p:cNvSpPr>
          <p:nvPr>
            <p:ph type="sldImg"/>
          </p:nvPr>
        </p:nvSpPr>
        <p:spPr bwMode="auto">
          <a:noFill/>
          <a:ln>
            <a:solidFill>
              <a:srgbClr val="000000"/>
            </a:solidFill>
            <a:miter lim="800000"/>
            <a:headEnd/>
            <a:tailEnd/>
          </a:ln>
        </p:spPr>
      </p:sp>
      <p:sp>
        <p:nvSpPr>
          <p:cNvPr id="5837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a:p>
        </p:txBody>
      </p:sp>
      <p:sp>
        <p:nvSpPr>
          <p:cNvPr id="5837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154E325C-A52F-4049-8381-E1472109D183}" type="slidenum">
              <a:rPr lang="en-US">
                <a:ea typeface="ＭＳ Ｐゴシック" pitchFamily="-72" charset="-128"/>
                <a:cs typeface="ＭＳ Ｐゴシック" pitchFamily="-72" charset="-128"/>
              </a:rPr>
              <a:pPr fontAlgn="base">
                <a:spcBef>
                  <a:spcPct val="0"/>
                </a:spcBef>
                <a:spcAft>
                  <a:spcPct val="0"/>
                </a:spcAft>
              </a:pPr>
              <a:t>74</a:t>
            </a:fld>
            <a:endParaRPr lang="en-US">
              <a:ea typeface="ＭＳ Ｐゴシック" pitchFamily="-72" charset="-128"/>
              <a:cs typeface="ＭＳ Ｐゴシック" pitchFamily="-72" charset="-128"/>
            </a:endParaRPr>
          </a:p>
        </p:txBody>
      </p:sp>
    </p:spTree>
    <p:extLst>
      <p:ext uri="{BB962C8B-B14F-4D97-AF65-F5344CB8AC3E}">
        <p14:creationId xmlns:p14="http://schemas.microsoft.com/office/powerpoint/2010/main" val="178298773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Slide Image Placeholder 1"/>
          <p:cNvSpPr>
            <a:spLocks noGrp="1" noRot="1" noChangeAspect="1"/>
          </p:cNvSpPr>
          <p:nvPr>
            <p:ph type="sldImg"/>
          </p:nvPr>
        </p:nvSpPr>
        <p:spPr bwMode="auto">
          <a:noFill/>
          <a:ln>
            <a:solidFill>
              <a:srgbClr val="000000"/>
            </a:solidFill>
            <a:miter lim="800000"/>
            <a:headEnd/>
            <a:tailEnd/>
          </a:ln>
        </p:spPr>
      </p:sp>
      <p:sp>
        <p:nvSpPr>
          <p:cNvPr id="6041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a:p>
        </p:txBody>
      </p:sp>
      <p:sp>
        <p:nvSpPr>
          <p:cNvPr id="6041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699B006-CF4D-41DE-9EEA-FD8699B19C75}" type="slidenum">
              <a:rPr lang="en-US">
                <a:ea typeface="ＭＳ Ｐゴシック" pitchFamily="-72" charset="-128"/>
                <a:cs typeface="ＭＳ Ｐゴシック" pitchFamily="-72" charset="-128"/>
              </a:rPr>
              <a:pPr fontAlgn="base">
                <a:spcBef>
                  <a:spcPct val="0"/>
                </a:spcBef>
                <a:spcAft>
                  <a:spcPct val="0"/>
                </a:spcAft>
              </a:pPr>
              <a:t>75</a:t>
            </a:fld>
            <a:endParaRPr lang="en-US">
              <a:ea typeface="ＭＳ Ｐゴシック" pitchFamily="-72" charset="-128"/>
              <a:cs typeface="ＭＳ Ｐゴシック" pitchFamily="-72" charset="-128"/>
            </a:endParaRPr>
          </a:p>
        </p:txBody>
      </p:sp>
    </p:spTree>
    <p:extLst>
      <p:ext uri="{BB962C8B-B14F-4D97-AF65-F5344CB8AC3E}">
        <p14:creationId xmlns:p14="http://schemas.microsoft.com/office/powerpoint/2010/main" val="264284629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kern="1200" dirty="0">
                <a:solidFill>
                  <a:schemeClr val="tx1"/>
                </a:solidFill>
                <a:effectLst/>
                <a:latin typeface="+mn-lt"/>
                <a:ea typeface="+mn-ea"/>
                <a:cs typeface="+mn-cs"/>
              </a:rPr>
              <a:t>Read the following questions and decide what is wrong with them, if anything. Think about how you might rectify the problems you have identified.</a:t>
            </a:r>
          </a:p>
          <a:p>
            <a:endParaRPr lang="en-GB" sz="1200" b="0" kern="1200" dirty="0">
              <a:solidFill>
                <a:schemeClr val="tx1"/>
              </a:solidFill>
              <a:effectLst/>
              <a:latin typeface="+mn-lt"/>
              <a:ea typeface="+mn-ea"/>
              <a:cs typeface="+mn-cs"/>
            </a:endParaRPr>
          </a:p>
          <a:p>
            <a:endParaRPr lang="en-GB" sz="1200" b="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Question 1</a:t>
            </a:r>
          </a:p>
          <a:p>
            <a:r>
              <a:rPr lang="en-GB" sz="1200" b="0" kern="1200" dirty="0">
                <a:solidFill>
                  <a:schemeClr val="tx1"/>
                </a:solidFill>
                <a:effectLst/>
                <a:latin typeface="+mn-lt"/>
                <a:ea typeface="+mn-ea"/>
                <a:cs typeface="+mn-cs"/>
              </a:rPr>
              <a:t>What is wrong with the young people of today and what can we do about it?</a:t>
            </a:r>
          </a:p>
          <a:p>
            <a:r>
              <a:rPr lang="en-GB" sz="1200" b="0" kern="1200" dirty="0">
                <a:solidFill>
                  <a:schemeClr val="tx1"/>
                </a:solidFill>
                <a:effectLst/>
                <a:latin typeface="+mn-lt"/>
                <a:ea typeface="+mn-ea"/>
                <a:cs typeface="+mn-cs"/>
              </a:rPr>
              <a:t>Comments</a:t>
            </a:r>
          </a:p>
          <a:p>
            <a:r>
              <a:rPr lang="en-GB" sz="1200" b="0" kern="1200" dirty="0">
                <a:solidFill>
                  <a:schemeClr val="tx1"/>
                </a:solidFill>
                <a:effectLst/>
                <a:latin typeface="+mn-lt"/>
                <a:ea typeface="+mn-ea"/>
                <a:cs typeface="+mn-cs"/>
              </a:rPr>
              <a:t>__________________________________________________</a:t>
            </a:r>
          </a:p>
          <a:p>
            <a:r>
              <a:rPr lang="en-GB" sz="1200" b="0" kern="1200" dirty="0">
                <a:solidFill>
                  <a:schemeClr val="tx1"/>
                </a:solidFill>
                <a:effectLst/>
                <a:latin typeface="+mn-lt"/>
                <a:ea typeface="+mn-ea"/>
                <a:cs typeface="+mn-cs"/>
              </a:rPr>
              <a:t>__________________________________________________</a:t>
            </a:r>
          </a:p>
          <a:p>
            <a:r>
              <a:rPr lang="en-GB" sz="1200" b="0" kern="1200" dirty="0">
                <a:solidFill>
                  <a:schemeClr val="tx1"/>
                </a:solidFill>
                <a:effectLst/>
                <a:latin typeface="+mn-lt"/>
                <a:ea typeface="+mn-ea"/>
                <a:cs typeface="+mn-cs"/>
              </a:rPr>
              <a:t>__________________________________________________</a:t>
            </a:r>
          </a:p>
          <a:p>
            <a:r>
              <a:rPr lang="en-GB" sz="1200" b="0" kern="1200" dirty="0">
                <a:solidFill>
                  <a:schemeClr val="tx1"/>
                </a:solidFill>
                <a:effectLst/>
                <a:latin typeface="+mn-lt"/>
                <a:ea typeface="+mn-ea"/>
                <a:cs typeface="+mn-cs"/>
              </a:rPr>
              <a:t>__________________________________________________</a:t>
            </a:r>
          </a:p>
          <a:p>
            <a:r>
              <a:rPr lang="en-GB" sz="1200" b="1" kern="1200" dirty="0">
                <a:solidFill>
                  <a:schemeClr val="tx1"/>
                </a:solidFill>
                <a:effectLst/>
                <a:latin typeface="+mn-lt"/>
                <a:ea typeface="+mn-ea"/>
                <a:cs typeface="+mn-cs"/>
              </a:rPr>
              <a:t>Question 2</a:t>
            </a:r>
          </a:p>
          <a:p>
            <a:r>
              <a:rPr lang="en-GB" sz="1200" b="0" kern="1200" dirty="0">
                <a:solidFill>
                  <a:schemeClr val="tx1"/>
                </a:solidFill>
                <a:effectLst/>
                <a:latin typeface="+mn-lt"/>
                <a:ea typeface="+mn-ea"/>
                <a:cs typeface="+mn-cs"/>
              </a:rPr>
              <a:t>Do you go swimming?</a:t>
            </a:r>
          </a:p>
          <a:p>
            <a:r>
              <a:rPr lang="en-GB" dirty="0">
                <a:effectLst/>
              </a:rPr>
              <a:t>Never ○</a:t>
            </a:r>
          </a:p>
          <a:p>
            <a:r>
              <a:rPr lang="en-GB" dirty="0">
                <a:effectLst/>
              </a:rPr>
              <a:t>Rarely ○</a:t>
            </a:r>
          </a:p>
          <a:p>
            <a:r>
              <a:rPr lang="en-GB" dirty="0">
                <a:effectLst/>
              </a:rPr>
              <a:t>Frequently ○</a:t>
            </a:r>
          </a:p>
          <a:p>
            <a:r>
              <a:rPr lang="en-GB" dirty="0">
                <a:effectLst/>
              </a:rPr>
              <a:t>Sometimes ○</a:t>
            </a:r>
          </a:p>
          <a:p>
            <a:r>
              <a:rPr lang="en-GB" sz="1200" b="0" kern="1200" dirty="0">
                <a:solidFill>
                  <a:schemeClr val="tx1"/>
                </a:solidFill>
                <a:effectLst/>
                <a:latin typeface="+mn-lt"/>
                <a:ea typeface="+mn-ea"/>
                <a:cs typeface="+mn-cs"/>
              </a:rPr>
              <a:t>Comments</a:t>
            </a:r>
          </a:p>
          <a:p>
            <a:r>
              <a:rPr lang="en-GB" sz="1200" b="0" kern="1200" dirty="0">
                <a:solidFill>
                  <a:schemeClr val="tx1"/>
                </a:solidFill>
                <a:effectLst/>
                <a:latin typeface="+mn-lt"/>
                <a:ea typeface="+mn-ea"/>
                <a:cs typeface="+mn-cs"/>
              </a:rPr>
              <a:t>__________________________________________________</a:t>
            </a:r>
          </a:p>
          <a:p>
            <a:r>
              <a:rPr lang="en-GB" sz="1200" b="0" kern="1200" dirty="0">
                <a:solidFill>
                  <a:schemeClr val="tx1"/>
                </a:solidFill>
                <a:effectLst/>
                <a:latin typeface="+mn-lt"/>
                <a:ea typeface="+mn-ea"/>
                <a:cs typeface="+mn-cs"/>
              </a:rPr>
              <a:t>__________________________________________________</a:t>
            </a:r>
          </a:p>
          <a:p>
            <a:r>
              <a:rPr lang="en-GB" sz="1200" b="0" kern="1200" dirty="0">
                <a:solidFill>
                  <a:schemeClr val="tx1"/>
                </a:solidFill>
                <a:effectLst/>
                <a:latin typeface="+mn-lt"/>
                <a:ea typeface="+mn-ea"/>
                <a:cs typeface="+mn-cs"/>
              </a:rPr>
              <a:t>__________________________________________________</a:t>
            </a:r>
          </a:p>
          <a:p>
            <a:r>
              <a:rPr lang="en-GB" sz="1200" b="0" kern="1200" dirty="0">
                <a:solidFill>
                  <a:schemeClr val="tx1"/>
                </a:solidFill>
                <a:effectLst/>
                <a:latin typeface="+mn-lt"/>
                <a:ea typeface="+mn-ea"/>
                <a:cs typeface="+mn-cs"/>
              </a:rPr>
              <a:t>__________________________________________________</a:t>
            </a:r>
          </a:p>
          <a:p>
            <a:r>
              <a:rPr lang="en-GB" sz="1200" b="1" kern="1200" dirty="0">
                <a:solidFill>
                  <a:schemeClr val="tx1"/>
                </a:solidFill>
                <a:effectLst/>
                <a:latin typeface="+mn-lt"/>
                <a:ea typeface="+mn-ea"/>
                <a:cs typeface="+mn-cs"/>
              </a:rPr>
              <a:t>Question 3</a:t>
            </a:r>
          </a:p>
          <a:p>
            <a:r>
              <a:rPr lang="en-GB" sz="1200" b="0" kern="1200" dirty="0">
                <a:solidFill>
                  <a:schemeClr val="tx1"/>
                </a:solidFill>
                <a:effectLst/>
                <a:latin typeface="+mn-lt"/>
                <a:ea typeface="+mn-ea"/>
                <a:cs typeface="+mn-cs"/>
              </a:rPr>
              <a:t>What do you think can be done about global warming?</a:t>
            </a:r>
          </a:p>
          <a:p>
            <a:r>
              <a:rPr lang="en-GB" sz="1200" b="0" kern="1200" dirty="0">
                <a:solidFill>
                  <a:schemeClr val="tx1"/>
                </a:solidFill>
                <a:effectLst/>
                <a:latin typeface="+mn-lt"/>
                <a:ea typeface="+mn-ea"/>
                <a:cs typeface="+mn-cs"/>
              </a:rPr>
              <a:t>Comments</a:t>
            </a:r>
          </a:p>
          <a:p>
            <a:r>
              <a:rPr lang="en-GB" sz="1200" b="0" kern="1200" dirty="0">
                <a:solidFill>
                  <a:schemeClr val="tx1"/>
                </a:solidFill>
                <a:effectLst/>
                <a:latin typeface="+mn-lt"/>
                <a:ea typeface="+mn-ea"/>
                <a:cs typeface="+mn-cs"/>
              </a:rPr>
              <a:t>__________________________________________________</a:t>
            </a:r>
          </a:p>
          <a:p>
            <a:r>
              <a:rPr lang="en-GB" sz="1200" b="0" kern="1200" dirty="0">
                <a:solidFill>
                  <a:schemeClr val="tx1"/>
                </a:solidFill>
                <a:effectLst/>
                <a:latin typeface="+mn-lt"/>
                <a:ea typeface="+mn-ea"/>
                <a:cs typeface="+mn-cs"/>
              </a:rPr>
              <a:t>__________________________________________________</a:t>
            </a:r>
          </a:p>
          <a:p>
            <a:r>
              <a:rPr lang="en-GB" sz="1200" b="0" kern="1200" dirty="0">
                <a:solidFill>
                  <a:schemeClr val="tx1"/>
                </a:solidFill>
                <a:effectLst/>
                <a:latin typeface="+mn-lt"/>
                <a:ea typeface="+mn-ea"/>
                <a:cs typeface="+mn-cs"/>
              </a:rPr>
              <a:t>__________________________________________________</a:t>
            </a:r>
          </a:p>
          <a:p>
            <a:r>
              <a:rPr lang="en-GB" sz="1200" b="0" kern="1200" dirty="0">
                <a:solidFill>
                  <a:schemeClr val="tx1"/>
                </a:solidFill>
                <a:effectLst/>
                <a:latin typeface="+mn-lt"/>
                <a:ea typeface="+mn-ea"/>
                <a:cs typeface="+mn-cs"/>
              </a:rPr>
              <a:t>__________________________________________________</a:t>
            </a:r>
          </a:p>
          <a:p>
            <a:r>
              <a:rPr lang="en-GB" sz="1200" b="1" kern="1200" dirty="0">
                <a:solidFill>
                  <a:schemeClr val="tx1"/>
                </a:solidFill>
                <a:effectLst/>
                <a:latin typeface="+mn-lt"/>
                <a:ea typeface="+mn-ea"/>
                <a:cs typeface="+mn-cs"/>
              </a:rPr>
              <a:t>Question 4</a:t>
            </a:r>
          </a:p>
          <a:p>
            <a:r>
              <a:rPr lang="en-GB" sz="1200" b="0" kern="1200" dirty="0">
                <a:solidFill>
                  <a:schemeClr val="tx1"/>
                </a:solidFill>
                <a:effectLst/>
                <a:latin typeface="+mn-lt"/>
                <a:ea typeface="+mn-ea"/>
                <a:cs typeface="+mn-cs"/>
              </a:rPr>
              <a:t>Most medical professionals agree that smoking causes lung disease. Do you:</a:t>
            </a:r>
          </a:p>
          <a:p>
            <a:r>
              <a:rPr lang="en-GB" dirty="0">
                <a:effectLst/>
              </a:rPr>
              <a:t>Strongly agree  ○</a:t>
            </a:r>
          </a:p>
          <a:p>
            <a:r>
              <a:rPr lang="en-GB" dirty="0">
                <a:effectLst/>
              </a:rPr>
              <a:t>Agree  ○</a:t>
            </a:r>
          </a:p>
          <a:p>
            <a:r>
              <a:rPr lang="en-GB" dirty="0">
                <a:effectLst/>
              </a:rPr>
              <a:t>Neither agree nor disagree ○</a:t>
            </a:r>
          </a:p>
          <a:p>
            <a:r>
              <a:rPr lang="en-GB" dirty="0">
                <a:effectLst/>
              </a:rPr>
              <a:t>Disagree  ○</a:t>
            </a:r>
          </a:p>
          <a:p>
            <a:r>
              <a:rPr lang="en-GB" dirty="0">
                <a:effectLst/>
              </a:rPr>
              <a:t>Strongly disagree ○</a:t>
            </a:r>
          </a:p>
          <a:p>
            <a:r>
              <a:rPr lang="en-GB" sz="1200" b="0" kern="1200" dirty="0">
                <a:solidFill>
                  <a:schemeClr val="tx1"/>
                </a:solidFill>
                <a:effectLst/>
                <a:latin typeface="+mn-lt"/>
                <a:ea typeface="+mn-ea"/>
                <a:cs typeface="+mn-cs"/>
              </a:rPr>
              <a:t>Comments</a:t>
            </a:r>
          </a:p>
          <a:p>
            <a:r>
              <a:rPr lang="en-GB" sz="1200" b="0" kern="1200" dirty="0">
                <a:solidFill>
                  <a:schemeClr val="tx1"/>
                </a:solidFill>
                <a:effectLst/>
                <a:latin typeface="+mn-lt"/>
                <a:ea typeface="+mn-ea"/>
                <a:cs typeface="+mn-cs"/>
              </a:rPr>
              <a:t>__________________________________________________</a:t>
            </a:r>
          </a:p>
          <a:p>
            <a:r>
              <a:rPr lang="en-GB" sz="1200" b="0" kern="1200" dirty="0">
                <a:solidFill>
                  <a:schemeClr val="tx1"/>
                </a:solidFill>
                <a:effectLst/>
                <a:latin typeface="+mn-lt"/>
                <a:ea typeface="+mn-ea"/>
                <a:cs typeface="+mn-cs"/>
              </a:rPr>
              <a:t>__________________________________________________</a:t>
            </a:r>
          </a:p>
          <a:p>
            <a:r>
              <a:rPr lang="en-GB" sz="1200" b="0" kern="1200" dirty="0">
                <a:solidFill>
                  <a:schemeClr val="tx1"/>
                </a:solidFill>
                <a:effectLst/>
                <a:latin typeface="+mn-lt"/>
                <a:ea typeface="+mn-ea"/>
                <a:cs typeface="+mn-cs"/>
              </a:rPr>
              <a:t>__________________________________________________</a:t>
            </a:r>
          </a:p>
          <a:p>
            <a:r>
              <a:rPr lang="en-GB" sz="1200" b="0" kern="1200" dirty="0">
                <a:solidFill>
                  <a:schemeClr val="tx1"/>
                </a:solidFill>
                <a:effectLst/>
                <a:latin typeface="+mn-lt"/>
                <a:ea typeface="+mn-ea"/>
                <a:cs typeface="+mn-cs"/>
              </a:rPr>
              <a:t>__________________________________________________</a:t>
            </a:r>
          </a:p>
          <a:p>
            <a:r>
              <a:rPr lang="en-GB" sz="1200" b="1" kern="1200" dirty="0">
                <a:solidFill>
                  <a:schemeClr val="tx1"/>
                </a:solidFill>
                <a:effectLst/>
                <a:latin typeface="+mn-lt"/>
                <a:ea typeface="+mn-ea"/>
                <a:cs typeface="+mn-cs"/>
              </a:rPr>
              <a:t>Question 5</a:t>
            </a:r>
          </a:p>
          <a:p>
            <a:r>
              <a:rPr lang="en-GB" sz="1200" b="0" kern="1200" dirty="0">
                <a:solidFill>
                  <a:schemeClr val="tx1"/>
                </a:solidFill>
                <a:effectLst/>
                <a:latin typeface="+mn-lt"/>
                <a:ea typeface="+mn-ea"/>
                <a:cs typeface="+mn-cs"/>
              </a:rPr>
              <a:t>Do you agree that students should not have to take an exam at the end of their course?</a:t>
            </a:r>
          </a:p>
          <a:p>
            <a:r>
              <a:rPr lang="en-GB" dirty="0">
                <a:effectLst/>
              </a:rPr>
              <a:t>Yes ○</a:t>
            </a:r>
          </a:p>
          <a:p>
            <a:r>
              <a:rPr lang="en-GB" dirty="0">
                <a:effectLst/>
              </a:rPr>
              <a:t>No ○</a:t>
            </a:r>
          </a:p>
          <a:p>
            <a:r>
              <a:rPr lang="en-GB" sz="1200" b="0" kern="1200" dirty="0">
                <a:solidFill>
                  <a:schemeClr val="tx1"/>
                </a:solidFill>
                <a:effectLst/>
                <a:latin typeface="+mn-lt"/>
                <a:ea typeface="+mn-ea"/>
                <a:cs typeface="+mn-cs"/>
              </a:rPr>
              <a:t>Comments</a:t>
            </a:r>
          </a:p>
          <a:p>
            <a:r>
              <a:rPr lang="en-GB" sz="1200" b="0" kern="1200" dirty="0">
                <a:solidFill>
                  <a:schemeClr val="tx1"/>
                </a:solidFill>
                <a:effectLst/>
                <a:latin typeface="+mn-lt"/>
                <a:ea typeface="+mn-ea"/>
                <a:cs typeface="+mn-cs"/>
              </a:rPr>
              <a:t>__________________________________________________</a:t>
            </a:r>
          </a:p>
          <a:p>
            <a:r>
              <a:rPr lang="en-GB" sz="1200" b="0" kern="1200" dirty="0">
                <a:solidFill>
                  <a:schemeClr val="tx1"/>
                </a:solidFill>
                <a:effectLst/>
                <a:latin typeface="+mn-lt"/>
                <a:ea typeface="+mn-ea"/>
                <a:cs typeface="+mn-cs"/>
              </a:rPr>
              <a:t>__________________________________________________</a:t>
            </a:r>
          </a:p>
          <a:p>
            <a:r>
              <a:rPr lang="en-GB" sz="1200" b="0" kern="1200" dirty="0">
                <a:solidFill>
                  <a:schemeClr val="tx1"/>
                </a:solidFill>
                <a:effectLst/>
                <a:latin typeface="+mn-lt"/>
                <a:ea typeface="+mn-ea"/>
                <a:cs typeface="+mn-cs"/>
              </a:rPr>
              <a:t>__________________________________________________</a:t>
            </a:r>
          </a:p>
          <a:p>
            <a:r>
              <a:rPr lang="en-GB" sz="1200" b="0" kern="1200" dirty="0">
                <a:solidFill>
                  <a:schemeClr val="tx1"/>
                </a:solidFill>
                <a:effectLst/>
                <a:latin typeface="+mn-lt"/>
                <a:ea typeface="+mn-ea"/>
                <a:cs typeface="+mn-cs"/>
              </a:rPr>
              <a:t>__________________________________________________</a:t>
            </a:r>
          </a:p>
          <a:p>
            <a:r>
              <a:rPr lang="en-GB" sz="1200" b="1" kern="1200" dirty="0">
                <a:solidFill>
                  <a:schemeClr val="tx1"/>
                </a:solidFill>
                <a:effectLst/>
                <a:latin typeface="+mn-lt"/>
                <a:ea typeface="+mn-ea"/>
                <a:cs typeface="+mn-cs"/>
              </a:rPr>
              <a:t>Question 6</a:t>
            </a:r>
          </a:p>
          <a:p>
            <a:r>
              <a:rPr lang="en-GB" sz="1200" b="0" kern="1200" dirty="0">
                <a:solidFill>
                  <a:schemeClr val="tx1"/>
                </a:solidFill>
                <a:effectLst/>
                <a:latin typeface="+mn-lt"/>
                <a:ea typeface="+mn-ea"/>
                <a:cs typeface="+mn-cs"/>
              </a:rPr>
              <a:t>Has your son ever stolen anything? If so, what and when?</a:t>
            </a:r>
          </a:p>
          <a:p>
            <a:r>
              <a:rPr lang="en-GB" sz="1200" b="0" kern="1200" dirty="0">
                <a:solidFill>
                  <a:schemeClr val="tx1"/>
                </a:solidFill>
                <a:effectLst/>
                <a:latin typeface="+mn-lt"/>
                <a:ea typeface="+mn-ea"/>
                <a:cs typeface="+mn-cs"/>
              </a:rPr>
              <a:t>Comments</a:t>
            </a:r>
          </a:p>
          <a:p>
            <a:r>
              <a:rPr lang="en-GB" sz="1200" b="0" kern="1200" dirty="0">
                <a:solidFill>
                  <a:schemeClr val="tx1"/>
                </a:solidFill>
                <a:effectLst/>
                <a:latin typeface="+mn-lt"/>
                <a:ea typeface="+mn-ea"/>
                <a:cs typeface="+mn-cs"/>
              </a:rPr>
              <a:t>__________________________________________________</a:t>
            </a:r>
          </a:p>
          <a:p>
            <a:r>
              <a:rPr lang="en-GB" sz="1200" b="0" kern="1200" dirty="0">
                <a:solidFill>
                  <a:schemeClr val="tx1"/>
                </a:solidFill>
                <a:effectLst/>
                <a:latin typeface="+mn-lt"/>
                <a:ea typeface="+mn-ea"/>
                <a:cs typeface="+mn-cs"/>
              </a:rPr>
              <a:t>__________________________________________________</a:t>
            </a:r>
          </a:p>
          <a:p>
            <a:r>
              <a:rPr lang="en-GB" sz="1200" b="0" kern="1200" dirty="0">
                <a:solidFill>
                  <a:schemeClr val="tx1"/>
                </a:solidFill>
                <a:effectLst/>
                <a:latin typeface="+mn-lt"/>
                <a:ea typeface="+mn-ea"/>
                <a:cs typeface="+mn-cs"/>
              </a:rPr>
              <a:t>__________________________________________________</a:t>
            </a:r>
          </a:p>
          <a:p>
            <a:r>
              <a:rPr lang="en-GB" sz="1200" b="0" kern="1200" dirty="0">
                <a:solidFill>
                  <a:schemeClr val="tx1"/>
                </a:solidFill>
                <a:effectLst/>
                <a:latin typeface="+mn-lt"/>
                <a:ea typeface="+mn-ea"/>
                <a:cs typeface="+mn-cs"/>
              </a:rPr>
              <a:t>__________________________________________________</a:t>
            </a:r>
          </a:p>
          <a:p>
            <a:r>
              <a:rPr lang="en-GB" sz="1200" b="1" kern="1200" dirty="0">
                <a:solidFill>
                  <a:schemeClr val="tx1"/>
                </a:solidFill>
                <a:effectLst/>
                <a:latin typeface="+mn-lt"/>
                <a:ea typeface="+mn-ea"/>
                <a:cs typeface="+mn-cs"/>
              </a:rPr>
              <a:t>Question 7</a:t>
            </a:r>
          </a:p>
          <a:p>
            <a:r>
              <a:rPr lang="en-GB" sz="1200" b="0" kern="1200" dirty="0">
                <a:solidFill>
                  <a:schemeClr val="tx1"/>
                </a:solidFill>
                <a:effectLst/>
                <a:latin typeface="+mn-lt"/>
                <a:ea typeface="+mn-ea"/>
                <a:cs typeface="+mn-cs"/>
              </a:rPr>
              <a:t>What do you think about the left-wing media’s attempt to blackmail the government?</a:t>
            </a:r>
          </a:p>
          <a:p>
            <a:r>
              <a:rPr lang="en-GB" sz="1200" b="0" kern="1200" dirty="0">
                <a:solidFill>
                  <a:schemeClr val="tx1"/>
                </a:solidFill>
                <a:effectLst/>
                <a:latin typeface="+mn-lt"/>
                <a:ea typeface="+mn-ea"/>
                <a:cs typeface="+mn-cs"/>
              </a:rPr>
              <a:t>Comments</a:t>
            </a:r>
          </a:p>
          <a:p>
            <a:r>
              <a:rPr lang="en-GB" sz="1200" b="0" kern="1200" dirty="0">
                <a:solidFill>
                  <a:schemeClr val="tx1"/>
                </a:solidFill>
                <a:effectLst/>
                <a:latin typeface="+mn-lt"/>
                <a:ea typeface="+mn-ea"/>
                <a:cs typeface="+mn-cs"/>
              </a:rPr>
              <a:t>__________________________________________________</a:t>
            </a:r>
          </a:p>
          <a:p>
            <a:r>
              <a:rPr lang="en-GB" sz="1200" b="0" kern="1200" dirty="0">
                <a:solidFill>
                  <a:schemeClr val="tx1"/>
                </a:solidFill>
                <a:effectLst/>
                <a:latin typeface="+mn-lt"/>
                <a:ea typeface="+mn-ea"/>
                <a:cs typeface="+mn-cs"/>
              </a:rPr>
              <a:t>__________________________________________________</a:t>
            </a:r>
          </a:p>
          <a:p>
            <a:r>
              <a:rPr lang="en-GB" sz="1200" b="0" kern="1200" dirty="0">
                <a:solidFill>
                  <a:schemeClr val="tx1"/>
                </a:solidFill>
                <a:effectLst/>
                <a:latin typeface="+mn-lt"/>
                <a:ea typeface="+mn-ea"/>
                <a:cs typeface="+mn-cs"/>
              </a:rPr>
              <a:t>__________________________________________________</a:t>
            </a:r>
          </a:p>
          <a:p>
            <a:r>
              <a:rPr lang="en-GB" sz="1200" b="0" kern="1200" dirty="0">
                <a:solidFill>
                  <a:schemeClr val="tx1"/>
                </a:solidFill>
                <a:effectLst/>
                <a:latin typeface="+mn-lt"/>
                <a:ea typeface="+mn-ea"/>
                <a:cs typeface="+mn-cs"/>
              </a:rPr>
              <a:t>__________________________________________________</a:t>
            </a:r>
          </a:p>
          <a:p>
            <a:r>
              <a:rPr lang="en-GB" sz="1200" b="1" kern="1200" dirty="0">
                <a:solidFill>
                  <a:schemeClr val="tx1"/>
                </a:solidFill>
                <a:effectLst/>
                <a:latin typeface="+mn-lt"/>
                <a:ea typeface="+mn-ea"/>
                <a:cs typeface="+mn-cs"/>
              </a:rPr>
              <a:t>Question 8</a:t>
            </a:r>
          </a:p>
          <a:p>
            <a:r>
              <a:rPr lang="en-GB" sz="1200" b="0" kern="1200" dirty="0">
                <a:solidFill>
                  <a:schemeClr val="tx1"/>
                </a:solidFill>
                <a:effectLst/>
                <a:latin typeface="+mn-lt"/>
                <a:ea typeface="+mn-ea"/>
                <a:cs typeface="+mn-cs"/>
              </a:rPr>
              <a:t>How much food do you think the average family throws away in a week?</a:t>
            </a:r>
          </a:p>
          <a:p>
            <a:r>
              <a:rPr lang="en-GB" sz="1200" b="0" kern="1200" dirty="0">
                <a:solidFill>
                  <a:schemeClr val="tx1"/>
                </a:solidFill>
                <a:effectLst/>
                <a:latin typeface="+mn-lt"/>
                <a:ea typeface="+mn-ea"/>
                <a:cs typeface="+mn-cs"/>
              </a:rPr>
              <a:t>Comments</a:t>
            </a:r>
          </a:p>
          <a:p>
            <a:r>
              <a:rPr lang="en-GB" sz="1200" b="0" kern="1200" dirty="0">
                <a:solidFill>
                  <a:schemeClr val="tx1"/>
                </a:solidFill>
                <a:effectLst/>
                <a:latin typeface="+mn-lt"/>
                <a:ea typeface="+mn-ea"/>
                <a:cs typeface="+mn-cs"/>
              </a:rPr>
              <a:t>__________________________________________________</a:t>
            </a:r>
          </a:p>
          <a:p>
            <a:r>
              <a:rPr lang="en-GB" sz="1200" b="0" kern="1200" dirty="0">
                <a:solidFill>
                  <a:schemeClr val="tx1"/>
                </a:solidFill>
                <a:effectLst/>
                <a:latin typeface="+mn-lt"/>
                <a:ea typeface="+mn-ea"/>
                <a:cs typeface="+mn-cs"/>
              </a:rPr>
              <a:t>__________________________________________________</a:t>
            </a:r>
          </a:p>
          <a:p>
            <a:r>
              <a:rPr lang="en-GB" sz="1200" b="0" kern="1200" dirty="0">
                <a:solidFill>
                  <a:schemeClr val="tx1"/>
                </a:solidFill>
                <a:effectLst/>
                <a:latin typeface="+mn-lt"/>
                <a:ea typeface="+mn-ea"/>
                <a:cs typeface="+mn-cs"/>
              </a:rPr>
              <a:t>__________________________________________________</a:t>
            </a:r>
          </a:p>
          <a:p>
            <a:r>
              <a:rPr lang="en-GB" sz="1200" b="0" kern="1200" dirty="0">
                <a:solidFill>
                  <a:schemeClr val="tx1"/>
                </a:solidFill>
                <a:effectLst/>
                <a:latin typeface="+mn-lt"/>
                <a:ea typeface="+mn-ea"/>
                <a:cs typeface="+mn-cs"/>
              </a:rPr>
              <a:t>__________________________________________________</a:t>
            </a:r>
          </a:p>
          <a:p>
            <a:r>
              <a:rPr lang="en-GB" sz="1200" b="1" kern="1200" dirty="0">
                <a:solidFill>
                  <a:schemeClr val="tx1"/>
                </a:solidFill>
                <a:effectLst/>
                <a:latin typeface="+mn-lt"/>
                <a:ea typeface="+mn-ea"/>
                <a:cs typeface="+mn-cs"/>
              </a:rPr>
              <a:t>Question 9</a:t>
            </a:r>
          </a:p>
          <a:p>
            <a:r>
              <a:rPr lang="en-GB" sz="1200" b="0" kern="1200" dirty="0">
                <a:solidFill>
                  <a:schemeClr val="tx1"/>
                </a:solidFill>
                <a:effectLst/>
                <a:latin typeface="+mn-lt"/>
                <a:ea typeface="+mn-ea"/>
                <a:cs typeface="+mn-cs"/>
              </a:rPr>
              <a:t>How much do you earn?</a:t>
            </a:r>
          </a:p>
          <a:p>
            <a:r>
              <a:rPr lang="en-GB" sz="1200" b="0" kern="1200" dirty="0">
                <a:solidFill>
                  <a:schemeClr val="tx1"/>
                </a:solidFill>
                <a:effectLst/>
                <a:latin typeface="+mn-lt"/>
                <a:ea typeface="+mn-ea"/>
                <a:cs typeface="+mn-cs"/>
              </a:rPr>
              <a:t>Comments</a:t>
            </a:r>
          </a:p>
          <a:p>
            <a:r>
              <a:rPr lang="en-GB" sz="1200" b="0" kern="1200" dirty="0">
                <a:solidFill>
                  <a:schemeClr val="tx1"/>
                </a:solidFill>
                <a:effectLst/>
                <a:latin typeface="+mn-lt"/>
                <a:ea typeface="+mn-ea"/>
                <a:cs typeface="+mn-cs"/>
              </a:rPr>
              <a:t>__________________________________________________</a:t>
            </a:r>
          </a:p>
          <a:p>
            <a:r>
              <a:rPr lang="en-GB" sz="1200" b="0" kern="1200" dirty="0">
                <a:solidFill>
                  <a:schemeClr val="tx1"/>
                </a:solidFill>
                <a:effectLst/>
                <a:latin typeface="+mn-lt"/>
                <a:ea typeface="+mn-ea"/>
                <a:cs typeface="+mn-cs"/>
              </a:rPr>
              <a:t>__________________________________________________</a:t>
            </a:r>
          </a:p>
          <a:p>
            <a:r>
              <a:rPr lang="en-GB" sz="1200" b="0" kern="1200" dirty="0">
                <a:solidFill>
                  <a:schemeClr val="tx1"/>
                </a:solidFill>
                <a:effectLst/>
                <a:latin typeface="+mn-lt"/>
                <a:ea typeface="+mn-ea"/>
                <a:cs typeface="+mn-cs"/>
              </a:rPr>
              <a:t>__________________________________________________</a:t>
            </a:r>
          </a:p>
          <a:p>
            <a:r>
              <a:rPr lang="en-GB" sz="1200" b="0" kern="1200" dirty="0">
                <a:solidFill>
                  <a:schemeClr val="tx1"/>
                </a:solidFill>
                <a:effectLst/>
                <a:latin typeface="+mn-lt"/>
                <a:ea typeface="+mn-ea"/>
                <a:cs typeface="+mn-cs"/>
              </a:rPr>
              <a:t>__________________________________________________</a:t>
            </a:r>
          </a:p>
          <a:p>
            <a:r>
              <a:rPr lang="en-GB" sz="1200" b="1" kern="1200" dirty="0">
                <a:solidFill>
                  <a:schemeClr val="tx1"/>
                </a:solidFill>
                <a:effectLst/>
                <a:latin typeface="+mn-lt"/>
                <a:ea typeface="+mn-ea"/>
                <a:cs typeface="+mn-cs"/>
              </a:rPr>
              <a:t>Question 10</a:t>
            </a:r>
          </a:p>
          <a:p>
            <a:r>
              <a:rPr lang="en-GB" sz="1200" b="0" kern="1200" dirty="0">
                <a:solidFill>
                  <a:schemeClr val="tx1"/>
                </a:solidFill>
                <a:effectLst/>
                <a:latin typeface="+mn-lt"/>
                <a:ea typeface="+mn-ea"/>
                <a:cs typeface="+mn-cs"/>
              </a:rPr>
              <a:t>What is your ethnicity?</a:t>
            </a:r>
          </a:p>
          <a:p>
            <a:r>
              <a:rPr lang="en-GB" sz="1200" b="0" kern="1200" dirty="0">
                <a:solidFill>
                  <a:schemeClr val="tx1"/>
                </a:solidFill>
                <a:effectLst/>
                <a:latin typeface="+mn-lt"/>
                <a:ea typeface="+mn-ea"/>
                <a:cs typeface="+mn-cs"/>
              </a:rPr>
              <a:t>Comments</a:t>
            </a:r>
          </a:p>
          <a:p>
            <a:r>
              <a:rPr lang="en-GB" sz="1200" b="0" kern="1200" dirty="0">
                <a:solidFill>
                  <a:schemeClr val="tx1"/>
                </a:solidFill>
                <a:effectLst/>
                <a:latin typeface="+mn-lt"/>
                <a:ea typeface="+mn-ea"/>
                <a:cs typeface="+mn-cs"/>
              </a:rPr>
              <a:t>__________________________________________________</a:t>
            </a:r>
          </a:p>
          <a:p>
            <a:r>
              <a:rPr lang="en-GB" sz="1200" b="0" kern="1200" dirty="0">
                <a:solidFill>
                  <a:schemeClr val="tx1"/>
                </a:solidFill>
                <a:effectLst/>
                <a:latin typeface="+mn-lt"/>
                <a:ea typeface="+mn-ea"/>
                <a:cs typeface="+mn-cs"/>
              </a:rPr>
              <a:t>__________________________________________________</a:t>
            </a:r>
          </a:p>
          <a:p>
            <a:r>
              <a:rPr lang="en-GB" sz="1200" b="0" kern="1200" dirty="0">
                <a:solidFill>
                  <a:schemeClr val="tx1"/>
                </a:solidFill>
                <a:effectLst/>
                <a:latin typeface="+mn-lt"/>
                <a:ea typeface="+mn-ea"/>
                <a:cs typeface="+mn-cs"/>
              </a:rPr>
              <a:t>__________________________________________________</a:t>
            </a:r>
          </a:p>
          <a:p>
            <a:r>
              <a:rPr lang="en-GB" sz="1200" b="0" kern="1200" dirty="0">
                <a:solidFill>
                  <a:schemeClr val="tx1"/>
                </a:solidFill>
                <a:effectLst/>
                <a:latin typeface="+mn-lt"/>
                <a:ea typeface="+mn-ea"/>
                <a:cs typeface="+mn-cs"/>
              </a:rPr>
              <a:t>__________________________________________________</a:t>
            </a:r>
          </a:p>
          <a:p>
            <a:r>
              <a:rPr lang="en-GB" dirty="0"/>
              <a:t/>
            </a:r>
            <a:br>
              <a:rPr lang="en-GB" dirty="0"/>
            </a:br>
            <a:endParaRPr lang="en-GB" dirty="0"/>
          </a:p>
          <a:p>
            <a:endParaRPr lang="en-US" dirty="0"/>
          </a:p>
        </p:txBody>
      </p:sp>
      <p:sp>
        <p:nvSpPr>
          <p:cNvPr id="4" name="Slide Number Placeholder 3"/>
          <p:cNvSpPr>
            <a:spLocks noGrp="1"/>
          </p:cNvSpPr>
          <p:nvPr>
            <p:ph type="sldNum" sz="quarter" idx="10"/>
          </p:nvPr>
        </p:nvSpPr>
        <p:spPr/>
        <p:txBody>
          <a:bodyPr/>
          <a:lstStyle/>
          <a:p>
            <a:fld id="{4DB31228-81CA-BD47-B360-168338927DA1}" type="slidenum">
              <a:rPr lang="en-US" smtClean="0"/>
              <a:t>85</a:t>
            </a:fld>
            <a:endParaRPr lang="en-US"/>
          </a:p>
        </p:txBody>
      </p:sp>
    </p:spTree>
    <p:extLst>
      <p:ext uri="{BB962C8B-B14F-4D97-AF65-F5344CB8AC3E}">
        <p14:creationId xmlns:p14="http://schemas.microsoft.com/office/powerpoint/2010/main" val="234220589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Design a questionnaire for your research project, taking note of the following advice:</a:t>
            </a:r>
          </a:p>
          <a:p>
            <a:r>
              <a:rPr lang="en-GB" sz="1200" b="0" i="0" u="none" strike="noStrike" kern="1200" dirty="0">
                <a:solidFill>
                  <a:schemeClr val="tx1"/>
                </a:solidFill>
                <a:effectLst/>
                <a:latin typeface="+mn-lt"/>
                <a:ea typeface="+mn-ea"/>
                <a:cs typeface="+mn-cs"/>
              </a:rPr>
              <a:t>Make sure that your questionnaire follows a logical, ordered sequence, with topics grouped into sections. Start with an introduction (explaining what the research is, who is conducting it, what will happen to the results and how long the questionnaire will take to complete). Finish with a conclusion (a short sentence thanking respondents for taking part).</a:t>
            </a:r>
          </a:p>
          <a:p>
            <a:r>
              <a:rPr lang="en-GB" sz="1200" b="0" i="0" u="none" strike="noStrike" kern="1200" dirty="0">
                <a:solidFill>
                  <a:schemeClr val="tx1"/>
                </a:solidFill>
                <a:effectLst/>
                <a:latin typeface="+mn-lt"/>
                <a:ea typeface="+mn-ea"/>
                <a:cs typeface="+mn-cs"/>
              </a:rPr>
              <a:t>Your questionnaire should be as short as possible. Don’t ask unnecessary questions or any that are not relevant to your research topic. Ensure that every question helps to answer your research question and helps you to achieve your aims and objectives. Delete those that don’t.</a:t>
            </a:r>
          </a:p>
          <a:p>
            <a:r>
              <a:rPr lang="en-GB" sz="1200" b="0" i="0" u="none" strike="noStrike" kern="1200" dirty="0">
                <a:solidFill>
                  <a:schemeClr val="tx1"/>
                </a:solidFill>
                <a:effectLst/>
                <a:latin typeface="+mn-lt"/>
                <a:ea typeface="+mn-ea"/>
                <a:cs typeface="+mn-cs"/>
              </a:rPr>
              <a:t>Produce straightforward, clear and short questions. Start with easy-to-answer questions and, if you have to ask more complex questions, do so towards the end of your questionnaire.</a:t>
            </a:r>
          </a:p>
          <a:p>
            <a:r>
              <a:rPr lang="en-GB" sz="1200" b="0" i="0" u="none" strike="noStrike" kern="1200" dirty="0">
                <a:solidFill>
                  <a:schemeClr val="tx1"/>
                </a:solidFill>
                <a:effectLst/>
                <a:latin typeface="+mn-lt"/>
                <a:ea typeface="+mn-ea"/>
                <a:cs typeface="+mn-cs"/>
              </a:rPr>
              <a:t>Include filter questions that enable respondents to skip sections that are not relevant to them.</a:t>
            </a:r>
          </a:p>
          <a:p>
            <a:r>
              <a:rPr lang="en-GB" sz="1200" b="0" i="0" u="none" strike="noStrike" kern="1200" dirty="0">
                <a:solidFill>
                  <a:schemeClr val="tx1"/>
                </a:solidFill>
                <a:effectLst/>
                <a:latin typeface="+mn-lt"/>
                <a:ea typeface="+mn-ea"/>
                <a:cs typeface="+mn-cs"/>
              </a:rPr>
              <a:t>Make sure that your questions are free of prestige bias (questions that could embarrass or force respondents into giving a false answer).</a:t>
            </a:r>
          </a:p>
          <a:p>
            <a:r>
              <a:rPr lang="en-GB" sz="1200" b="0" i="0" u="none" strike="noStrike" kern="1200" dirty="0">
                <a:solidFill>
                  <a:schemeClr val="tx1"/>
                </a:solidFill>
                <a:effectLst/>
                <a:latin typeface="+mn-lt"/>
                <a:ea typeface="+mn-ea"/>
                <a:cs typeface="+mn-cs"/>
              </a:rPr>
              <a:t>Don’t assume knowledge or make it seem that you expect a certain level of knowledge by the way that your questions are worded.</a:t>
            </a:r>
          </a:p>
          <a:p>
            <a:r>
              <a:rPr lang="en-GB" sz="1200" b="0" i="0" u="none" strike="noStrike" kern="1200" dirty="0">
                <a:solidFill>
                  <a:schemeClr val="tx1"/>
                </a:solidFill>
                <a:effectLst/>
                <a:latin typeface="+mn-lt"/>
                <a:ea typeface="+mn-ea"/>
                <a:cs typeface="+mn-cs"/>
              </a:rPr>
              <a:t>Don’t create opinions artificially by asking someone a question they know nothing about or they don’t care about.</a:t>
            </a:r>
          </a:p>
          <a:p>
            <a:r>
              <a:rPr lang="en-GB" sz="1200" b="0" i="0" u="none" strike="noStrike" kern="1200" dirty="0">
                <a:solidFill>
                  <a:schemeClr val="tx1"/>
                </a:solidFill>
                <a:effectLst/>
                <a:latin typeface="+mn-lt"/>
                <a:ea typeface="+mn-ea"/>
                <a:cs typeface="+mn-cs"/>
              </a:rPr>
              <a:t>Pay close attention to vocabulary: avoid technical words and jargon and don’t use words that have multiple meanings.</a:t>
            </a:r>
          </a:p>
          <a:p>
            <a:r>
              <a:rPr lang="en-GB" sz="1200" b="0" i="0" u="none" strike="noStrike" kern="1200" dirty="0">
                <a:solidFill>
                  <a:schemeClr val="tx1"/>
                </a:solidFill>
                <a:effectLst/>
                <a:latin typeface="+mn-lt"/>
                <a:ea typeface="+mn-ea"/>
                <a:cs typeface="+mn-cs"/>
              </a:rPr>
              <a:t>Avoid double-barrelled questions (two questions in one), negative questions and leading questions.</a:t>
            </a:r>
          </a:p>
          <a:p>
            <a:r>
              <a:rPr lang="en-GB" sz="1200" b="0" i="0" u="none" strike="noStrike" kern="1200" dirty="0">
                <a:solidFill>
                  <a:schemeClr val="tx1"/>
                </a:solidFill>
                <a:effectLst/>
                <a:latin typeface="+mn-lt"/>
                <a:ea typeface="+mn-ea"/>
                <a:cs typeface="+mn-cs"/>
              </a:rPr>
              <a:t>Try to avoid causing upset, offence, frustration or anger by the way that your questions are worded or asked.</a:t>
            </a:r>
          </a:p>
          <a:p>
            <a:r>
              <a:rPr lang="en-GB" sz="1200" b="0" i="0" u="none" strike="noStrike" kern="1200" dirty="0">
                <a:solidFill>
                  <a:schemeClr val="tx1"/>
                </a:solidFill>
                <a:effectLst/>
                <a:latin typeface="+mn-lt"/>
                <a:ea typeface="+mn-ea"/>
                <a:cs typeface="+mn-cs"/>
              </a:rPr>
              <a:t>If you are dealing with sensitive topics that could lead to embarrassment or sadness, for example, it might be better to ask an indirect question rather than a direct question. This could include asking the respondent to think about how other people might behave in or react to a given situation, rather than asking them to think about how they personally would behave or react. Asking participants to understand another person’s perspective, or asking them how they see (or position) other people, can be a useful way to ask about sensitive topics.</a:t>
            </a:r>
          </a:p>
          <a:p>
            <a:r>
              <a:rPr lang="en-GB" sz="1200" b="0" i="0" u="none" strike="noStrike" kern="1200" dirty="0">
                <a:solidFill>
                  <a:schemeClr val="tx1"/>
                </a:solidFill>
                <a:effectLst/>
                <a:latin typeface="+mn-lt"/>
                <a:ea typeface="+mn-ea"/>
                <a:cs typeface="+mn-cs"/>
              </a:rPr>
              <a:t>Avoid vague words such as ‘often’ and ‘sometimes’. Use specific time-frames when asking about behaviour. Also use specific place-frames, where relevant.</a:t>
            </a:r>
          </a:p>
          <a:p>
            <a:r>
              <a:rPr lang="en-GB" sz="1200" b="0" i="0" u="none" strike="noStrike" kern="1200" dirty="0">
                <a:solidFill>
                  <a:schemeClr val="tx1"/>
                </a:solidFill>
                <a:effectLst/>
                <a:latin typeface="+mn-lt"/>
                <a:ea typeface="+mn-ea"/>
                <a:cs typeface="+mn-cs"/>
              </a:rPr>
              <a:t>Provide all possible responses in a closed question and consider all alternatives. Make sure that all frequencies and/or time-frames are supplied, if you are using them. Include a ‘don’t know/not applicable’ response so that respondents are not forced into an answer when they do not, or cannot, have an answer.</a:t>
            </a:r>
          </a:p>
          <a:p>
            <a:r>
              <a:rPr lang="en-GB" sz="1200" b="0" i="0" u="none" strike="noStrike" kern="1200" dirty="0">
                <a:solidFill>
                  <a:schemeClr val="tx1"/>
                </a:solidFill>
                <a:effectLst/>
                <a:latin typeface="+mn-lt"/>
                <a:ea typeface="+mn-ea"/>
                <a:cs typeface="+mn-cs"/>
              </a:rPr>
              <a:t>Ensure that your questionnaire is suitable for the mode of administration. For example, if it is to be a self-administered questionnaire, ensure that clear instructions are given to respondents. If it is to be administered by telephone, ensure that questions sound right and can be easily understood.</a:t>
            </a:r>
          </a:p>
          <a:p>
            <a:r>
              <a:rPr lang="en-GB" sz="1200" b="0" i="0" u="none" strike="noStrike" kern="1200" dirty="0">
                <a:solidFill>
                  <a:schemeClr val="tx1"/>
                </a:solidFill>
                <a:effectLst/>
                <a:latin typeface="+mn-lt"/>
                <a:ea typeface="+mn-ea"/>
                <a:cs typeface="+mn-cs"/>
              </a:rPr>
              <a:t>Make sure that your questionnaire looks professional (choose your font type and size wisely, avoid clutter and include plenty of white space, for example).</a:t>
            </a:r>
          </a:p>
          <a:p>
            <a:endParaRPr lang="en-US" dirty="0"/>
          </a:p>
        </p:txBody>
      </p:sp>
      <p:sp>
        <p:nvSpPr>
          <p:cNvPr id="4" name="Slide Number Placeholder 3"/>
          <p:cNvSpPr>
            <a:spLocks noGrp="1"/>
          </p:cNvSpPr>
          <p:nvPr>
            <p:ph type="sldNum" sz="quarter" idx="10"/>
          </p:nvPr>
        </p:nvSpPr>
        <p:spPr/>
        <p:txBody>
          <a:bodyPr/>
          <a:lstStyle/>
          <a:p>
            <a:fld id="{4DB31228-81CA-BD47-B360-168338927DA1}" type="slidenum">
              <a:rPr lang="en-US" smtClean="0"/>
              <a:t>86</a:t>
            </a:fld>
            <a:endParaRPr lang="en-US"/>
          </a:p>
        </p:txBody>
      </p:sp>
    </p:spTree>
    <p:extLst>
      <p:ext uri="{BB962C8B-B14F-4D97-AF65-F5344CB8AC3E}">
        <p14:creationId xmlns:p14="http://schemas.microsoft.com/office/powerpoint/2010/main" val="20176658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This is because there are different approaches that depend on discipline and subject, epistemological and methodological standpoint, research question, aims and objectives, target population, budget and resources. However, there are many ways that students can go wrong, so it is imperative that they read around the subject, understand what they are doing, construct their questionnaire carefully, pilot the questions and refine as appropriate. Questionnaires should be flawless and robust: they should be well constructed and analysed correctly so that the data are reliable and can lead to valid conclusions.</a:t>
            </a:r>
          </a:p>
          <a:p>
            <a:r>
              <a:rPr lang="en-GB" sz="1200" b="0" i="0" u="none" strike="noStrike" kern="1200" dirty="0">
                <a:solidFill>
                  <a:schemeClr val="tx1"/>
                </a:solidFill>
                <a:effectLst/>
                <a:latin typeface="+mn-lt"/>
                <a:ea typeface="+mn-ea"/>
                <a:cs typeface="+mn-cs"/>
              </a:rPr>
              <a:t>For objectivists who hope to describe an objective truth, a stimulus-response model is employed, with standardized questions and answers being the favoured approach for large-scale surveys. Validity and reliability are extremely important when designing this type of questionnaire and when analysing data (see </a:t>
            </a:r>
            <a:r>
              <a:rPr lang="en-GB" sz="1200" b="0" i="0" u="none" strike="noStrike" kern="1200" dirty="0">
                <a:solidFill>
                  <a:schemeClr val="tx1"/>
                </a:solidFill>
                <a:effectLst/>
                <a:latin typeface="+mn-lt"/>
                <a:ea typeface="+mn-ea"/>
                <a:cs typeface="+mn-cs"/>
                <a:hlinkClick r:id="rId3"/>
              </a:rPr>
              <a:t>Activity 59</a:t>
            </a:r>
            <a:r>
              <a:rPr lang="en-GB" sz="1200" b="0" i="0" u="none" strike="noStrike" kern="1200" dirty="0">
                <a:solidFill>
                  <a:schemeClr val="tx1"/>
                </a:solidFill>
                <a:effectLst/>
                <a:latin typeface="+mn-lt"/>
                <a:ea typeface="+mn-ea"/>
                <a:cs typeface="+mn-cs"/>
              </a:rPr>
              <a:t>).</a:t>
            </a:r>
          </a:p>
          <a:p>
            <a:r>
              <a:rPr lang="en-GB" sz="1200" b="0" i="0" u="none" strike="noStrike" kern="1200" dirty="0">
                <a:solidFill>
                  <a:schemeClr val="tx1"/>
                </a:solidFill>
                <a:effectLst/>
                <a:latin typeface="+mn-lt"/>
                <a:ea typeface="+mn-ea"/>
                <a:cs typeface="+mn-cs"/>
              </a:rPr>
              <a:t>Researchers who approach questionnaire design from a more subjective standpoint stress that both questions and answers have to be understood in terms of the social contexts in which they operate. Since it is (the construction of) meaning that is important, the design of the questionnaire and the way it is administered are very different from the survey approach described above. The researcher plays a much more important role in helping to construct meaning and, as such, questionnaires can be flexible and fluid.</a:t>
            </a:r>
          </a:p>
          <a:p>
            <a:endParaRPr lang="en-US" dirty="0"/>
          </a:p>
        </p:txBody>
      </p:sp>
      <p:sp>
        <p:nvSpPr>
          <p:cNvPr id="4" name="Slide Number Placeholder 3"/>
          <p:cNvSpPr>
            <a:spLocks noGrp="1"/>
          </p:cNvSpPr>
          <p:nvPr>
            <p:ph type="sldNum" sz="quarter" idx="10"/>
          </p:nvPr>
        </p:nvSpPr>
        <p:spPr/>
        <p:txBody>
          <a:bodyPr/>
          <a:lstStyle/>
          <a:p>
            <a:fld id="{4DB31228-81CA-BD47-B360-168338927DA1}" type="slidenum">
              <a:rPr lang="en-US" smtClean="0"/>
              <a:t>87</a:t>
            </a:fld>
            <a:endParaRPr lang="en-US"/>
          </a:p>
        </p:txBody>
      </p:sp>
    </p:spTree>
    <p:extLst>
      <p:ext uri="{BB962C8B-B14F-4D97-AF65-F5344CB8AC3E}">
        <p14:creationId xmlns:p14="http://schemas.microsoft.com/office/powerpoint/2010/main" val="328490644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Identify the different methods that can be used to administer (distribute, deliver, dispense or issue) questionnaires. For each of the methods that you identify:</a:t>
            </a:r>
          </a:p>
          <a:p>
            <a:r>
              <a:rPr lang="en-GB" sz="1200" b="0" i="0" u="none" strike="noStrike" kern="1200" dirty="0">
                <a:solidFill>
                  <a:schemeClr val="tx1"/>
                </a:solidFill>
                <a:effectLst/>
                <a:latin typeface="+mn-lt"/>
                <a:ea typeface="+mn-ea"/>
                <a:cs typeface="+mn-cs"/>
              </a:rPr>
              <a:t>highlight the strengths of the administration method;</a:t>
            </a:r>
          </a:p>
          <a:p>
            <a:r>
              <a:rPr lang="en-GB" sz="1200" b="0" i="0" u="none" strike="noStrike" kern="1200" dirty="0">
                <a:solidFill>
                  <a:schemeClr val="tx1"/>
                </a:solidFill>
                <a:effectLst/>
                <a:latin typeface="+mn-lt"/>
                <a:ea typeface="+mn-ea"/>
                <a:cs typeface="+mn-cs"/>
              </a:rPr>
              <a:t>highlight the weaknesses of the administration method;</a:t>
            </a:r>
          </a:p>
          <a:p>
            <a:r>
              <a:rPr lang="en-GB" sz="1200" b="0" i="0" u="none" strike="noStrike" kern="1200" dirty="0">
                <a:solidFill>
                  <a:schemeClr val="tx1"/>
                </a:solidFill>
                <a:effectLst/>
                <a:latin typeface="+mn-lt"/>
                <a:ea typeface="+mn-ea"/>
                <a:cs typeface="+mn-cs"/>
              </a:rPr>
              <a:t>provide advice and guidance for students who might be thinking about using this particular administration method for their research.</a:t>
            </a:r>
          </a:p>
          <a:p>
            <a:endParaRPr lang="en-US" dirty="0"/>
          </a:p>
        </p:txBody>
      </p:sp>
      <p:sp>
        <p:nvSpPr>
          <p:cNvPr id="4" name="Slide Number Placeholder 3"/>
          <p:cNvSpPr>
            <a:spLocks noGrp="1"/>
          </p:cNvSpPr>
          <p:nvPr>
            <p:ph type="sldNum" sz="quarter" idx="10"/>
          </p:nvPr>
        </p:nvSpPr>
        <p:spPr/>
        <p:txBody>
          <a:bodyPr/>
          <a:lstStyle/>
          <a:p>
            <a:fld id="{4DB31228-81CA-BD47-B360-168338927DA1}" type="slidenum">
              <a:rPr lang="en-US" smtClean="0"/>
              <a:t>88</a:t>
            </a:fld>
            <a:endParaRPr lang="en-US"/>
          </a:p>
        </p:txBody>
      </p:sp>
    </p:spTree>
    <p:extLst>
      <p:ext uri="{BB962C8B-B14F-4D97-AF65-F5344CB8AC3E}">
        <p14:creationId xmlns:p14="http://schemas.microsoft.com/office/powerpoint/2010/main" val="45116223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kern="1200" dirty="0">
                <a:solidFill>
                  <a:schemeClr val="tx1"/>
                </a:solidFill>
                <a:effectLst/>
                <a:latin typeface="+mn-lt"/>
                <a:ea typeface="+mn-ea"/>
                <a:cs typeface="+mn-cs"/>
              </a:rPr>
              <a:t>Student role 1: Digression</a:t>
            </a:r>
          </a:p>
          <a:p>
            <a:r>
              <a:rPr lang="en-GB" sz="1200" b="0" i="0" u="none" strike="noStrike" kern="1200" dirty="0">
                <a:solidFill>
                  <a:schemeClr val="tx1"/>
                </a:solidFill>
                <a:effectLst/>
                <a:latin typeface="+mn-lt"/>
                <a:ea typeface="+mn-ea"/>
                <a:cs typeface="+mn-cs"/>
              </a:rPr>
              <a:t>You are to try to digress away from the topic under discussion when the opportunity arises. You can use any method you wish, but please ensure that you do not cause offence.</a:t>
            </a:r>
          </a:p>
          <a:p>
            <a:r>
              <a:rPr lang="en-GB" sz="1200" b="1" i="0" u="none" strike="noStrike" kern="1200" dirty="0">
                <a:solidFill>
                  <a:schemeClr val="tx1"/>
                </a:solidFill>
                <a:effectLst/>
                <a:latin typeface="+mn-lt"/>
                <a:ea typeface="+mn-ea"/>
                <a:cs typeface="+mn-cs"/>
              </a:rPr>
              <a:t>Student role 2: Disruption</a:t>
            </a:r>
          </a:p>
          <a:p>
            <a:r>
              <a:rPr lang="en-GB" sz="1200" b="0" i="0" u="none" strike="noStrike" kern="1200" dirty="0">
                <a:solidFill>
                  <a:schemeClr val="tx1"/>
                </a:solidFill>
                <a:effectLst/>
                <a:latin typeface="+mn-lt"/>
                <a:ea typeface="+mn-ea"/>
                <a:cs typeface="+mn-cs"/>
              </a:rPr>
              <a:t>You are to disrupt the discussion, when the opportunity arises. You can use any method you wish, but please ensure that you do not cause offence.</a:t>
            </a:r>
          </a:p>
          <a:p>
            <a:r>
              <a:rPr lang="en-GB" sz="1200" b="1" i="0" u="none" strike="noStrike" kern="1200" dirty="0">
                <a:solidFill>
                  <a:schemeClr val="tx1"/>
                </a:solidFill>
                <a:effectLst/>
                <a:latin typeface="+mn-lt"/>
                <a:ea typeface="+mn-ea"/>
                <a:cs typeface="+mn-cs"/>
              </a:rPr>
              <a:t>Student role 3: Breakaway conversation</a:t>
            </a:r>
          </a:p>
          <a:p>
            <a:r>
              <a:rPr lang="en-GB" sz="1200" b="0" i="0" u="none" strike="noStrike" kern="1200" dirty="0">
                <a:solidFill>
                  <a:schemeClr val="tx1"/>
                </a:solidFill>
                <a:effectLst/>
                <a:latin typeface="+mn-lt"/>
                <a:ea typeface="+mn-ea"/>
                <a:cs typeface="+mn-cs"/>
              </a:rPr>
              <a:t>You are to hold a ‘breakaway conversation’ with a fellow student, when the opportunity arises. Do this when someone else is talking, but please try not to be offensive when you do this.</a:t>
            </a:r>
          </a:p>
          <a:p>
            <a:r>
              <a:rPr lang="en-GB" sz="1200" b="1" i="0" u="none" strike="noStrike" kern="1200" dirty="0">
                <a:solidFill>
                  <a:schemeClr val="tx1"/>
                </a:solidFill>
                <a:effectLst/>
                <a:latin typeface="+mn-lt"/>
                <a:ea typeface="+mn-ea"/>
                <a:cs typeface="+mn-cs"/>
              </a:rPr>
              <a:t>Student role 4: Dominance</a:t>
            </a:r>
          </a:p>
          <a:p>
            <a:r>
              <a:rPr lang="en-GB" sz="1200" b="0" i="0" u="none" strike="noStrike" kern="1200" dirty="0">
                <a:solidFill>
                  <a:schemeClr val="tx1"/>
                </a:solidFill>
                <a:effectLst/>
                <a:latin typeface="+mn-lt"/>
                <a:ea typeface="+mn-ea"/>
                <a:cs typeface="+mn-cs"/>
              </a:rPr>
              <a:t>You are to try to dominate the discussion. Use any method that you wish to do this, but try not to cause upset or offence.</a:t>
            </a:r>
          </a:p>
          <a:p>
            <a:endParaRPr lang="en-US" dirty="0"/>
          </a:p>
        </p:txBody>
      </p:sp>
      <p:sp>
        <p:nvSpPr>
          <p:cNvPr id="4" name="Slide Number Placeholder 3"/>
          <p:cNvSpPr>
            <a:spLocks noGrp="1"/>
          </p:cNvSpPr>
          <p:nvPr>
            <p:ph type="sldNum" sz="quarter" idx="10"/>
          </p:nvPr>
        </p:nvSpPr>
        <p:spPr/>
        <p:txBody>
          <a:bodyPr/>
          <a:lstStyle/>
          <a:p>
            <a:fld id="{4DB31228-81CA-BD47-B360-168338927DA1}" type="slidenum">
              <a:rPr lang="en-US" smtClean="0"/>
              <a:t>92</a:t>
            </a:fld>
            <a:endParaRPr lang="en-US"/>
          </a:p>
        </p:txBody>
      </p:sp>
    </p:spTree>
    <p:extLst>
      <p:ext uri="{BB962C8B-B14F-4D97-AF65-F5344CB8AC3E}">
        <p14:creationId xmlns:p14="http://schemas.microsoft.com/office/powerpoint/2010/main" val="193581903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‘Face validity’ refers to whether the tests that have been performed, or the questions that have been asked, are effective in terms of the stated aims. Are they a reasonable way to obtain the information required? Do they appear to be right?</a:t>
            </a:r>
          </a:p>
          <a:p>
            <a:r>
              <a:rPr lang="en-GB" sz="1200" b="0" i="0" u="none" strike="noStrike" kern="1200" dirty="0">
                <a:solidFill>
                  <a:schemeClr val="tx1"/>
                </a:solidFill>
                <a:effectLst/>
                <a:latin typeface="+mn-lt"/>
                <a:ea typeface="+mn-ea"/>
                <a:cs typeface="+mn-cs"/>
              </a:rPr>
              <a:t>‘Content validity’ refers to the extent to which an instrument measures what it purports to measure. Do the questions or tests reflect the research subject, are all issues included and has anything been left out? Is a particular question or test essential, useful or irrelevant?</a:t>
            </a:r>
          </a:p>
          <a:p>
            <a:r>
              <a:rPr lang="en-GB" sz="1200" b="0" i="0" u="none" strike="noStrike" kern="1200" dirty="0">
                <a:solidFill>
                  <a:schemeClr val="tx1"/>
                </a:solidFill>
                <a:effectLst/>
                <a:latin typeface="+mn-lt"/>
                <a:ea typeface="+mn-ea"/>
                <a:cs typeface="+mn-cs"/>
              </a:rPr>
              <a:t>‘Construct validity’ refers to how well an instrument measures the intended construct. Are the inferences (made on the basis of this measurement) appropriate? How well does the test or experiment measure up to its claims? Two subtypes of construct validity are:</a:t>
            </a:r>
          </a:p>
          <a:p>
            <a:pPr lvl="1"/>
            <a:r>
              <a:rPr lang="en-GB" sz="1200" b="0" i="0" u="none" strike="noStrike" kern="1200" dirty="0">
                <a:solidFill>
                  <a:schemeClr val="tx1"/>
                </a:solidFill>
                <a:effectLst/>
                <a:latin typeface="+mn-lt"/>
                <a:ea typeface="+mn-ea"/>
                <a:cs typeface="+mn-cs"/>
              </a:rPr>
              <a:t>‘convergent validity’, which refers to the extent to which measures that should be (or are expected to be) related are, in reality, related; and</a:t>
            </a:r>
          </a:p>
          <a:p>
            <a:pPr lvl="1"/>
            <a:r>
              <a:rPr lang="en-GB" sz="1200" b="0" i="0" u="none" strike="noStrike" kern="1200" dirty="0">
                <a:solidFill>
                  <a:schemeClr val="tx1"/>
                </a:solidFill>
                <a:effectLst/>
                <a:latin typeface="+mn-lt"/>
                <a:ea typeface="+mn-ea"/>
                <a:cs typeface="+mn-cs"/>
              </a:rPr>
              <a:t>‘discriminant validity’, which refers to the extent to which measures that should be (or are expected to be) unrelated are, in reality, unrelated.</a:t>
            </a:r>
          </a:p>
          <a:p>
            <a:r>
              <a:rPr lang="en-GB" sz="1200" b="0" i="0" u="none" strike="noStrike" kern="1200" dirty="0">
                <a:solidFill>
                  <a:schemeClr val="tx1"/>
                </a:solidFill>
                <a:effectLst/>
                <a:latin typeface="+mn-lt"/>
                <a:ea typeface="+mn-ea"/>
                <a:cs typeface="+mn-cs"/>
              </a:rPr>
              <a:t>‘Internal validity’ refers to how well a test or experiment is performed (including the elimination of bias) and to what extent a causal conclusion is warranted. Are the inferences regarding cause and effect or causal relationships correct and backed up with evidence? Have all confounding variables been eliminated? Are alternative explanations possible?</a:t>
            </a:r>
          </a:p>
          <a:p>
            <a:r>
              <a:rPr lang="en-GB" sz="1200" b="0" i="0" u="none" strike="noStrike" kern="1200" dirty="0">
                <a:solidFill>
                  <a:schemeClr val="tx1"/>
                </a:solidFill>
                <a:effectLst/>
                <a:latin typeface="+mn-lt"/>
                <a:ea typeface="+mn-ea"/>
                <a:cs typeface="+mn-cs"/>
              </a:rPr>
              <a:t>‘External validity’ refers to the extent to which the results of a study can be generalized to other situations, settings, populations or over time. Has the study been replicated, perhaps with different subject populations or in different settings? If not, has enough information been provided for others to replicate the study?</a:t>
            </a:r>
          </a:p>
          <a:p>
            <a:r>
              <a:rPr lang="en-GB" sz="1200" b="0" i="0" u="none" strike="noStrike" kern="1200" dirty="0">
                <a:solidFill>
                  <a:schemeClr val="tx1"/>
                </a:solidFill>
                <a:effectLst/>
                <a:latin typeface="+mn-lt"/>
                <a:ea typeface="+mn-ea"/>
                <a:cs typeface="+mn-cs"/>
              </a:rPr>
              <a:t>‘Predictive validity’ refers to the extent to which the measure being used can make predictions about something that the measure should be able to predict theoretically (behaviour, performance or outcomes of an experiment, for example). Have predictions been made that are found to be true? Are the research results a useful predictor of the outcome of future experiments or tests?</a:t>
            </a:r>
          </a:p>
          <a:p>
            <a:r>
              <a:rPr lang="en-GB" sz="1200" b="0" i="0" u="none" strike="noStrike" kern="1200" dirty="0">
                <a:solidFill>
                  <a:schemeClr val="tx1"/>
                </a:solidFill>
                <a:effectLst/>
                <a:latin typeface="+mn-lt"/>
                <a:ea typeface="+mn-ea"/>
                <a:cs typeface="+mn-cs"/>
              </a:rPr>
              <a:t>‘Concurrent validity’ refers to how well the results of a particular test or measurement correspond to those of a previously established measurement for the same construct. Does the test or measure correlate well with a measure that has been validated previously?</a:t>
            </a:r>
          </a:p>
          <a:p>
            <a:endParaRPr lang="en-US" dirty="0"/>
          </a:p>
        </p:txBody>
      </p:sp>
      <p:sp>
        <p:nvSpPr>
          <p:cNvPr id="4" name="Slide Number Placeholder 3"/>
          <p:cNvSpPr>
            <a:spLocks noGrp="1"/>
          </p:cNvSpPr>
          <p:nvPr>
            <p:ph type="sldNum" sz="quarter" idx="10"/>
          </p:nvPr>
        </p:nvSpPr>
        <p:spPr/>
        <p:txBody>
          <a:bodyPr/>
          <a:lstStyle/>
          <a:p>
            <a:fld id="{4DB31228-81CA-BD47-B360-168338927DA1}" type="slidenum">
              <a:rPr lang="en-US" smtClean="0"/>
              <a:t>99</a:t>
            </a:fld>
            <a:endParaRPr lang="en-US"/>
          </a:p>
        </p:txBody>
      </p:sp>
    </p:spTree>
    <p:extLst>
      <p:ext uri="{BB962C8B-B14F-4D97-AF65-F5344CB8AC3E}">
        <p14:creationId xmlns:p14="http://schemas.microsoft.com/office/powerpoint/2010/main" val="124120450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‘Inter-rater reliability’ (or ‘inter-observer reliability’) is used to show the degree of agreement, or consensus, between different </a:t>
            </a:r>
            <a:r>
              <a:rPr lang="en-GB" sz="1200" b="0" i="0" u="none" strike="noStrike" kern="1200" dirty="0" err="1">
                <a:solidFill>
                  <a:schemeClr val="tx1"/>
                </a:solidFill>
                <a:effectLst/>
                <a:latin typeface="+mn-lt"/>
                <a:ea typeface="+mn-ea"/>
                <a:cs typeface="+mn-cs"/>
              </a:rPr>
              <a:t>raters</a:t>
            </a:r>
            <a:r>
              <a:rPr lang="en-GB" sz="1200" b="0" i="0" u="none" strike="noStrike" kern="1200" dirty="0">
                <a:solidFill>
                  <a:schemeClr val="tx1"/>
                </a:solidFill>
                <a:effectLst/>
                <a:latin typeface="+mn-lt"/>
                <a:ea typeface="+mn-ea"/>
                <a:cs typeface="+mn-cs"/>
              </a:rPr>
              <a:t> or observers. It gives a score on how much homogeny or consensus there is and is used to check that scales are not defective, ensure that </a:t>
            </a:r>
            <a:r>
              <a:rPr lang="en-GB" sz="1200" b="0" i="0" u="none" strike="noStrike" kern="1200" dirty="0" err="1">
                <a:solidFill>
                  <a:schemeClr val="tx1"/>
                </a:solidFill>
                <a:effectLst/>
                <a:latin typeface="+mn-lt"/>
                <a:ea typeface="+mn-ea"/>
                <a:cs typeface="+mn-cs"/>
              </a:rPr>
              <a:t>raters</a:t>
            </a:r>
            <a:r>
              <a:rPr lang="en-GB" sz="1200" b="0" i="0" u="none" strike="noStrike" kern="1200" dirty="0">
                <a:solidFill>
                  <a:schemeClr val="tx1"/>
                </a:solidFill>
                <a:effectLst/>
                <a:latin typeface="+mn-lt"/>
                <a:ea typeface="+mn-ea"/>
                <a:cs typeface="+mn-cs"/>
              </a:rPr>
              <a:t> are well trained and/or eliminate experimenter bias.</a:t>
            </a:r>
          </a:p>
          <a:p>
            <a:r>
              <a:rPr lang="en-GB" sz="1200" b="0" i="0" u="none" strike="noStrike" kern="1200" dirty="0">
                <a:solidFill>
                  <a:schemeClr val="tx1"/>
                </a:solidFill>
                <a:effectLst/>
                <a:latin typeface="+mn-lt"/>
                <a:ea typeface="+mn-ea"/>
                <a:cs typeface="+mn-cs"/>
              </a:rPr>
              <a:t>‘Test–retest reliability’ assesses the consistency of a measure from one time to another. The same test is administered to the same people at two points in time. Results are compared: the closer the scores the more reliable the results.</a:t>
            </a:r>
          </a:p>
          <a:p>
            <a:r>
              <a:rPr lang="en-GB" sz="1200" b="0" i="0" u="none" strike="noStrike" kern="1200" dirty="0">
                <a:solidFill>
                  <a:schemeClr val="tx1"/>
                </a:solidFill>
                <a:effectLst/>
                <a:latin typeface="+mn-lt"/>
                <a:ea typeface="+mn-ea"/>
                <a:cs typeface="+mn-cs"/>
              </a:rPr>
              <a:t>‘Inter-method reliability’ assesses the degree to which test scores are consistent when there are variations in methods or instruments. For example, ‘parallel form reliability’ requires two sets of different questions on the same construct to be administered to the same sample of people. The correlation between these two sets of questions provides an estimate of reliability.</a:t>
            </a:r>
          </a:p>
          <a:p>
            <a:r>
              <a:rPr lang="en-GB" sz="1200" b="0" i="0" u="none" strike="noStrike" kern="1200" dirty="0">
                <a:solidFill>
                  <a:schemeClr val="tx1"/>
                </a:solidFill>
                <a:effectLst/>
                <a:latin typeface="+mn-lt"/>
                <a:ea typeface="+mn-ea"/>
                <a:cs typeface="+mn-cs"/>
              </a:rPr>
              <a:t>‘Internal consistency reliability’ is used to assess the consistency of results across items within a test (on one occasion). It is based on the correlation between different items that propose to measure the same general construct. High scores suggest good internal consistency. ‘Split-half reliability’ is an internal consistency measure. The test is split into two halves, the whole instrument is administered to a sample of people, and the score for each half calculated. The split-half reliability estimate is a correlation between the two scores.</a:t>
            </a:r>
          </a:p>
          <a:p>
            <a:endParaRPr lang="en-US" dirty="0"/>
          </a:p>
        </p:txBody>
      </p:sp>
      <p:sp>
        <p:nvSpPr>
          <p:cNvPr id="4" name="Slide Number Placeholder 3"/>
          <p:cNvSpPr>
            <a:spLocks noGrp="1"/>
          </p:cNvSpPr>
          <p:nvPr>
            <p:ph type="sldNum" sz="quarter" idx="10"/>
          </p:nvPr>
        </p:nvSpPr>
        <p:spPr/>
        <p:txBody>
          <a:bodyPr/>
          <a:lstStyle/>
          <a:p>
            <a:fld id="{4DB31228-81CA-BD47-B360-168338927DA1}" type="slidenum">
              <a:rPr lang="en-US" smtClean="0"/>
              <a:t>100</a:t>
            </a:fld>
            <a:endParaRPr lang="en-US"/>
          </a:p>
        </p:txBody>
      </p:sp>
    </p:spTree>
    <p:extLst>
      <p:ext uri="{BB962C8B-B14F-4D97-AF65-F5344CB8AC3E}">
        <p14:creationId xmlns:p14="http://schemas.microsoft.com/office/powerpoint/2010/main" val="166434500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kern="1200" dirty="0">
                <a:solidFill>
                  <a:schemeClr val="tx1"/>
                </a:solidFill>
                <a:effectLst/>
                <a:latin typeface="+mn-lt"/>
                <a:ea typeface="+mn-ea"/>
                <a:cs typeface="+mn-cs"/>
              </a:rPr>
              <a:t>Apprenticeship transcript</a:t>
            </a:r>
          </a:p>
          <a:p>
            <a:r>
              <a:rPr lang="en-GB" sz="1200" b="0" i="0" u="none" strike="noStrike" kern="1200" dirty="0">
                <a:solidFill>
                  <a:schemeClr val="tx1"/>
                </a:solidFill>
                <a:effectLst/>
                <a:latin typeface="+mn-lt"/>
                <a:ea typeface="+mn-ea"/>
                <a:cs typeface="+mn-cs"/>
              </a:rPr>
              <a:t>INT: When did you leave school?</a:t>
            </a:r>
          </a:p>
          <a:p>
            <a:r>
              <a:rPr lang="en-GB" sz="1200" b="0" i="0" u="none" strike="noStrike" kern="1200" dirty="0">
                <a:solidFill>
                  <a:schemeClr val="tx1"/>
                </a:solidFill>
                <a:effectLst/>
                <a:latin typeface="+mn-lt"/>
                <a:ea typeface="+mn-ea"/>
                <a:cs typeface="+mn-cs"/>
              </a:rPr>
              <a:t>So I left sixth form in 2009 and the whole time I was there they kind of said to me, you know, university is the only way forward, you’re not going to get anywhere in your life if you don’t go to university, you’ve got to do your statement just as a back-up and I said no, I’m not going to do a statement and they got really angry with me. They were like no you’ve got to do it and so I would just sit there in lessons and just like look up apprenticeships and they were like why are you looking up apprenticeships and I was like ’cos that’s what I want to do and they were like OK give [the local training centre] a ring and that was it, that was the only thing that was mentioned about apprenticeships and I think their view is quite backwards about it.</a:t>
            </a:r>
          </a:p>
          <a:p>
            <a:r>
              <a:rPr lang="en-GB" sz="1200" b="0" i="0" u="none" strike="noStrike" kern="1200" dirty="0">
                <a:solidFill>
                  <a:schemeClr val="tx1"/>
                </a:solidFill>
                <a:effectLst/>
                <a:latin typeface="+mn-lt"/>
                <a:ea typeface="+mn-ea"/>
                <a:cs typeface="+mn-cs"/>
              </a:rPr>
              <a:t>What A levels were you studying?</a:t>
            </a:r>
          </a:p>
          <a:p>
            <a:r>
              <a:rPr lang="en-GB" sz="1200" b="0" i="0" u="none" strike="noStrike" kern="1200" dirty="0">
                <a:solidFill>
                  <a:schemeClr val="tx1"/>
                </a:solidFill>
                <a:effectLst/>
                <a:latin typeface="+mn-lt"/>
                <a:ea typeface="+mn-ea"/>
                <a:cs typeface="+mn-cs"/>
              </a:rPr>
              <a:t>I did English Literature, History, German and Photography.</a:t>
            </a:r>
          </a:p>
          <a:p>
            <a:r>
              <a:rPr lang="en-GB" sz="1200" b="0" i="0" u="none" strike="noStrike" kern="1200" dirty="0">
                <a:solidFill>
                  <a:schemeClr val="tx1"/>
                </a:solidFill>
                <a:effectLst/>
                <a:latin typeface="+mn-lt"/>
                <a:ea typeface="+mn-ea"/>
                <a:cs typeface="+mn-cs"/>
              </a:rPr>
              <a:t>And you said staff at your school expected you to go to university?</a:t>
            </a:r>
          </a:p>
          <a:p>
            <a:r>
              <a:rPr lang="en-GB" sz="1200" b="0" i="0" u="none" strike="noStrike" kern="1200" dirty="0">
                <a:solidFill>
                  <a:schemeClr val="tx1"/>
                </a:solidFill>
                <a:effectLst/>
                <a:latin typeface="+mn-lt"/>
                <a:ea typeface="+mn-ea"/>
                <a:cs typeface="+mn-cs"/>
              </a:rPr>
              <a:t>Well yes, I think that’s one of the kind of sticklers with apprenticeships, it’s kind of seen as if you don’t do very well with your GCSEs then apprenticeships are the only option.</a:t>
            </a:r>
          </a:p>
          <a:p>
            <a:r>
              <a:rPr lang="en-GB" sz="1200" b="0" i="0" u="none" strike="noStrike" kern="1200" dirty="0">
                <a:solidFill>
                  <a:schemeClr val="tx1"/>
                </a:solidFill>
                <a:effectLst/>
                <a:latin typeface="+mn-lt"/>
                <a:ea typeface="+mn-ea"/>
                <a:cs typeface="+mn-cs"/>
              </a:rPr>
              <a:t>How did you know about apprenticeships in the first place?</a:t>
            </a:r>
          </a:p>
          <a:p>
            <a:r>
              <a:rPr lang="en-GB" sz="1200" b="0" i="0" u="none" strike="noStrike" kern="1200" dirty="0">
                <a:solidFill>
                  <a:schemeClr val="tx1"/>
                </a:solidFill>
                <a:effectLst/>
                <a:latin typeface="+mn-lt"/>
                <a:ea typeface="+mn-ea"/>
                <a:cs typeface="+mn-cs"/>
              </a:rPr>
              <a:t>It had kind of been mentioned to us when we started sixth form like they kind of gave us guidance, so you know, the next step is you can go to university which we encourage you to do, you can go straight into work or you can do an apprenticeship. But nothing was touched upon with apprenticeships or work, it was all go to university. My dad was an apprentice anyway, he’s a welder, so he was an apprentice since he was seventeen, so I kind of asked him about the whole apprenticeship scheme, so like, although it’s changed it gave me an insight. So I got more information from him than anyone else so I was determined that I was going to do an apprenticeship. So I left sixth form in 2009 and I was working at [a local clothes store] part-time and they said we can give you more hours so I was doing about 35 hours a week and I was searching for an apprenticeship. I Googled apprenticeships and it came up with the National Apprenticeship website so I signed onto that and I had a look at the vacancies in the area. I applied for a couple and didn’t hear anything back, they were for like basic admin assistant and then it got to December time and I was still at [the local clothes shop] and I hadn’t heard back from any apprenticeships and I hadn’t had any feedback so I was kind of panicking.</a:t>
            </a:r>
          </a:p>
          <a:p>
            <a:r>
              <a:rPr lang="en-GB" sz="1200" b="0" i="0" u="none" strike="noStrike" kern="1200" dirty="0">
                <a:solidFill>
                  <a:schemeClr val="tx1"/>
                </a:solidFill>
                <a:effectLst/>
                <a:latin typeface="+mn-lt"/>
                <a:ea typeface="+mn-ea"/>
                <a:cs typeface="+mn-cs"/>
              </a:rPr>
              <a:t>Did you have any guidance?</a:t>
            </a:r>
          </a:p>
          <a:p>
            <a:r>
              <a:rPr lang="en-GB" sz="1200" b="0" i="0" u="none" strike="noStrike" kern="1200" dirty="0">
                <a:solidFill>
                  <a:schemeClr val="tx1"/>
                </a:solidFill>
                <a:effectLst/>
                <a:latin typeface="+mn-lt"/>
                <a:ea typeface="+mn-ea"/>
                <a:cs typeface="+mn-cs"/>
              </a:rPr>
              <a:t>So I had no guidance, I didn’t know who to talk to about it so I decided to apply to university, but I only applied to [a local university] because I didn’t want to be away from home that much.</a:t>
            </a:r>
          </a:p>
          <a:p>
            <a:r>
              <a:rPr lang="en-GB" sz="1200" b="0" i="0" u="none" strike="noStrike" kern="1200" dirty="0">
                <a:solidFill>
                  <a:schemeClr val="tx1"/>
                </a:solidFill>
                <a:effectLst/>
                <a:latin typeface="+mn-lt"/>
                <a:ea typeface="+mn-ea"/>
                <a:cs typeface="+mn-cs"/>
              </a:rPr>
              <a:t>What course did you apply for?</a:t>
            </a:r>
          </a:p>
          <a:p>
            <a:r>
              <a:rPr lang="en-GB" sz="1200" b="0" i="0" u="none" strike="noStrike" kern="1200" dirty="0">
                <a:solidFill>
                  <a:schemeClr val="tx1"/>
                </a:solidFill>
                <a:effectLst/>
                <a:latin typeface="+mn-lt"/>
                <a:ea typeface="+mn-ea"/>
                <a:cs typeface="+mn-cs"/>
              </a:rPr>
              <a:t>So I applied for Arts and Events Management and Marketing and Advertising. And I sent off my UCAS a week before it was due and I heard back from them within about a month and they offered me an interview, but at the same time I’d also applied for an apprenticeship with [a local marketing company] and I went for an interview at the university on the Monday and I got the apprenticeship on the Friday, so I had two interviews and I got both of them. It’s obviously two different routes, so I really had to decide because I couldn’t say oh this was further, this was more money, so I chose the apprenticeship route because they’d taken a chance on me and I thought I could just do it and get the experience, which I think is the most valuable thing. You can have all the qualifications in the world and have no experience at all.</a:t>
            </a:r>
          </a:p>
          <a:p>
            <a:r>
              <a:rPr lang="en-GB" sz="1200" b="0" i="0" u="none" strike="noStrike" kern="1200" dirty="0">
                <a:solidFill>
                  <a:schemeClr val="tx1"/>
                </a:solidFill>
                <a:effectLst/>
                <a:latin typeface="+mn-lt"/>
                <a:ea typeface="+mn-ea"/>
                <a:cs typeface="+mn-cs"/>
              </a:rPr>
              <a:t>So you started as an apprentice?</a:t>
            </a:r>
          </a:p>
          <a:p>
            <a:r>
              <a:rPr lang="en-GB" sz="1200" b="0" i="0" u="none" strike="noStrike" kern="1200" dirty="0">
                <a:solidFill>
                  <a:schemeClr val="tx1"/>
                </a:solidFill>
                <a:effectLst/>
                <a:latin typeface="+mn-lt"/>
                <a:ea typeface="+mn-ea"/>
                <a:cs typeface="+mn-cs"/>
              </a:rPr>
              <a:t>Well I met with [the company director] and she said, you know, you’re over eighteen so we have a problem, the government doesn’t supply funding for over eighteens as easily so I said, OK I’ll do it for free because I really wanted the experience, I wanted to do it, I’d never done anything in marketing before and I really wanted to go out there. It was kind of like a challenge for me because it was taking me out of my comfort zone, I was travelling to [a city 30 miles away] every day on the train and it was a completely new position. I could be who I wanted to be, I could invent myself in a kind of way. So it was nice so I did that and became really good friends with them all, but after a while, because I was still working at [the local clothes shop], so I was doing six days a week and five were unpaid so it really took its toll on me and I was really exhausted and I just couldn’t do it anymore. So although I had a great experience there and I’m still friends with the girls I worked with, although I really loved working there I just couldn’t do it so I decided to hand in my notice.</a:t>
            </a:r>
          </a:p>
          <a:p>
            <a:r>
              <a:rPr lang="en-GB" sz="1200" b="0" i="0" u="none" strike="noStrike" kern="1200" dirty="0">
                <a:solidFill>
                  <a:schemeClr val="tx1"/>
                </a:solidFill>
                <a:effectLst/>
                <a:latin typeface="+mn-lt"/>
                <a:ea typeface="+mn-ea"/>
                <a:cs typeface="+mn-cs"/>
              </a:rPr>
              <a:t>What did you do then?</a:t>
            </a:r>
          </a:p>
          <a:p>
            <a:r>
              <a:rPr lang="en-GB" sz="1200" b="0" i="0" u="none" strike="noStrike" kern="1200" dirty="0">
                <a:solidFill>
                  <a:schemeClr val="tx1"/>
                </a:solidFill>
                <a:effectLst/>
                <a:latin typeface="+mn-lt"/>
                <a:ea typeface="+mn-ea"/>
                <a:cs typeface="+mn-cs"/>
              </a:rPr>
              <a:t>I met [a woman] from [a local marketing company] and I’ve known her a couple of years because my mum used to work with her, so I gave her a call and she said she was looking for an apprentice. So I said yes, I’ve done marketing unpaid for six months and she said do you want to come around and I had an informal interview with her.</a:t>
            </a:r>
          </a:p>
          <a:p>
            <a:r>
              <a:rPr lang="en-GB" sz="1200" b="0" i="0" u="none" strike="noStrike" kern="1200" dirty="0">
                <a:solidFill>
                  <a:schemeClr val="tx1"/>
                </a:solidFill>
                <a:effectLst/>
                <a:latin typeface="+mn-lt"/>
                <a:ea typeface="+mn-ea"/>
                <a:cs typeface="+mn-cs"/>
              </a:rPr>
              <a:t>Would you recommend others do what you did?</a:t>
            </a:r>
          </a:p>
          <a:p>
            <a:r>
              <a:rPr lang="en-GB" sz="1200" b="0" i="0" u="none" strike="noStrike" kern="1200" dirty="0">
                <a:solidFill>
                  <a:schemeClr val="tx1"/>
                </a:solidFill>
                <a:effectLst/>
                <a:latin typeface="+mn-lt"/>
                <a:ea typeface="+mn-ea"/>
                <a:cs typeface="+mn-cs"/>
              </a:rPr>
              <a:t>I think if your heart’s in it then do it, if you’re committed to doing it then go for it. But I mean there comes a point when somebody will probably take advantage of that, which I was kind of getting the sense of that, because they were asking more of me and they were asking me to take work home and it just got a bit too much, but I mean you’ve got to start somewhere. And I built up the experience in that six months, you know, it was definitely worth doing, it was a tough six months and it just completely physically and emotionally drained me, but yes, I think it was important.</a:t>
            </a:r>
          </a:p>
          <a:p>
            <a:r>
              <a:rPr lang="en-GB" sz="1200" b="0" i="0" u="none" strike="noStrike" kern="1200" dirty="0">
                <a:solidFill>
                  <a:schemeClr val="tx1"/>
                </a:solidFill>
                <a:effectLst/>
                <a:latin typeface="+mn-lt"/>
                <a:ea typeface="+mn-ea"/>
                <a:cs typeface="+mn-cs"/>
              </a:rPr>
              <a:t>You said your dad did an apprenticeship. Were your parents supportive?</a:t>
            </a:r>
          </a:p>
          <a:p>
            <a:r>
              <a:rPr lang="en-GB" sz="1200" b="0" i="0" u="none" strike="noStrike" kern="1200" dirty="0">
                <a:solidFill>
                  <a:schemeClr val="tx1"/>
                </a:solidFill>
                <a:effectLst/>
                <a:latin typeface="+mn-lt"/>
                <a:ea typeface="+mn-ea"/>
                <a:cs typeface="+mn-cs"/>
              </a:rPr>
              <a:t>Yes, definitely, you know, I said to them I’ve applied to university and they were like oh that’s brilliant, and I was like I’ve also applied for an apprenticeship and they were like oh that’s brilliant. So they were both like whatever you want to do, whatever makes you happy and obviously they are really supportive of me now because I’m still living at home and I only get my apprenticeship wage, but yes, they really supported me and encouraged me to do well.</a:t>
            </a:r>
          </a:p>
          <a:p>
            <a:r>
              <a:rPr lang="en-GB" sz="1200" b="0" i="0" u="none" strike="noStrike" kern="1200" dirty="0">
                <a:solidFill>
                  <a:schemeClr val="tx1"/>
                </a:solidFill>
                <a:effectLst/>
                <a:latin typeface="+mn-lt"/>
                <a:ea typeface="+mn-ea"/>
                <a:cs typeface="+mn-cs"/>
              </a:rPr>
              <a:t>Do you feel members of staff at your school were supportive?</a:t>
            </a:r>
          </a:p>
          <a:p>
            <a:r>
              <a:rPr lang="en-GB" sz="1200" b="0" i="0" u="none" strike="noStrike" kern="1200" dirty="0">
                <a:solidFill>
                  <a:schemeClr val="tx1"/>
                </a:solidFill>
                <a:effectLst/>
                <a:latin typeface="+mn-lt"/>
                <a:ea typeface="+mn-ea"/>
                <a:cs typeface="+mn-cs"/>
              </a:rPr>
              <a:t>I think really like, when we were at school we had like, I think it was PSE, or PHSE, I can’t remember what it was called, but it was all like sex education and things, but I think I do remember vaguely touching upon interviews, but I do think they really need to improve on that ’cos a lot of people don’t have the support from home and some people, you know their parents may never have had a job, you know, no fault to their own it could be, but some people might not know how to do that and I think as part of growing up and learning and in our culture that is an essential thing that the government should try and incorporate in lessons with young people because it’s a basic skill isn’t it, you know, some people just don’t know how to behave. I think I did some interview training when I was at sixth form, my school was quite good, but that’s more for university so it was kind of like when you go to university this is how you should dress. But you know they should have it for all places of work, whether it’s going out for a job, an apprenticeship or university or a standard interview, anything like that there should be a procedure in place I think.</a:t>
            </a:r>
          </a:p>
          <a:p>
            <a:r>
              <a:rPr lang="en-GB" sz="1200" b="0" i="0" u="none" strike="noStrike" kern="1200" dirty="0">
                <a:solidFill>
                  <a:schemeClr val="tx1"/>
                </a:solidFill>
                <a:effectLst/>
                <a:latin typeface="+mn-lt"/>
                <a:ea typeface="+mn-ea"/>
                <a:cs typeface="+mn-cs"/>
              </a:rPr>
              <a:t>What would you say to someone who was thinking about going for an apprenticeship?</a:t>
            </a:r>
          </a:p>
          <a:p>
            <a:r>
              <a:rPr lang="en-GB" sz="1200" b="0" i="0" u="none" strike="noStrike" kern="1200" dirty="0">
                <a:solidFill>
                  <a:schemeClr val="tx1"/>
                </a:solidFill>
                <a:effectLst/>
                <a:latin typeface="+mn-lt"/>
                <a:ea typeface="+mn-ea"/>
                <a:cs typeface="+mn-cs"/>
              </a:rPr>
              <a:t>Go for it. Definitely, I mean like I said before with the whole experience thing, you can’t beat it. I’ve learned so much from being with [my employer]. From an apprentices point of view probably don’t give up. Have the confidence to go out and do it because it is all changing at the moment and I think it probably is a bit all up in the air because there’s lots of different things coming through and more funding is going to be available for over-eighteen-year-olds.</a:t>
            </a:r>
          </a:p>
          <a:p>
            <a:r>
              <a:rPr lang="en-GB" sz="1200" b="0" i="0" u="none" strike="noStrike" kern="1200" dirty="0">
                <a:solidFill>
                  <a:schemeClr val="tx1"/>
                </a:solidFill>
                <a:effectLst/>
                <a:latin typeface="+mn-lt"/>
                <a:ea typeface="+mn-ea"/>
                <a:cs typeface="+mn-cs"/>
              </a:rPr>
              <a:t>(Permission has been granted to use the transcript)</a:t>
            </a:r>
          </a:p>
          <a:p>
            <a:endParaRPr lang="en-US" dirty="0"/>
          </a:p>
        </p:txBody>
      </p:sp>
      <p:sp>
        <p:nvSpPr>
          <p:cNvPr id="4" name="Slide Number Placeholder 3"/>
          <p:cNvSpPr>
            <a:spLocks noGrp="1"/>
          </p:cNvSpPr>
          <p:nvPr>
            <p:ph type="sldNum" sz="quarter" idx="10"/>
          </p:nvPr>
        </p:nvSpPr>
        <p:spPr/>
        <p:txBody>
          <a:bodyPr/>
          <a:lstStyle/>
          <a:p>
            <a:fld id="{4DB31228-81CA-BD47-B360-168338927DA1}" type="slidenum">
              <a:rPr lang="en-US" smtClean="0"/>
              <a:t>101</a:t>
            </a:fld>
            <a:endParaRPr lang="en-US"/>
          </a:p>
        </p:txBody>
      </p:sp>
    </p:spTree>
    <p:extLst>
      <p:ext uri="{BB962C8B-B14F-4D97-AF65-F5344CB8AC3E}">
        <p14:creationId xmlns:p14="http://schemas.microsoft.com/office/powerpoint/2010/main" val="19746796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Authenticity. Is the research real, genuine and of undisputable origin?</a:t>
            </a:r>
          </a:p>
          <a:p>
            <a:r>
              <a:rPr lang="en-GB" sz="1200" b="0" i="0" u="none" strike="noStrike" kern="1200" dirty="0">
                <a:solidFill>
                  <a:schemeClr val="tx1"/>
                </a:solidFill>
                <a:effectLst/>
                <a:latin typeface="+mn-lt"/>
                <a:ea typeface="+mn-ea"/>
                <a:cs typeface="+mn-cs"/>
              </a:rPr>
              <a:t>Integrity. Does the researcher display honesty, sincerity and truthfulness?</a:t>
            </a:r>
          </a:p>
          <a:p>
            <a:r>
              <a:rPr lang="en-GB" sz="1200" b="0" i="0" u="none" strike="noStrike" kern="1200" dirty="0">
                <a:solidFill>
                  <a:schemeClr val="tx1"/>
                </a:solidFill>
                <a:effectLst/>
                <a:latin typeface="+mn-lt"/>
                <a:ea typeface="+mn-ea"/>
                <a:cs typeface="+mn-cs"/>
              </a:rPr>
              <a:t>Reflexivity. Have positionality and biases been discussed and acknowledged?</a:t>
            </a:r>
          </a:p>
          <a:p>
            <a:r>
              <a:rPr lang="en-GB" sz="1200" b="0" i="0" u="none" strike="noStrike" kern="1200" dirty="0">
                <a:solidFill>
                  <a:schemeClr val="tx1"/>
                </a:solidFill>
                <a:effectLst/>
                <a:latin typeface="+mn-lt"/>
                <a:ea typeface="+mn-ea"/>
                <a:cs typeface="+mn-cs"/>
              </a:rPr>
              <a:t>Dependability. Can the researcher account for the constantly changing circumstances in which research occurs? Have these changes been acknowledged and discussed?</a:t>
            </a:r>
          </a:p>
          <a:p>
            <a:r>
              <a:rPr lang="en-GB" sz="1200" b="0" i="0" u="none" strike="noStrike" kern="1200" dirty="0">
                <a:solidFill>
                  <a:schemeClr val="tx1"/>
                </a:solidFill>
                <a:effectLst/>
                <a:latin typeface="+mn-lt"/>
                <a:ea typeface="+mn-ea"/>
                <a:cs typeface="+mn-cs"/>
              </a:rPr>
              <a:t>Sensitivity to context. Do interpretations take the context (structures, settings and frameworks, for example) into account? Is the researcher attuned to the social context?</a:t>
            </a:r>
          </a:p>
          <a:p>
            <a:r>
              <a:rPr lang="en-GB" sz="1200" b="0" i="0" u="none" strike="noStrike" kern="1200" dirty="0">
                <a:solidFill>
                  <a:schemeClr val="tx1"/>
                </a:solidFill>
                <a:effectLst/>
                <a:latin typeface="+mn-lt"/>
                <a:ea typeface="+mn-ea"/>
                <a:cs typeface="+mn-cs"/>
              </a:rPr>
              <a:t>Consonance. Are the methods, interpretations and conclusions appropriate to the theoretical perspective and epistemological and methodological stance?</a:t>
            </a:r>
          </a:p>
          <a:p>
            <a:r>
              <a:rPr lang="en-GB" sz="1200" b="0" i="0" u="none" strike="noStrike" kern="1200" dirty="0">
                <a:solidFill>
                  <a:schemeClr val="tx1"/>
                </a:solidFill>
                <a:effectLst/>
                <a:latin typeface="+mn-lt"/>
                <a:ea typeface="+mn-ea"/>
                <a:cs typeface="+mn-cs"/>
              </a:rPr>
              <a:t>Rigour. Are interpretations rigorous and accurate? Has the researcher continued with the analysis until their theory is complete?</a:t>
            </a:r>
          </a:p>
          <a:p>
            <a:r>
              <a:rPr lang="en-GB" sz="1200" b="0" i="0" u="none" strike="noStrike" kern="1200" dirty="0">
                <a:solidFill>
                  <a:schemeClr val="tx1"/>
                </a:solidFill>
                <a:effectLst/>
                <a:latin typeface="+mn-lt"/>
                <a:ea typeface="+mn-ea"/>
                <a:cs typeface="+mn-cs"/>
              </a:rPr>
              <a:t>Persuasiveness. Are all claims established convincingly and backed up with evidence?</a:t>
            </a:r>
          </a:p>
          <a:p>
            <a:r>
              <a:rPr lang="en-GB" sz="1200" b="0" i="0" u="none" strike="noStrike" kern="1200" dirty="0">
                <a:solidFill>
                  <a:schemeClr val="tx1"/>
                </a:solidFill>
                <a:effectLst/>
                <a:latin typeface="+mn-lt"/>
                <a:ea typeface="+mn-ea"/>
                <a:cs typeface="+mn-cs"/>
              </a:rPr>
              <a:t>Validation. Have the participants had chance to see the results and can they validate the findings, if this is possible?</a:t>
            </a:r>
          </a:p>
          <a:p>
            <a:r>
              <a:rPr lang="en-GB" sz="1200" b="0" i="0" u="none" strike="noStrike" kern="1200" dirty="0">
                <a:solidFill>
                  <a:schemeClr val="tx1"/>
                </a:solidFill>
                <a:effectLst/>
                <a:latin typeface="+mn-lt"/>
                <a:ea typeface="+mn-ea"/>
                <a:cs typeface="+mn-cs"/>
              </a:rPr>
              <a:t>Credibility. Are the results credible and believable from the perspective of the participants and other researchers?</a:t>
            </a:r>
          </a:p>
          <a:p>
            <a:r>
              <a:rPr lang="en-GB" sz="1200" b="0" i="0" u="none" strike="noStrike" kern="1200" dirty="0">
                <a:solidFill>
                  <a:schemeClr val="tx1"/>
                </a:solidFill>
                <a:effectLst/>
                <a:latin typeface="+mn-lt"/>
                <a:ea typeface="+mn-ea"/>
                <a:cs typeface="+mn-cs"/>
              </a:rPr>
              <a:t>Trustworthiness. Can research participants and other researchers trust the results?</a:t>
            </a:r>
          </a:p>
          <a:p>
            <a:r>
              <a:rPr lang="en-GB" sz="1200" b="0" i="0" u="none" strike="noStrike" kern="1200" dirty="0">
                <a:solidFill>
                  <a:schemeClr val="tx1"/>
                </a:solidFill>
                <a:effectLst/>
                <a:latin typeface="+mn-lt"/>
                <a:ea typeface="+mn-ea"/>
                <a:cs typeface="+mn-cs"/>
              </a:rPr>
              <a:t>Transparency. Are all the issues clear and transparent? Is it easy for other researchers and members of the public to understand how the research has been carried out?</a:t>
            </a:r>
          </a:p>
          <a:p>
            <a:r>
              <a:rPr lang="en-GB" sz="1200" b="0" i="0" u="none" strike="noStrike" kern="1200" dirty="0">
                <a:solidFill>
                  <a:schemeClr val="tx1"/>
                </a:solidFill>
                <a:effectLst/>
                <a:latin typeface="+mn-lt"/>
                <a:ea typeface="+mn-ea"/>
                <a:cs typeface="+mn-cs"/>
              </a:rPr>
              <a:t>Confirmation. Can all results be confirmed or corroborated? Have the methods been well described, and can they be followed by other researchers?</a:t>
            </a:r>
          </a:p>
          <a:p>
            <a:r>
              <a:rPr lang="en-GB" sz="1200" b="0" i="0" u="none" strike="noStrike" kern="1200" dirty="0">
                <a:solidFill>
                  <a:schemeClr val="tx1"/>
                </a:solidFill>
                <a:effectLst/>
                <a:latin typeface="+mn-lt"/>
                <a:ea typeface="+mn-ea"/>
                <a:cs typeface="+mn-cs"/>
              </a:rPr>
              <a:t>Transferability. Is it possible to transfer the results to other settings or contexts?</a:t>
            </a:r>
          </a:p>
          <a:p>
            <a:r>
              <a:rPr lang="en-GB" sz="1200" b="0" i="0" u="none" strike="noStrike" kern="1200" dirty="0">
                <a:solidFill>
                  <a:schemeClr val="tx1"/>
                </a:solidFill>
                <a:effectLst/>
                <a:latin typeface="+mn-lt"/>
                <a:ea typeface="+mn-ea"/>
                <a:cs typeface="+mn-cs"/>
              </a:rPr>
              <a:t>Generalizability. This does not refer to statistical generalization, but instead to theoretical generalization. Does the theory provide insights that may be useful in similar contexts?</a:t>
            </a:r>
          </a:p>
          <a:p>
            <a:r>
              <a:rPr lang="en-GB" sz="1200" b="0" i="0" u="none" strike="noStrike" kern="1200" dirty="0">
                <a:solidFill>
                  <a:schemeClr val="tx1"/>
                </a:solidFill>
                <a:effectLst/>
                <a:latin typeface="+mn-lt"/>
                <a:ea typeface="+mn-ea"/>
                <a:cs typeface="+mn-cs"/>
              </a:rPr>
              <a:t>Impact. What is the impact of the research? What are the societal and economic benefits? Who benefits from the research and in what way? Are these issues explained clearly?</a:t>
            </a:r>
          </a:p>
          <a:p>
            <a:r>
              <a:rPr lang="en-GB" sz="1200" b="0" i="0" u="none" strike="noStrike" kern="1200" dirty="0">
                <a:solidFill>
                  <a:schemeClr val="tx1"/>
                </a:solidFill>
                <a:effectLst/>
                <a:latin typeface="+mn-lt"/>
                <a:ea typeface="+mn-ea"/>
                <a:cs typeface="+mn-cs"/>
              </a:rPr>
              <a:t>Importance. How important are the findings to policy and practice, industry, wider society or the scientific and/or medical community?</a:t>
            </a:r>
          </a:p>
          <a:p>
            <a:r>
              <a:rPr lang="en-GB" dirty="0"/>
              <a:t/>
            </a:r>
            <a:br>
              <a:rPr lang="en-GB" dirty="0"/>
            </a:br>
            <a:endParaRPr lang="en-US" dirty="0"/>
          </a:p>
        </p:txBody>
      </p:sp>
      <p:sp>
        <p:nvSpPr>
          <p:cNvPr id="4" name="Slide Number Placeholder 3"/>
          <p:cNvSpPr>
            <a:spLocks noGrp="1"/>
          </p:cNvSpPr>
          <p:nvPr>
            <p:ph type="sldNum" sz="quarter" idx="10"/>
          </p:nvPr>
        </p:nvSpPr>
        <p:spPr/>
        <p:txBody>
          <a:bodyPr/>
          <a:lstStyle/>
          <a:p>
            <a:fld id="{4DB31228-81CA-BD47-B360-168338927DA1}" type="slidenum">
              <a:rPr lang="en-US" smtClean="0"/>
              <a:t>102</a:t>
            </a:fld>
            <a:endParaRPr lang="en-US"/>
          </a:p>
        </p:txBody>
      </p:sp>
    </p:spTree>
    <p:extLst>
      <p:ext uri="{BB962C8B-B14F-4D97-AF65-F5344CB8AC3E}">
        <p14:creationId xmlns:p14="http://schemas.microsoft.com/office/powerpoint/2010/main" val="182066785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Inductive reasoning begins with distinct observations and moves to broader generalizations, explanations or theories. It can be used to inform hypotheses and theories. Its strengths are that it is efficient and practical, open-ended and exploratory, can generate new knowledge and is useful for making predictions and providing direction. Its weaknesses are that it can be incomplete, uncertain, open to bias and lead to false conclusions.</a:t>
            </a:r>
          </a:p>
          <a:p>
            <a:r>
              <a:rPr lang="en-GB" sz="1200" b="0" i="0" u="none" strike="noStrike" kern="1200" dirty="0">
                <a:solidFill>
                  <a:schemeClr val="tx1"/>
                </a:solidFill>
                <a:effectLst/>
                <a:latin typeface="+mn-lt"/>
                <a:ea typeface="+mn-ea"/>
                <a:cs typeface="+mn-cs"/>
              </a:rPr>
              <a:t>Deductive reasoning moves from the more general to the specific. A theory is developed and narrowed into a hypothesis that can be tested and confirmed with specific data. Its strengths are that it can provide certainty, is logically sound (provided the premise is true) and is seen to be objective. Its weaknesses are that it is limited to exploring and testing the implications of what we already know or assume to be true and, therefore, does not enable us to learn anything new. It can also lead to false conclusions.</a:t>
            </a:r>
          </a:p>
          <a:p>
            <a:r>
              <a:rPr lang="en-GB" sz="1200" b="0" i="0" u="none" strike="noStrike" kern="1200" dirty="0">
                <a:solidFill>
                  <a:schemeClr val="tx1"/>
                </a:solidFill>
                <a:effectLst/>
                <a:latin typeface="+mn-lt"/>
                <a:ea typeface="+mn-ea"/>
                <a:cs typeface="+mn-cs"/>
              </a:rPr>
              <a:t>Abductive reasoning involves developing and testing hypotheses based on the best information available. Using this reasoning, a logical conclusion is developed from the facts and is usually the simplest or most likely explanation. Its strengths and weaknesses depend on situation and context, but can include efficiency and low costs against unreliability and bias.</a:t>
            </a:r>
          </a:p>
          <a:p>
            <a:r>
              <a:rPr lang="en-GB" sz="1200" b="0" i="0" u="none" strike="noStrike" kern="1200" dirty="0">
                <a:solidFill>
                  <a:schemeClr val="tx1"/>
                </a:solidFill>
                <a:effectLst/>
                <a:latin typeface="+mn-lt"/>
                <a:ea typeface="+mn-ea"/>
                <a:cs typeface="+mn-cs"/>
              </a:rPr>
              <a:t>All three types of reasoning can be used in the same research project. For example, some researchers may begin using one type of reasoning, but change as their research progresses, while other researchers use all three types of reasoning at different stages of the research process. It is possible that the three approaches, when used together, can give a more complete understanding of data.</a:t>
            </a:r>
          </a:p>
          <a:p>
            <a:endParaRPr lang="en-US" dirty="0"/>
          </a:p>
        </p:txBody>
      </p:sp>
      <p:sp>
        <p:nvSpPr>
          <p:cNvPr id="4" name="Slide Number Placeholder 3"/>
          <p:cNvSpPr>
            <a:spLocks noGrp="1"/>
          </p:cNvSpPr>
          <p:nvPr>
            <p:ph type="sldNum" sz="quarter" idx="10"/>
          </p:nvPr>
        </p:nvSpPr>
        <p:spPr/>
        <p:txBody>
          <a:bodyPr/>
          <a:lstStyle/>
          <a:p>
            <a:fld id="{4DB31228-81CA-BD47-B360-168338927DA1}" type="slidenum">
              <a:rPr lang="en-US" smtClean="0"/>
              <a:t>103</a:t>
            </a:fld>
            <a:endParaRPr lang="en-US"/>
          </a:p>
        </p:txBody>
      </p:sp>
    </p:spTree>
    <p:extLst>
      <p:ext uri="{BB962C8B-B14F-4D97-AF65-F5344CB8AC3E}">
        <p14:creationId xmlns:p14="http://schemas.microsoft.com/office/powerpoint/2010/main" val="41120250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B389BAC-1DDB-6F48-B397-306B6D23B25E}" type="datetime1">
              <a:rPr lang="en-GB" smtClean="0"/>
              <a:t>11/06/2018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AE31D8C-1B8F-F946-A038-B9A73BA69FBD}" type="slidenum">
              <a:rPr lang="en-US" smtClean="0"/>
              <a:t>‹#›</a:t>
            </a:fld>
            <a:endParaRPr lang="en-US"/>
          </a:p>
        </p:txBody>
      </p:sp>
    </p:spTree>
    <p:extLst>
      <p:ext uri="{BB962C8B-B14F-4D97-AF65-F5344CB8AC3E}">
        <p14:creationId xmlns:p14="http://schemas.microsoft.com/office/powerpoint/2010/main" val="496366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F4DFF7-FDB2-5A40-9F72-FE0F2AB1948B}" type="datetime1">
              <a:rPr lang="en-GB" smtClean="0"/>
              <a:t>11/06/2018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AE31D8C-1B8F-F946-A038-B9A73BA69FBD}" type="slidenum">
              <a:rPr lang="en-US" smtClean="0"/>
              <a:t>‹#›</a:t>
            </a:fld>
            <a:endParaRPr lang="en-US"/>
          </a:p>
        </p:txBody>
      </p:sp>
    </p:spTree>
    <p:extLst>
      <p:ext uri="{BB962C8B-B14F-4D97-AF65-F5344CB8AC3E}">
        <p14:creationId xmlns:p14="http://schemas.microsoft.com/office/powerpoint/2010/main" val="21162213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9289348-6F05-1E41-A867-0E300EF44AEF}" type="datetime1">
              <a:rPr lang="en-GB" smtClean="0"/>
              <a:t>11/06/2018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AE31D8C-1B8F-F946-A038-B9A73BA69FBD}" type="slidenum">
              <a:rPr lang="en-US" smtClean="0"/>
              <a:t>‹#›</a:t>
            </a:fld>
            <a:endParaRPr lang="en-US"/>
          </a:p>
        </p:txBody>
      </p:sp>
    </p:spTree>
    <p:extLst>
      <p:ext uri="{BB962C8B-B14F-4D97-AF65-F5344CB8AC3E}">
        <p14:creationId xmlns:p14="http://schemas.microsoft.com/office/powerpoint/2010/main" val="787444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B3133D-B05E-CC46-A778-A03EB9BCD81C}" type="datetime1">
              <a:rPr lang="en-GB" smtClean="0"/>
              <a:t>11/06/2018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AE31D8C-1B8F-F946-A038-B9A73BA69FBD}" type="slidenum">
              <a:rPr lang="en-US" smtClean="0"/>
              <a:t>‹#›</a:t>
            </a:fld>
            <a:endParaRPr lang="en-US"/>
          </a:p>
        </p:txBody>
      </p:sp>
    </p:spTree>
    <p:extLst>
      <p:ext uri="{BB962C8B-B14F-4D97-AF65-F5344CB8AC3E}">
        <p14:creationId xmlns:p14="http://schemas.microsoft.com/office/powerpoint/2010/main" val="33289401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457AE6-6A81-ED4C-A4EE-843FFC1AAA67}" type="datetime1">
              <a:rPr lang="en-GB" smtClean="0"/>
              <a:t>11/06/2018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AE31D8C-1B8F-F946-A038-B9A73BA69FBD}" type="slidenum">
              <a:rPr lang="en-US" smtClean="0"/>
              <a:t>‹#›</a:t>
            </a:fld>
            <a:endParaRPr lang="en-US"/>
          </a:p>
        </p:txBody>
      </p:sp>
    </p:spTree>
    <p:extLst>
      <p:ext uri="{BB962C8B-B14F-4D97-AF65-F5344CB8AC3E}">
        <p14:creationId xmlns:p14="http://schemas.microsoft.com/office/powerpoint/2010/main" val="1680616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158CFB6-F63B-DA43-8BDD-516BF4C4C33C}" type="datetime1">
              <a:rPr lang="en-GB" smtClean="0"/>
              <a:t>11/06/2018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AE31D8C-1B8F-F946-A038-B9A73BA69FBD}" type="slidenum">
              <a:rPr lang="en-US" smtClean="0"/>
              <a:t>‹#›</a:t>
            </a:fld>
            <a:endParaRPr lang="en-US"/>
          </a:p>
        </p:txBody>
      </p:sp>
    </p:spTree>
    <p:extLst>
      <p:ext uri="{BB962C8B-B14F-4D97-AF65-F5344CB8AC3E}">
        <p14:creationId xmlns:p14="http://schemas.microsoft.com/office/powerpoint/2010/main" val="30020440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469B388-EAD3-E346-9AAA-A830C5E84C69}" type="datetime1">
              <a:rPr lang="en-GB" smtClean="0"/>
              <a:t>11/06/2018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AE31D8C-1B8F-F946-A038-B9A73BA69FBD}" type="slidenum">
              <a:rPr lang="en-US" smtClean="0"/>
              <a:t>‹#›</a:t>
            </a:fld>
            <a:endParaRPr lang="en-US"/>
          </a:p>
        </p:txBody>
      </p:sp>
    </p:spTree>
    <p:extLst>
      <p:ext uri="{BB962C8B-B14F-4D97-AF65-F5344CB8AC3E}">
        <p14:creationId xmlns:p14="http://schemas.microsoft.com/office/powerpoint/2010/main" val="2888904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32C0EA-28B2-C140-8C74-8F559FBBF787}" type="datetime1">
              <a:rPr lang="en-GB" smtClean="0"/>
              <a:t>11/06/2018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AE31D8C-1B8F-F946-A038-B9A73BA69FBD}" type="slidenum">
              <a:rPr lang="en-US" smtClean="0"/>
              <a:t>‹#›</a:t>
            </a:fld>
            <a:endParaRPr lang="en-US"/>
          </a:p>
        </p:txBody>
      </p:sp>
    </p:spTree>
    <p:extLst>
      <p:ext uri="{BB962C8B-B14F-4D97-AF65-F5344CB8AC3E}">
        <p14:creationId xmlns:p14="http://schemas.microsoft.com/office/powerpoint/2010/main" val="21618906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DABEB6B-6891-B244-88F6-8C6EC206D87A}" type="datetime1">
              <a:rPr lang="en-GB" smtClean="0"/>
              <a:t>11/06/2018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AE31D8C-1B8F-F946-A038-B9A73BA69FBD}" type="slidenum">
              <a:rPr lang="en-US" smtClean="0"/>
              <a:t>‹#›</a:t>
            </a:fld>
            <a:endParaRPr lang="en-US"/>
          </a:p>
        </p:txBody>
      </p:sp>
    </p:spTree>
    <p:extLst>
      <p:ext uri="{BB962C8B-B14F-4D97-AF65-F5344CB8AC3E}">
        <p14:creationId xmlns:p14="http://schemas.microsoft.com/office/powerpoint/2010/main" val="26123470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E2642C-38F9-F149-A507-243708FEE1B2}" type="datetime1">
              <a:rPr lang="en-GB" smtClean="0"/>
              <a:t>11/06/2018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AE31D8C-1B8F-F946-A038-B9A73BA69FBD}" type="slidenum">
              <a:rPr lang="en-US" smtClean="0"/>
              <a:t>‹#›</a:t>
            </a:fld>
            <a:endParaRPr lang="en-US"/>
          </a:p>
        </p:txBody>
      </p:sp>
    </p:spTree>
    <p:extLst>
      <p:ext uri="{BB962C8B-B14F-4D97-AF65-F5344CB8AC3E}">
        <p14:creationId xmlns:p14="http://schemas.microsoft.com/office/powerpoint/2010/main" val="36287388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84336E-C989-F74A-A9FE-DEE51C3E77EF}" type="datetime1">
              <a:rPr lang="en-GB" smtClean="0"/>
              <a:t>11/06/2018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AE31D8C-1B8F-F946-A038-B9A73BA69FBD}" type="slidenum">
              <a:rPr lang="en-US" smtClean="0"/>
              <a:t>‹#›</a:t>
            </a:fld>
            <a:endParaRPr lang="en-US"/>
          </a:p>
        </p:txBody>
      </p:sp>
    </p:spTree>
    <p:extLst>
      <p:ext uri="{BB962C8B-B14F-4D97-AF65-F5344CB8AC3E}">
        <p14:creationId xmlns:p14="http://schemas.microsoft.com/office/powerpoint/2010/main" val="15001147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A2E7DE1-7721-694C-8C86-44857BC6F2F1}" type="datetime1">
              <a:rPr lang="en-GB" smtClean="0"/>
              <a:t>11/06/2018</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AE31D8C-1B8F-F946-A038-B9A73BA69FBD}" type="slidenum">
              <a:rPr lang="en-US" smtClean="0"/>
              <a:t>‹#›</a:t>
            </a:fld>
            <a:endParaRPr lang="en-US"/>
          </a:p>
        </p:txBody>
      </p:sp>
    </p:spTree>
    <p:extLst>
      <p:ext uri="{BB962C8B-B14F-4D97-AF65-F5344CB8AC3E}">
        <p14:creationId xmlns:p14="http://schemas.microsoft.com/office/powerpoint/2010/main" val="414153023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emf"/><Relationship Id="rId1" Type="http://schemas.openxmlformats.org/officeDocument/2006/relationships/slideLayout" Target="../slideLayouts/slideLayout2.xml"/><Relationship Id="rId4" Type="http://schemas.openxmlformats.org/officeDocument/2006/relationships/image" Target="../media/image11.emf"/></Relationships>
</file>

<file path=ppt/slides/_rels/slide40.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14.tiff"/><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3" Type="http://schemas.openxmlformats.org/officeDocument/2006/relationships/hyperlink" Target="https://mopinion.com/top-21-online-survey-software-questionnaire-tools-overview/" TargetMode="External"/><Relationship Id="rId2" Type="http://schemas.openxmlformats.org/officeDocument/2006/relationships/hyperlink" Target="http://uk.pcmag.com/surveygizmo/74367/review/surveygizmo" TargetMode="External"/><Relationship Id="rId1" Type="http://schemas.openxmlformats.org/officeDocument/2006/relationships/slideLayout" Target="../slideLayouts/slideLayout2.xml"/><Relationship Id="rId5" Type="http://schemas.openxmlformats.org/officeDocument/2006/relationships/hyperlink" Target="http://blogs.brighton.ac.uk/sasspsychlab/files/2015/03/Comparison-of-free-survey-tools-yf27qp.pdf" TargetMode="External"/><Relationship Id="rId4" Type="http://schemas.openxmlformats.org/officeDocument/2006/relationships/hyperlink" Target="https://blog.capterra.com/best-free-survey-tools-power-your-research/" TargetMode="Externa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8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6.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FEF4E260-B79D-41D8-90EB-C84807CD77E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8135" y="476778"/>
            <a:ext cx="7212450" cy="5920653"/>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a16="http://schemas.microsoft.com/office/drawing/2014/main" xmlns="" id="{0686AD50-C6DC-4D98-A467-9AC1F3C2D8D0}"/>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3230880" y="4424906"/>
            <a:ext cx="3657600" cy="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xmlns="" id="{241208F6-8B1C-4098-9388-150BC8E447B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851452" y="476778"/>
            <a:ext cx="3864383" cy="5920653"/>
          </a:xfrm>
          <a:prstGeom prst="rect">
            <a:avLst/>
          </a:prstGeom>
          <a:solidFill>
            <a:srgbClr val="A6A6A6">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F027C428-2FF5-6744-AB28-C416926C1D7A}"/>
              </a:ext>
            </a:extLst>
          </p:cNvPr>
          <p:cNvSpPr>
            <a:spLocks noGrp="1"/>
          </p:cNvSpPr>
          <p:nvPr>
            <p:ph type="ctrTitle"/>
          </p:nvPr>
        </p:nvSpPr>
        <p:spPr>
          <a:xfrm>
            <a:off x="1118215" y="1269255"/>
            <a:ext cx="5956353" cy="3038947"/>
          </a:xfrm>
        </p:spPr>
        <p:txBody>
          <a:bodyPr>
            <a:normAutofit/>
          </a:bodyPr>
          <a:lstStyle/>
          <a:p>
            <a:pPr algn="r"/>
            <a:r>
              <a:rPr lang="en-US" sz="5400" dirty="0">
                <a:solidFill>
                  <a:srgbClr val="FFFFFF"/>
                </a:solidFill>
              </a:rPr>
              <a:t>Research Methods</a:t>
            </a:r>
            <a:br>
              <a:rPr lang="en-US" sz="5400" dirty="0">
                <a:solidFill>
                  <a:srgbClr val="FFFFFF"/>
                </a:solidFill>
              </a:rPr>
            </a:br>
            <a:r>
              <a:rPr lang="en-US" sz="5400" dirty="0">
                <a:solidFill>
                  <a:srgbClr val="FFFFFF"/>
                </a:solidFill>
              </a:rPr>
              <a:t>Method and Methodology</a:t>
            </a:r>
          </a:p>
        </p:txBody>
      </p:sp>
      <p:sp>
        <p:nvSpPr>
          <p:cNvPr id="3" name="Subtitle 2">
            <a:extLst>
              <a:ext uri="{FF2B5EF4-FFF2-40B4-BE49-F238E27FC236}">
                <a16:creationId xmlns:a16="http://schemas.microsoft.com/office/drawing/2014/main" xmlns="" id="{B7B8DD44-9541-FE4F-9ACF-07CC9EF51154}"/>
              </a:ext>
            </a:extLst>
          </p:cNvPr>
          <p:cNvSpPr>
            <a:spLocks noGrp="1"/>
          </p:cNvSpPr>
          <p:nvPr>
            <p:ph type="subTitle" idx="1"/>
          </p:nvPr>
        </p:nvSpPr>
        <p:spPr>
          <a:xfrm>
            <a:off x="1118215" y="4578114"/>
            <a:ext cx="5956353" cy="1247274"/>
          </a:xfrm>
        </p:spPr>
        <p:txBody>
          <a:bodyPr>
            <a:normAutofit/>
          </a:bodyPr>
          <a:lstStyle/>
          <a:p>
            <a:pPr algn="r"/>
            <a:r>
              <a:rPr lang="en-US" dirty="0" err="1">
                <a:solidFill>
                  <a:srgbClr val="FFFFFF"/>
                </a:solidFill>
              </a:rPr>
              <a:t>Dr</a:t>
            </a:r>
            <a:r>
              <a:rPr lang="en-US" dirty="0">
                <a:solidFill>
                  <a:srgbClr val="FFFFFF"/>
                </a:solidFill>
              </a:rPr>
              <a:t> Caroline Jawad 2018</a:t>
            </a:r>
          </a:p>
        </p:txBody>
      </p:sp>
    </p:spTree>
    <p:extLst>
      <p:ext uri="{BB962C8B-B14F-4D97-AF65-F5344CB8AC3E}">
        <p14:creationId xmlns:p14="http://schemas.microsoft.com/office/powerpoint/2010/main" val="11852596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6494" y="-297657"/>
            <a:ext cx="10515600" cy="1325563"/>
          </a:xfrm>
        </p:spPr>
        <p:txBody>
          <a:bodyPr/>
          <a:lstStyle/>
          <a:p>
            <a:pPr>
              <a:defRPr/>
            </a:pPr>
            <a:r>
              <a:rPr lang="en-GB" dirty="0">
                <a:latin typeface="+mn-lt"/>
              </a:rPr>
              <a:t>Sequence of a structured thesis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67444412"/>
              </p:ext>
            </p:extLst>
          </p:nvPr>
        </p:nvGraphicFramePr>
        <p:xfrm>
          <a:off x="1" y="1027906"/>
          <a:ext cx="12088906" cy="58300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79372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2667000" y="795337"/>
            <a:ext cx="6858000" cy="5267325"/>
          </a:xfrm>
          <a:prstGeom prst="rect">
            <a:avLst/>
          </a:prstGeom>
        </p:spPr>
      </p:pic>
    </p:spTree>
    <p:extLst>
      <p:ext uri="{BB962C8B-B14F-4D97-AF65-F5344CB8AC3E}">
        <p14:creationId xmlns:p14="http://schemas.microsoft.com/office/powerpoint/2010/main" val="21244937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Methodology </a:t>
            </a:r>
          </a:p>
        </p:txBody>
      </p:sp>
      <p:sp>
        <p:nvSpPr>
          <p:cNvPr id="3" name="Content Placeholder 2"/>
          <p:cNvSpPr>
            <a:spLocks noGrp="1"/>
          </p:cNvSpPr>
          <p:nvPr>
            <p:ph idx="1"/>
          </p:nvPr>
        </p:nvSpPr>
        <p:spPr/>
        <p:txBody>
          <a:bodyPr>
            <a:normAutofit/>
          </a:bodyPr>
          <a:lstStyle/>
          <a:p>
            <a:r>
              <a:rPr lang="en-GB" dirty="0"/>
              <a:t>Drives your dissertation.</a:t>
            </a:r>
          </a:p>
          <a:p>
            <a:r>
              <a:rPr lang="en-GB" dirty="0"/>
              <a:t>Theoretically rigorous.</a:t>
            </a:r>
          </a:p>
          <a:p>
            <a:r>
              <a:rPr lang="en-GB" dirty="0"/>
              <a:t>All dissertations are fundamentally pieces of persuasive writing: their primary purpose is to convince readers of the quality of your research, the validity of your methods, and the merit of your conclusions. </a:t>
            </a:r>
          </a:p>
          <a:p>
            <a:pPr marL="0" indent="0">
              <a:buNone/>
            </a:pPr>
            <a:endParaRPr lang="en-GB" dirty="0"/>
          </a:p>
        </p:txBody>
      </p:sp>
    </p:spTree>
    <p:extLst>
      <p:ext uri="{BB962C8B-B14F-4D97-AF65-F5344CB8AC3E}">
        <p14:creationId xmlns:p14="http://schemas.microsoft.com/office/powerpoint/2010/main" val="38505075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509682" y="1356576"/>
            <a:ext cx="5053197" cy="4049142"/>
          </a:xfrm>
          <a:prstGeom prst="rect">
            <a:avLst/>
          </a:prstGeom>
        </p:spPr>
      </p:pic>
    </p:spTree>
    <p:extLst>
      <p:ext uri="{BB962C8B-B14F-4D97-AF65-F5344CB8AC3E}">
        <p14:creationId xmlns:p14="http://schemas.microsoft.com/office/powerpoint/2010/main" val="17867221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484094" y="271204"/>
            <a:ext cx="10797676" cy="6075808"/>
          </a:xfrm>
          <a:prstGeom prst="rect">
            <a:avLst/>
          </a:prstGeom>
        </p:spPr>
      </p:pic>
    </p:spTree>
    <p:extLst>
      <p:ext uri="{BB962C8B-B14F-4D97-AF65-F5344CB8AC3E}">
        <p14:creationId xmlns:p14="http://schemas.microsoft.com/office/powerpoint/2010/main" val="14095272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Cím 1">
            <a:extLst>
              <a:ext uri="{FF2B5EF4-FFF2-40B4-BE49-F238E27FC236}">
                <a16:creationId xmlns:a16="http://schemas.microsoft.com/office/drawing/2014/main" xmlns="" id="{7F924AA4-11D9-6C4A-AE96-978242029F89}"/>
              </a:ext>
            </a:extLst>
          </p:cNvPr>
          <p:cNvSpPr>
            <a:spLocks noGrp="1"/>
          </p:cNvSpPr>
          <p:nvPr>
            <p:ph type="title"/>
          </p:nvPr>
        </p:nvSpPr>
        <p:spPr/>
        <p:txBody>
          <a:bodyPr/>
          <a:lstStyle/>
          <a:p>
            <a:r>
              <a:rPr lang="hu-HU" altLang="hu-HU" dirty="0"/>
              <a:t>The Wheel of Science</a:t>
            </a:r>
          </a:p>
        </p:txBody>
      </p:sp>
      <p:sp>
        <p:nvSpPr>
          <p:cNvPr id="4" name="Ellipszis 3">
            <a:extLst>
              <a:ext uri="{FF2B5EF4-FFF2-40B4-BE49-F238E27FC236}">
                <a16:creationId xmlns:a16="http://schemas.microsoft.com/office/drawing/2014/main" xmlns="" id="{52CA9099-883C-954F-B57A-E27CDE669CA9}"/>
              </a:ext>
            </a:extLst>
          </p:cNvPr>
          <p:cNvSpPr/>
          <p:nvPr/>
        </p:nvSpPr>
        <p:spPr>
          <a:xfrm>
            <a:off x="4837113" y="1620838"/>
            <a:ext cx="2520950" cy="12239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hu-HU" sz="3200" dirty="0" err="1">
                <a:solidFill>
                  <a:schemeClr val="tx1"/>
                </a:solidFill>
              </a:rPr>
              <a:t>Theories</a:t>
            </a:r>
            <a:endParaRPr lang="hu-HU" dirty="0">
              <a:solidFill>
                <a:schemeClr val="tx1"/>
              </a:solidFill>
            </a:endParaRPr>
          </a:p>
        </p:txBody>
      </p:sp>
      <p:sp>
        <p:nvSpPr>
          <p:cNvPr id="5" name="Ellipszis 4">
            <a:extLst>
              <a:ext uri="{FF2B5EF4-FFF2-40B4-BE49-F238E27FC236}">
                <a16:creationId xmlns:a16="http://schemas.microsoft.com/office/drawing/2014/main" xmlns="" id="{8F6F3155-C90A-7040-907B-3D86C8C2B513}"/>
              </a:ext>
            </a:extLst>
          </p:cNvPr>
          <p:cNvSpPr/>
          <p:nvPr/>
        </p:nvSpPr>
        <p:spPr>
          <a:xfrm>
            <a:off x="1386348" y="2997201"/>
            <a:ext cx="3731342" cy="122396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hu-HU" sz="2800" dirty="0" err="1">
                <a:solidFill>
                  <a:schemeClr val="tx1"/>
                </a:solidFill>
              </a:rPr>
              <a:t>Empirical</a:t>
            </a:r>
            <a:r>
              <a:rPr lang="hu-HU" sz="2800" dirty="0">
                <a:solidFill>
                  <a:schemeClr val="tx1"/>
                </a:solidFill>
              </a:rPr>
              <a:t> </a:t>
            </a:r>
            <a:r>
              <a:rPr lang="hu-HU" sz="2800" dirty="0" err="1">
                <a:solidFill>
                  <a:schemeClr val="tx1"/>
                </a:solidFill>
              </a:rPr>
              <a:t>generalisations</a:t>
            </a:r>
            <a:endParaRPr lang="hu-HU" sz="1600" dirty="0">
              <a:solidFill>
                <a:schemeClr val="tx1"/>
              </a:solidFill>
            </a:endParaRPr>
          </a:p>
        </p:txBody>
      </p:sp>
      <p:sp>
        <p:nvSpPr>
          <p:cNvPr id="6" name="Ellipszis 5">
            <a:extLst>
              <a:ext uri="{FF2B5EF4-FFF2-40B4-BE49-F238E27FC236}">
                <a16:creationId xmlns:a16="http://schemas.microsoft.com/office/drawing/2014/main" xmlns="" id="{A03D7268-7C90-664D-A92F-1BB5629CD46C}"/>
              </a:ext>
            </a:extLst>
          </p:cNvPr>
          <p:cNvSpPr/>
          <p:nvPr/>
        </p:nvSpPr>
        <p:spPr>
          <a:xfrm>
            <a:off x="7550150" y="2997201"/>
            <a:ext cx="3422650" cy="122396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hu-HU" sz="3200" dirty="0" err="1">
                <a:solidFill>
                  <a:schemeClr val="tx1"/>
                </a:solidFill>
              </a:rPr>
              <a:t>Hypotheses</a:t>
            </a:r>
            <a:endParaRPr lang="hu-HU" dirty="0">
              <a:solidFill>
                <a:schemeClr val="tx1"/>
              </a:solidFill>
            </a:endParaRPr>
          </a:p>
        </p:txBody>
      </p:sp>
      <p:sp>
        <p:nvSpPr>
          <p:cNvPr id="7" name="Ellipszis 6">
            <a:extLst>
              <a:ext uri="{FF2B5EF4-FFF2-40B4-BE49-F238E27FC236}">
                <a16:creationId xmlns:a16="http://schemas.microsoft.com/office/drawing/2014/main" xmlns="" id="{6B360BE2-0963-B242-9DCA-C36533B0FF6B}"/>
              </a:ext>
            </a:extLst>
          </p:cNvPr>
          <p:cNvSpPr/>
          <p:nvPr/>
        </p:nvSpPr>
        <p:spPr>
          <a:xfrm>
            <a:off x="4586748" y="4652963"/>
            <a:ext cx="3067665" cy="12239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hu-HU" sz="2800" dirty="0" err="1">
                <a:solidFill>
                  <a:schemeClr val="tx1"/>
                </a:solidFill>
              </a:rPr>
              <a:t>Observations</a:t>
            </a:r>
            <a:endParaRPr lang="hu-HU" sz="2800" dirty="0">
              <a:solidFill>
                <a:schemeClr val="tx1"/>
              </a:solidFill>
            </a:endParaRPr>
          </a:p>
        </p:txBody>
      </p:sp>
      <p:sp>
        <p:nvSpPr>
          <p:cNvPr id="8" name="Kanyar jobbra 7">
            <a:extLst>
              <a:ext uri="{FF2B5EF4-FFF2-40B4-BE49-F238E27FC236}">
                <a16:creationId xmlns:a16="http://schemas.microsoft.com/office/drawing/2014/main" xmlns="" id="{7B8DE01B-38BE-6947-A9AC-B08F578C5DD6}"/>
              </a:ext>
            </a:extLst>
          </p:cNvPr>
          <p:cNvSpPr/>
          <p:nvPr/>
        </p:nvSpPr>
        <p:spPr>
          <a:xfrm>
            <a:off x="3454401" y="1916113"/>
            <a:ext cx="974725" cy="882650"/>
          </a:xfrm>
          <a:prstGeom prst="bentArrow">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hu-HU">
              <a:solidFill>
                <a:schemeClr val="tx1"/>
              </a:solidFill>
            </a:endParaRPr>
          </a:p>
        </p:txBody>
      </p:sp>
      <p:sp>
        <p:nvSpPr>
          <p:cNvPr id="9" name="Kanyar jobbra 8">
            <a:extLst>
              <a:ext uri="{FF2B5EF4-FFF2-40B4-BE49-F238E27FC236}">
                <a16:creationId xmlns:a16="http://schemas.microsoft.com/office/drawing/2014/main" xmlns="" id="{DAFB624E-35A8-EF48-913E-869ED561F42E}"/>
              </a:ext>
            </a:extLst>
          </p:cNvPr>
          <p:cNvSpPr/>
          <p:nvPr/>
        </p:nvSpPr>
        <p:spPr>
          <a:xfrm rot="16200000">
            <a:off x="3463131" y="4410869"/>
            <a:ext cx="954088" cy="971550"/>
          </a:xfrm>
          <a:prstGeom prst="bentArrow">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hu-HU">
              <a:solidFill>
                <a:schemeClr val="tx1"/>
              </a:solidFill>
            </a:endParaRPr>
          </a:p>
        </p:txBody>
      </p:sp>
      <p:sp>
        <p:nvSpPr>
          <p:cNvPr id="10" name="Kanyar jobbra 9">
            <a:extLst>
              <a:ext uri="{FF2B5EF4-FFF2-40B4-BE49-F238E27FC236}">
                <a16:creationId xmlns:a16="http://schemas.microsoft.com/office/drawing/2014/main" xmlns="" id="{7BBB7D26-D2DF-D54C-B164-419EF763CE68}"/>
              </a:ext>
            </a:extLst>
          </p:cNvPr>
          <p:cNvSpPr/>
          <p:nvPr/>
        </p:nvSpPr>
        <p:spPr>
          <a:xfrm rot="10800000">
            <a:off x="7766050" y="4419600"/>
            <a:ext cx="914400" cy="954088"/>
          </a:xfrm>
          <a:prstGeom prst="bentArrow">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hu-HU">
              <a:solidFill>
                <a:schemeClr val="tx1"/>
              </a:solidFill>
            </a:endParaRPr>
          </a:p>
        </p:txBody>
      </p:sp>
      <p:sp>
        <p:nvSpPr>
          <p:cNvPr id="11" name="Kanyar jobbra 10">
            <a:extLst>
              <a:ext uri="{FF2B5EF4-FFF2-40B4-BE49-F238E27FC236}">
                <a16:creationId xmlns:a16="http://schemas.microsoft.com/office/drawing/2014/main" xmlns="" id="{36854B6F-9A19-B84D-BE3C-614D5718A501}"/>
              </a:ext>
            </a:extLst>
          </p:cNvPr>
          <p:cNvSpPr/>
          <p:nvPr/>
        </p:nvSpPr>
        <p:spPr>
          <a:xfrm rot="5400000">
            <a:off x="7766050" y="1985963"/>
            <a:ext cx="914400" cy="914400"/>
          </a:xfrm>
          <a:prstGeom prst="bentArrow">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hu-HU">
              <a:solidFill>
                <a:schemeClr val="tx1"/>
              </a:solidFill>
            </a:endParaRPr>
          </a:p>
        </p:txBody>
      </p:sp>
    </p:spTree>
    <p:extLst>
      <p:ext uri="{BB962C8B-B14F-4D97-AF65-F5344CB8AC3E}">
        <p14:creationId xmlns:p14="http://schemas.microsoft.com/office/powerpoint/2010/main" val="18137997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Methodology</a:t>
            </a:r>
          </a:p>
        </p:txBody>
      </p:sp>
      <p:sp>
        <p:nvSpPr>
          <p:cNvPr id="3" name="Content Placeholder 2"/>
          <p:cNvSpPr>
            <a:spLocks noGrp="1"/>
          </p:cNvSpPr>
          <p:nvPr>
            <p:ph idx="1"/>
          </p:nvPr>
        </p:nvSpPr>
        <p:spPr/>
        <p:txBody>
          <a:bodyPr>
            <a:normAutofit/>
          </a:bodyPr>
          <a:lstStyle/>
          <a:p>
            <a:r>
              <a:rPr lang="en-GB" dirty="0"/>
              <a:t>After the literature review and should flow organically from it. </a:t>
            </a:r>
          </a:p>
          <a:p>
            <a:r>
              <a:rPr lang="en-GB" dirty="0"/>
              <a:t>Up to now you have:</a:t>
            </a:r>
          </a:p>
          <a:p>
            <a:r>
              <a:rPr lang="en-GB" dirty="0"/>
              <a:t>Defined your research question </a:t>
            </a:r>
          </a:p>
          <a:p>
            <a:r>
              <a:rPr lang="en-GB" dirty="0"/>
              <a:t>Conducted a detailed review of what other scholars in the field have to say about your topic. </a:t>
            </a:r>
          </a:p>
          <a:p>
            <a:r>
              <a:rPr lang="en-GB" dirty="0"/>
              <a:t>Reviewed the </a:t>
            </a:r>
            <a:r>
              <a:rPr lang="en-GB" i="1" dirty="0"/>
              <a:t>ways</a:t>
            </a:r>
            <a:r>
              <a:rPr lang="en-GB" dirty="0"/>
              <a:t> in which these scholars have arrived at their conclusions – the assumptions on which their work is based, the theoretical frameworks they've used, and the methods they've used to gather, marshal and present their data. </a:t>
            </a:r>
          </a:p>
        </p:txBody>
      </p:sp>
    </p:spTree>
    <p:extLst>
      <p:ext uri="{BB962C8B-B14F-4D97-AF65-F5344CB8AC3E}">
        <p14:creationId xmlns:p14="http://schemas.microsoft.com/office/powerpoint/2010/main" val="2095564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Continued</a:t>
            </a:r>
          </a:p>
        </p:txBody>
      </p:sp>
      <p:sp>
        <p:nvSpPr>
          <p:cNvPr id="3" name="Content Placeholder 2"/>
          <p:cNvSpPr>
            <a:spLocks noGrp="1"/>
          </p:cNvSpPr>
          <p:nvPr>
            <p:ph idx="1"/>
          </p:nvPr>
        </p:nvSpPr>
        <p:spPr/>
        <p:txBody>
          <a:bodyPr/>
          <a:lstStyle/>
          <a:p>
            <a:r>
              <a:rPr lang="en-GB" dirty="0"/>
              <a:t>Used these observations, along with discussions with your supervisor, to plan how you're going to tackle your research question. </a:t>
            </a:r>
          </a:p>
          <a:p>
            <a:r>
              <a:rPr lang="en-GB" dirty="0"/>
              <a:t>Plan data collection </a:t>
            </a:r>
          </a:p>
          <a:p>
            <a:r>
              <a:rPr lang="en-GB" dirty="0"/>
              <a:t>Models to process it</a:t>
            </a:r>
          </a:p>
          <a:p>
            <a:r>
              <a:rPr lang="en-GB" dirty="0"/>
              <a:t>Identified the philosophical positions most inform your work.</a:t>
            </a:r>
          </a:p>
          <a:p>
            <a:r>
              <a:rPr lang="en-GB" dirty="0"/>
              <a:t>Now the methodology provides a detailed account of your approach.</a:t>
            </a:r>
          </a:p>
          <a:p>
            <a:endParaRPr lang="en-GB" dirty="0"/>
          </a:p>
        </p:txBody>
      </p:sp>
    </p:spTree>
    <p:extLst>
      <p:ext uri="{BB962C8B-B14F-4D97-AF65-F5344CB8AC3E}">
        <p14:creationId xmlns:p14="http://schemas.microsoft.com/office/powerpoint/2010/main" val="37004082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All methodologies include</a:t>
            </a:r>
          </a:p>
        </p:txBody>
      </p:sp>
      <p:sp>
        <p:nvSpPr>
          <p:cNvPr id="3" name="Content Placeholder 2"/>
          <p:cNvSpPr>
            <a:spLocks noGrp="1"/>
          </p:cNvSpPr>
          <p:nvPr>
            <p:ph idx="1"/>
          </p:nvPr>
        </p:nvSpPr>
        <p:spPr/>
        <p:txBody>
          <a:bodyPr>
            <a:normAutofit/>
          </a:bodyPr>
          <a:lstStyle/>
          <a:p>
            <a:r>
              <a:rPr lang="en-GB" dirty="0"/>
              <a:t>A recap of your research question(s)</a:t>
            </a:r>
          </a:p>
          <a:p>
            <a:r>
              <a:rPr lang="en-GB" dirty="0"/>
              <a:t>A description of your design or method</a:t>
            </a:r>
          </a:p>
          <a:p>
            <a:r>
              <a:rPr lang="en-GB" dirty="0"/>
              <a:t>The background and rationale for your design choice</a:t>
            </a:r>
          </a:p>
          <a:p>
            <a:r>
              <a:rPr lang="en-GB" dirty="0"/>
              <a:t>An evaluation of your choice of method, and a statement of its limitations</a:t>
            </a:r>
          </a:p>
          <a:p>
            <a:r>
              <a:rPr lang="en-GB" b="1" dirty="0">
                <a:solidFill>
                  <a:srgbClr val="7030A0"/>
                </a:solidFill>
              </a:rPr>
              <a:t>Simply what you did and why you did it that way</a:t>
            </a:r>
          </a:p>
        </p:txBody>
      </p:sp>
    </p:spTree>
    <p:extLst>
      <p:ext uri="{BB962C8B-B14F-4D97-AF65-F5344CB8AC3E}">
        <p14:creationId xmlns:p14="http://schemas.microsoft.com/office/powerpoint/2010/main" val="16727775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BF3674F-9299-6F47-A1ED-47381727ADF0}"/>
              </a:ext>
            </a:extLst>
          </p:cNvPr>
          <p:cNvSpPr>
            <a:spLocks noGrp="1"/>
          </p:cNvSpPr>
          <p:nvPr>
            <p:ph type="title"/>
          </p:nvPr>
        </p:nvSpPr>
        <p:spPr/>
        <p:txBody>
          <a:bodyPr/>
          <a:lstStyle/>
          <a:p>
            <a:r>
              <a:rPr lang="en-GB" dirty="0"/>
              <a:t>What should my methodology not contain? </a:t>
            </a:r>
            <a:br>
              <a:rPr lang="en-GB" dirty="0"/>
            </a:br>
            <a:endParaRPr lang="en-US" dirty="0"/>
          </a:p>
        </p:txBody>
      </p:sp>
      <p:sp>
        <p:nvSpPr>
          <p:cNvPr id="3" name="Content Placeholder 2">
            <a:extLst>
              <a:ext uri="{FF2B5EF4-FFF2-40B4-BE49-F238E27FC236}">
                <a16:creationId xmlns:a16="http://schemas.microsoft.com/office/drawing/2014/main" xmlns="" id="{775EB494-9464-B34C-ADB0-FA45D0F57AB3}"/>
              </a:ext>
            </a:extLst>
          </p:cNvPr>
          <p:cNvSpPr>
            <a:spLocks noGrp="1"/>
          </p:cNvSpPr>
          <p:nvPr>
            <p:ph idx="1"/>
          </p:nvPr>
        </p:nvSpPr>
        <p:spPr/>
        <p:txBody>
          <a:bodyPr/>
          <a:lstStyle/>
          <a:p>
            <a:r>
              <a:rPr lang="en-GB" dirty="0"/>
              <a:t>No chapter should be hermetically sealed off from the others, and there will undoubtedly be some overlap between your methodology and literature review section, for example. You might even find yourself moving material back and forth between sections during edits. </a:t>
            </a:r>
          </a:p>
          <a:p>
            <a:pPr marL="0" indent="0">
              <a:buNone/>
            </a:pPr>
            <a:endParaRPr lang="en-GB" dirty="0"/>
          </a:p>
          <a:p>
            <a:r>
              <a:rPr lang="en-GB" dirty="0"/>
              <a:t>Resist the temptation to include the following even if they seem to belong there quite naturally:</a:t>
            </a:r>
            <a:endParaRPr lang="en-US" dirty="0"/>
          </a:p>
        </p:txBody>
      </p:sp>
    </p:spTree>
    <p:extLst>
      <p:ext uri="{BB962C8B-B14F-4D97-AF65-F5344CB8AC3E}">
        <p14:creationId xmlns:p14="http://schemas.microsoft.com/office/powerpoint/2010/main" val="25189338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4CAA5A4-4B28-3D4F-ACE9-7134BB3A3EB5}"/>
              </a:ext>
            </a:extLst>
          </p:cNvPr>
          <p:cNvSpPr>
            <a:spLocks noGrp="1"/>
          </p:cNvSpPr>
          <p:nvPr>
            <p:ph type="title"/>
          </p:nvPr>
        </p:nvSpPr>
        <p:spPr/>
        <p:txBody>
          <a:bodyPr/>
          <a:lstStyle/>
          <a:p>
            <a:r>
              <a:rPr lang="en-US" dirty="0"/>
              <a:t>Continued</a:t>
            </a:r>
          </a:p>
        </p:txBody>
      </p:sp>
      <p:sp>
        <p:nvSpPr>
          <p:cNvPr id="3" name="Content Placeholder 2">
            <a:extLst>
              <a:ext uri="{FF2B5EF4-FFF2-40B4-BE49-F238E27FC236}">
                <a16:creationId xmlns:a16="http://schemas.microsoft.com/office/drawing/2014/main" xmlns="" id="{6EB79475-6EC2-6048-AD5D-D99DA7C2C193}"/>
              </a:ext>
            </a:extLst>
          </p:cNvPr>
          <p:cNvSpPr>
            <a:spLocks noGrp="1"/>
          </p:cNvSpPr>
          <p:nvPr>
            <p:ph idx="1"/>
          </p:nvPr>
        </p:nvSpPr>
        <p:spPr/>
        <p:txBody>
          <a:bodyPr>
            <a:normAutofit fontScale="92500" lnSpcReduction="10000"/>
          </a:bodyPr>
          <a:lstStyle/>
          <a:p>
            <a:r>
              <a:rPr lang="en-GB" b="1" dirty="0"/>
              <a:t>An extensive review of methodologies.</a:t>
            </a:r>
          </a:p>
          <a:p>
            <a:r>
              <a:rPr lang="en-GB" b="1" dirty="0"/>
              <a:t>Excessive procedural detail </a:t>
            </a:r>
            <a:r>
              <a:rPr lang="en-GB" dirty="0"/>
              <a:t>- methodology section should equip a reader to reproduce your research, but it should also be a readable chapter of your dissertation and should retain the interest of somebody who doesn't necessarily want to reproduce your experiment from start to finish. If it's possible to convey all the information another scholar would need in order to recreate your work in the body of your dissertation, do so; however if your methodology section starts to look like a shopping list, you should move some very detailed content into an appendix and refer to that.</a:t>
            </a:r>
          </a:p>
          <a:p>
            <a:r>
              <a:rPr lang="en-GB" b="1" dirty="0"/>
              <a:t>Raw data </a:t>
            </a:r>
            <a:r>
              <a:rPr lang="en-GB" dirty="0"/>
              <a:t>- methodology section is not the place to reproduce any data, even if you are illustrating how a questionnaire or other data-gathering mechanic works. </a:t>
            </a:r>
          </a:p>
          <a:p>
            <a:endParaRPr lang="en-US" dirty="0"/>
          </a:p>
        </p:txBody>
      </p:sp>
    </p:spTree>
    <p:extLst>
      <p:ext uri="{BB962C8B-B14F-4D97-AF65-F5344CB8AC3E}">
        <p14:creationId xmlns:p14="http://schemas.microsoft.com/office/powerpoint/2010/main" val="21418131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29F9749-2599-0844-B11A-240BB617DFB9}"/>
              </a:ext>
            </a:extLst>
          </p:cNvPr>
          <p:cNvSpPr>
            <a:spLocks noGrp="1"/>
          </p:cNvSpPr>
          <p:nvPr>
            <p:ph type="title"/>
          </p:nvPr>
        </p:nvSpPr>
        <p:spPr/>
        <p:txBody>
          <a:bodyPr/>
          <a:lstStyle/>
          <a:p>
            <a:r>
              <a:rPr lang="en-US" dirty="0"/>
              <a:t>What makes a great methodology </a:t>
            </a:r>
          </a:p>
        </p:txBody>
      </p:sp>
      <p:sp>
        <p:nvSpPr>
          <p:cNvPr id="3" name="Content Placeholder 2">
            <a:extLst>
              <a:ext uri="{FF2B5EF4-FFF2-40B4-BE49-F238E27FC236}">
                <a16:creationId xmlns:a16="http://schemas.microsoft.com/office/drawing/2014/main" xmlns="" id="{2EDF129E-3C95-6541-892A-419A10B0D112}"/>
              </a:ext>
            </a:extLst>
          </p:cNvPr>
          <p:cNvSpPr>
            <a:spLocks noGrp="1"/>
          </p:cNvSpPr>
          <p:nvPr>
            <p:ph idx="1"/>
          </p:nvPr>
        </p:nvSpPr>
        <p:spPr/>
        <p:txBody>
          <a:bodyPr>
            <a:normAutofit/>
          </a:bodyPr>
          <a:lstStyle/>
          <a:p>
            <a:r>
              <a:rPr lang="en-GB" dirty="0"/>
              <a:t>In an UG dissertation you need to show a capacity to engage with a broad field of research, to synthesise diverse and even opposing approaches to a problem, and to distil this down into a design for a research project that will address your research questions with the appropriate level of scholarly level. </a:t>
            </a:r>
          </a:p>
          <a:p>
            <a:r>
              <a:rPr lang="en-GB" dirty="0"/>
              <a:t>Good UG dissertations will show originality of thought and may make an original contribution to their field – but the focus will generally be on demonstrating that you have the fundamental research skills to undertake investigative work in your field.</a:t>
            </a:r>
            <a:endParaRPr lang="en-US" dirty="0"/>
          </a:p>
        </p:txBody>
      </p:sp>
    </p:spTree>
    <p:extLst>
      <p:ext uri="{BB962C8B-B14F-4D97-AF65-F5344CB8AC3E}">
        <p14:creationId xmlns:p14="http://schemas.microsoft.com/office/powerpoint/2010/main" val="20751264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52E77EC-C5E8-E94A-804D-4F7F4642F924}"/>
              </a:ext>
            </a:extLst>
          </p:cNvPr>
          <p:cNvSpPr>
            <a:spLocks noGrp="1"/>
          </p:cNvSpPr>
          <p:nvPr>
            <p:ph type="title"/>
          </p:nvPr>
        </p:nvSpPr>
        <p:spPr/>
        <p:txBody>
          <a:bodyPr/>
          <a:lstStyle/>
          <a:p>
            <a:r>
              <a:rPr lang="en-US" dirty="0"/>
              <a:t>PG dissertations</a:t>
            </a:r>
          </a:p>
        </p:txBody>
      </p:sp>
      <p:sp>
        <p:nvSpPr>
          <p:cNvPr id="3" name="Content Placeholder 2">
            <a:extLst>
              <a:ext uri="{FF2B5EF4-FFF2-40B4-BE49-F238E27FC236}">
                <a16:creationId xmlns:a16="http://schemas.microsoft.com/office/drawing/2014/main" xmlns="" id="{35AEE8EB-2BEE-F54C-BA22-05AA0BDDD19B}"/>
              </a:ext>
            </a:extLst>
          </p:cNvPr>
          <p:cNvSpPr>
            <a:spLocks noGrp="1"/>
          </p:cNvSpPr>
          <p:nvPr>
            <p:ph idx="1"/>
          </p:nvPr>
        </p:nvSpPr>
        <p:spPr/>
        <p:txBody>
          <a:bodyPr>
            <a:normAutofit fontScale="92500"/>
          </a:bodyPr>
          <a:lstStyle/>
          <a:p>
            <a:r>
              <a:rPr lang="en-GB" dirty="0"/>
              <a:t>Expected to make a contribution of high-quality, original research to its field. </a:t>
            </a:r>
          </a:p>
          <a:p>
            <a:r>
              <a:rPr lang="en-GB" dirty="0"/>
              <a:t>The best dissertations are publishable by top journals </a:t>
            </a:r>
            <a:r>
              <a:rPr lang="en-GB" dirty="0">
                <a:solidFill>
                  <a:srgbClr val="FF0000"/>
                </a:solidFill>
              </a:rPr>
              <a:t>3 - May submissions.</a:t>
            </a:r>
          </a:p>
          <a:p>
            <a:r>
              <a:rPr lang="en-GB" dirty="0"/>
              <a:t>The dissertation's value to other won't just be its findings or conclusions, and that your research's emerging importance to the field will be measured by the number of scholars who engage with it, not those who agree with it.</a:t>
            </a:r>
          </a:p>
          <a:p>
            <a:r>
              <a:rPr lang="en-GB" dirty="0"/>
              <a:t>If your methodology is both original and grounded in the research, this will probably be the aspect of your work that others value the most. </a:t>
            </a:r>
          </a:p>
          <a:p>
            <a:r>
              <a:rPr lang="en-GB" dirty="0"/>
              <a:t>Their own work might build upon, develop or modify your methodology in some way.</a:t>
            </a:r>
            <a:endParaRPr lang="en-US" dirty="0"/>
          </a:p>
        </p:txBody>
      </p:sp>
    </p:spTree>
    <p:extLst>
      <p:ext uri="{BB962C8B-B14F-4D97-AF65-F5344CB8AC3E}">
        <p14:creationId xmlns:p14="http://schemas.microsoft.com/office/powerpoint/2010/main" val="34472821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a:t>What's all this about research design?</a:t>
            </a:r>
            <a:r>
              <a:rPr lang="en-GB" b="1" dirty="0"/>
              <a:t/>
            </a:r>
            <a:br>
              <a:rPr lang="en-GB" b="1" dirty="0"/>
            </a:br>
            <a:endParaRPr lang="en-GB" dirty="0"/>
          </a:p>
        </p:txBody>
      </p:sp>
      <p:sp>
        <p:nvSpPr>
          <p:cNvPr id="3" name="Content Placeholder 2"/>
          <p:cNvSpPr>
            <a:spLocks noGrp="1"/>
          </p:cNvSpPr>
          <p:nvPr>
            <p:ph idx="1"/>
          </p:nvPr>
        </p:nvSpPr>
        <p:spPr/>
        <p:txBody>
          <a:bodyPr>
            <a:normAutofit/>
          </a:bodyPr>
          <a:lstStyle/>
          <a:p>
            <a:r>
              <a:rPr lang="en-GB" dirty="0"/>
              <a:t>Research design is vital to conducting a good piece of work. At the start of your research you need to set down clearly:</a:t>
            </a:r>
          </a:p>
          <a:p>
            <a:r>
              <a:rPr lang="en-GB" dirty="0"/>
              <a:t>Your research focus and </a:t>
            </a:r>
            <a:r>
              <a:rPr lang="en-GB" b="1" dirty="0"/>
              <a:t>research question</a:t>
            </a:r>
            <a:r>
              <a:rPr lang="en-GB" dirty="0"/>
              <a:t>.</a:t>
            </a:r>
          </a:p>
          <a:p>
            <a:r>
              <a:rPr lang="en-GB" dirty="0"/>
              <a:t>How you propose to examine the topic: </a:t>
            </a:r>
          </a:p>
          <a:p>
            <a:pPr lvl="1"/>
            <a:r>
              <a:rPr lang="en-GB" dirty="0"/>
              <a:t>Approach</a:t>
            </a:r>
          </a:p>
          <a:p>
            <a:pPr lvl="1"/>
            <a:r>
              <a:rPr lang="en-GB" dirty="0"/>
              <a:t>Methods of </a:t>
            </a:r>
            <a:r>
              <a:rPr lang="en-GB" b="1" dirty="0"/>
              <a:t>data collection</a:t>
            </a:r>
            <a:endParaRPr lang="en-GB" dirty="0"/>
          </a:p>
          <a:p>
            <a:pPr lvl="1"/>
            <a:r>
              <a:rPr lang="en-GB" dirty="0"/>
              <a:t>Methods of </a:t>
            </a:r>
            <a:r>
              <a:rPr lang="en-GB" b="1" dirty="0"/>
              <a:t>data analysis</a:t>
            </a:r>
            <a:endParaRPr lang="en-GB" dirty="0"/>
          </a:p>
          <a:p>
            <a:r>
              <a:rPr lang="en-GB" dirty="0"/>
              <a:t>The types and sources of information you need. </a:t>
            </a:r>
          </a:p>
          <a:p>
            <a:r>
              <a:rPr lang="en-GB" dirty="0"/>
              <a:t>How you will access these sources of information.</a:t>
            </a:r>
          </a:p>
          <a:p>
            <a:endParaRPr lang="en-GB" dirty="0"/>
          </a:p>
        </p:txBody>
      </p:sp>
    </p:spTree>
    <p:extLst>
      <p:ext uri="{BB962C8B-B14F-4D97-AF65-F5344CB8AC3E}">
        <p14:creationId xmlns:p14="http://schemas.microsoft.com/office/powerpoint/2010/main" val="32607897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srcRect t="1575" r="1037" b="826"/>
          <a:stretch/>
        </p:blipFill>
        <p:spPr>
          <a:xfrm>
            <a:off x="2370667" y="451556"/>
            <a:ext cx="8128000" cy="5858976"/>
          </a:xfrm>
          <a:prstGeom prst="rect">
            <a:avLst/>
          </a:prstGeom>
        </p:spPr>
      </p:pic>
      <p:sp>
        <p:nvSpPr>
          <p:cNvPr id="5" name="TextBox 4"/>
          <p:cNvSpPr txBox="1"/>
          <p:nvPr/>
        </p:nvSpPr>
        <p:spPr>
          <a:xfrm>
            <a:off x="1332089" y="6310532"/>
            <a:ext cx="9245600" cy="369332"/>
          </a:xfrm>
          <a:prstGeom prst="rect">
            <a:avLst/>
          </a:prstGeom>
          <a:noFill/>
        </p:spPr>
        <p:txBody>
          <a:bodyPr wrap="square" rtlCol="0">
            <a:spAutoFit/>
          </a:bodyPr>
          <a:lstStyle/>
          <a:p>
            <a:pPr algn="ctr"/>
            <a:r>
              <a:rPr lang="en-GB" b="1" dirty="0"/>
              <a:t>Figure 1 Research Onion (Saunders et al, 2007)</a:t>
            </a:r>
          </a:p>
        </p:txBody>
      </p:sp>
    </p:spTree>
    <p:extLst>
      <p:ext uri="{BB962C8B-B14F-4D97-AF65-F5344CB8AC3E}">
        <p14:creationId xmlns:p14="http://schemas.microsoft.com/office/powerpoint/2010/main" val="29635504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3" name="Kép 3">
            <a:extLst>
              <a:ext uri="{FF2B5EF4-FFF2-40B4-BE49-F238E27FC236}">
                <a16:creationId xmlns:a16="http://schemas.microsoft.com/office/drawing/2014/main" xmlns="" id="{EB7AC9F4-B601-194A-B170-58D7D4183677}"/>
              </a:ext>
            </a:extLst>
          </p:cNvPr>
          <p:cNvPicPr>
            <a:picLocks noChangeAspect="1"/>
          </p:cNvPicPr>
          <p:nvPr/>
        </p:nvPicPr>
        <p:blipFill rotWithShape="1">
          <a:blip r:embed="rId3">
            <a:extLst>
              <a:ext uri="{28A0092B-C50C-407E-A947-70E740481C1C}">
                <a14:useLocalDpi xmlns:a14="http://schemas.microsoft.com/office/drawing/2010/main" val="0"/>
              </a:ext>
            </a:extLst>
          </a:blip>
          <a:srcRect b="5927"/>
          <a:stretch/>
        </p:blipFill>
        <p:spPr bwMode="auto">
          <a:xfrm>
            <a:off x="2064774" y="457201"/>
            <a:ext cx="8210292" cy="60173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Ellipszis 4">
            <a:extLst>
              <a:ext uri="{FF2B5EF4-FFF2-40B4-BE49-F238E27FC236}">
                <a16:creationId xmlns:a16="http://schemas.microsoft.com/office/drawing/2014/main" xmlns="" id="{727E6AF7-4929-B547-B2B2-4DB950EFD52E}"/>
              </a:ext>
            </a:extLst>
          </p:cNvPr>
          <p:cNvSpPr/>
          <p:nvPr/>
        </p:nvSpPr>
        <p:spPr>
          <a:xfrm>
            <a:off x="7248525" y="1700214"/>
            <a:ext cx="863600" cy="288925"/>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hu-HU"/>
          </a:p>
        </p:txBody>
      </p:sp>
    </p:spTree>
    <p:extLst>
      <p:ext uri="{BB962C8B-B14F-4D97-AF65-F5344CB8AC3E}">
        <p14:creationId xmlns:p14="http://schemas.microsoft.com/office/powerpoint/2010/main" val="133932159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Cím 1">
            <a:extLst>
              <a:ext uri="{FF2B5EF4-FFF2-40B4-BE49-F238E27FC236}">
                <a16:creationId xmlns:a16="http://schemas.microsoft.com/office/drawing/2014/main" xmlns="" id="{D3962671-50AC-814F-AF4C-1C9D7DE1B3AC}"/>
              </a:ext>
            </a:extLst>
          </p:cNvPr>
          <p:cNvSpPr>
            <a:spLocks noGrp="1"/>
          </p:cNvSpPr>
          <p:nvPr>
            <p:ph type="title"/>
          </p:nvPr>
        </p:nvSpPr>
        <p:spPr/>
        <p:txBody>
          <a:bodyPr/>
          <a:lstStyle/>
          <a:p>
            <a:r>
              <a:rPr lang="en-US" altLang="en-US"/>
              <a:t>Three types of research assumptions</a:t>
            </a:r>
          </a:p>
        </p:txBody>
      </p:sp>
      <p:sp>
        <p:nvSpPr>
          <p:cNvPr id="7171" name="Tartalom helye 2">
            <a:extLst>
              <a:ext uri="{FF2B5EF4-FFF2-40B4-BE49-F238E27FC236}">
                <a16:creationId xmlns:a16="http://schemas.microsoft.com/office/drawing/2014/main" xmlns="" id="{068E1C58-B0C1-824B-BA2D-0996585D2429}"/>
              </a:ext>
            </a:extLst>
          </p:cNvPr>
          <p:cNvSpPr>
            <a:spLocks noGrp="1"/>
          </p:cNvSpPr>
          <p:nvPr>
            <p:ph idx="1"/>
          </p:nvPr>
        </p:nvSpPr>
        <p:spPr/>
        <p:txBody>
          <a:bodyPr/>
          <a:lstStyle/>
          <a:p>
            <a:r>
              <a:rPr lang="en-US" altLang="en-US"/>
              <a:t>Ontological</a:t>
            </a:r>
          </a:p>
          <a:p>
            <a:r>
              <a:rPr lang="en-US" altLang="en-US"/>
              <a:t>Epistemological</a:t>
            </a:r>
          </a:p>
          <a:p>
            <a:r>
              <a:rPr lang="en-US" altLang="en-US"/>
              <a:t>Axiological</a:t>
            </a:r>
          </a:p>
          <a:p>
            <a:endParaRPr lang="en-US" altLang="en-US"/>
          </a:p>
        </p:txBody>
      </p:sp>
    </p:spTree>
    <p:extLst>
      <p:ext uri="{BB962C8B-B14F-4D97-AF65-F5344CB8AC3E}">
        <p14:creationId xmlns:p14="http://schemas.microsoft.com/office/powerpoint/2010/main" val="42308278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Cím 1">
            <a:extLst>
              <a:ext uri="{FF2B5EF4-FFF2-40B4-BE49-F238E27FC236}">
                <a16:creationId xmlns:a16="http://schemas.microsoft.com/office/drawing/2014/main" xmlns="" id="{4061D05D-60F6-7E44-B6DE-24F21A1AFAEB}"/>
              </a:ext>
            </a:extLst>
          </p:cNvPr>
          <p:cNvSpPr>
            <a:spLocks noGrp="1"/>
          </p:cNvSpPr>
          <p:nvPr>
            <p:ph type="title"/>
          </p:nvPr>
        </p:nvSpPr>
        <p:spPr/>
        <p:txBody>
          <a:bodyPr/>
          <a:lstStyle/>
          <a:p>
            <a:r>
              <a:rPr lang="en-US" altLang="en-US"/>
              <a:t>Ontology</a:t>
            </a:r>
          </a:p>
        </p:txBody>
      </p:sp>
      <p:sp>
        <p:nvSpPr>
          <p:cNvPr id="8195" name="Tartalom helye 2">
            <a:extLst>
              <a:ext uri="{FF2B5EF4-FFF2-40B4-BE49-F238E27FC236}">
                <a16:creationId xmlns:a16="http://schemas.microsoft.com/office/drawing/2014/main" xmlns="" id="{298AAA38-0531-CC45-B30B-D729997DE16C}"/>
              </a:ext>
            </a:extLst>
          </p:cNvPr>
          <p:cNvSpPr>
            <a:spLocks noGrp="1"/>
          </p:cNvSpPr>
          <p:nvPr>
            <p:ph idx="1"/>
          </p:nvPr>
        </p:nvSpPr>
        <p:spPr/>
        <p:txBody>
          <a:bodyPr/>
          <a:lstStyle/>
          <a:p>
            <a:r>
              <a:rPr lang="en-US" altLang="en-US"/>
              <a:t>It refers to assumptions about the nature of reality.</a:t>
            </a:r>
          </a:p>
          <a:p>
            <a:r>
              <a:rPr lang="en-US" altLang="en-US"/>
              <a:t>The way you see and study your research objects (organizations, management, artefacts etc.).</a:t>
            </a:r>
          </a:p>
          <a:p>
            <a:endParaRPr lang="en-US" altLang="en-US"/>
          </a:p>
        </p:txBody>
      </p:sp>
    </p:spTree>
    <p:extLst>
      <p:ext uri="{BB962C8B-B14F-4D97-AF65-F5344CB8AC3E}">
        <p14:creationId xmlns:p14="http://schemas.microsoft.com/office/powerpoint/2010/main" val="27952035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Cím 1">
            <a:extLst>
              <a:ext uri="{FF2B5EF4-FFF2-40B4-BE49-F238E27FC236}">
                <a16:creationId xmlns:a16="http://schemas.microsoft.com/office/drawing/2014/main" xmlns="" id="{05EC5361-537C-2A4E-B27A-2926535C53A6}"/>
              </a:ext>
            </a:extLst>
          </p:cNvPr>
          <p:cNvSpPr>
            <a:spLocks noGrp="1"/>
          </p:cNvSpPr>
          <p:nvPr>
            <p:ph type="title"/>
          </p:nvPr>
        </p:nvSpPr>
        <p:spPr/>
        <p:txBody>
          <a:bodyPr/>
          <a:lstStyle/>
          <a:p>
            <a:r>
              <a:rPr lang="en-US" altLang="en-US"/>
              <a:t>Epistemology</a:t>
            </a:r>
          </a:p>
        </p:txBody>
      </p:sp>
      <p:sp>
        <p:nvSpPr>
          <p:cNvPr id="9219" name="Tartalom helye 2">
            <a:extLst>
              <a:ext uri="{FF2B5EF4-FFF2-40B4-BE49-F238E27FC236}">
                <a16:creationId xmlns:a16="http://schemas.microsoft.com/office/drawing/2014/main" xmlns="" id="{BB6355C2-E68D-0548-881B-CD77FA6045FF}"/>
              </a:ext>
            </a:extLst>
          </p:cNvPr>
          <p:cNvSpPr>
            <a:spLocks noGrp="1"/>
          </p:cNvSpPr>
          <p:nvPr>
            <p:ph idx="1"/>
          </p:nvPr>
        </p:nvSpPr>
        <p:spPr/>
        <p:txBody>
          <a:bodyPr/>
          <a:lstStyle/>
          <a:p>
            <a:r>
              <a:rPr lang="en-US" altLang="en-US"/>
              <a:t>Assumptions about knowledge, what constitutes acceptable, valid and legitimate knowledge, and how we can communicate knowledge to others.</a:t>
            </a:r>
          </a:p>
        </p:txBody>
      </p:sp>
    </p:spTree>
    <p:extLst>
      <p:ext uri="{BB962C8B-B14F-4D97-AF65-F5344CB8AC3E}">
        <p14:creationId xmlns:p14="http://schemas.microsoft.com/office/powerpoint/2010/main" val="28540028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Cím 1">
            <a:extLst>
              <a:ext uri="{FF2B5EF4-FFF2-40B4-BE49-F238E27FC236}">
                <a16:creationId xmlns:a16="http://schemas.microsoft.com/office/drawing/2014/main" xmlns="" id="{3BD1A1BD-2446-B24B-800C-8B636BED5D77}"/>
              </a:ext>
            </a:extLst>
          </p:cNvPr>
          <p:cNvSpPr>
            <a:spLocks noGrp="1"/>
          </p:cNvSpPr>
          <p:nvPr>
            <p:ph type="title"/>
          </p:nvPr>
        </p:nvSpPr>
        <p:spPr/>
        <p:txBody>
          <a:bodyPr/>
          <a:lstStyle/>
          <a:p>
            <a:r>
              <a:rPr lang="en-US" altLang="en-US"/>
              <a:t>Axiology</a:t>
            </a:r>
          </a:p>
        </p:txBody>
      </p:sp>
      <p:sp>
        <p:nvSpPr>
          <p:cNvPr id="10243" name="Tartalom helye 2">
            <a:extLst>
              <a:ext uri="{FF2B5EF4-FFF2-40B4-BE49-F238E27FC236}">
                <a16:creationId xmlns:a16="http://schemas.microsoft.com/office/drawing/2014/main" xmlns="" id="{8B42437F-19A4-DE4F-A396-F049D6965A9D}"/>
              </a:ext>
            </a:extLst>
          </p:cNvPr>
          <p:cNvSpPr>
            <a:spLocks noGrp="1"/>
          </p:cNvSpPr>
          <p:nvPr>
            <p:ph idx="1"/>
          </p:nvPr>
        </p:nvSpPr>
        <p:spPr/>
        <p:txBody>
          <a:bodyPr/>
          <a:lstStyle/>
          <a:p>
            <a:r>
              <a:rPr lang="en-US" altLang="en-US"/>
              <a:t>Refers to the role of values and ethics within the research process.</a:t>
            </a:r>
          </a:p>
          <a:p>
            <a:r>
              <a:rPr lang="en-US" altLang="en-US"/>
              <a:t>How researchers deal with their own values and those of the other research participants.</a:t>
            </a:r>
          </a:p>
        </p:txBody>
      </p:sp>
    </p:spTree>
    <p:extLst>
      <p:ext uri="{BB962C8B-B14F-4D97-AF65-F5344CB8AC3E}">
        <p14:creationId xmlns:p14="http://schemas.microsoft.com/office/powerpoint/2010/main" val="39199781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F4854CC-3F5E-7A4F-9085-0DB2DBE2AED4}"/>
              </a:ext>
            </a:extLst>
          </p:cNvPr>
          <p:cNvSpPr>
            <a:spLocks noGrp="1"/>
          </p:cNvSpPr>
          <p:nvPr>
            <p:ph type="title"/>
          </p:nvPr>
        </p:nvSpPr>
        <p:spPr/>
        <p:txBody>
          <a:bodyPr/>
          <a:lstStyle/>
          <a:p>
            <a:r>
              <a:rPr lang="en-US" dirty="0"/>
              <a:t>Methods &amp; Methodology</a:t>
            </a:r>
          </a:p>
        </p:txBody>
      </p:sp>
      <p:sp>
        <p:nvSpPr>
          <p:cNvPr id="3" name="Content Placeholder 2">
            <a:extLst>
              <a:ext uri="{FF2B5EF4-FFF2-40B4-BE49-F238E27FC236}">
                <a16:creationId xmlns:a16="http://schemas.microsoft.com/office/drawing/2014/main" xmlns="" id="{EB26468D-E417-D347-AFF0-1FD903AFF6E6}"/>
              </a:ext>
            </a:extLst>
          </p:cNvPr>
          <p:cNvSpPr>
            <a:spLocks noGrp="1"/>
          </p:cNvSpPr>
          <p:nvPr>
            <p:ph idx="1"/>
          </p:nvPr>
        </p:nvSpPr>
        <p:spPr/>
        <p:txBody>
          <a:bodyPr>
            <a:normAutofit fontScale="92500"/>
          </a:bodyPr>
          <a:lstStyle/>
          <a:p>
            <a:r>
              <a:rPr lang="en-GB" dirty="0"/>
              <a:t>‘Research methods’ are the tools that researchers use to gather and analyse their data and can include sampling techniques, questionnaires, interviews, focus groups, case studies, experiments, trials, qualitative data analysis techniques and quantitative data analysis techniques.</a:t>
            </a:r>
          </a:p>
          <a:p>
            <a:r>
              <a:rPr lang="en-GB" dirty="0"/>
              <a:t>‘Research methodology’ is a guideline system or framework that is used for solving a problem. It includes practices, procedures and rules used by those involved in inquiry and covers issues such as the constraints, dilemmas and ethical choices within research. Methodology also includes the theoretical analysis of these systems or frameworks, a critique of other frameworks and a careful analysis of the interrelationship between epistemological standpoint, theoretical perspective and methodology.</a:t>
            </a:r>
          </a:p>
          <a:p>
            <a:endParaRPr lang="en-US" dirty="0"/>
          </a:p>
        </p:txBody>
      </p:sp>
    </p:spTree>
    <p:extLst>
      <p:ext uri="{BB962C8B-B14F-4D97-AF65-F5344CB8AC3E}">
        <p14:creationId xmlns:p14="http://schemas.microsoft.com/office/powerpoint/2010/main" val="24840910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xmlns="" id="{22738F0C-6C5A-C743-B2F9-FA603FA3664B}"/>
              </a:ext>
            </a:extLst>
          </p:cNvPr>
          <p:cNvPicPr>
            <a:picLocks noGrp="1" noChangeAspect="1"/>
          </p:cNvPicPr>
          <p:nvPr>
            <p:ph idx="4294967295"/>
          </p:nvPr>
        </p:nvPicPr>
        <p:blipFill>
          <a:blip r:embed="rId2"/>
          <a:stretch>
            <a:fillRect/>
          </a:stretch>
        </p:blipFill>
        <p:spPr>
          <a:xfrm>
            <a:off x="1335092" y="634181"/>
            <a:ext cx="9617705" cy="5407691"/>
          </a:xfrm>
          <a:prstGeom prst="rect">
            <a:avLst/>
          </a:prstGeom>
        </p:spPr>
      </p:pic>
    </p:spTree>
    <p:extLst>
      <p:ext uri="{BB962C8B-B14F-4D97-AF65-F5344CB8AC3E}">
        <p14:creationId xmlns:p14="http://schemas.microsoft.com/office/powerpoint/2010/main" val="2856719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srcRect t="1575" r="1037" b="826"/>
          <a:stretch/>
        </p:blipFill>
        <p:spPr>
          <a:xfrm>
            <a:off x="2370667" y="451556"/>
            <a:ext cx="8128000" cy="5858976"/>
          </a:xfrm>
          <a:prstGeom prst="rect">
            <a:avLst/>
          </a:prstGeom>
        </p:spPr>
      </p:pic>
      <p:sp>
        <p:nvSpPr>
          <p:cNvPr id="5" name="TextBox 4"/>
          <p:cNvSpPr txBox="1"/>
          <p:nvPr/>
        </p:nvSpPr>
        <p:spPr>
          <a:xfrm>
            <a:off x="1332089" y="6310532"/>
            <a:ext cx="9245600" cy="369332"/>
          </a:xfrm>
          <a:prstGeom prst="rect">
            <a:avLst/>
          </a:prstGeom>
          <a:noFill/>
        </p:spPr>
        <p:txBody>
          <a:bodyPr wrap="square" rtlCol="0">
            <a:spAutoFit/>
          </a:bodyPr>
          <a:lstStyle/>
          <a:p>
            <a:pPr algn="ctr"/>
            <a:r>
              <a:rPr lang="en-GB" b="1" dirty="0"/>
              <a:t>Figure 1 Research Onion (Saunders et al, 2007)</a:t>
            </a:r>
          </a:p>
        </p:txBody>
      </p:sp>
    </p:spTree>
    <p:extLst>
      <p:ext uri="{BB962C8B-B14F-4D97-AF65-F5344CB8AC3E}">
        <p14:creationId xmlns:p14="http://schemas.microsoft.com/office/powerpoint/2010/main" val="24151054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7DF0C56-FB2D-964B-8A29-69DC603A9EE7}"/>
              </a:ext>
            </a:extLst>
          </p:cNvPr>
          <p:cNvSpPr>
            <a:spLocks noGrp="1"/>
          </p:cNvSpPr>
          <p:nvPr>
            <p:ph type="title"/>
          </p:nvPr>
        </p:nvSpPr>
        <p:spPr/>
        <p:txBody>
          <a:bodyPr/>
          <a:lstStyle/>
          <a:p>
            <a:r>
              <a:rPr lang="en-US" dirty="0"/>
              <a:t>Research philosophies</a:t>
            </a:r>
          </a:p>
        </p:txBody>
      </p:sp>
    </p:spTree>
    <p:extLst>
      <p:ext uri="{BB962C8B-B14F-4D97-AF65-F5344CB8AC3E}">
        <p14:creationId xmlns:p14="http://schemas.microsoft.com/office/powerpoint/2010/main" val="418873217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CBD8804-725A-4C4C-BFF1-D8745B63A96D}"/>
              </a:ext>
            </a:extLst>
          </p:cNvPr>
          <p:cNvSpPr>
            <a:spLocks noGrp="1"/>
          </p:cNvSpPr>
          <p:nvPr>
            <p:ph type="title"/>
          </p:nvPr>
        </p:nvSpPr>
        <p:spPr/>
        <p:txBody>
          <a:bodyPr/>
          <a:lstStyle/>
          <a:p>
            <a:r>
              <a:rPr lang="en-US" dirty="0"/>
              <a:t>Positivism</a:t>
            </a:r>
          </a:p>
        </p:txBody>
      </p:sp>
      <p:sp>
        <p:nvSpPr>
          <p:cNvPr id="3" name="Content Placeholder 2">
            <a:extLst>
              <a:ext uri="{FF2B5EF4-FFF2-40B4-BE49-F238E27FC236}">
                <a16:creationId xmlns:a16="http://schemas.microsoft.com/office/drawing/2014/main" xmlns="" id="{4B65B969-68E6-FC42-BCF7-E828FB31455D}"/>
              </a:ext>
            </a:extLst>
          </p:cNvPr>
          <p:cNvSpPr>
            <a:spLocks noGrp="1"/>
          </p:cNvSpPr>
          <p:nvPr>
            <p:ph idx="1"/>
          </p:nvPr>
        </p:nvSpPr>
        <p:spPr/>
        <p:txBody>
          <a:bodyPr/>
          <a:lstStyle/>
          <a:p>
            <a:pPr>
              <a:lnSpc>
                <a:spcPct val="80000"/>
              </a:lnSpc>
            </a:pPr>
            <a:r>
              <a:rPr lang="en-US" altLang="en-US" sz="2400" dirty="0"/>
              <a:t>Research philosophy used by the natural sciences</a:t>
            </a:r>
          </a:p>
          <a:p>
            <a:pPr>
              <a:lnSpc>
                <a:spcPct val="80000"/>
              </a:lnSpc>
            </a:pPr>
            <a:r>
              <a:rPr lang="en-US" altLang="en-US" sz="2400" dirty="0"/>
              <a:t>The researcher = an objective analyst of the external world; the end product of the research are law-like </a:t>
            </a:r>
            <a:r>
              <a:rPr lang="en-US" altLang="en-US" sz="2400" dirty="0" err="1"/>
              <a:t>generalisations</a:t>
            </a:r>
            <a:endParaRPr lang="en-US" altLang="en-US" sz="2400" dirty="0"/>
          </a:p>
          <a:p>
            <a:pPr>
              <a:lnSpc>
                <a:spcPct val="80000"/>
              </a:lnSpc>
            </a:pPr>
            <a:r>
              <a:rPr lang="en-US" altLang="en-US" sz="2400" dirty="0"/>
              <a:t>Makes detached interpretations about the data that have been collected in an objective manner</a:t>
            </a:r>
          </a:p>
          <a:p>
            <a:pPr lvl="1">
              <a:lnSpc>
                <a:spcPct val="80000"/>
              </a:lnSpc>
            </a:pPr>
            <a:r>
              <a:rPr lang="en-US" altLang="en-US" sz="2000" dirty="0"/>
              <a:t>the researcher is independent of the subject of the research:</a:t>
            </a:r>
          </a:p>
          <a:p>
            <a:pPr lvl="2">
              <a:lnSpc>
                <a:spcPct val="80000"/>
              </a:lnSpc>
            </a:pPr>
            <a:r>
              <a:rPr lang="en-US" altLang="en-US" sz="1800" dirty="0"/>
              <a:t>the researcher does not affect the subject of the research</a:t>
            </a:r>
          </a:p>
          <a:p>
            <a:pPr lvl="2">
              <a:lnSpc>
                <a:spcPct val="80000"/>
              </a:lnSpc>
            </a:pPr>
            <a:r>
              <a:rPr lang="en-US" altLang="en-US" sz="1800" dirty="0"/>
              <a:t>the researcher is not affected by the subject of the research</a:t>
            </a:r>
          </a:p>
          <a:p>
            <a:pPr>
              <a:lnSpc>
                <a:spcPct val="80000"/>
              </a:lnSpc>
            </a:pPr>
            <a:r>
              <a:rPr lang="en-US" altLang="en-US" sz="2400" dirty="0"/>
              <a:t>Focus on </a:t>
            </a:r>
          </a:p>
          <a:p>
            <a:pPr lvl="1">
              <a:lnSpc>
                <a:spcPct val="80000"/>
              </a:lnSpc>
            </a:pPr>
            <a:r>
              <a:rPr lang="en-US" altLang="en-US" sz="2000" dirty="0"/>
              <a:t>highly structured methodology and methods (e.g., questionnaires) to facilitate replication</a:t>
            </a:r>
          </a:p>
          <a:p>
            <a:pPr lvl="1">
              <a:lnSpc>
                <a:spcPct val="80000"/>
              </a:lnSpc>
            </a:pPr>
            <a:r>
              <a:rPr lang="en-US" altLang="en-US" sz="2000" dirty="0"/>
              <a:t>observations can be quantified; this permits statistical analysis</a:t>
            </a:r>
            <a:endParaRPr lang="en-US" dirty="0"/>
          </a:p>
        </p:txBody>
      </p:sp>
    </p:spTree>
    <p:extLst>
      <p:ext uri="{BB962C8B-B14F-4D97-AF65-F5344CB8AC3E}">
        <p14:creationId xmlns:p14="http://schemas.microsoft.com/office/powerpoint/2010/main" val="25857469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00CCAC9-B978-F74E-8115-CDE0AEF2394D}"/>
              </a:ext>
            </a:extLst>
          </p:cNvPr>
          <p:cNvSpPr>
            <a:spLocks noGrp="1"/>
          </p:cNvSpPr>
          <p:nvPr>
            <p:ph type="title"/>
          </p:nvPr>
        </p:nvSpPr>
        <p:spPr/>
        <p:txBody>
          <a:bodyPr/>
          <a:lstStyle/>
          <a:p>
            <a:r>
              <a:rPr lang="en-US" dirty="0"/>
              <a:t>Realism</a:t>
            </a:r>
          </a:p>
        </p:txBody>
      </p:sp>
      <p:sp>
        <p:nvSpPr>
          <p:cNvPr id="3" name="Content Placeholder 2">
            <a:extLst>
              <a:ext uri="{FF2B5EF4-FFF2-40B4-BE49-F238E27FC236}">
                <a16:creationId xmlns:a16="http://schemas.microsoft.com/office/drawing/2014/main" xmlns="" id="{DF6B02B4-6E75-5044-B5AB-F0D194A124D9}"/>
              </a:ext>
            </a:extLst>
          </p:cNvPr>
          <p:cNvSpPr>
            <a:spLocks noGrp="1"/>
          </p:cNvSpPr>
          <p:nvPr>
            <p:ph idx="1"/>
          </p:nvPr>
        </p:nvSpPr>
        <p:spPr/>
        <p:txBody>
          <a:bodyPr>
            <a:normAutofit/>
          </a:bodyPr>
          <a:lstStyle/>
          <a:p>
            <a:pPr>
              <a:lnSpc>
                <a:spcPct val="80000"/>
              </a:lnSpc>
            </a:pPr>
            <a:r>
              <a:rPr lang="en-US" altLang="en-US" sz="2400" dirty="0"/>
              <a:t>Shares two features with Positivism:</a:t>
            </a:r>
          </a:p>
          <a:p>
            <a:pPr lvl="1">
              <a:lnSpc>
                <a:spcPct val="80000"/>
              </a:lnSpc>
            </a:pPr>
            <a:r>
              <a:rPr lang="en-US" altLang="en-US" dirty="0"/>
              <a:t>A belief that the natural and social sciences should apply the same kind of approach to the collection of data and to explanation</a:t>
            </a:r>
          </a:p>
          <a:p>
            <a:pPr lvl="1">
              <a:lnSpc>
                <a:spcPct val="80000"/>
              </a:lnSpc>
            </a:pPr>
            <a:r>
              <a:rPr lang="en-US" altLang="en-US" dirty="0"/>
              <a:t>A view that there is an external reality which is separate from our description of it</a:t>
            </a:r>
          </a:p>
          <a:p>
            <a:pPr>
              <a:lnSpc>
                <a:spcPct val="80000"/>
              </a:lnSpc>
            </a:pPr>
            <a:r>
              <a:rPr lang="en-US" altLang="en-US" sz="2400" dirty="0"/>
              <a:t>Realism is an attempt by some researchers in social sciences to adjust Positivism to studies of social phenomena</a:t>
            </a:r>
          </a:p>
          <a:p>
            <a:pPr lvl="1">
              <a:lnSpc>
                <a:spcPct val="80000"/>
              </a:lnSpc>
            </a:pPr>
            <a:r>
              <a:rPr lang="en-US" altLang="en-US" dirty="0"/>
              <a:t>In particular, it allows for inclusion into their explanations of theoretical terms that sometimes cannot be observed</a:t>
            </a:r>
          </a:p>
          <a:p>
            <a:pPr lvl="1">
              <a:lnSpc>
                <a:spcPct val="80000"/>
              </a:lnSpc>
            </a:pPr>
            <a:r>
              <a:rPr lang="en-US" altLang="en-US" dirty="0"/>
              <a:t>It also recognizes that people cannot be studied in the style of natural sciences; that it is important to understand how people think and interpret things, to take context (e.g., time and place) into account.</a:t>
            </a:r>
          </a:p>
        </p:txBody>
      </p:sp>
    </p:spTree>
    <p:extLst>
      <p:ext uri="{BB962C8B-B14F-4D97-AF65-F5344CB8AC3E}">
        <p14:creationId xmlns:p14="http://schemas.microsoft.com/office/powerpoint/2010/main" val="336713892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E8872BF-0EC3-2D41-A990-44DCE0BBE434}"/>
              </a:ext>
            </a:extLst>
          </p:cNvPr>
          <p:cNvSpPr>
            <a:spLocks noGrp="1"/>
          </p:cNvSpPr>
          <p:nvPr>
            <p:ph type="title"/>
          </p:nvPr>
        </p:nvSpPr>
        <p:spPr/>
        <p:txBody>
          <a:bodyPr/>
          <a:lstStyle/>
          <a:p>
            <a:r>
              <a:rPr lang="en-US" dirty="0"/>
              <a:t>Interpretivism</a:t>
            </a:r>
          </a:p>
        </p:txBody>
      </p:sp>
      <p:sp>
        <p:nvSpPr>
          <p:cNvPr id="3" name="Content Placeholder 2">
            <a:extLst>
              <a:ext uri="{FF2B5EF4-FFF2-40B4-BE49-F238E27FC236}">
                <a16:creationId xmlns:a16="http://schemas.microsoft.com/office/drawing/2014/main" xmlns="" id="{493805FA-00C6-7B4F-BB4F-179E4F2E2A01}"/>
              </a:ext>
            </a:extLst>
          </p:cNvPr>
          <p:cNvSpPr>
            <a:spLocks noGrp="1"/>
          </p:cNvSpPr>
          <p:nvPr>
            <p:ph idx="1"/>
          </p:nvPr>
        </p:nvSpPr>
        <p:spPr/>
        <p:txBody>
          <a:bodyPr/>
          <a:lstStyle/>
          <a:p>
            <a:r>
              <a:rPr lang="en-US" altLang="en-US" dirty="0"/>
              <a:t>Opposite to Positivism</a:t>
            </a:r>
          </a:p>
          <a:p>
            <a:r>
              <a:rPr lang="en-US" altLang="en-US" dirty="0"/>
              <a:t>Argues that the social world of business and management is too complex and unique for the traditional natural sciences approaches</a:t>
            </a:r>
          </a:p>
          <a:p>
            <a:pPr lvl="1"/>
            <a:r>
              <a:rPr lang="en-US" altLang="en-US" dirty="0"/>
              <a:t>Therefore, it cannot be generalized; it depends on particular sets of circumstances and individuals</a:t>
            </a:r>
          </a:p>
          <a:p>
            <a:r>
              <a:rPr lang="en-US" altLang="en-US" dirty="0"/>
              <a:t>It is the role of interpretivists to seek to understand the subjective reality of those that they study</a:t>
            </a:r>
          </a:p>
          <a:p>
            <a:pPr lvl="1"/>
            <a:r>
              <a:rPr lang="en-US" altLang="en-US" dirty="0"/>
              <a:t>to understand their motives, actions, and intentions</a:t>
            </a:r>
          </a:p>
          <a:p>
            <a:endParaRPr lang="en-US" dirty="0"/>
          </a:p>
        </p:txBody>
      </p:sp>
    </p:spTree>
    <p:extLst>
      <p:ext uri="{BB962C8B-B14F-4D97-AF65-F5344CB8AC3E}">
        <p14:creationId xmlns:p14="http://schemas.microsoft.com/office/powerpoint/2010/main" val="363162846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3878FE1-E2B0-B540-80A3-E03E6D907547}"/>
              </a:ext>
            </a:extLst>
          </p:cNvPr>
          <p:cNvSpPr>
            <a:spLocks noGrp="1"/>
          </p:cNvSpPr>
          <p:nvPr>
            <p:ph type="title"/>
          </p:nvPr>
        </p:nvSpPr>
        <p:spPr/>
        <p:txBody>
          <a:bodyPr/>
          <a:lstStyle/>
          <a:p>
            <a:r>
              <a:rPr lang="en-US" dirty="0"/>
              <a:t>Objectivism</a:t>
            </a:r>
          </a:p>
        </p:txBody>
      </p:sp>
      <p:sp>
        <p:nvSpPr>
          <p:cNvPr id="3" name="Content Placeholder 2">
            <a:extLst>
              <a:ext uri="{FF2B5EF4-FFF2-40B4-BE49-F238E27FC236}">
                <a16:creationId xmlns:a16="http://schemas.microsoft.com/office/drawing/2014/main" xmlns="" id="{E1C2A5F4-D958-864A-B3AB-CE130EF807E8}"/>
              </a:ext>
            </a:extLst>
          </p:cNvPr>
          <p:cNvSpPr>
            <a:spLocks noGrp="1"/>
          </p:cNvSpPr>
          <p:nvPr>
            <p:ph idx="1"/>
          </p:nvPr>
        </p:nvSpPr>
        <p:spPr/>
        <p:txBody>
          <a:bodyPr>
            <a:normAutofit/>
          </a:bodyPr>
          <a:lstStyle/>
          <a:p>
            <a:pPr>
              <a:lnSpc>
                <a:spcPct val="80000"/>
              </a:lnSpc>
            </a:pPr>
            <a:r>
              <a:rPr lang="en-US" altLang="en-US" dirty="0"/>
              <a:t>Social phenomena confront us as external facts that are beyond our reach or influence</a:t>
            </a:r>
          </a:p>
          <a:p>
            <a:pPr lvl="1">
              <a:lnSpc>
                <a:spcPct val="80000"/>
              </a:lnSpc>
            </a:pPr>
            <a:r>
              <a:rPr lang="en-US" altLang="en-US" sz="2800" dirty="0"/>
              <a:t>For example, an organization has rules and regulations; </a:t>
            </a:r>
            <a:r>
              <a:rPr lang="en-US" altLang="en-US" sz="2800" dirty="0" err="1"/>
              <a:t>standarised</a:t>
            </a:r>
            <a:r>
              <a:rPr lang="en-US" altLang="en-US" sz="2800" dirty="0"/>
              <a:t> procedures for getting things done; there is a hierarchy; mission statement; individuals have to conform to these rules; they do jobs to which they are appointed; they are told what to do and they tell others what to do; otherwise, they may be reprimanded or even fired.</a:t>
            </a:r>
          </a:p>
        </p:txBody>
      </p:sp>
    </p:spTree>
    <p:extLst>
      <p:ext uri="{BB962C8B-B14F-4D97-AF65-F5344CB8AC3E}">
        <p14:creationId xmlns:p14="http://schemas.microsoft.com/office/powerpoint/2010/main" val="19806107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A121A55-F72E-4942-B7ED-09319F2EA78B}"/>
              </a:ext>
            </a:extLst>
          </p:cNvPr>
          <p:cNvSpPr>
            <a:spLocks noGrp="1"/>
          </p:cNvSpPr>
          <p:nvPr>
            <p:ph type="title"/>
          </p:nvPr>
        </p:nvSpPr>
        <p:spPr/>
        <p:txBody>
          <a:bodyPr/>
          <a:lstStyle/>
          <a:p>
            <a:r>
              <a:rPr lang="en-US" dirty="0"/>
              <a:t>Subjectivism</a:t>
            </a:r>
          </a:p>
        </p:txBody>
      </p:sp>
      <p:sp>
        <p:nvSpPr>
          <p:cNvPr id="3" name="Content Placeholder 2">
            <a:extLst>
              <a:ext uri="{FF2B5EF4-FFF2-40B4-BE49-F238E27FC236}">
                <a16:creationId xmlns:a16="http://schemas.microsoft.com/office/drawing/2014/main" xmlns="" id="{C19DFD8E-05F1-D548-9B72-83097F5D7B46}"/>
              </a:ext>
            </a:extLst>
          </p:cNvPr>
          <p:cNvSpPr>
            <a:spLocks noGrp="1"/>
          </p:cNvSpPr>
          <p:nvPr>
            <p:ph idx="1"/>
          </p:nvPr>
        </p:nvSpPr>
        <p:spPr/>
        <p:txBody>
          <a:bodyPr>
            <a:normAutofit/>
          </a:bodyPr>
          <a:lstStyle/>
          <a:p>
            <a:r>
              <a:rPr lang="en-GB" dirty="0">
                <a:solidFill>
                  <a:srgbClr val="231F20"/>
                </a:solidFill>
                <a:latin typeface="Times" pitchFamily="2" charset="0"/>
              </a:rPr>
              <a:t>Social phenomena are created from the perceptions and consequent actions of social actors. What is more, this is a continual process in that through the process of social interaction these social phenomena are in a constant state of revision. </a:t>
            </a:r>
          </a:p>
          <a:p>
            <a:r>
              <a:rPr lang="en-GB" dirty="0">
                <a:solidFill>
                  <a:srgbClr val="231F20"/>
                </a:solidFill>
                <a:latin typeface="Times" pitchFamily="2" charset="0"/>
              </a:rPr>
              <a:t>Social actors, such as customers may place many different interpretations on the situations in which they find themselves. So individual customers will perceive different situations in varying ways as a consequence of their own view of the world. These different interpretations are likely to affect their actions and the nature of their social interaction with others. </a:t>
            </a:r>
            <a:endParaRPr lang="en-US" dirty="0"/>
          </a:p>
        </p:txBody>
      </p:sp>
    </p:spTree>
    <p:extLst>
      <p:ext uri="{BB962C8B-B14F-4D97-AF65-F5344CB8AC3E}">
        <p14:creationId xmlns:p14="http://schemas.microsoft.com/office/powerpoint/2010/main" val="205864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FDA29A5-04B0-4445-8218-2FBC13579544}"/>
              </a:ext>
            </a:extLst>
          </p:cNvPr>
          <p:cNvSpPr>
            <a:spLocks noGrp="1"/>
          </p:cNvSpPr>
          <p:nvPr>
            <p:ph type="title"/>
          </p:nvPr>
        </p:nvSpPr>
        <p:spPr/>
        <p:txBody>
          <a:bodyPr/>
          <a:lstStyle/>
          <a:p>
            <a:r>
              <a:rPr lang="en-US" dirty="0"/>
              <a:t>Pragmatism</a:t>
            </a:r>
          </a:p>
        </p:txBody>
      </p:sp>
      <p:sp>
        <p:nvSpPr>
          <p:cNvPr id="3" name="Content Placeholder 2">
            <a:extLst>
              <a:ext uri="{FF2B5EF4-FFF2-40B4-BE49-F238E27FC236}">
                <a16:creationId xmlns:a16="http://schemas.microsoft.com/office/drawing/2014/main" xmlns="" id="{D62F7E5E-925D-C542-AA82-349A275F8D74}"/>
              </a:ext>
            </a:extLst>
          </p:cNvPr>
          <p:cNvSpPr>
            <a:spLocks noGrp="1"/>
          </p:cNvSpPr>
          <p:nvPr>
            <p:ph idx="1"/>
          </p:nvPr>
        </p:nvSpPr>
        <p:spPr/>
        <p:txBody>
          <a:bodyPr>
            <a:normAutofit fontScale="92500" lnSpcReduction="10000"/>
          </a:bodyPr>
          <a:lstStyle/>
          <a:p>
            <a:r>
              <a:rPr lang="en-US" altLang="en-US" dirty="0"/>
              <a:t>Is not committed to any one system of philosophy or reality.</a:t>
            </a:r>
          </a:p>
          <a:p>
            <a:r>
              <a:rPr lang="en-US" altLang="en-US" dirty="0"/>
              <a:t>Individual researchers have freedom of choice to select procedures that best meet their needs.</a:t>
            </a:r>
          </a:p>
          <a:p>
            <a:r>
              <a:rPr lang="en-US" altLang="en-US" dirty="0"/>
              <a:t>Pragmatists do not see the world as an absolute unity.</a:t>
            </a:r>
          </a:p>
          <a:p>
            <a:r>
              <a:rPr lang="en-US" altLang="en-US" dirty="0"/>
              <a:t>Truth is what works at the time.</a:t>
            </a:r>
          </a:p>
          <a:p>
            <a:r>
              <a:rPr lang="en-US" altLang="en-US" dirty="0"/>
              <a:t>Look to the “what” and “how” to research based on its intended consequences.</a:t>
            </a:r>
          </a:p>
          <a:p>
            <a:r>
              <a:rPr lang="en-US" altLang="en-US" dirty="0"/>
              <a:t>Research always occurs in social, historical, political, and other contexts.</a:t>
            </a:r>
          </a:p>
          <a:p>
            <a:r>
              <a:rPr lang="en-US" altLang="en-US" dirty="0"/>
              <a:t>We need to stop asking questions about reality and the laws of nature and start solving problems.</a:t>
            </a:r>
          </a:p>
        </p:txBody>
      </p:sp>
    </p:spTree>
    <p:extLst>
      <p:ext uri="{BB962C8B-B14F-4D97-AF65-F5344CB8AC3E}">
        <p14:creationId xmlns:p14="http://schemas.microsoft.com/office/powerpoint/2010/main" val="346159535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srcRect l="69265" t="29412" r="6801" b="20490"/>
          <a:stretch/>
        </p:blipFill>
        <p:spPr>
          <a:xfrm>
            <a:off x="726142" y="336176"/>
            <a:ext cx="10098742" cy="6794543"/>
          </a:xfrm>
          <a:prstGeom prst="rect">
            <a:avLst/>
          </a:prstGeom>
        </p:spPr>
      </p:pic>
    </p:spTree>
    <p:extLst>
      <p:ext uri="{BB962C8B-B14F-4D97-AF65-F5344CB8AC3E}">
        <p14:creationId xmlns:p14="http://schemas.microsoft.com/office/powerpoint/2010/main" val="213648337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50CAD6F-FBBF-D445-97C4-9B2C57644BF5}"/>
              </a:ext>
            </a:extLst>
          </p:cNvPr>
          <p:cNvSpPr>
            <a:spLocks noGrp="1"/>
          </p:cNvSpPr>
          <p:nvPr>
            <p:ph type="title"/>
          </p:nvPr>
        </p:nvSpPr>
        <p:spPr/>
        <p:txBody>
          <a:bodyPr/>
          <a:lstStyle/>
          <a:p>
            <a:r>
              <a:rPr lang="en-US" dirty="0"/>
              <a:t>Functionalist</a:t>
            </a:r>
          </a:p>
        </p:txBody>
      </p:sp>
      <p:sp>
        <p:nvSpPr>
          <p:cNvPr id="3" name="Content Placeholder 2">
            <a:extLst>
              <a:ext uri="{FF2B5EF4-FFF2-40B4-BE49-F238E27FC236}">
                <a16:creationId xmlns:a16="http://schemas.microsoft.com/office/drawing/2014/main" xmlns="" id="{0D2DF401-F830-5B4A-A1E5-6C8724D5D5E6}"/>
              </a:ext>
            </a:extLst>
          </p:cNvPr>
          <p:cNvSpPr>
            <a:spLocks noGrp="1"/>
          </p:cNvSpPr>
          <p:nvPr>
            <p:ph idx="1"/>
          </p:nvPr>
        </p:nvSpPr>
        <p:spPr/>
        <p:txBody>
          <a:bodyPr>
            <a:normAutofit/>
          </a:bodyPr>
          <a:lstStyle/>
          <a:p>
            <a:r>
              <a:rPr lang="en-GB" dirty="0"/>
              <a:t>This has been the primary paradigm for organizational study. It assumes rational human action and believes one can understand organizational </a:t>
            </a:r>
            <a:r>
              <a:rPr lang="en-GB" dirty="0" smtClean="0"/>
              <a:t>behaviour </a:t>
            </a:r>
            <a:r>
              <a:rPr lang="en-GB" dirty="0"/>
              <a:t>through hypothesis testing.</a:t>
            </a:r>
          </a:p>
          <a:p>
            <a:endParaRPr lang="en-US" dirty="0"/>
          </a:p>
        </p:txBody>
      </p:sp>
    </p:spTree>
    <p:extLst>
      <p:ext uri="{BB962C8B-B14F-4D97-AF65-F5344CB8AC3E}">
        <p14:creationId xmlns:p14="http://schemas.microsoft.com/office/powerpoint/2010/main" val="410070206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D4E5280-A0FC-B54D-A7E9-BE28C005F04A}"/>
              </a:ext>
            </a:extLst>
          </p:cNvPr>
          <p:cNvSpPr>
            <a:spLocks noGrp="1"/>
          </p:cNvSpPr>
          <p:nvPr>
            <p:ph type="title"/>
          </p:nvPr>
        </p:nvSpPr>
        <p:spPr/>
        <p:txBody>
          <a:bodyPr/>
          <a:lstStyle/>
          <a:p>
            <a:r>
              <a:rPr lang="en-US" dirty="0"/>
              <a:t>Interpretive</a:t>
            </a:r>
          </a:p>
        </p:txBody>
      </p:sp>
      <p:sp>
        <p:nvSpPr>
          <p:cNvPr id="3" name="Content Placeholder 2">
            <a:extLst>
              <a:ext uri="{FF2B5EF4-FFF2-40B4-BE49-F238E27FC236}">
                <a16:creationId xmlns:a16="http://schemas.microsoft.com/office/drawing/2014/main" xmlns="" id="{D9E602E4-8AD5-0D4B-9588-37CD0DAD68AD}"/>
              </a:ext>
            </a:extLst>
          </p:cNvPr>
          <p:cNvSpPr>
            <a:spLocks noGrp="1"/>
          </p:cNvSpPr>
          <p:nvPr>
            <p:ph idx="1"/>
          </p:nvPr>
        </p:nvSpPr>
        <p:spPr/>
        <p:txBody>
          <a:bodyPr>
            <a:normAutofit/>
          </a:bodyPr>
          <a:lstStyle/>
          <a:p>
            <a:r>
              <a:rPr lang="en-GB" dirty="0"/>
              <a:t>This paradigm "seeks to explain the stability of </a:t>
            </a:r>
            <a:r>
              <a:rPr lang="en-GB" dirty="0" smtClean="0"/>
              <a:t>behaviour </a:t>
            </a:r>
            <a:r>
              <a:rPr lang="en-GB" dirty="0"/>
              <a:t>from the individual's viewpoint". </a:t>
            </a:r>
          </a:p>
          <a:p>
            <a:r>
              <a:rPr lang="en-GB" dirty="0"/>
              <a:t>Researchers in this paradigm try to observe "on-going processes" to better understand individual </a:t>
            </a:r>
            <a:r>
              <a:rPr lang="en-GB" dirty="0" smtClean="0"/>
              <a:t>behaviour </a:t>
            </a:r>
            <a:r>
              <a:rPr lang="en-GB" dirty="0"/>
              <a:t>and the "spiritual nature of the world".</a:t>
            </a:r>
          </a:p>
          <a:p>
            <a:endParaRPr lang="en-US" dirty="0"/>
          </a:p>
        </p:txBody>
      </p:sp>
    </p:spTree>
    <p:extLst>
      <p:ext uri="{BB962C8B-B14F-4D97-AF65-F5344CB8AC3E}">
        <p14:creationId xmlns:p14="http://schemas.microsoft.com/office/powerpoint/2010/main" val="88022640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3173F4E-12AB-2446-AAEA-25F0765C1717}"/>
              </a:ext>
            </a:extLst>
          </p:cNvPr>
          <p:cNvSpPr>
            <a:spLocks noGrp="1"/>
          </p:cNvSpPr>
          <p:nvPr>
            <p:ph type="title"/>
          </p:nvPr>
        </p:nvSpPr>
        <p:spPr/>
        <p:txBody>
          <a:bodyPr/>
          <a:lstStyle/>
          <a:p>
            <a:r>
              <a:rPr lang="en-US" dirty="0"/>
              <a:t>Radical humanist</a:t>
            </a:r>
          </a:p>
        </p:txBody>
      </p:sp>
      <p:sp>
        <p:nvSpPr>
          <p:cNvPr id="3" name="Content Placeholder 2">
            <a:extLst>
              <a:ext uri="{FF2B5EF4-FFF2-40B4-BE49-F238E27FC236}">
                <a16:creationId xmlns:a16="http://schemas.microsoft.com/office/drawing/2014/main" xmlns="" id="{60F2D6C0-785D-2D4A-B2AD-C5F7200C137B}"/>
              </a:ext>
            </a:extLst>
          </p:cNvPr>
          <p:cNvSpPr>
            <a:spLocks noGrp="1"/>
          </p:cNvSpPr>
          <p:nvPr>
            <p:ph idx="1"/>
          </p:nvPr>
        </p:nvSpPr>
        <p:spPr/>
        <p:txBody>
          <a:bodyPr>
            <a:normAutofit/>
          </a:bodyPr>
          <a:lstStyle/>
          <a:p>
            <a:r>
              <a:rPr lang="en-GB" dirty="0"/>
              <a:t>Theorists in this paradigm are mainly concerned with releasing social constraints that limit human potential. They see the current dominant ideologies as separating people from their "true selves". They use this paradigm to justify desire for revolutionary change. It's largely anti-organization in scope.</a:t>
            </a:r>
          </a:p>
          <a:p>
            <a:endParaRPr lang="en-US" dirty="0"/>
          </a:p>
        </p:txBody>
      </p:sp>
    </p:spTree>
    <p:extLst>
      <p:ext uri="{BB962C8B-B14F-4D97-AF65-F5344CB8AC3E}">
        <p14:creationId xmlns:p14="http://schemas.microsoft.com/office/powerpoint/2010/main" val="371572696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DAAF40B-A247-0F4D-9ACD-5DC7C8698143}"/>
              </a:ext>
            </a:extLst>
          </p:cNvPr>
          <p:cNvSpPr>
            <a:spLocks noGrp="1"/>
          </p:cNvSpPr>
          <p:nvPr>
            <p:ph type="title"/>
          </p:nvPr>
        </p:nvSpPr>
        <p:spPr/>
        <p:txBody>
          <a:bodyPr/>
          <a:lstStyle/>
          <a:p>
            <a:r>
              <a:rPr lang="en-US" dirty="0"/>
              <a:t>Radical structuralist</a:t>
            </a:r>
          </a:p>
        </p:txBody>
      </p:sp>
      <p:sp>
        <p:nvSpPr>
          <p:cNvPr id="3" name="Content Placeholder 2">
            <a:extLst>
              <a:ext uri="{FF2B5EF4-FFF2-40B4-BE49-F238E27FC236}">
                <a16:creationId xmlns:a16="http://schemas.microsoft.com/office/drawing/2014/main" xmlns="" id="{CFEAEC62-B10C-1D4F-9B87-FAE5395B32E1}"/>
              </a:ext>
            </a:extLst>
          </p:cNvPr>
          <p:cNvSpPr>
            <a:spLocks noGrp="1"/>
          </p:cNvSpPr>
          <p:nvPr>
            <p:ph idx="1"/>
          </p:nvPr>
        </p:nvSpPr>
        <p:spPr/>
        <p:txBody>
          <a:bodyPr/>
          <a:lstStyle/>
          <a:p>
            <a:r>
              <a:rPr lang="en-GB" dirty="0"/>
              <a:t>Based on this paradigm, theorists see inherent structural conflicts within society that generate constant change through political and economic crises. </a:t>
            </a:r>
          </a:p>
          <a:p>
            <a:r>
              <a:rPr lang="en-GB" dirty="0"/>
              <a:t>This has been the fundamental paradigm of Marx, </a:t>
            </a:r>
            <a:r>
              <a:rPr lang="en-GB" dirty="0" err="1"/>
              <a:t>Engles</a:t>
            </a:r>
            <a:r>
              <a:rPr lang="en-GB" dirty="0"/>
              <a:t>, and Lenin.</a:t>
            </a:r>
          </a:p>
          <a:p>
            <a:endParaRPr lang="en-US" dirty="0"/>
          </a:p>
        </p:txBody>
      </p:sp>
    </p:spTree>
    <p:extLst>
      <p:ext uri="{BB962C8B-B14F-4D97-AF65-F5344CB8AC3E}">
        <p14:creationId xmlns:p14="http://schemas.microsoft.com/office/powerpoint/2010/main" val="199338492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B54212B-0AFF-0B4D-86D5-7B9BEC798A7C}"/>
              </a:ext>
            </a:extLst>
          </p:cNvPr>
          <p:cNvSpPr>
            <a:spLocks noGrp="1"/>
          </p:cNvSpPr>
          <p:nvPr>
            <p:ph type="title"/>
          </p:nvPr>
        </p:nvSpPr>
        <p:spPr/>
        <p:txBody>
          <a:bodyPr/>
          <a:lstStyle/>
          <a:p>
            <a:r>
              <a:rPr lang="en-US" dirty="0"/>
              <a:t>Constructionism/Constructivism</a:t>
            </a:r>
          </a:p>
        </p:txBody>
      </p:sp>
      <p:sp>
        <p:nvSpPr>
          <p:cNvPr id="3" name="Content Placeholder 2">
            <a:extLst>
              <a:ext uri="{FF2B5EF4-FFF2-40B4-BE49-F238E27FC236}">
                <a16:creationId xmlns:a16="http://schemas.microsoft.com/office/drawing/2014/main" xmlns="" id="{308DEEC9-72CB-0246-A59E-A156C87C76E9}"/>
              </a:ext>
            </a:extLst>
          </p:cNvPr>
          <p:cNvSpPr>
            <a:spLocks noGrp="1"/>
          </p:cNvSpPr>
          <p:nvPr>
            <p:ph idx="1"/>
          </p:nvPr>
        </p:nvSpPr>
        <p:spPr/>
        <p:txBody>
          <a:bodyPr/>
          <a:lstStyle/>
          <a:p>
            <a:pPr>
              <a:lnSpc>
                <a:spcPct val="80000"/>
              </a:lnSpc>
            </a:pPr>
            <a:r>
              <a:rPr lang="en-US" altLang="en-US" dirty="0"/>
              <a:t>Social phenomena and their meanings are continually being accomplished by social actors</a:t>
            </a:r>
          </a:p>
          <a:p>
            <a:pPr>
              <a:lnSpc>
                <a:spcPct val="80000"/>
              </a:lnSpc>
            </a:pPr>
            <a:r>
              <a:rPr lang="en-US" altLang="en-US" dirty="0"/>
              <a:t>It implies that social phenomena and categories are not only produced through social interactions but they are in a constant state of revision</a:t>
            </a:r>
          </a:p>
          <a:p>
            <a:pPr lvl="1">
              <a:lnSpc>
                <a:spcPct val="80000"/>
              </a:lnSpc>
            </a:pPr>
            <a:r>
              <a:rPr lang="en-US" altLang="en-US" dirty="0"/>
              <a:t>For example, in some organizations rules are less extensive and less rigorously imposed than in other classic organizations </a:t>
            </a:r>
          </a:p>
          <a:p>
            <a:pPr lvl="2">
              <a:lnSpc>
                <a:spcPct val="80000"/>
              </a:lnSpc>
            </a:pPr>
            <a:r>
              <a:rPr lang="en-US" altLang="en-US" dirty="0"/>
              <a:t>They are not commands but rather general understandings; the outcome are agreed-upon patterns of action in different situations that are the product of negotiations among the different parties involved</a:t>
            </a:r>
          </a:p>
          <a:p>
            <a:pPr lvl="2">
              <a:lnSpc>
                <a:spcPct val="80000"/>
              </a:lnSpc>
            </a:pPr>
            <a:r>
              <a:rPr lang="en-US" altLang="en-US" dirty="0"/>
              <a:t>The social order is in a constant state of change (e.g., in a hospital, everyday interactions may be more important than the official rules)		</a:t>
            </a:r>
          </a:p>
          <a:p>
            <a:endParaRPr lang="en-US" dirty="0"/>
          </a:p>
        </p:txBody>
      </p:sp>
    </p:spTree>
    <p:extLst>
      <p:ext uri="{BB962C8B-B14F-4D97-AF65-F5344CB8AC3E}">
        <p14:creationId xmlns:p14="http://schemas.microsoft.com/office/powerpoint/2010/main" val="167451815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2" name="Kép 3">
            <a:extLst>
              <a:ext uri="{FF2B5EF4-FFF2-40B4-BE49-F238E27FC236}">
                <a16:creationId xmlns:a16="http://schemas.microsoft.com/office/drawing/2014/main" xmlns="" id="{0417A78E-3073-B541-AB67-0007A828105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817689" y="549275"/>
            <a:ext cx="8670925" cy="5835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7676443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Kép 3">
            <a:extLst>
              <a:ext uri="{FF2B5EF4-FFF2-40B4-BE49-F238E27FC236}">
                <a16:creationId xmlns:a16="http://schemas.microsoft.com/office/drawing/2014/main" xmlns="" id="{1CF4EF96-79FD-BA46-AE0A-9D4EC8BFE3B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631951" y="292101"/>
            <a:ext cx="8982075" cy="835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59" name="Kép 4">
            <a:extLst>
              <a:ext uri="{FF2B5EF4-FFF2-40B4-BE49-F238E27FC236}">
                <a16:creationId xmlns:a16="http://schemas.microsoft.com/office/drawing/2014/main" xmlns="" id="{14E04BC0-F84F-C94A-A11E-E35705DC23D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631951" y="1138238"/>
            <a:ext cx="8982075" cy="2411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0" name="Kép 5">
            <a:extLst>
              <a:ext uri="{FF2B5EF4-FFF2-40B4-BE49-F238E27FC236}">
                <a16:creationId xmlns:a16="http://schemas.microsoft.com/office/drawing/2014/main" xmlns="" id="{D88D0314-C23F-154E-B812-796C07C586B4}"/>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631951" y="3571876"/>
            <a:ext cx="8982075" cy="3286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2324660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Kép 3">
            <a:extLst>
              <a:ext uri="{FF2B5EF4-FFF2-40B4-BE49-F238E27FC236}">
                <a16:creationId xmlns:a16="http://schemas.microsoft.com/office/drawing/2014/main" xmlns="" id="{D4077499-E573-104B-896B-36B3F83A7CF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673225" y="1412875"/>
            <a:ext cx="9004300" cy="4103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9009023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Cím 1">
            <a:extLst>
              <a:ext uri="{FF2B5EF4-FFF2-40B4-BE49-F238E27FC236}">
                <a16:creationId xmlns:a16="http://schemas.microsoft.com/office/drawing/2014/main" xmlns="" id="{627D5438-712F-1346-97A3-D357DCA42392}"/>
              </a:ext>
            </a:extLst>
          </p:cNvPr>
          <p:cNvSpPr>
            <a:spLocks noGrp="1"/>
          </p:cNvSpPr>
          <p:nvPr>
            <p:ph type="title"/>
          </p:nvPr>
        </p:nvSpPr>
        <p:spPr>
          <a:xfrm>
            <a:off x="1981200" y="-120086"/>
            <a:ext cx="8229600" cy="1143000"/>
          </a:xfrm>
        </p:spPr>
        <p:txBody>
          <a:bodyPr/>
          <a:lstStyle/>
          <a:p>
            <a:r>
              <a:rPr lang="en-US" altLang="en-US" dirty="0"/>
              <a:t>Approaches to theory development</a:t>
            </a:r>
          </a:p>
        </p:txBody>
      </p:sp>
      <p:pic>
        <p:nvPicPr>
          <p:cNvPr id="21507" name="Kép 3">
            <a:extLst>
              <a:ext uri="{FF2B5EF4-FFF2-40B4-BE49-F238E27FC236}">
                <a16:creationId xmlns:a16="http://schemas.microsoft.com/office/drawing/2014/main" xmlns="" id="{52B5C1B4-B567-D045-A8B7-7B304FDE5240}"/>
              </a:ext>
            </a:extLst>
          </p:cNvPr>
          <p:cNvPicPr>
            <a:picLocks noChangeAspect="1"/>
          </p:cNvPicPr>
          <p:nvPr/>
        </p:nvPicPr>
        <p:blipFill rotWithShape="1">
          <a:blip r:embed="rId2">
            <a:extLst>
              <a:ext uri="{28A0092B-C50C-407E-A947-70E740481C1C}">
                <a14:useLocalDpi xmlns:a14="http://schemas.microsoft.com/office/drawing/2010/main" val="0"/>
              </a:ext>
            </a:extLst>
          </a:blip>
          <a:srcRect t="3322"/>
          <a:stretch/>
        </p:blipFill>
        <p:spPr bwMode="auto">
          <a:xfrm>
            <a:off x="1780329" y="870154"/>
            <a:ext cx="8892996" cy="59878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5967506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5ADAC09-2AF4-4D49-9885-BBA7BE16C7FD}"/>
              </a:ext>
            </a:extLst>
          </p:cNvPr>
          <p:cNvSpPr>
            <a:spLocks noGrp="1"/>
          </p:cNvSpPr>
          <p:nvPr>
            <p:ph type="title"/>
          </p:nvPr>
        </p:nvSpPr>
        <p:spPr/>
        <p:txBody>
          <a:bodyPr>
            <a:normAutofit/>
          </a:bodyPr>
          <a:lstStyle/>
          <a:p>
            <a:r>
              <a:rPr lang="en-GB" dirty="0"/>
              <a:t>Different qualitative methodologies and the types of conclusion that can be drawn</a:t>
            </a:r>
            <a:endParaRPr lang="en-US" dirty="0"/>
          </a:p>
        </p:txBody>
      </p:sp>
      <p:sp>
        <p:nvSpPr>
          <p:cNvPr id="3" name="Content Placeholder 2">
            <a:extLst>
              <a:ext uri="{FF2B5EF4-FFF2-40B4-BE49-F238E27FC236}">
                <a16:creationId xmlns:a16="http://schemas.microsoft.com/office/drawing/2014/main" xmlns="" id="{8199A228-7F6C-2448-8477-FA6989C56908}"/>
              </a:ext>
            </a:extLst>
          </p:cNvPr>
          <p:cNvSpPr>
            <a:spLocks noGrp="1"/>
          </p:cNvSpPr>
          <p:nvPr>
            <p:ph idx="1"/>
          </p:nvPr>
        </p:nvSpPr>
        <p:spPr>
          <a:xfrm>
            <a:off x="838200" y="2312321"/>
            <a:ext cx="10515600" cy="4351338"/>
          </a:xfrm>
        </p:spPr>
        <p:txBody>
          <a:bodyPr>
            <a:normAutofit/>
          </a:bodyPr>
          <a:lstStyle/>
          <a:p>
            <a:r>
              <a:rPr lang="en-GB" dirty="0"/>
              <a:t>Action research. Produces recommendations for improving practice and develops strategies for solving existing problems and improving services. Uses reflexivity and progressive problem-solving to increase understanding and improve practice.</a:t>
            </a:r>
          </a:p>
          <a:p>
            <a:r>
              <a:rPr lang="en-GB" dirty="0"/>
              <a:t>Discourse analysis. Identifies shared patterns of talking and develops an understanding of how people construct their own identity and their own version of events. Uses different approaches to analyse text, the spoken word or sign language. Provides an interpretative and deconstructive reading but does not provide definitive answers.</a:t>
            </a:r>
          </a:p>
          <a:p>
            <a:endParaRPr lang="en-US" dirty="0"/>
          </a:p>
        </p:txBody>
      </p:sp>
    </p:spTree>
    <p:extLst>
      <p:ext uri="{BB962C8B-B14F-4D97-AF65-F5344CB8AC3E}">
        <p14:creationId xmlns:p14="http://schemas.microsoft.com/office/powerpoint/2010/main" val="397770817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6A72B8D-E04C-1C4F-86E7-7E44CBF8FA5A}"/>
              </a:ext>
            </a:extLst>
          </p:cNvPr>
          <p:cNvSpPr>
            <a:spLocks noGrp="1"/>
          </p:cNvSpPr>
          <p:nvPr>
            <p:ph type="title"/>
          </p:nvPr>
        </p:nvSpPr>
        <p:spPr/>
        <p:txBody>
          <a:bodyPr/>
          <a:lstStyle/>
          <a:p>
            <a:r>
              <a:rPr lang="en-US" dirty="0"/>
              <a:t>Continued</a:t>
            </a:r>
          </a:p>
        </p:txBody>
      </p:sp>
      <p:sp>
        <p:nvSpPr>
          <p:cNvPr id="3" name="Content Placeholder 2">
            <a:extLst>
              <a:ext uri="{FF2B5EF4-FFF2-40B4-BE49-F238E27FC236}">
                <a16:creationId xmlns:a16="http://schemas.microsoft.com/office/drawing/2014/main" xmlns="" id="{7E2244EA-3103-0248-993D-94D5FBC047F9}"/>
              </a:ext>
            </a:extLst>
          </p:cNvPr>
          <p:cNvSpPr>
            <a:spLocks noGrp="1"/>
          </p:cNvSpPr>
          <p:nvPr>
            <p:ph idx="1"/>
          </p:nvPr>
        </p:nvSpPr>
        <p:spPr/>
        <p:txBody>
          <a:bodyPr/>
          <a:lstStyle/>
          <a:p>
            <a:r>
              <a:rPr lang="en-GB" dirty="0"/>
              <a:t>Ethnography. Interprets and describes cultural behaviour. Tells stories through the eyes of the people under study and enables people to speak in their own voices. Produces a holistic cultural description, while avoiding causal explanations.</a:t>
            </a:r>
          </a:p>
          <a:p>
            <a:r>
              <a:rPr lang="en-GB" dirty="0"/>
              <a:t>Ethnomethodology. Describes the procedures, practices and methods by which social order is produced and shared. Describes the accounts that people (and scientists) produce and the methods that are used to convey these accounts, without evaluating their validity.</a:t>
            </a:r>
          </a:p>
          <a:p>
            <a:pPr marL="0" indent="0">
              <a:buNone/>
            </a:pPr>
            <a:endParaRPr lang="en-US" dirty="0"/>
          </a:p>
        </p:txBody>
      </p:sp>
    </p:spTree>
    <p:extLst>
      <p:ext uri="{BB962C8B-B14F-4D97-AF65-F5344CB8AC3E}">
        <p14:creationId xmlns:p14="http://schemas.microsoft.com/office/powerpoint/2010/main" val="59406126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05307B0-FBAE-0D4C-B1B1-D12DF084BB56}"/>
              </a:ext>
            </a:extLst>
          </p:cNvPr>
          <p:cNvSpPr>
            <a:spLocks noGrp="1"/>
          </p:cNvSpPr>
          <p:nvPr>
            <p:ph type="title"/>
          </p:nvPr>
        </p:nvSpPr>
        <p:spPr/>
        <p:txBody>
          <a:bodyPr/>
          <a:lstStyle/>
          <a:p>
            <a:r>
              <a:rPr lang="en-US" dirty="0"/>
              <a:t>Continued</a:t>
            </a:r>
          </a:p>
        </p:txBody>
      </p:sp>
      <p:sp>
        <p:nvSpPr>
          <p:cNvPr id="3" name="Content Placeholder 2">
            <a:extLst>
              <a:ext uri="{FF2B5EF4-FFF2-40B4-BE49-F238E27FC236}">
                <a16:creationId xmlns:a16="http://schemas.microsoft.com/office/drawing/2014/main" xmlns="" id="{EF43CD6C-B0BA-0445-B68A-962CEDDA188D}"/>
              </a:ext>
            </a:extLst>
          </p:cNvPr>
          <p:cNvSpPr>
            <a:spLocks noGrp="1"/>
          </p:cNvSpPr>
          <p:nvPr>
            <p:ph idx="1"/>
          </p:nvPr>
        </p:nvSpPr>
        <p:spPr/>
        <p:txBody>
          <a:bodyPr>
            <a:normAutofit/>
          </a:bodyPr>
          <a:lstStyle/>
          <a:p>
            <a:r>
              <a:rPr lang="en-GB" dirty="0"/>
              <a:t>Feminist research. Incorporates the lived experiences, emotions and feelings of marginalized groups into the knowledge building process. Acknowledges and reports the diversity of experience. Conducts research, generates theory and draws conclusions from a feminist standpoint.</a:t>
            </a:r>
          </a:p>
          <a:p>
            <a:r>
              <a:rPr lang="en-GB" dirty="0"/>
              <a:t>Grounded theory. Draws theoretical insights from a cyclical process of analysis and reanalysis. Provides an explanation about how people resolve their central concerns, regardless of time and place. Interprets human interaction, which occurs through the use of symbols (description is avoided).</a:t>
            </a:r>
          </a:p>
          <a:p>
            <a:endParaRPr lang="en-US" dirty="0"/>
          </a:p>
        </p:txBody>
      </p:sp>
    </p:spTree>
    <p:extLst>
      <p:ext uri="{BB962C8B-B14F-4D97-AF65-F5344CB8AC3E}">
        <p14:creationId xmlns:p14="http://schemas.microsoft.com/office/powerpoint/2010/main" val="343853344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D801814-453C-1948-B464-5FB6A06E7AE2}"/>
              </a:ext>
            </a:extLst>
          </p:cNvPr>
          <p:cNvSpPr>
            <a:spLocks noGrp="1"/>
          </p:cNvSpPr>
          <p:nvPr>
            <p:ph type="title"/>
          </p:nvPr>
        </p:nvSpPr>
        <p:spPr/>
        <p:txBody>
          <a:bodyPr/>
          <a:lstStyle/>
          <a:p>
            <a:r>
              <a:rPr lang="en-US" dirty="0"/>
              <a:t>Continued</a:t>
            </a:r>
          </a:p>
        </p:txBody>
      </p:sp>
      <p:sp>
        <p:nvSpPr>
          <p:cNvPr id="3" name="Content Placeholder 2">
            <a:extLst>
              <a:ext uri="{FF2B5EF4-FFF2-40B4-BE49-F238E27FC236}">
                <a16:creationId xmlns:a16="http://schemas.microsoft.com/office/drawing/2014/main" xmlns="" id="{A2DF6CE7-6667-1C41-AC10-AC8F101B97D1}"/>
              </a:ext>
            </a:extLst>
          </p:cNvPr>
          <p:cNvSpPr>
            <a:spLocks noGrp="1"/>
          </p:cNvSpPr>
          <p:nvPr>
            <p:ph idx="1"/>
          </p:nvPr>
        </p:nvSpPr>
        <p:spPr/>
        <p:txBody>
          <a:bodyPr/>
          <a:lstStyle/>
          <a:p>
            <a:r>
              <a:rPr lang="en-GB" dirty="0"/>
              <a:t>Heuristic inquiry. Produces a creative synthesis of the meaning and essence of experience. Includes participant validation and researcher reflexivity in the final product.</a:t>
            </a:r>
          </a:p>
          <a:p>
            <a:r>
              <a:rPr lang="en-GB" dirty="0"/>
              <a:t>Phenomenological research. Seeks to understand and describe lived experience, including people’s perceptions, perspectives and understanding of a particular situation or phenomenon. Emphasizes personal perspective and interpretation.</a:t>
            </a:r>
          </a:p>
          <a:p>
            <a:pPr marL="0" indent="0">
              <a:buNone/>
            </a:pPr>
            <a:endParaRPr lang="en-GB" dirty="0"/>
          </a:p>
          <a:p>
            <a:endParaRPr lang="en-US" dirty="0"/>
          </a:p>
        </p:txBody>
      </p:sp>
    </p:spTree>
    <p:extLst>
      <p:ext uri="{BB962C8B-B14F-4D97-AF65-F5344CB8AC3E}">
        <p14:creationId xmlns:p14="http://schemas.microsoft.com/office/powerpoint/2010/main" val="134844285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F668D51-4914-F44F-92C8-A5340525AC17}"/>
              </a:ext>
            </a:extLst>
          </p:cNvPr>
          <p:cNvSpPr>
            <a:spLocks noGrp="1"/>
          </p:cNvSpPr>
          <p:nvPr>
            <p:ph type="title"/>
          </p:nvPr>
        </p:nvSpPr>
        <p:spPr/>
        <p:txBody>
          <a:bodyPr/>
          <a:lstStyle/>
          <a:p>
            <a:r>
              <a:rPr lang="en-US" dirty="0"/>
              <a:t>Examples</a:t>
            </a:r>
          </a:p>
        </p:txBody>
      </p:sp>
      <p:sp>
        <p:nvSpPr>
          <p:cNvPr id="3" name="Content Placeholder 2">
            <a:extLst>
              <a:ext uri="{FF2B5EF4-FFF2-40B4-BE49-F238E27FC236}">
                <a16:creationId xmlns:a16="http://schemas.microsoft.com/office/drawing/2014/main" xmlns="" id="{AA5AAB2F-0625-6347-9110-7C6201F037AD}"/>
              </a:ext>
            </a:extLst>
          </p:cNvPr>
          <p:cNvSpPr>
            <a:spLocks noGrp="1"/>
          </p:cNvSpPr>
          <p:nvPr>
            <p:ph idx="1"/>
          </p:nvPr>
        </p:nvSpPr>
        <p:spPr/>
        <p:txBody>
          <a:bodyPr>
            <a:normAutofit fontScale="85000" lnSpcReduction="20000"/>
          </a:bodyPr>
          <a:lstStyle/>
          <a:p>
            <a:r>
              <a:rPr lang="en-GB" dirty="0"/>
              <a:t>This research seeks to evaluate the integration, effectiveness and costs of different models that deliver primary healthcare to homeless people.</a:t>
            </a:r>
          </a:p>
          <a:p>
            <a:r>
              <a:rPr lang="en-GB" dirty="0"/>
              <a:t>This research will explore the role of women academics at UWTSD.</a:t>
            </a:r>
          </a:p>
          <a:p>
            <a:r>
              <a:rPr lang="en-GB" dirty="0"/>
              <a:t>This research will seek to provide new social scientific explanations and theories of alternative cultural movements and activities in selected European cities. It will consider the development, use and closure of alternative cultural venues and sites after anti-squatting and anti-rave legislation.</a:t>
            </a:r>
          </a:p>
          <a:p>
            <a:r>
              <a:rPr lang="en-GB" dirty="0"/>
              <a:t>This research will test the assumption that taste is the primary reason for buying a new type of chocolate product.</a:t>
            </a:r>
          </a:p>
          <a:p>
            <a:r>
              <a:rPr lang="en-GB" dirty="0"/>
              <a:t>This research aims to develop new research tools for the study and manipulation of the parasitic flatworm species that is responsible for bilharzia disease.</a:t>
            </a:r>
          </a:p>
          <a:p>
            <a:r>
              <a:rPr lang="en-GB" dirty="0"/>
              <a:t>This research seeks to increase cheese manufacturing efficiency and sustainability through changing farming practice.</a:t>
            </a:r>
            <a:br>
              <a:rPr lang="en-GB" dirty="0"/>
            </a:br>
            <a:endParaRPr lang="en-GB" dirty="0"/>
          </a:p>
          <a:p>
            <a:endParaRPr lang="en-US" dirty="0"/>
          </a:p>
        </p:txBody>
      </p:sp>
    </p:spTree>
    <p:extLst>
      <p:ext uri="{BB962C8B-B14F-4D97-AF65-F5344CB8AC3E}">
        <p14:creationId xmlns:p14="http://schemas.microsoft.com/office/powerpoint/2010/main" val="270242093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502FDC9-9872-8B4D-9C43-FF41CC48A1B9}"/>
              </a:ext>
            </a:extLst>
          </p:cNvPr>
          <p:cNvSpPr>
            <a:spLocks noGrp="1"/>
          </p:cNvSpPr>
          <p:nvPr>
            <p:ph type="title"/>
          </p:nvPr>
        </p:nvSpPr>
        <p:spPr/>
        <p:txBody>
          <a:bodyPr/>
          <a:lstStyle/>
          <a:p>
            <a:r>
              <a:rPr lang="en-US" dirty="0"/>
              <a:t>Consider the following points</a:t>
            </a:r>
          </a:p>
        </p:txBody>
      </p:sp>
      <p:sp>
        <p:nvSpPr>
          <p:cNvPr id="3" name="Content Placeholder 2">
            <a:extLst>
              <a:ext uri="{FF2B5EF4-FFF2-40B4-BE49-F238E27FC236}">
                <a16:creationId xmlns:a16="http://schemas.microsoft.com/office/drawing/2014/main" xmlns="" id="{23E3E605-7A6E-5942-976E-7C1C3E6485C2}"/>
              </a:ext>
            </a:extLst>
          </p:cNvPr>
          <p:cNvSpPr>
            <a:spLocks noGrp="1"/>
          </p:cNvSpPr>
          <p:nvPr>
            <p:ph idx="1"/>
          </p:nvPr>
        </p:nvSpPr>
        <p:spPr/>
        <p:txBody>
          <a:bodyPr>
            <a:normAutofit fontScale="92500" lnSpcReduction="20000"/>
          </a:bodyPr>
          <a:lstStyle/>
          <a:p>
            <a:r>
              <a:rPr lang="en-GB" dirty="0"/>
              <a:t>Decide whether the research is exploratory, descriptive or causal (or a combination of these) and match the methods accordingly. </a:t>
            </a:r>
          </a:p>
          <a:p>
            <a:r>
              <a:rPr lang="en-GB" dirty="0"/>
              <a:t>Decide whether the research is to generate theory, test theory or explore theory and match methods accordingly. </a:t>
            </a:r>
          </a:p>
          <a:p>
            <a:r>
              <a:rPr lang="en-GB" dirty="0"/>
              <a:t>Ensure that the chosen methods are appropriate to the methodology. It is important to note that for some qualitative research it may be difficult to state specific methods at the beginning of the project as these might be developed, refined or changed in light of emerging themes. If this is the case, highlight these issues in the relevant example(s). </a:t>
            </a:r>
          </a:p>
          <a:p>
            <a:r>
              <a:rPr lang="en-GB" dirty="0"/>
              <a:t>Choose a combination of methods if appropriate, desirable and feasible (if the methodology enables this). </a:t>
            </a:r>
          </a:p>
          <a:p>
            <a:r>
              <a:rPr lang="en-GB" dirty="0"/>
              <a:t>Ensure that the methods are ethically sound.</a:t>
            </a:r>
            <a:endParaRPr lang="en-US" dirty="0"/>
          </a:p>
        </p:txBody>
      </p:sp>
    </p:spTree>
    <p:extLst>
      <p:ext uri="{BB962C8B-B14F-4D97-AF65-F5344CB8AC3E}">
        <p14:creationId xmlns:p14="http://schemas.microsoft.com/office/powerpoint/2010/main" val="147063803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0028947-E77C-294D-8F1A-E4ADD89A49B4}"/>
              </a:ext>
            </a:extLst>
          </p:cNvPr>
          <p:cNvSpPr>
            <a:spLocks noGrp="1"/>
          </p:cNvSpPr>
          <p:nvPr>
            <p:ph type="title"/>
          </p:nvPr>
        </p:nvSpPr>
        <p:spPr>
          <a:xfrm>
            <a:off x="838199" y="365125"/>
            <a:ext cx="10798479" cy="1325563"/>
          </a:xfrm>
        </p:spPr>
        <p:txBody>
          <a:bodyPr/>
          <a:lstStyle/>
          <a:p>
            <a:r>
              <a:rPr lang="en-US" dirty="0"/>
              <a:t>Which method goes with which methodology?</a:t>
            </a:r>
          </a:p>
        </p:txBody>
      </p:sp>
      <p:pic>
        <p:nvPicPr>
          <p:cNvPr id="4" name="Content Placeholder 3">
            <a:extLst>
              <a:ext uri="{FF2B5EF4-FFF2-40B4-BE49-F238E27FC236}">
                <a16:creationId xmlns:a16="http://schemas.microsoft.com/office/drawing/2014/main" xmlns="" id="{5015EE58-E4A1-354F-B36E-287493467877}"/>
              </a:ext>
            </a:extLst>
          </p:cNvPr>
          <p:cNvPicPr>
            <a:picLocks noGrp="1" noChangeAspect="1"/>
          </p:cNvPicPr>
          <p:nvPr>
            <p:ph idx="1"/>
          </p:nvPr>
        </p:nvPicPr>
        <p:blipFill>
          <a:blip r:embed="rId2"/>
          <a:stretch>
            <a:fillRect/>
          </a:stretch>
        </p:blipFill>
        <p:spPr>
          <a:xfrm>
            <a:off x="3748403" y="1825625"/>
            <a:ext cx="4695193" cy="4351338"/>
          </a:xfrm>
        </p:spPr>
      </p:pic>
    </p:spTree>
    <p:extLst>
      <p:ext uri="{BB962C8B-B14F-4D97-AF65-F5344CB8AC3E}">
        <p14:creationId xmlns:p14="http://schemas.microsoft.com/office/powerpoint/2010/main" val="299379473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366F026-84EB-5E4B-8A74-1E0351542F44}"/>
              </a:ext>
            </a:extLst>
          </p:cNvPr>
          <p:cNvSpPr>
            <a:spLocks noGrp="1"/>
          </p:cNvSpPr>
          <p:nvPr>
            <p:ph type="title"/>
          </p:nvPr>
        </p:nvSpPr>
        <p:spPr/>
        <p:txBody>
          <a:bodyPr/>
          <a:lstStyle/>
          <a:p>
            <a:r>
              <a:rPr lang="en-US" dirty="0"/>
              <a:t>Defend your methodology</a:t>
            </a:r>
          </a:p>
        </p:txBody>
      </p:sp>
      <p:sp>
        <p:nvSpPr>
          <p:cNvPr id="3" name="Content Placeholder 2">
            <a:extLst>
              <a:ext uri="{FF2B5EF4-FFF2-40B4-BE49-F238E27FC236}">
                <a16:creationId xmlns:a16="http://schemas.microsoft.com/office/drawing/2014/main" xmlns="" id="{59E62CAC-013F-9C45-ADAD-8D7BBA850591}"/>
              </a:ext>
            </a:extLst>
          </p:cNvPr>
          <p:cNvSpPr>
            <a:spLocks noGrp="1"/>
          </p:cNvSpPr>
          <p:nvPr>
            <p:ph idx="1"/>
          </p:nvPr>
        </p:nvSpPr>
        <p:spPr/>
        <p:txBody>
          <a:bodyPr>
            <a:normAutofit fontScale="92500" lnSpcReduction="10000"/>
          </a:bodyPr>
          <a:lstStyle/>
          <a:p>
            <a:r>
              <a:rPr lang="en-GB" dirty="0"/>
              <a:t>Why have you chosen this particular methodology?</a:t>
            </a:r>
          </a:p>
          <a:p>
            <a:r>
              <a:rPr lang="en-GB" dirty="0"/>
              <a:t>Why is your chosen methodology the most appropriate for your research topic?</a:t>
            </a:r>
          </a:p>
          <a:p>
            <a:r>
              <a:rPr lang="en-GB" dirty="0"/>
              <a:t>What other methodologies could have been chosen and why were they rejected?</a:t>
            </a:r>
          </a:p>
          <a:p>
            <a:r>
              <a:rPr lang="en-GB" dirty="0"/>
              <a:t>How does your methodology help you to work towards answering your research question?</a:t>
            </a:r>
          </a:p>
          <a:p>
            <a:r>
              <a:rPr lang="en-GB" dirty="0"/>
              <a:t>How does your chosen methodology fit with your epistemological standpoint and theoretical perspective?</a:t>
            </a:r>
          </a:p>
          <a:p>
            <a:r>
              <a:rPr lang="en-GB" dirty="0"/>
              <a:t>Is it possible to refine, combine or alter your methodology (if required) yet still retain a coherent epistemological position?</a:t>
            </a:r>
          </a:p>
          <a:p>
            <a:endParaRPr lang="en-US" dirty="0"/>
          </a:p>
        </p:txBody>
      </p:sp>
    </p:spTree>
    <p:extLst>
      <p:ext uri="{BB962C8B-B14F-4D97-AF65-F5344CB8AC3E}">
        <p14:creationId xmlns:p14="http://schemas.microsoft.com/office/powerpoint/2010/main" val="368989298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BE4A130-D77B-6E4F-B540-70D749AE3873}"/>
              </a:ext>
            </a:extLst>
          </p:cNvPr>
          <p:cNvSpPr>
            <a:spLocks noGrp="1"/>
          </p:cNvSpPr>
          <p:nvPr>
            <p:ph type="title"/>
          </p:nvPr>
        </p:nvSpPr>
        <p:spPr/>
        <p:txBody>
          <a:bodyPr/>
          <a:lstStyle/>
          <a:p>
            <a:r>
              <a:rPr lang="en-US" dirty="0"/>
              <a:t>Methodological fundamentalism</a:t>
            </a:r>
          </a:p>
        </p:txBody>
      </p:sp>
      <p:sp>
        <p:nvSpPr>
          <p:cNvPr id="3" name="Content Placeholder 2">
            <a:extLst>
              <a:ext uri="{FF2B5EF4-FFF2-40B4-BE49-F238E27FC236}">
                <a16:creationId xmlns:a16="http://schemas.microsoft.com/office/drawing/2014/main" xmlns="" id="{9A7A43AB-6265-014B-81BD-61BA6AFFDAF7}"/>
              </a:ext>
            </a:extLst>
          </p:cNvPr>
          <p:cNvSpPr>
            <a:spLocks noGrp="1"/>
          </p:cNvSpPr>
          <p:nvPr>
            <p:ph idx="1"/>
          </p:nvPr>
        </p:nvSpPr>
        <p:spPr/>
        <p:txBody>
          <a:bodyPr/>
          <a:lstStyle/>
          <a:p>
            <a:r>
              <a:rPr lang="en-GB" dirty="0"/>
              <a:t>This implies that your methodology is the one true approach and that all other methodologies are flawed and/or inferior. </a:t>
            </a:r>
          </a:p>
          <a:p>
            <a:r>
              <a:rPr lang="en-GB" dirty="0"/>
              <a:t>Be prepared to critique your methodology and change, adapt or combine it with others where necessary. </a:t>
            </a:r>
            <a:endParaRPr lang="en-US" dirty="0"/>
          </a:p>
        </p:txBody>
      </p:sp>
    </p:spTree>
    <p:extLst>
      <p:ext uri="{BB962C8B-B14F-4D97-AF65-F5344CB8AC3E}">
        <p14:creationId xmlns:p14="http://schemas.microsoft.com/office/powerpoint/2010/main" val="86553997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D709012-0674-9941-B24E-5D3DF76F1A20}"/>
              </a:ext>
            </a:extLst>
          </p:cNvPr>
          <p:cNvSpPr>
            <a:spLocks noGrp="1"/>
          </p:cNvSpPr>
          <p:nvPr>
            <p:ph type="title"/>
          </p:nvPr>
        </p:nvSpPr>
        <p:spPr/>
        <p:txBody>
          <a:bodyPr/>
          <a:lstStyle/>
          <a:p>
            <a:r>
              <a:rPr lang="en-US" dirty="0"/>
              <a:t>Key issues</a:t>
            </a:r>
          </a:p>
        </p:txBody>
      </p:sp>
      <p:sp>
        <p:nvSpPr>
          <p:cNvPr id="3" name="Content Placeholder 2">
            <a:extLst>
              <a:ext uri="{FF2B5EF4-FFF2-40B4-BE49-F238E27FC236}">
                <a16:creationId xmlns:a16="http://schemas.microsoft.com/office/drawing/2014/main" xmlns="" id="{E84C6394-979C-824E-A91B-2725760A73D7}"/>
              </a:ext>
            </a:extLst>
          </p:cNvPr>
          <p:cNvSpPr>
            <a:spLocks noGrp="1"/>
          </p:cNvSpPr>
          <p:nvPr>
            <p:ph idx="1"/>
          </p:nvPr>
        </p:nvSpPr>
        <p:spPr/>
        <p:txBody>
          <a:bodyPr>
            <a:normAutofit fontScale="70000" lnSpcReduction="20000"/>
          </a:bodyPr>
          <a:lstStyle/>
          <a:p>
            <a:r>
              <a:rPr lang="en-GB" dirty="0"/>
              <a:t>Some methodologies lend themselves more readily to mixed approaches than others.</a:t>
            </a:r>
          </a:p>
          <a:p>
            <a:r>
              <a:rPr lang="en-GB" dirty="0"/>
              <a:t>Although some methods seem to be specific to a particular methodology, it is possible to use certain methods within a less obvious methodology.</a:t>
            </a:r>
          </a:p>
          <a:p>
            <a:r>
              <a:rPr lang="en-GB" dirty="0"/>
              <a:t>Mixed method approaches enable both qualitative and quantitative data to be collected and analysed in the same study. This can help to overcome the weaknesses found in both qualitative and quantitative research.</a:t>
            </a:r>
          </a:p>
          <a:p>
            <a:r>
              <a:rPr lang="en-GB" dirty="0"/>
              <a:t>Mixed method approaches enable researchers to gain a better understanding than that gained through using a single approach.</a:t>
            </a:r>
          </a:p>
          <a:p>
            <a:r>
              <a:rPr lang="en-GB" dirty="0"/>
              <a:t>Mixed methods can be viewed as a methodology if a study is designed and conducted using this approach. If this is the case, students must pay close attention to theoretical perspectives and philosophical assumptions when developing their methodological framework.</a:t>
            </a:r>
          </a:p>
          <a:p>
            <a:r>
              <a:rPr lang="en-GB" dirty="0"/>
              <a:t>If students choose to use a multiple or mixed approach, they must take into account the understanding of their audience: granting bodies, examiners and stakeholders may approach the work with their own biases and methodological/method preferences. Students will need to become very familiar with their mixed approach and persuade others that this approach is the best and most appropriate for their research</a:t>
            </a:r>
          </a:p>
          <a:p>
            <a:endParaRPr lang="en-US" dirty="0"/>
          </a:p>
        </p:txBody>
      </p:sp>
    </p:spTree>
    <p:extLst>
      <p:ext uri="{BB962C8B-B14F-4D97-AF65-F5344CB8AC3E}">
        <p14:creationId xmlns:p14="http://schemas.microsoft.com/office/powerpoint/2010/main" val="105509318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14D2C4D-982B-C749-A04F-480A4B260B9E}"/>
              </a:ext>
            </a:extLst>
          </p:cNvPr>
          <p:cNvSpPr>
            <a:spLocks noGrp="1"/>
          </p:cNvSpPr>
          <p:nvPr>
            <p:ph type="title"/>
          </p:nvPr>
        </p:nvSpPr>
        <p:spPr/>
        <p:txBody>
          <a:bodyPr/>
          <a:lstStyle/>
          <a:p>
            <a:r>
              <a:rPr lang="en-US" dirty="0"/>
              <a:t>Probability samples</a:t>
            </a:r>
          </a:p>
        </p:txBody>
      </p:sp>
    </p:spTree>
    <p:extLst>
      <p:ext uri="{BB962C8B-B14F-4D97-AF65-F5344CB8AC3E}">
        <p14:creationId xmlns:p14="http://schemas.microsoft.com/office/powerpoint/2010/main" val="43660015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66F3654-FA77-8246-8284-738C81E3D076}"/>
              </a:ext>
            </a:extLst>
          </p:cNvPr>
          <p:cNvSpPr>
            <a:spLocks noGrp="1"/>
          </p:cNvSpPr>
          <p:nvPr>
            <p:ph type="title"/>
          </p:nvPr>
        </p:nvSpPr>
        <p:spPr/>
        <p:txBody>
          <a:bodyPr/>
          <a:lstStyle/>
          <a:p>
            <a:r>
              <a:rPr lang="en-US" dirty="0"/>
              <a:t>Simple random sample</a:t>
            </a:r>
          </a:p>
        </p:txBody>
      </p:sp>
      <p:sp>
        <p:nvSpPr>
          <p:cNvPr id="3" name="Content Placeholder 2">
            <a:extLst>
              <a:ext uri="{FF2B5EF4-FFF2-40B4-BE49-F238E27FC236}">
                <a16:creationId xmlns:a16="http://schemas.microsoft.com/office/drawing/2014/main" xmlns="" id="{41C53062-4CA0-7747-8DFE-246C200820B7}"/>
              </a:ext>
            </a:extLst>
          </p:cNvPr>
          <p:cNvSpPr>
            <a:spLocks noGrp="1"/>
          </p:cNvSpPr>
          <p:nvPr>
            <p:ph idx="1"/>
          </p:nvPr>
        </p:nvSpPr>
        <p:spPr/>
        <p:txBody>
          <a:bodyPr>
            <a:normAutofit fontScale="92500" lnSpcReduction="20000"/>
          </a:bodyPr>
          <a:lstStyle/>
          <a:p>
            <a:r>
              <a:rPr lang="en-GB" dirty="0"/>
              <a:t>Each member of the population an equal and known chance of being chosen. Using this procedure, a number is assigned to each element/individual in the study population. Random numbers are then generated (for example, using a calculator, online random number generator, spreadsheet, or a printed table of random numbers) to select the required sample. This method requires an accurate list of the study population and is ideal for generating statistics.</a:t>
            </a:r>
          </a:p>
          <a:p>
            <a:r>
              <a:rPr lang="en-GB" dirty="0"/>
              <a:t>An advantage is that each selection is independent of other selections and has an equal and independent chance of being selected. Problems can arise if it is difficult or impossible to identify every member of the population, or if members of the population are geographically widely dispersed (costly and time-consuming). Also, care must be taken when generating random numbers as some methods are open to bias, human error or software/hardware malfunction, for example.</a:t>
            </a:r>
          </a:p>
          <a:p>
            <a:endParaRPr lang="en-US" dirty="0"/>
          </a:p>
        </p:txBody>
      </p:sp>
    </p:spTree>
    <p:extLst>
      <p:ext uri="{BB962C8B-B14F-4D97-AF65-F5344CB8AC3E}">
        <p14:creationId xmlns:p14="http://schemas.microsoft.com/office/powerpoint/2010/main" val="215094547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55FD6AF-EF09-8548-9013-4A0A2B59858E}"/>
              </a:ext>
            </a:extLst>
          </p:cNvPr>
          <p:cNvSpPr>
            <a:spLocks noGrp="1"/>
          </p:cNvSpPr>
          <p:nvPr>
            <p:ph type="title"/>
          </p:nvPr>
        </p:nvSpPr>
        <p:spPr/>
        <p:txBody>
          <a:bodyPr/>
          <a:lstStyle/>
          <a:p>
            <a:r>
              <a:rPr lang="en-US" dirty="0"/>
              <a:t>Cluster sample</a:t>
            </a:r>
          </a:p>
        </p:txBody>
      </p:sp>
      <p:sp>
        <p:nvSpPr>
          <p:cNvPr id="3" name="Content Placeholder 2">
            <a:extLst>
              <a:ext uri="{FF2B5EF4-FFF2-40B4-BE49-F238E27FC236}">
                <a16:creationId xmlns:a16="http://schemas.microsoft.com/office/drawing/2014/main" xmlns="" id="{38D02FB7-D6CE-584B-953F-166E8B9E1BBE}"/>
              </a:ext>
            </a:extLst>
          </p:cNvPr>
          <p:cNvSpPr>
            <a:spLocks noGrp="1"/>
          </p:cNvSpPr>
          <p:nvPr>
            <p:ph idx="1"/>
          </p:nvPr>
        </p:nvSpPr>
        <p:spPr/>
        <p:txBody>
          <a:bodyPr>
            <a:normAutofit lnSpcReduction="10000"/>
          </a:bodyPr>
          <a:lstStyle/>
          <a:p>
            <a:r>
              <a:rPr lang="en-GB" dirty="0"/>
              <a:t>This technique is used when it is impossible or impractical to compile an exhaustive list of all elements within the study population. Instead, the elements are grouped into subpopulations (already existing or created by the researcher) and then elements from each subpopulation are chosen using a simple random sample (used in this example) or a systematic random sample (described below).</a:t>
            </a:r>
          </a:p>
          <a:p>
            <a:r>
              <a:rPr lang="en-GB" dirty="0"/>
              <a:t>A problem with this method is an overrepresented or underrepresented cluster in terms of certain characteristics. This can skew the results of the study. The technique is less precise than other types of probability sampling, but if a larger sample size is available (due to the practicality of travel, for example) this could offset the loss in precision.</a:t>
            </a:r>
          </a:p>
          <a:p>
            <a:endParaRPr lang="en-GB" dirty="0"/>
          </a:p>
          <a:p>
            <a:endParaRPr lang="en-GB" dirty="0"/>
          </a:p>
        </p:txBody>
      </p:sp>
    </p:spTree>
    <p:extLst>
      <p:ext uri="{BB962C8B-B14F-4D97-AF65-F5344CB8AC3E}">
        <p14:creationId xmlns:p14="http://schemas.microsoft.com/office/powerpoint/2010/main" val="246025486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525B959-2E56-8D49-AB22-AD2E52306190}"/>
              </a:ext>
            </a:extLst>
          </p:cNvPr>
          <p:cNvSpPr>
            <a:spLocks noGrp="1"/>
          </p:cNvSpPr>
          <p:nvPr>
            <p:ph type="title"/>
          </p:nvPr>
        </p:nvSpPr>
        <p:spPr/>
        <p:txBody>
          <a:bodyPr/>
          <a:lstStyle/>
          <a:p>
            <a:r>
              <a:rPr lang="en-US" dirty="0"/>
              <a:t>Systematic random sample</a:t>
            </a:r>
          </a:p>
        </p:txBody>
      </p:sp>
      <p:sp>
        <p:nvSpPr>
          <p:cNvPr id="3" name="Content Placeholder 2">
            <a:extLst>
              <a:ext uri="{FF2B5EF4-FFF2-40B4-BE49-F238E27FC236}">
                <a16:creationId xmlns:a16="http://schemas.microsoft.com/office/drawing/2014/main" xmlns="" id="{40823A81-E71A-5B4B-8480-3074360FBC50}"/>
              </a:ext>
            </a:extLst>
          </p:cNvPr>
          <p:cNvSpPr>
            <a:spLocks noGrp="1"/>
          </p:cNvSpPr>
          <p:nvPr>
            <p:ph idx="1"/>
          </p:nvPr>
        </p:nvSpPr>
        <p:spPr/>
        <p:txBody>
          <a:bodyPr>
            <a:normAutofit lnSpcReduction="10000"/>
          </a:bodyPr>
          <a:lstStyle/>
          <a:p>
            <a:r>
              <a:rPr lang="en-GB" dirty="0"/>
              <a:t>This is a statistical method involving the selection of elements from an ordered study population. A starting point is chosen at random, with each subsequent selection made at regular intervals.</a:t>
            </a:r>
          </a:p>
          <a:p>
            <a:r>
              <a:rPr lang="en-GB" dirty="0"/>
              <a:t>An advantage to this method is its simplicity; if carried out carefully, the population will be evenly sampled. However, a problem with this method is that it depends on how the list has been organized (alphabetically, for example). The researcher must ensure that a pattern, or periodic trait, is not hidden in the list as this will have an influence on randomness. Also, it is only the first selection of where to start the list that is a probability selection: there may be some units/elements that have a zero chance of being selected.</a:t>
            </a:r>
          </a:p>
          <a:p>
            <a:pPr marL="0" indent="0">
              <a:buNone/>
            </a:pPr>
            <a:endParaRPr lang="en-US" dirty="0"/>
          </a:p>
        </p:txBody>
      </p:sp>
    </p:spTree>
    <p:extLst>
      <p:ext uri="{BB962C8B-B14F-4D97-AF65-F5344CB8AC3E}">
        <p14:creationId xmlns:p14="http://schemas.microsoft.com/office/powerpoint/2010/main" val="319984154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CD71B39-6B62-DB49-AF04-B1CA8EDA3C5D}"/>
              </a:ext>
            </a:extLst>
          </p:cNvPr>
          <p:cNvSpPr>
            <a:spLocks noGrp="1"/>
          </p:cNvSpPr>
          <p:nvPr>
            <p:ph type="title"/>
          </p:nvPr>
        </p:nvSpPr>
        <p:spPr/>
        <p:txBody>
          <a:bodyPr/>
          <a:lstStyle/>
          <a:p>
            <a:r>
              <a:rPr lang="en-US" dirty="0"/>
              <a:t>Stratified random sample</a:t>
            </a:r>
          </a:p>
        </p:txBody>
      </p:sp>
      <p:sp>
        <p:nvSpPr>
          <p:cNvPr id="3" name="Content Placeholder 2">
            <a:extLst>
              <a:ext uri="{FF2B5EF4-FFF2-40B4-BE49-F238E27FC236}">
                <a16:creationId xmlns:a16="http://schemas.microsoft.com/office/drawing/2014/main" xmlns="" id="{B2D1C81B-5418-7D46-85AF-575D8FF79C03}"/>
              </a:ext>
            </a:extLst>
          </p:cNvPr>
          <p:cNvSpPr>
            <a:spLocks noGrp="1"/>
          </p:cNvSpPr>
          <p:nvPr>
            <p:ph idx="1"/>
          </p:nvPr>
        </p:nvSpPr>
        <p:spPr/>
        <p:txBody>
          <a:bodyPr>
            <a:normAutofit fontScale="92500" lnSpcReduction="20000"/>
          </a:bodyPr>
          <a:lstStyle/>
          <a:p>
            <a:r>
              <a:rPr lang="en-GB" dirty="0"/>
              <a:t>A method of sampling that involves the division of a study population into smaller groups known as ‘strata’. These groups can differ in behaviour or the attribute under study. Once the different groups have been identified, members can be selected using a simple random sample or a systematic random sample, for example.</a:t>
            </a:r>
          </a:p>
          <a:p>
            <a:r>
              <a:rPr lang="en-GB" dirty="0"/>
              <a:t>Advantages include convenience and cost, and stratified samples tend to be more representative than other probability samples, ensuring that elements from each stratum are represented. Also, different sampling techniques can be used within the strata (mixed methods approaches can overcome problems inherent in certain methods). Problems can arise in the identification of appropriate strata (timely and costly) and in analysing results. Misrepresentation of elements into the chosen strata can increase variability.</a:t>
            </a:r>
            <a:br>
              <a:rPr lang="en-GB" dirty="0"/>
            </a:br>
            <a:endParaRPr lang="en-GB" dirty="0"/>
          </a:p>
          <a:p>
            <a:endParaRPr lang="en-US" dirty="0"/>
          </a:p>
        </p:txBody>
      </p:sp>
    </p:spTree>
    <p:extLst>
      <p:ext uri="{BB962C8B-B14F-4D97-AF65-F5344CB8AC3E}">
        <p14:creationId xmlns:p14="http://schemas.microsoft.com/office/powerpoint/2010/main" val="423935205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0A6C996-59A9-E448-842E-D5A5F146A8D2}"/>
              </a:ext>
            </a:extLst>
          </p:cNvPr>
          <p:cNvSpPr>
            <a:spLocks noGrp="1"/>
          </p:cNvSpPr>
          <p:nvPr>
            <p:ph type="title"/>
          </p:nvPr>
        </p:nvSpPr>
        <p:spPr/>
        <p:txBody>
          <a:bodyPr/>
          <a:lstStyle/>
          <a:p>
            <a:r>
              <a:rPr lang="en-US" dirty="0"/>
              <a:t>Disproportionate stratified sample</a:t>
            </a:r>
          </a:p>
        </p:txBody>
      </p:sp>
      <p:sp>
        <p:nvSpPr>
          <p:cNvPr id="3" name="Content Placeholder 2">
            <a:extLst>
              <a:ext uri="{FF2B5EF4-FFF2-40B4-BE49-F238E27FC236}">
                <a16:creationId xmlns:a16="http://schemas.microsoft.com/office/drawing/2014/main" xmlns="" id="{7FC2E528-71BA-7C41-99B6-2666F4E5A58C}"/>
              </a:ext>
            </a:extLst>
          </p:cNvPr>
          <p:cNvSpPr>
            <a:spLocks noGrp="1"/>
          </p:cNvSpPr>
          <p:nvPr>
            <p:ph idx="1"/>
          </p:nvPr>
        </p:nvSpPr>
        <p:spPr/>
        <p:txBody>
          <a:bodyPr/>
          <a:lstStyle/>
          <a:p>
            <a:r>
              <a:rPr lang="en-GB" dirty="0"/>
              <a:t>With this type of sampling the sample size of each stratum does not have to be in proportion to the population size of the stratum. When disproportionate allocation is used, the data that have been gathered must be weighted, and this can lower precision. Other strengths and weakness of this method are similar to those described in the previous slide.</a:t>
            </a:r>
            <a:endParaRPr lang="en-US" dirty="0"/>
          </a:p>
        </p:txBody>
      </p:sp>
    </p:spTree>
    <p:extLst>
      <p:ext uri="{BB962C8B-B14F-4D97-AF65-F5344CB8AC3E}">
        <p14:creationId xmlns:p14="http://schemas.microsoft.com/office/powerpoint/2010/main" val="161354555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9BF08DD-51D3-7C4E-ADD9-89964B8F1AF3}"/>
              </a:ext>
            </a:extLst>
          </p:cNvPr>
          <p:cNvSpPr>
            <a:spLocks noGrp="1"/>
          </p:cNvSpPr>
          <p:nvPr>
            <p:ph type="title"/>
          </p:nvPr>
        </p:nvSpPr>
        <p:spPr/>
        <p:txBody>
          <a:bodyPr/>
          <a:lstStyle/>
          <a:p>
            <a:r>
              <a:rPr lang="en-US" dirty="0"/>
              <a:t>Non-probability sampling (Purposive)</a:t>
            </a:r>
            <a:br>
              <a:rPr lang="en-US" dirty="0"/>
            </a:br>
            <a:endParaRPr lang="en-US" dirty="0"/>
          </a:p>
        </p:txBody>
      </p:sp>
    </p:spTree>
    <p:extLst>
      <p:ext uri="{BB962C8B-B14F-4D97-AF65-F5344CB8AC3E}">
        <p14:creationId xmlns:p14="http://schemas.microsoft.com/office/powerpoint/2010/main" val="393386532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37A3ADE-E672-FF43-B71E-345CB8C99B3E}"/>
              </a:ext>
            </a:extLst>
          </p:cNvPr>
          <p:cNvSpPr>
            <a:spLocks noGrp="1"/>
          </p:cNvSpPr>
          <p:nvPr>
            <p:ph type="title"/>
          </p:nvPr>
        </p:nvSpPr>
        <p:spPr/>
        <p:txBody>
          <a:bodyPr/>
          <a:lstStyle/>
          <a:p>
            <a:r>
              <a:rPr lang="en-US" dirty="0"/>
              <a:t>Quota sampling</a:t>
            </a:r>
          </a:p>
        </p:txBody>
      </p:sp>
      <p:sp>
        <p:nvSpPr>
          <p:cNvPr id="3" name="Content Placeholder 2">
            <a:extLst>
              <a:ext uri="{FF2B5EF4-FFF2-40B4-BE49-F238E27FC236}">
                <a16:creationId xmlns:a16="http://schemas.microsoft.com/office/drawing/2014/main" xmlns="" id="{52695C69-5BEC-0F40-BC7B-A24E9217D10A}"/>
              </a:ext>
            </a:extLst>
          </p:cNvPr>
          <p:cNvSpPr>
            <a:spLocks noGrp="1"/>
          </p:cNvSpPr>
          <p:nvPr>
            <p:ph idx="1"/>
          </p:nvPr>
        </p:nvSpPr>
        <p:spPr/>
        <p:txBody>
          <a:bodyPr>
            <a:normAutofit fontScale="92500" lnSpcReduction="20000"/>
          </a:bodyPr>
          <a:lstStyle/>
          <a:p>
            <a:r>
              <a:rPr lang="en-GB" dirty="0"/>
              <a:t>Using this technique, the sample is selected by the interviewer/researcher according to a quota-system based on factors such as age, sex and social class. It is a popular method for market researchers. In quota sampling the goal is to represent the major characteristics of the population by sampling a proportional amount of each. Convenience or judgement sampling is used to select the required number of subjects from each category (see below).</a:t>
            </a:r>
          </a:p>
          <a:p>
            <a:r>
              <a:rPr lang="en-GB" dirty="0"/>
              <a:t>Quota sampling is popular because it is cheap and easy to administer, but it is criticized for its theoretical weakness (sampling errors cannot be estimated, a representative number of respondents within each category might not be obtained and strict control of fieldwork is difficult, for example). The proportion in each category must be accurate and care must be taken not to introduce researcher bias (choosing specific people within each category based on their appearance, for example).</a:t>
            </a:r>
          </a:p>
          <a:p>
            <a:endParaRPr lang="en-GB" dirty="0"/>
          </a:p>
        </p:txBody>
      </p:sp>
    </p:spTree>
    <p:extLst>
      <p:ext uri="{BB962C8B-B14F-4D97-AF65-F5344CB8AC3E}">
        <p14:creationId xmlns:p14="http://schemas.microsoft.com/office/powerpoint/2010/main" val="185853325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5AAC879-C948-E848-AAF1-3477B8C1B429}"/>
              </a:ext>
            </a:extLst>
          </p:cNvPr>
          <p:cNvSpPr>
            <a:spLocks noGrp="1"/>
          </p:cNvSpPr>
          <p:nvPr>
            <p:ph type="title"/>
          </p:nvPr>
        </p:nvSpPr>
        <p:spPr/>
        <p:txBody>
          <a:bodyPr/>
          <a:lstStyle/>
          <a:p>
            <a:r>
              <a:rPr lang="en-US" dirty="0"/>
              <a:t>Snowballing sampling</a:t>
            </a:r>
          </a:p>
        </p:txBody>
      </p:sp>
      <p:sp>
        <p:nvSpPr>
          <p:cNvPr id="3" name="Content Placeholder 2">
            <a:extLst>
              <a:ext uri="{FF2B5EF4-FFF2-40B4-BE49-F238E27FC236}">
                <a16:creationId xmlns:a16="http://schemas.microsoft.com/office/drawing/2014/main" xmlns="" id="{FC345CF5-5884-CA49-A5F2-25CE29C31385}"/>
              </a:ext>
            </a:extLst>
          </p:cNvPr>
          <p:cNvSpPr>
            <a:spLocks noGrp="1"/>
          </p:cNvSpPr>
          <p:nvPr>
            <p:ph idx="1"/>
          </p:nvPr>
        </p:nvSpPr>
        <p:spPr/>
        <p:txBody>
          <a:bodyPr>
            <a:normAutofit fontScale="92500" lnSpcReduction="20000"/>
          </a:bodyPr>
          <a:lstStyle/>
          <a:p>
            <a:r>
              <a:rPr lang="en-GB" dirty="0"/>
              <a:t>It takes advantage of existing social networks, relying on referrals from initial subjects to generate additional, new subjects (for example, one interviewee will give the researcher details of another person to be interviewed, and so on). This method is used when the study population is small and when description or understanding, rather than generalization, is the goal.</a:t>
            </a:r>
          </a:p>
          <a:p>
            <a:r>
              <a:rPr lang="en-GB" dirty="0"/>
              <a:t>Snowball sampling is useful when it is difficult to find or recruit subjects, perhaps because they are involved in illegal activity or they belong to some type of underground or hidden group, for example. It can make it easier for the researcher to establish contact and be trusted, because they have been introduced by another member of the group. However, this method is subject to bias because friends recommend friends and selection involves deliberate choice. Great care must be taken when choosing the initial contact. Researchers using this method tend to acknowledge bias.</a:t>
            </a:r>
            <a:endParaRPr lang="en-US" dirty="0"/>
          </a:p>
          <a:p>
            <a:endParaRPr lang="en-US" dirty="0"/>
          </a:p>
          <a:p>
            <a:endParaRPr lang="en-GB" dirty="0"/>
          </a:p>
        </p:txBody>
      </p:sp>
    </p:spTree>
    <p:extLst>
      <p:ext uri="{BB962C8B-B14F-4D97-AF65-F5344CB8AC3E}">
        <p14:creationId xmlns:p14="http://schemas.microsoft.com/office/powerpoint/2010/main" val="336694759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54CFC64-1BD8-574E-B830-CC372E35FA84}"/>
              </a:ext>
            </a:extLst>
          </p:cNvPr>
          <p:cNvSpPr>
            <a:spLocks noGrp="1"/>
          </p:cNvSpPr>
          <p:nvPr>
            <p:ph type="title"/>
          </p:nvPr>
        </p:nvSpPr>
        <p:spPr/>
        <p:txBody>
          <a:bodyPr/>
          <a:lstStyle/>
          <a:p>
            <a:r>
              <a:rPr lang="en-US" dirty="0"/>
              <a:t>Theoretical sampling</a:t>
            </a:r>
          </a:p>
        </p:txBody>
      </p:sp>
      <p:sp>
        <p:nvSpPr>
          <p:cNvPr id="3" name="Content Placeholder 2">
            <a:extLst>
              <a:ext uri="{FF2B5EF4-FFF2-40B4-BE49-F238E27FC236}">
                <a16:creationId xmlns:a16="http://schemas.microsoft.com/office/drawing/2014/main" xmlns="" id="{E93294DF-4A9B-334E-8678-3DBF1A39D7D4}"/>
              </a:ext>
            </a:extLst>
          </p:cNvPr>
          <p:cNvSpPr>
            <a:spLocks noGrp="1"/>
          </p:cNvSpPr>
          <p:nvPr>
            <p:ph idx="1"/>
          </p:nvPr>
        </p:nvSpPr>
        <p:spPr/>
        <p:txBody>
          <a:bodyPr>
            <a:normAutofit lnSpcReduction="10000"/>
          </a:bodyPr>
          <a:lstStyle/>
          <a:p>
            <a:r>
              <a:rPr lang="en-GB" dirty="0"/>
              <a:t>Using this method, the emerging theory helps the researcher to choose the sample as the research progresses. Within this sampling procedure the researcher might choose to sample extreme cases that help to explain an emerging theme, or might choose homogeneous samples where people who are alike in some relevant detail (or have similar characteristics) are selected, for example.</a:t>
            </a:r>
          </a:p>
          <a:p>
            <a:r>
              <a:rPr lang="en-GB" dirty="0"/>
              <a:t>This method is flexible, creative and cost-effective. However, it is open to sampling bias and the researcher must be aware of this, acknowledging bias as the research progresses. This method can create huge volumes of data that are difficult to analyse: experience and patience can help the project to move forward.</a:t>
            </a:r>
            <a:endParaRPr lang="en-US" dirty="0"/>
          </a:p>
          <a:p>
            <a:endParaRPr lang="en-GB" dirty="0"/>
          </a:p>
        </p:txBody>
      </p:sp>
    </p:spTree>
    <p:extLst>
      <p:ext uri="{BB962C8B-B14F-4D97-AF65-F5344CB8AC3E}">
        <p14:creationId xmlns:p14="http://schemas.microsoft.com/office/powerpoint/2010/main" val="363495701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20FD73D-9EF9-6247-8893-BFB3208A1A06}"/>
              </a:ext>
            </a:extLst>
          </p:cNvPr>
          <p:cNvSpPr>
            <a:spLocks noGrp="1"/>
          </p:cNvSpPr>
          <p:nvPr>
            <p:ph type="title"/>
          </p:nvPr>
        </p:nvSpPr>
        <p:spPr/>
        <p:txBody>
          <a:bodyPr/>
          <a:lstStyle/>
          <a:p>
            <a:r>
              <a:rPr lang="en-US" dirty="0"/>
              <a:t>Convenience sampling</a:t>
            </a:r>
          </a:p>
        </p:txBody>
      </p:sp>
      <p:sp>
        <p:nvSpPr>
          <p:cNvPr id="3" name="Content Placeholder 2">
            <a:extLst>
              <a:ext uri="{FF2B5EF4-FFF2-40B4-BE49-F238E27FC236}">
                <a16:creationId xmlns:a16="http://schemas.microsoft.com/office/drawing/2014/main" xmlns="" id="{623CB625-D0BE-7443-BCC0-BDC63587BC18}"/>
              </a:ext>
            </a:extLst>
          </p:cNvPr>
          <p:cNvSpPr>
            <a:spLocks noGrp="1"/>
          </p:cNvSpPr>
          <p:nvPr>
            <p:ph idx="1"/>
          </p:nvPr>
        </p:nvSpPr>
        <p:spPr/>
        <p:txBody>
          <a:bodyPr>
            <a:normAutofit lnSpcReduction="10000"/>
          </a:bodyPr>
          <a:lstStyle/>
          <a:p>
            <a:r>
              <a:rPr lang="en-GB" dirty="0"/>
              <a:t>Subjects are chosen on the basis of convenience (this method can also be termed haphazard or accidental sampling). Researchers use this method because it is inexpensive, informal and practical, having few rules governing how it is used.</a:t>
            </a:r>
          </a:p>
          <a:p>
            <a:r>
              <a:rPr lang="en-GB" dirty="0"/>
              <a:t>Convenience sampling is criticized for introducing various types of bias, including sampling, selection and researcher bias. However, researchers using this method tend to acknowledge and report bias. Convenience sampling can also lead to overrepresentation or underrepresentation of particular groups within the sample. The ease with which this method can be used makes it a popular choice for some researchers.</a:t>
            </a:r>
          </a:p>
          <a:p>
            <a:endParaRPr lang="en-US" dirty="0"/>
          </a:p>
        </p:txBody>
      </p:sp>
    </p:spTree>
    <p:extLst>
      <p:ext uri="{BB962C8B-B14F-4D97-AF65-F5344CB8AC3E}">
        <p14:creationId xmlns:p14="http://schemas.microsoft.com/office/powerpoint/2010/main" val="380777907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29E3218-DD95-4D46-9375-94862D881284}"/>
              </a:ext>
            </a:extLst>
          </p:cNvPr>
          <p:cNvSpPr>
            <a:spLocks noGrp="1"/>
          </p:cNvSpPr>
          <p:nvPr>
            <p:ph type="title"/>
          </p:nvPr>
        </p:nvSpPr>
        <p:spPr/>
        <p:txBody>
          <a:bodyPr/>
          <a:lstStyle/>
          <a:p>
            <a:r>
              <a:rPr lang="en-US" dirty="0"/>
              <a:t>Researcher bias</a:t>
            </a:r>
          </a:p>
        </p:txBody>
      </p:sp>
      <p:sp>
        <p:nvSpPr>
          <p:cNvPr id="3" name="Content Placeholder 2">
            <a:extLst>
              <a:ext uri="{FF2B5EF4-FFF2-40B4-BE49-F238E27FC236}">
                <a16:creationId xmlns:a16="http://schemas.microsoft.com/office/drawing/2014/main" xmlns="" id="{C7C03559-462F-7247-898D-B8D7D0DD54E7}"/>
              </a:ext>
            </a:extLst>
          </p:cNvPr>
          <p:cNvSpPr>
            <a:spLocks noGrp="1"/>
          </p:cNvSpPr>
          <p:nvPr>
            <p:ph idx="1"/>
          </p:nvPr>
        </p:nvSpPr>
        <p:spPr/>
        <p:txBody>
          <a:bodyPr>
            <a:normAutofit fontScale="92500" lnSpcReduction="10000"/>
          </a:bodyPr>
          <a:lstStyle/>
          <a:p>
            <a:r>
              <a:rPr lang="en-GB" dirty="0"/>
              <a:t>‘Bias’ is a term that is used to describe a tendency or a preference for a particular line of thought, idea, perspective or result. ‘Research(</a:t>
            </a:r>
            <a:r>
              <a:rPr lang="en-GB" dirty="0" err="1"/>
              <a:t>er</a:t>
            </a:r>
            <a:r>
              <a:rPr lang="en-GB" dirty="0"/>
              <a:t>) </a:t>
            </a:r>
            <a:r>
              <a:rPr lang="en-GB" dirty="0" err="1"/>
              <a:t>bias’</a:t>
            </a:r>
            <a:r>
              <a:rPr lang="en-GB" dirty="0"/>
              <a:t> (or experimenter bias) is used to describe a problem with how the research has been chosen, conducted, analysed and/or reported. The extent to which bias is seen to be introduced into the research process depends on methodology and theoretical perspective. For example, researchers who pay close attention to objectivity (perhaps in quantitative research) will follow set rules and procedures to get rid of bias in the research process (eliminate bias). On the other hand, researchers approaching from a more subjective standpoint (perhaps in qualitative research) will recognize, define and discuss the types of bias that could be introduced because they believe that is it impossible to eliminate bias completely (acknowledge bias).</a:t>
            </a:r>
            <a:endParaRPr lang="en-US" dirty="0"/>
          </a:p>
        </p:txBody>
      </p:sp>
    </p:spTree>
    <p:extLst>
      <p:ext uri="{BB962C8B-B14F-4D97-AF65-F5344CB8AC3E}">
        <p14:creationId xmlns:p14="http://schemas.microsoft.com/office/powerpoint/2010/main" val="35483720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C250C5A-071E-4345-9D69-132AFC1EB64D}"/>
              </a:ext>
            </a:extLst>
          </p:cNvPr>
          <p:cNvSpPr>
            <a:spLocks noGrp="1"/>
          </p:cNvSpPr>
          <p:nvPr>
            <p:ph type="title"/>
          </p:nvPr>
        </p:nvSpPr>
        <p:spPr/>
        <p:txBody>
          <a:bodyPr/>
          <a:lstStyle/>
          <a:p>
            <a:r>
              <a:rPr lang="en-US" dirty="0" err="1"/>
              <a:t>Judgemental</a:t>
            </a:r>
            <a:r>
              <a:rPr lang="en-US" dirty="0"/>
              <a:t> sampling</a:t>
            </a:r>
          </a:p>
        </p:txBody>
      </p:sp>
      <p:sp>
        <p:nvSpPr>
          <p:cNvPr id="3" name="Content Placeholder 2">
            <a:extLst>
              <a:ext uri="{FF2B5EF4-FFF2-40B4-BE49-F238E27FC236}">
                <a16:creationId xmlns:a16="http://schemas.microsoft.com/office/drawing/2014/main" xmlns="" id="{20072257-5A83-6D4E-A22A-A38F4E64B109}"/>
              </a:ext>
            </a:extLst>
          </p:cNvPr>
          <p:cNvSpPr>
            <a:spLocks noGrp="1"/>
          </p:cNvSpPr>
          <p:nvPr>
            <p:ph idx="1"/>
          </p:nvPr>
        </p:nvSpPr>
        <p:spPr/>
        <p:txBody>
          <a:bodyPr/>
          <a:lstStyle/>
          <a:p>
            <a:r>
              <a:rPr lang="en-GB" dirty="0"/>
              <a:t>Can be seen as an extension of the convenience sampling method described above. Subjects are chosen because they are seen to be relevant or of interest to the research topic, based on the knowledge and expertise of the researcher.</a:t>
            </a:r>
          </a:p>
          <a:p>
            <a:r>
              <a:rPr lang="en-GB" dirty="0"/>
              <a:t>This method is simple, convenient and cost-effective. However, it has a low level of reliability and a high level of bias. Also, it can be difficult to judge the level of knowledge and expertise of the person choosing the sample. Careful documentation and reporting is required to explain credentials, describe methods and acknowledge bias.</a:t>
            </a:r>
          </a:p>
          <a:p>
            <a:endParaRPr lang="en-US" dirty="0"/>
          </a:p>
        </p:txBody>
      </p:sp>
    </p:spTree>
    <p:extLst>
      <p:ext uri="{BB962C8B-B14F-4D97-AF65-F5344CB8AC3E}">
        <p14:creationId xmlns:p14="http://schemas.microsoft.com/office/powerpoint/2010/main" val="245463024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5907637-4641-2846-A85D-C6ECC63C6DFD}"/>
              </a:ext>
            </a:extLst>
          </p:cNvPr>
          <p:cNvSpPr>
            <a:spLocks noGrp="1"/>
          </p:cNvSpPr>
          <p:nvPr>
            <p:ph type="title"/>
          </p:nvPr>
        </p:nvSpPr>
        <p:spPr/>
        <p:txBody>
          <a:bodyPr/>
          <a:lstStyle/>
          <a:p>
            <a:r>
              <a:rPr lang="en-GB" dirty="0"/>
              <a:t>Experimental research</a:t>
            </a:r>
            <a:endParaRPr lang="en-US" dirty="0"/>
          </a:p>
        </p:txBody>
      </p:sp>
      <p:sp>
        <p:nvSpPr>
          <p:cNvPr id="3" name="Content Placeholder 2">
            <a:extLst>
              <a:ext uri="{FF2B5EF4-FFF2-40B4-BE49-F238E27FC236}">
                <a16:creationId xmlns:a16="http://schemas.microsoft.com/office/drawing/2014/main" xmlns="" id="{B9E423C8-8F19-3040-A16F-E3A2A79A4354}"/>
              </a:ext>
            </a:extLst>
          </p:cNvPr>
          <p:cNvSpPr>
            <a:spLocks noGrp="1"/>
          </p:cNvSpPr>
          <p:nvPr>
            <p:ph idx="1"/>
          </p:nvPr>
        </p:nvSpPr>
        <p:spPr/>
        <p:txBody>
          <a:bodyPr/>
          <a:lstStyle/>
          <a:p>
            <a:r>
              <a:rPr lang="en-GB" dirty="0"/>
              <a:t>Often referred to as the ‘scientific method’ and can be viewed as both a methodology and a method. </a:t>
            </a:r>
          </a:p>
          <a:p>
            <a:r>
              <a:rPr lang="en-GB" dirty="0"/>
              <a:t>This type of research seeks to add to knowledge through diligent inquiry that involves systematic and controlled testing to understand causal processes. </a:t>
            </a:r>
          </a:p>
          <a:p>
            <a:r>
              <a:rPr lang="en-GB" dirty="0"/>
              <a:t>Experiments can examine the validity of a hypothesis, demonstrate a known truth or test the correctness of an observation, for example. </a:t>
            </a:r>
            <a:endParaRPr lang="en-US" dirty="0"/>
          </a:p>
        </p:txBody>
      </p:sp>
    </p:spTree>
    <p:extLst>
      <p:ext uri="{BB962C8B-B14F-4D97-AF65-F5344CB8AC3E}">
        <p14:creationId xmlns:p14="http://schemas.microsoft.com/office/powerpoint/2010/main" val="3837842903"/>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normAutofit/>
          </a:bodyPr>
          <a:lstStyle/>
          <a:p>
            <a:pPr>
              <a:defRPr/>
            </a:pPr>
            <a:r>
              <a:rPr lang="en-US">
                <a:ea typeface="+mj-ea"/>
                <a:cs typeface="+mj-cs"/>
              </a:rPr>
              <a:t>Three Types of Research Designs</a:t>
            </a:r>
            <a:endParaRPr lang="en-US" dirty="0">
              <a:ea typeface="+mj-ea"/>
              <a:cs typeface="+mj-cs"/>
            </a:endParaRPr>
          </a:p>
        </p:txBody>
      </p:sp>
      <p:sp>
        <p:nvSpPr>
          <p:cNvPr id="19459" name="Content Placeholder 2"/>
          <p:cNvSpPr>
            <a:spLocks noGrp="1"/>
          </p:cNvSpPr>
          <p:nvPr>
            <p:ph idx="1"/>
          </p:nvPr>
        </p:nvSpPr>
        <p:spPr/>
        <p:txBody>
          <a:bodyPr>
            <a:normAutofit/>
          </a:bodyPr>
          <a:lstStyle/>
          <a:p>
            <a:pPr marL="274320" indent="-274320">
              <a:buClr>
                <a:schemeClr val="accent3"/>
              </a:buClr>
              <a:buFont typeface="Wingdings 2"/>
              <a:buChar char=""/>
              <a:defRPr/>
            </a:pPr>
            <a:r>
              <a:rPr lang="en-US" dirty="0">
                <a:ea typeface="+mn-ea"/>
                <a:cs typeface="+mn-cs"/>
              </a:rPr>
              <a:t>Exploratory</a:t>
            </a:r>
          </a:p>
          <a:p>
            <a:pPr marL="274320" indent="-274320">
              <a:buClr>
                <a:schemeClr val="accent3"/>
              </a:buClr>
              <a:buFont typeface="Wingdings 2"/>
              <a:buChar char=""/>
              <a:defRPr/>
            </a:pPr>
            <a:r>
              <a:rPr lang="en-US" dirty="0">
                <a:ea typeface="+mn-ea"/>
                <a:cs typeface="+mn-cs"/>
              </a:rPr>
              <a:t>Descriptive</a:t>
            </a:r>
          </a:p>
          <a:p>
            <a:pPr marL="274320" indent="-274320">
              <a:buClr>
                <a:schemeClr val="accent3"/>
              </a:buClr>
              <a:buFont typeface="Wingdings 2"/>
              <a:buChar char=""/>
              <a:defRPr/>
            </a:pPr>
            <a:r>
              <a:rPr lang="en-US" dirty="0">
                <a:ea typeface="+mn-ea"/>
                <a:cs typeface="+mn-cs"/>
              </a:rPr>
              <a:t>Causal</a:t>
            </a:r>
          </a:p>
          <a:p>
            <a:pPr marL="0" indent="0">
              <a:buClr>
                <a:schemeClr val="accent3"/>
              </a:buClr>
              <a:buNone/>
              <a:defRPr/>
            </a:pPr>
            <a:r>
              <a:rPr lang="en-US" dirty="0">
                <a:ea typeface="+mn-ea"/>
                <a:cs typeface="+mn-cs"/>
              </a:rPr>
              <a:t>	</a:t>
            </a:r>
          </a:p>
        </p:txBody>
      </p:sp>
    </p:spTree>
    <p:extLst>
      <p:ext uri="{BB962C8B-B14F-4D97-AF65-F5344CB8AC3E}">
        <p14:creationId xmlns:p14="http://schemas.microsoft.com/office/powerpoint/2010/main" val="3016663798"/>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1"/>
          <p:cNvSpPr>
            <a:spLocks noGrp="1"/>
          </p:cNvSpPr>
          <p:nvPr>
            <p:ph type="title"/>
          </p:nvPr>
        </p:nvSpPr>
        <p:spPr/>
        <p:txBody>
          <a:bodyPr/>
          <a:lstStyle/>
          <a:p>
            <a:r>
              <a:rPr lang="en-US"/>
              <a:t>Exploratory Research</a:t>
            </a:r>
          </a:p>
        </p:txBody>
      </p:sp>
      <p:sp>
        <p:nvSpPr>
          <p:cNvPr id="26626" name="Content Placeholder 2"/>
          <p:cNvSpPr>
            <a:spLocks noGrp="1"/>
          </p:cNvSpPr>
          <p:nvPr>
            <p:ph idx="1"/>
          </p:nvPr>
        </p:nvSpPr>
        <p:spPr/>
        <p:txBody>
          <a:bodyPr/>
          <a:lstStyle/>
          <a:p>
            <a:r>
              <a:rPr lang="en-US" b="1"/>
              <a:t>Exploratory research </a:t>
            </a:r>
            <a:r>
              <a:rPr lang="en-US"/>
              <a:t>is usually conducted at the outset of research projects. </a:t>
            </a:r>
          </a:p>
          <a:p>
            <a:r>
              <a:rPr lang="en-US"/>
              <a:t>It is usually conducted when the researcher does not know much about the problems.</a:t>
            </a:r>
          </a:p>
        </p:txBody>
      </p:sp>
    </p:spTree>
    <p:extLst>
      <p:ext uri="{BB962C8B-B14F-4D97-AF65-F5344CB8AC3E}">
        <p14:creationId xmlns:p14="http://schemas.microsoft.com/office/powerpoint/2010/main" val="4280021357"/>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3"/>
          <p:cNvSpPr>
            <a:spLocks noGrp="1" noChangeArrowheads="1"/>
          </p:cNvSpPr>
          <p:nvPr>
            <p:ph type="title"/>
          </p:nvPr>
        </p:nvSpPr>
        <p:spPr/>
        <p:txBody>
          <a:bodyPr/>
          <a:lstStyle/>
          <a:p>
            <a:r>
              <a:rPr lang="en-US"/>
              <a:t>Uses of Exploratory Research</a:t>
            </a:r>
          </a:p>
        </p:txBody>
      </p:sp>
      <p:sp>
        <p:nvSpPr>
          <p:cNvPr id="28674" name="Rectangle 4"/>
          <p:cNvSpPr>
            <a:spLocks noGrp="1" noChangeArrowheads="1"/>
          </p:cNvSpPr>
          <p:nvPr>
            <p:ph idx="1"/>
          </p:nvPr>
        </p:nvSpPr>
        <p:spPr/>
        <p:txBody>
          <a:bodyPr/>
          <a:lstStyle/>
          <a:p>
            <a:r>
              <a:rPr lang="en-US"/>
              <a:t>Gain background information </a:t>
            </a:r>
          </a:p>
          <a:p>
            <a:r>
              <a:rPr lang="en-US"/>
              <a:t>Define terms </a:t>
            </a:r>
          </a:p>
          <a:p>
            <a:r>
              <a:rPr lang="en-US"/>
              <a:t>Clarify problems and hypothesis</a:t>
            </a:r>
          </a:p>
          <a:p>
            <a:r>
              <a:rPr lang="en-US"/>
              <a:t>Establish research priorities</a:t>
            </a:r>
          </a:p>
          <a:p>
            <a:endParaRPr lang="en-US"/>
          </a:p>
        </p:txBody>
      </p:sp>
    </p:spTree>
    <p:extLst>
      <p:ext uri="{BB962C8B-B14F-4D97-AF65-F5344CB8AC3E}">
        <p14:creationId xmlns:p14="http://schemas.microsoft.com/office/powerpoint/2010/main" val="512208642"/>
      </p:ext>
    </p:extLst>
  </p:cSld>
  <p:clrMapOvr>
    <a:masterClrMapping/>
  </p:clrMapOvr>
  <p:transition/>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normAutofit/>
          </a:bodyPr>
          <a:lstStyle/>
          <a:p>
            <a:pPr>
              <a:defRPr/>
            </a:pPr>
            <a:r>
              <a:rPr lang="en-US" dirty="0">
                <a:ea typeface="+mj-ea"/>
                <a:cs typeface="+mj-cs"/>
              </a:rPr>
              <a:t/>
            </a:r>
            <a:br>
              <a:rPr lang="en-US" dirty="0">
                <a:ea typeface="+mj-ea"/>
                <a:cs typeface="+mj-cs"/>
              </a:rPr>
            </a:br>
            <a:r>
              <a:rPr lang="en-US" dirty="0">
                <a:ea typeface="+mj-ea"/>
                <a:cs typeface="+mj-cs"/>
              </a:rPr>
              <a:t>Exploratory Research Methods</a:t>
            </a:r>
          </a:p>
        </p:txBody>
      </p:sp>
      <p:sp>
        <p:nvSpPr>
          <p:cNvPr id="3" name="Content Placeholder 2"/>
          <p:cNvSpPr>
            <a:spLocks noGrp="1"/>
          </p:cNvSpPr>
          <p:nvPr>
            <p:ph idx="1"/>
          </p:nvPr>
        </p:nvSpPr>
        <p:spPr/>
        <p:txBody>
          <a:bodyPr>
            <a:normAutofit/>
          </a:bodyPr>
          <a:lstStyle/>
          <a:p>
            <a:pPr marL="274320" indent="-274320">
              <a:buClr>
                <a:schemeClr val="accent3"/>
              </a:buClr>
              <a:buFont typeface="Wingdings 2"/>
              <a:buChar char=""/>
              <a:defRPr/>
            </a:pPr>
            <a:r>
              <a:rPr lang="en-US" b="1" dirty="0">
                <a:ea typeface="+mn-ea"/>
                <a:cs typeface="+mn-cs"/>
              </a:rPr>
              <a:t>Secondary data analysis</a:t>
            </a:r>
            <a:r>
              <a:rPr lang="en-US" dirty="0">
                <a:ea typeface="+mn-ea"/>
                <a:cs typeface="+mn-cs"/>
              </a:rPr>
              <a:t>:  the process of searching for interpreting existing information relevant to the research topic</a:t>
            </a:r>
          </a:p>
          <a:p>
            <a:pPr marL="274320" indent="-274320">
              <a:buClr>
                <a:schemeClr val="accent3"/>
              </a:buClr>
              <a:buFont typeface="Wingdings 2"/>
              <a:buChar char=""/>
              <a:defRPr/>
            </a:pPr>
            <a:r>
              <a:rPr lang="en-US" b="1" dirty="0">
                <a:ea typeface="+mn-ea"/>
                <a:cs typeface="+mn-cs"/>
              </a:rPr>
              <a:t>Experience surveys</a:t>
            </a:r>
            <a:r>
              <a:rPr lang="en-US" dirty="0">
                <a:ea typeface="+mn-ea"/>
                <a:cs typeface="+mn-cs"/>
              </a:rPr>
              <a:t>: refer to gathering information from those to be knowledgeable on the issues relevant to the research problem</a:t>
            </a:r>
          </a:p>
          <a:p>
            <a:pPr marL="640080" lvl="1" indent="-246888">
              <a:buFont typeface="Wingdings 2"/>
              <a:buChar char=""/>
              <a:defRPr/>
            </a:pPr>
            <a:r>
              <a:rPr lang="en-US" b="1" dirty="0">
                <a:ea typeface="+mn-ea"/>
              </a:rPr>
              <a:t>Key-informant</a:t>
            </a:r>
            <a:r>
              <a:rPr lang="en-US" dirty="0">
                <a:ea typeface="+mn-ea"/>
              </a:rPr>
              <a:t> </a:t>
            </a:r>
            <a:r>
              <a:rPr lang="en-US" b="1" dirty="0">
                <a:ea typeface="+mn-ea"/>
              </a:rPr>
              <a:t>technique</a:t>
            </a:r>
            <a:r>
              <a:rPr lang="en-US" dirty="0">
                <a:ea typeface="+mn-ea"/>
              </a:rPr>
              <a:t>: gathering information from those thought to be knowledgeable on the issues relevant to the problem</a:t>
            </a:r>
          </a:p>
          <a:p>
            <a:pPr marL="640080" lvl="1" indent="-246888">
              <a:buFont typeface="Wingdings 2"/>
              <a:buChar char=""/>
              <a:defRPr/>
            </a:pPr>
            <a:r>
              <a:rPr lang="en-US" b="1" dirty="0">
                <a:ea typeface="+mn-ea"/>
              </a:rPr>
              <a:t>Lead-user survey</a:t>
            </a:r>
            <a:r>
              <a:rPr lang="en-US" dirty="0">
                <a:ea typeface="+mn-ea"/>
              </a:rPr>
              <a:t>: used to acquire information from lead users of a new technology</a:t>
            </a:r>
          </a:p>
        </p:txBody>
      </p:sp>
    </p:spTree>
    <p:extLst>
      <p:ext uri="{BB962C8B-B14F-4D97-AF65-F5344CB8AC3E}">
        <p14:creationId xmlns:p14="http://schemas.microsoft.com/office/powerpoint/2010/main" val="3470908294"/>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normAutofit/>
          </a:bodyPr>
          <a:lstStyle/>
          <a:p>
            <a:pPr>
              <a:defRPr/>
            </a:pPr>
            <a:r>
              <a:rPr lang="en-US">
                <a:ea typeface="+mj-ea"/>
                <a:cs typeface="+mj-cs"/>
              </a:rPr>
              <a:t/>
            </a:r>
            <a:br>
              <a:rPr lang="en-US">
                <a:ea typeface="+mj-ea"/>
                <a:cs typeface="+mj-cs"/>
              </a:rPr>
            </a:br>
            <a:r>
              <a:rPr lang="en-US">
                <a:ea typeface="+mj-ea"/>
                <a:cs typeface="+mj-cs"/>
              </a:rPr>
              <a:t>Exploratory Research Methods</a:t>
            </a:r>
            <a:endParaRPr lang="en-US" dirty="0">
              <a:ea typeface="+mj-ea"/>
              <a:cs typeface="+mj-cs"/>
            </a:endParaRPr>
          </a:p>
        </p:txBody>
      </p:sp>
      <p:sp>
        <p:nvSpPr>
          <p:cNvPr id="32770" name="Content Placeholder 2"/>
          <p:cNvSpPr>
            <a:spLocks noGrp="1"/>
          </p:cNvSpPr>
          <p:nvPr>
            <p:ph idx="1"/>
          </p:nvPr>
        </p:nvSpPr>
        <p:spPr/>
        <p:txBody>
          <a:bodyPr/>
          <a:lstStyle/>
          <a:p>
            <a:r>
              <a:rPr lang="en-US" b="1"/>
              <a:t>Case analysis</a:t>
            </a:r>
            <a:r>
              <a:rPr lang="en-US"/>
              <a:t>: a review of available information about a former situation(s) that has some similarities to the current research problem</a:t>
            </a:r>
          </a:p>
          <a:p>
            <a:r>
              <a:rPr lang="en-US" b="1"/>
              <a:t>Focus groups</a:t>
            </a:r>
            <a:r>
              <a:rPr lang="en-US"/>
              <a:t>: small groups brought together and guided by a moderator through an unstructured, spontaneous discussion for the purpose of gaining information relevant to the research problem</a:t>
            </a:r>
          </a:p>
        </p:txBody>
      </p:sp>
    </p:spTree>
    <p:extLst>
      <p:ext uri="{BB962C8B-B14F-4D97-AF65-F5344CB8AC3E}">
        <p14:creationId xmlns:p14="http://schemas.microsoft.com/office/powerpoint/2010/main" val="419425134"/>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Title 1"/>
          <p:cNvSpPr>
            <a:spLocks noGrp="1"/>
          </p:cNvSpPr>
          <p:nvPr>
            <p:ph type="title"/>
          </p:nvPr>
        </p:nvSpPr>
        <p:spPr/>
        <p:txBody>
          <a:bodyPr/>
          <a:lstStyle/>
          <a:p>
            <a:r>
              <a:rPr lang="en-US"/>
              <a:t>Descriptive Research</a:t>
            </a:r>
          </a:p>
        </p:txBody>
      </p:sp>
      <p:sp>
        <p:nvSpPr>
          <p:cNvPr id="34818" name="Content Placeholder 2"/>
          <p:cNvSpPr>
            <a:spLocks noGrp="1"/>
          </p:cNvSpPr>
          <p:nvPr>
            <p:ph idx="1"/>
          </p:nvPr>
        </p:nvSpPr>
        <p:spPr/>
        <p:txBody>
          <a:bodyPr/>
          <a:lstStyle/>
          <a:p>
            <a:r>
              <a:rPr lang="en-US" b="1"/>
              <a:t>Descriptive research </a:t>
            </a:r>
            <a:r>
              <a:rPr lang="en-US"/>
              <a:t>is undertaken to describe answers to questions of who, what, where, when, and how.</a:t>
            </a:r>
          </a:p>
          <a:p>
            <a:r>
              <a:rPr lang="en-US"/>
              <a:t>It is desirable when we wish to project a study</a:t>
            </a:r>
            <a:r>
              <a:rPr lang="ja-JP" altLang="en-US">
                <a:ea typeface="HGP明朝E" charset="-128"/>
                <a:cs typeface="HGP明朝E" charset="-128"/>
              </a:rPr>
              <a:t>’</a:t>
            </a:r>
            <a:r>
              <a:rPr lang="en-US"/>
              <a:t>s findings to a larger population, if the study</a:t>
            </a:r>
            <a:r>
              <a:rPr lang="ja-JP" altLang="en-US">
                <a:ea typeface="HGP明朝E" charset="-128"/>
                <a:cs typeface="HGP明朝E" charset="-128"/>
              </a:rPr>
              <a:t>’</a:t>
            </a:r>
            <a:r>
              <a:rPr lang="en-US"/>
              <a:t>s sample is representative.</a:t>
            </a:r>
          </a:p>
        </p:txBody>
      </p:sp>
    </p:spTree>
    <p:extLst>
      <p:ext uri="{BB962C8B-B14F-4D97-AF65-F5344CB8AC3E}">
        <p14:creationId xmlns:p14="http://schemas.microsoft.com/office/powerpoint/2010/main" val="3485904059"/>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Title 1"/>
          <p:cNvSpPr>
            <a:spLocks noGrp="1"/>
          </p:cNvSpPr>
          <p:nvPr>
            <p:ph type="title"/>
          </p:nvPr>
        </p:nvSpPr>
        <p:spPr/>
        <p:txBody>
          <a:bodyPr/>
          <a:lstStyle/>
          <a:p>
            <a:r>
              <a:rPr lang="en-US"/>
              <a:t>Causal Research</a:t>
            </a:r>
          </a:p>
        </p:txBody>
      </p:sp>
      <p:sp>
        <p:nvSpPr>
          <p:cNvPr id="40963" name="Content Placeholder 2"/>
          <p:cNvSpPr>
            <a:spLocks noGrp="1"/>
          </p:cNvSpPr>
          <p:nvPr>
            <p:ph idx="1"/>
          </p:nvPr>
        </p:nvSpPr>
        <p:spPr/>
        <p:txBody>
          <a:bodyPr>
            <a:normAutofit/>
          </a:bodyPr>
          <a:lstStyle/>
          <a:p>
            <a:pPr marL="274320" indent="-274320">
              <a:buClr>
                <a:schemeClr val="accent3"/>
              </a:buClr>
              <a:buFont typeface="Wingdings 2"/>
              <a:buChar char=""/>
              <a:defRPr/>
            </a:pPr>
            <a:r>
              <a:rPr lang="en-US" b="1" dirty="0">
                <a:ea typeface="+mn-ea"/>
                <a:cs typeface="+mn-cs"/>
              </a:rPr>
              <a:t>Causality</a:t>
            </a:r>
            <a:r>
              <a:rPr lang="en-US" dirty="0">
                <a:ea typeface="+mn-ea"/>
                <a:cs typeface="+mn-cs"/>
              </a:rPr>
              <a:t> may be thought of as understanding a phenomenon in terms of conditional statements of the form </a:t>
            </a:r>
            <a:r>
              <a:rPr lang="ja-JP" altLang="en-US" dirty="0">
                <a:ea typeface="+mn-ea"/>
                <a:cs typeface="+mn-cs"/>
              </a:rPr>
              <a:t>“</a:t>
            </a:r>
            <a:r>
              <a:rPr lang="en-US" dirty="0">
                <a:ea typeface="+mn-ea"/>
                <a:cs typeface="+mn-cs"/>
              </a:rPr>
              <a:t>If x, then y.</a:t>
            </a:r>
            <a:r>
              <a:rPr lang="ja-JP" altLang="en-US" dirty="0">
                <a:ea typeface="+mn-ea"/>
                <a:cs typeface="+mn-cs"/>
              </a:rPr>
              <a:t>”</a:t>
            </a:r>
            <a:endParaRPr lang="en-US" dirty="0">
              <a:ea typeface="+mn-ea"/>
              <a:cs typeface="+mn-cs"/>
            </a:endParaRPr>
          </a:p>
          <a:p>
            <a:pPr marL="274320" indent="-274320">
              <a:buClr>
                <a:schemeClr val="accent3"/>
              </a:buClr>
              <a:buFont typeface="Wingdings 2"/>
              <a:buChar char=""/>
              <a:defRPr/>
            </a:pPr>
            <a:r>
              <a:rPr lang="en-US" dirty="0">
                <a:ea typeface="+mn-ea"/>
                <a:cs typeface="+mn-cs"/>
              </a:rPr>
              <a:t>Causal relationships are often determined by the use of experiments.</a:t>
            </a:r>
          </a:p>
          <a:p>
            <a:pPr marL="0" indent="0">
              <a:buClr>
                <a:schemeClr val="accent3"/>
              </a:buClr>
              <a:buNone/>
              <a:defRPr/>
            </a:pPr>
            <a:endParaRPr lang="en-US" dirty="0">
              <a:ea typeface="+mn-ea"/>
              <a:cs typeface="+mn-cs"/>
            </a:endParaRPr>
          </a:p>
        </p:txBody>
      </p:sp>
    </p:spTree>
    <p:extLst>
      <p:ext uri="{BB962C8B-B14F-4D97-AF65-F5344CB8AC3E}">
        <p14:creationId xmlns:p14="http://schemas.microsoft.com/office/powerpoint/2010/main" val="1455271587"/>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Title 1"/>
          <p:cNvSpPr>
            <a:spLocks noGrp="1"/>
          </p:cNvSpPr>
          <p:nvPr>
            <p:ph type="title"/>
          </p:nvPr>
        </p:nvSpPr>
        <p:spPr/>
        <p:txBody>
          <a:bodyPr/>
          <a:lstStyle/>
          <a:p>
            <a:r>
              <a:rPr lang="en-US"/>
              <a:t>Experiments</a:t>
            </a:r>
          </a:p>
        </p:txBody>
      </p:sp>
      <p:sp>
        <p:nvSpPr>
          <p:cNvPr id="55298" name="Content Placeholder 2"/>
          <p:cNvSpPr>
            <a:spLocks noGrp="1"/>
          </p:cNvSpPr>
          <p:nvPr>
            <p:ph idx="1"/>
          </p:nvPr>
        </p:nvSpPr>
        <p:spPr/>
        <p:txBody>
          <a:bodyPr/>
          <a:lstStyle/>
          <a:p>
            <a:r>
              <a:rPr lang="en-US"/>
              <a:t>An </a:t>
            </a:r>
            <a:r>
              <a:rPr lang="en-US" b="1"/>
              <a:t>experiment</a:t>
            </a:r>
            <a:r>
              <a:rPr lang="en-US"/>
              <a:t> is defined as manipulating an independent variable to see how it affects a dependent variable while also controlling the effects of additional extraneous variables.</a:t>
            </a:r>
          </a:p>
          <a:p>
            <a:endParaRPr lang="en-US"/>
          </a:p>
        </p:txBody>
      </p:sp>
    </p:spTree>
    <p:extLst>
      <p:ext uri="{BB962C8B-B14F-4D97-AF65-F5344CB8AC3E}">
        <p14:creationId xmlns:p14="http://schemas.microsoft.com/office/powerpoint/2010/main" val="1750702725"/>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Title 1"/>
          <p:cNvSpPr>
            <a:spLocks noGrp="1"/>
          </p:cNvSpPr>
          <p:nvPr>
            <p:ph type="title"/>
          </p:nvPr>
        </p:nvSpPr>
        <p:spPr/>
        <p:txBody>
          <a:bodyPr/>
          <a:lstStyle/>
          <a:p>
            <a:r>
              <a:rPr lang="en-US"/>
              <a:t>Independent Variable</a:t>
            </a:r>
          </a:p>
        </p:txBody>
      </p:sp>
      <p:sp>
        <p:nvSpPr>
          <p:cNvPr id="57346" name="Content Placeholder 2"/>
          <p:cNvSpPr>
            <a:spLocks noGrp="1"/>
          </p:cNvSpPr>
          <p:nvPr>
            <p:ph idx="1"/>
          </p:nvPr>
        </p:nvSpPr>
        <p:spPr/>
        <p:txBody>
          <a:bodyPr/>
          <a:lstStyle/>
          <a:p>
            <a:r>
              <a:rPr lang="en-US" b="1"/>
              <a:t>Independent variables </a:t>
            </a:r>
            <a:r>
              <a:rPr lang="en-US"/>
              <a:t>are those variables that the researcher has control over and wishes to manipulate—the 4 P</a:t>
            </a:r>
            <a:r>
              <a:rPr lang="ja-JP" altLang="en-US">
                <a:ea typeface="HGP明朝E" charset="-128"/>
                <a:cs typeface="HGP明朝E" charset="-128"/>
              </a:rPr>
              <a:t>’</a:t>
            </a:r>
            <a:r>
              <a:rPr lang="en-US"/>
              <a:t>s.</a:t>
            </a:r>
          </a:p>
          <a:p>
            <a:r>
              <a:rPr lang="en-US"/>
              <a:t>Examples are level of ad expenditure, type of ad appeal, display location, method of compensating salespersons, price, and type of product.</a:t>
            </a:r>
          </a:p>
        </p:txBody>
      </p:sp>
    </p:spTree>
    <p:extLst>
      <p:ext uri="{BB962C8B-B14F-4D97-AF65-F5344CB8AC3E}">
        <p14:creationId xmlns:p14="http://schemas.microsoft.com/office/powerpoint/2010/main" val="4145636577"/>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Title 1"/>
          <p:cNvSpPr>
            <a:spLocks noGrp="1"/>
          </p:cNvSpPr>
          <p:nvPr>
            <p:ph type="title"/>
          </p:nvPr>
        </p:nvSpPr>
        <p:spPr/>
        <p:txBody>
          <a:bodyPr/>
          <a:lstStyle/>
          <a:p>
            <a:r>
              <a:rPr lang="en-US"/>
              <a:t>Dependent Variables</a:t>
            </a:r>
          </a:p>
        </p:txBody>
      </p:sp>
      <p:sp>
        <p:nvSpPr>
          <p:cNvPr id="59394" name="Content Placeholder 2"/>
          <p:cNvSpPr>
            <a:spLocks noGrp="1"/>
          </p:cNvSpPr>
          <p:nvPr>
            <p:ph idx="1"/>
          </p:nvPr>
        </p:nvSpPr>
        <p:spPr/>
        <p:txBody>
          <a:bodyPr/>
          <a:lstStyle/>
          <a:p>
            <a:r>
              <a:rPr lang="en-US" b="1"/>
              <a:t>Dependent variables </a:t>
            </a:r>
            <a:r>
              <a:rPr lang="en-US"/>
              <a:t>are those variables that we have little or no direct control over but a strong interest in changing.</a:t>
            </a:r>
          </a:p>
          <a:p>
            <a:endParaRPr lang="en-US"/>
          </a:p>
        </p:txBody>
      </p:sp>
    </p:spTree>
    <p:extLst>
      <p:ext uri="{BB962C8B-B14F-4D97-AF65-F5344CB8AC3E}">
        <p14:creationId xmlns:p14="http://schemas.microsoft.com/office/powerpoint/2010/main" val="2325034525"/>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59C3C7A-6B15-424D-B3C4-CAC23BF6D7DB}"/>
              </a:ext>
            </a:extLst>
          </p:cNvPr>
          <p:cNvSpPr>
            <a:spLocks noGrp="1"/>
          </p:cNvSpPr>
          <p:nvPr>
            <p:ph type="title"/>
          </p:nvPr>
        </p:nvSpPr>
        <p:spPr/>
        <p:txBody>
          <a:bodyPr/>
          <a:lstStyle/>
          <a:p>
            <a:r>
              <a:rPr lang="en-US" dirty="0"/>
              <a:t>Survey research</a:t>
            </a:r>
          </a:p>
        </p:txBody>
      </p:sp>
      <p:sp>
        <p:nvSpPr>
          <p:cNvPr id="3" name="Content Placeholder 2">
            <a:extLst>
              <a:ext uri="{FF2B5EF4-FFF2-40B4-BE49-F238E27FC236}">
                <a16:creationId xmlns:a16="http://schemas.microsoft.com/office/drawing/2014/main" xmlns="" id="{D8182A0C-9863-1848-BFD1-925F862DBA83}"/>
              </a:ext>
            </a:extLst>
          </p:cNvPr>
          <p:cNvSpPr>
            <a:spLocks noGrp="1"/>
          </p:cNvSpPr>
          <p:nvPr>
            <p:ph idx="1"/>
          </p:nvPr>
        </p:nvSpPr>
        <p:spPr/>
        <p:txBody>
          <a:bodyPr/>
          <a:lstStyle/>
          <a:p>
            <a:r>
              <a:rPr lang="en-GB" dirty="0"/>
              <a:t>Used for exploratory purposes, to test theory and to understand and describe a particular phenomenon. </a:t>
            </a:r>
          </a:p>
          <a:p>
            <a:r>
              <a:rPr lang="en-GB" dirty="0"/>
              <a:t>It is used to collect data about thoughts, opinions, attitudes, behaviour and feelings, and uses samples that are representative of the larger population of interest so that generalizations can be made.</a:t>
            </a:r>
            <a:endParaRPr lang="en-US" dirty="0"/>
          </a:p>
        </p:txBody>
      </p:sp>
    </p:spTree>
    <p:extLst>
      <p:ext uri="{BB962C8B-B14F-4D97-AF65-F5344CB8AC3E}">
        <p14:creationId xmlns:p14="http://schemas.microsoft.com/office/powerpoint/2010/main" val="297010277"/>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4E73E8C-00E0-944F-A2B7-2A3B0C6EC98A}"/>
              </a:ext>
            </a:extLst>
          </p:cNvPr>
          <p:cNvSpPr>
            <a:spLocks noGrp="1"/>
          </p:cNvSpPr>
          <p:nvPr>
            <p:ph type="title"/>
          </p:nvPr>
        </p:nvSpPr>
        <p:spPr/>
        <p:txBody>
          <a:bodyPr/>
          <a:lstStyle/>
          <a:p>
            <a:r>
              <a:rPr lang="en-US" dirty="0"/>
              <a:t>Action research</a:t>
            </a:r>
          </a:p>
        </p:txBody>
      </p:sp>
      <p:sp>
        <p:nvSpPr>
          <p:cNvPr id="3" name="Content Placeholder 2">
            <a:extLst>
              <a:ext uri="{FF2B5EF4-FFF2-40B4-BE49-F238E27FC236}">
                <a16:creationId xmlns:a16="http://schemas.microsoft.com/office/drawing/2014/main" xmlns="" id="{50341996-279E-A140-B272-133058897C67}"/>
              </a:ext>
            </a:extLst>
          </p:cNvPr>
          <p:cNvSpPr>
            <a:spLocks noGrp="1"/>
          </p:cNvSpPr>
          <p:nvPr>
            <p:ph idx="1"/>
          </p:nvPr>
        </p:nvSpPr>
        <p:spPr/>
        <p:txBody>
          <a:bodyPr/>
          <a:lstStyle/>
          <a:p>
            <a:r>
              <a:rPr lang="en-GB" dirty="0"/>
              <a:t>An interactive, collective and collaborative inquiry process (between researcher and participants) that moves forward to solve problems, improve practice or methods, and develop strategies. </a:t>
            </a:r>
          </a:p>
          <a:p>
            <a:r>
              <a:rPr lang="en-GB" dirty="0"/>
              <a:t>It can be viewed as both a method and a methodology, using a process of reflection for continuous and progressive problem-solving and utilizing empirical methods to develop well-informed action. </a:t>
            </a:r>
            <a:endParaRPr lang="en-US" dirty="0"/>
          </a:p>
        </p:txBody>
      </p:sp>
    </p:spTree>
    <p:extLst>
      <p:ext uri="{BB962C8B-B14F-4D97-AF65-F5344CB8AC3E}">
        <p14:creationId xmlns:p14="http://schemas.microsoft.com/office/powerpoint/2010/main" val="1828672431"/>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D1FC5CC-FBF1-7844-A764-56BD6A737D3A}"/>
              </a:ext>
            </a:extLst>
          </p:cNvPr>
          <p:cNvSpPr>
            <a:spLocks noGrp="1"/>
          </p:cNvSpPr>
          <p:nvPr>
            <p:ph type="title"/>
          </p:nvPr>
        </p:nvSpPr>
        <p:spPr/>
        <p:txBody>
          <a:bodyPr/>
          <a:lstStyle/>
          <a:p>
            <a:r>
              <a:rPr lang="en-US" dirty="0"/>
              <a:t>Ethnographic research</a:t>
            </a:r>
          </a:p>
        </p:txBody>
      </p:sp>
      <p:sp>
        <p:nvSpPr>
          <p:cNvPr id="3" name="Content Placeholder 2">
            <a:extLst>
              <a:ext uri="{FF2B5EF4-FFF2-40B4-BE49-F238E27FC236}">
                <a16:creationId xmlns:a16="http://schemas.microsoft.com/office/drawing/2014/main" xmlns="" id="{75E7247C-F4AE-514D-9FF7-FB2839AE228B}"/>
              </a:ext>
            </a:extLst>
          </p:cNvPr>
          <p:cNvSpPr>
            <a:spLocks noGrp="1"/>
          </p:cNvSpPr>
          <p:nvPr>
            <p:ph idx="1"/>
          </p:nvPr>
        </p:nvSpPr>
        <p:spPr/>
        <p:txBody>
          <a:bodyPr/>
          <a:lstStyle/>
          <a:p>
            <a:r>
              <a:rPr lang="en-GB" dirty="0"/>
              <a:t>Study and systematic recording of human cultures and human societies.</a:t>
            </a:r>
            <a:endParaRPr lang="en-US" dirty="0"/>
          </a:p>
        </p:txBody>
      </p:sp>
    </p:spTree>
    <p:extLst>
      <p:ext uri="{BB962C8B-B14F-4D97-AF65-F5344CB8AC3E}">
        <p14:creationId xmlns:p14="http://schemas.microsoft.com/office/powerpoint/2010/main" val="2731083988"/>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731BACA-D668-1543-A3B4-5CD4C2EB19F3}"/>
              </a:ext>
            </a:extLst>
          </p:cNvPr>
          <p:cNvSpPr>
            <a:spLocks noGrp="1"/>
          </p:cNvSpPr>
          <p:nvPr>
            <p:ph type="title"/>
          </p:nvPr>
        </p:nvSpPr>
        <p:spPr/>
        <p:txBody>
          <a:bodyPr/>
          <a:lstStyle/>
          <a:p>
            <a:r>
              <a:rPr lang="en-US" dirty="0"/>
              <a:t>Phenomenological research</a:t>
            </a:r>
          </a:p>
        </p:txBody>
      </p:sp>
      <p:sp>
        <p:nvSpPr>
          <p:cNvPr id="3" name="Content Placeholder 2">
            <a:extLst>
              <a:ext uri="{FF2B5EF4-FFF2-40B4-BE49-F238E27FC236}">
                <a16:creationId xmlns:a16="http://schemas.microsoft.com/office/drawing/2014/main" xmlns="" id="{D5DD45A4-789D-BC40-9BC9-CEBBBEF1D44D}"/>
              </a:ext>
            </a:extLst>
          </p:cNvPr>
          <p:cNvSpPr>
            <a:spLocks noGrp="1"/>
          </p:cNvSpPr>
          <p:nvPr>
            <p:ph idx="1"/>
          </p:nvPr>
        </p:nvSpPr>
        <p:spPr/>
        <p:txBody>
          <a:bodyPr/>
          <a:lstStyle/>
          <a:p>
            <a:r>
              <a:rPr lang="en-GB" dirty="0"/>
              <a:t>Study of the nature and meanings of phenomena. </a:t>
            </a:r>
          </a:p>
          <a:p>
            <a:r>
              <a:rPr lang="en-GB" dirty="0"/>
              <a:t>The aim is to understand and describe the structure of lived experience, or the ‘life-world’, rather than explain it. </a:t>
            </a:r>
          </a:p>
          <a:p>
            <a:r>
              <a:rPr lang="en-GB" dirty="0"/>
              <a:t>Researchers seek to put aside their own perceptions about the phenomena under study so that they can approach their work without preconceptions.</a:t>
            </a:r>
            <a:endParaRPr lang="en-US" dirty="0"/>
          </a:p>
        </p:txBody>
      </p:sp>
    </p:spTree>
    <p:extLst>
      <p:ext uri="{BB962C8B-B14F-4D97-AF65-F5344CB8AC3E}">
        <p14:creationId xmlns:p14="http://schemas.microsoft.com/office/powerpoint/2010/main" val="3882259177"/>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B6E6855-32D0-4948-9652-21100F89E2E8}"/>
              </a:ext>
            </a:extLst>
          </p:cNvPr>
          <p:cNvSpPr>
            <a:spLocks noGrp="1"/>
          </p:cNvSpPr>
          <p:nvPr>
            <p:ph type="title"/>
          </p:nvPr>
        </p:nvSpPr>
        <p:spPr/>
        <p:txBody>
          <a:bodyPr/>
          <a:lstStyle/>
          <a:p>
            <a:r>
              <a:rPr lang="en-US" dirty="0"/>
              <a:t>Heuristic inquiry</a:t>
            </a:r>
          </a:p>
        </p:txBody>
      </p:sp>
      <p:sp>
        <p:nvSpPr>
          <p:cNvPr id="3" name="Content Placeholder 2">
            <a:extLst>
              <a:ext uri="{FF2B5EF4-FFF2-40B4-BE49-F238E27FC236}">
                <a16:creationId xmlns:a16="http://schemas.microsoft.com/office/drawing/2014/main" xmlns="" id="{8C1C366D-FE63-8445-9112-833485832159}"/>
              </a:ext>
            </a:extLst>
          </p:cNvPr>
          <p:cNvSpPr>
            <a:spLocks noGrp="1"/>
          </p:cNvSpPr>
          <p:nvPr>
            <p:ph idx="1"/>
          </p:nvPr>
        </p:nvSpPr>
        <p:spPr/>
        <p:txBody>
          <a:bodyPr/>
          <a:lstStyle/>
          <a:p>
            <a:r>
              <a:rPr lang="en-GB" dirty="0"/>
              <a:t>An adaptation of phenomenological research described above. </a:t>
            </a:r>
          </a:p>
          <a:p>
            <a:r>
              <a:rPr lang="en-GB" dirty="0"/>
              <a:t>This type of inquiry searches for essential meanings connected with everyday human experiences. Imagination, intuition and self-reflection are important aspects of heuristic inquiry (and these can be demonstrated in students’ podcasts). </a:t>
            </a:r>
          </a:p>
          <a:p>
            <a:r>
              <a:rPr lang="en-GB" dirty="0"/>
              <a:t>Instead of putting aside preconceptions, the researcher acknowledges his or her involvement, to the extent that the lived experience of the researcher becomes one of the main focuses of the research.</a:t>
            </a:r>
            <a:endParaRPr lang="en-US" dirty="0"/>
          </a:p>
        </p:txBody>
      </p:sp>
    </p:spTree>
    <p:extLst>
      <p:ext uri="{BB962C8B-B14F-4D97-AF65-F5344CB8AC3E}">
        <p14:creationId xmlns:p14="http://schemas.microsoft.com/office/powerpoint/2010/main" val="2443322678"/>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BCC1BD0-0B98-514C-98BE-9EA52BA6770B}"/>
              </a:ext>
            </a:extLst>
          </p:cNvPr>
          <p:cNvSpPr>
            <a:spLocks noGrp="1"/>
          </p:cNvSpPr>
          <p:nvPr>
            <p:ph type="title"/>
          </p:nvPr>
        </p:nvSpPr>
        <p:spPr/>
        <p:txBody>
          <a:bodyPr/>
          <a:lstStyle/>
          <a:p>
            <a:r>
              <a:rPr lang="en-US" dirty="0"/>
              <a:t>Grounded theory</a:t>
            </a:r>
          </a:p>
        </p:txBody>
      </p:sp>
      <p:sp>
        <p:nvSpPr>
          <p:cNvPr id="3" name="Content Placeholder 2">
            <a:extLst>
              <a:ext uri="{FF2B5EF4-FFF2-40B4-BE49-F238E27FC236}">
                <a16:creationId xmlns:a16="http://schemas.microsoft.com/office/drawing/2014/main" xmlns="" id="{CE6A07F9-2D7F-A24D-8062-56FE0E6FBF90}"/>
              </a:ext>
            </a:extLst>
          </p:cNvPr>
          <p:cNvSpPr>
            <a:spLocks noGrp="1"/>
          </p:cNvSpPr>
          <p:nvPr>
            <p:ph idx="1"/>
          </p:nvPr>
        </p:nvSpPr>
        <p:spPr/>
        <p:txBody>
          <a:bodyPr/>
          <a:lstStyle/>
          <a:p>
            <a:r>
              <a:rPr lang="en-GB" dirty="0"/>
              <a:t>Used to study social interactions and experiences. It aims to explain processes and develop theory that is grounded in the data through both deductive and inductive reasoning.</a:t>
            </a:r>
          </a:p>
          <a:p>
            <a:r>
              <a:rPr lang="en-GB" dirty="0"/>
              <a:t>It does not test existing hypotheses or theories, but instead develops concepts and theory through the use of empirical methods.</a:t>
            </a:r>
            <a:endParaRPr lang="en-US" dirty="0"/>
          </a:p>
        </p:txBody>
      </p:sp>
    </p:spTree>
    <p:extLst>
      <p:ext uri="{BB962C8B-B14F-4D97-AF65-F5344CB8AC3E}">
        <p14:creationId xmlns:p14="http://schemas.microsoft.com/office/powerpoint/2010/main" val="3000529632"/>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015619B-D4B3-1E42-9096-55AE1BE2A990}"/>
              </a:ext>
            </a:extLst>
          </p:cNvPr>
          <p:cNvSpPr>
            <a:spLocks noGrp="1"/>
          </p:cNvSpPr>
          <p:nvPr>
            <p:ph type="title"/>
          </p:nvPr>
        </p:nvSpPr>
        <p:spPr/>
        <p:txBody>
          <a:bodyPr/>
          <a:lstStyle/>
          <a:p>
            <a:r>
              <a:rPr lang="en-US" dirty="0"/>
              <a:t>Experiments</a:t>
            </a:r>
          </a:p>
        </p:txBody>
      </p:sp>
      <p:sp>
        <p:nvSpPr>
          <p:cNvPr id="3" name="Content Placeholder 2">
            <a:extLst>
              <a:ext uri="{FF2B5EF4-FFF2-40B4-BE49-F238E27FC236}">
                <a16:creationId xmlns:a16="http://schemas.microsoft.com/office/drawing/2014/main" xmlns="" id="{C28E33F3-44D1-AA46-98C5-8A5F58A76BDF}"/>
              </a:ext>
            </a:extLst>
          </p:cNvPr>
          <p:cNvSpPr>
            <a:spLocks noGrp="1"/>
          </p:cNvSpPr>
          <p:nvPr>
            <p:ph idx="1"/>
          </p:nvPr>
        </p:nvSpPr>
        <p:spPr/>
        <p:txBody>
          <a:bodyPr>
            <a:normAutofit lnSpcReduction="10000"/>
          </a:bodyPr>
          <a:lstStyle/>
          <a:p>
            <a:r>
              <a:rPr lang="en-GB" dirty="0"/>
              <a:t>These usually involve two groups: an experimental group, which receives an intervention of some sort, and a control group, which either receives no intervention, or a non-effective one. Clinical trials are usually of this type. The aim of research of this type is to remove all possible alternative explanations for the results (high </a:t>
            </a:r>
            <a:r>
              <a:rPr lang="en-GB" i="1" dirty="0"/>
              <a:t>internal</a:t>
            </a:r>
            <a:r>
              <a:rPr lang="en-GB" dirty="0"/>
              <a:t> </a:t>
            </a:r>
            <a:r>
              <a:rPr lang="en-GB" i="1" dirty="0"/>
              <a:t>validity</a:t>
            </a:r>
            <a:r>
              <a:rPr lang="en-GB" dirty="0"/>
              <a:t>) and to make them as generalisable as possible (high </a:t>
            </a:r>
            <a:r>
              <a:rPr lang="en-GB" i="1" dirty="0"/>
              <a:t>external validity</a:t>
            </a:r>
            <a:r>
              <a:rPr lang="en-GB" dirty="0"/>
              <a:t>).</a:t>
            </a:r>
          </a:p>
          <a:p>
            <a:r>
              <a:rPr lang="en-GB" b="1" dirty="0"/>
              <a:t>Useful </a:t>
            </a:r>
            <a:r>
              <a:rPr lang="en-GB" dirty="0"/>
              <a:t>when you want to test a particular intervention, and you can disguise whether it is being used or not.</a:t>
            </a:r>
            <a:br>
              <a:rPr lang="en-GB" dirty="0"/>
            </a:br>
            <a:r>
              <a:rPr lang="en-GB" b="1" dirty="0"/>
              <a:t>Less useful</a:t>
            </a:r>
            <a:r>
              <a:rPr lang="en-GB" dirty="0"/>
              <a:t> when you need to understand why something is happening.</a:t>
            </a:r>
            <a:endParaRPr lang="en-US" dirty="0"/>
          </a:p>
        </p:txBody>
      </p:sp>
    </p:spTree>
    <p:extLst>
      <p:ext uri="{BB962C8B-B14F-4D97-AF65-F5344CB8AC3E}">
        <p14:creationId xmlns:p14="http://schemas.microsoft.com/office/powerpoint/2010/main" val="412254022"/>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US" dirty="0" smtClean="0"/>
              <a:t>Online surveys</a:t>
            </a:r>
            <a:endParaRPr lang="en-US" dirty="0"/>
          </a:p>
        </p:txBody>
      </p:sp>
      <p:sp>
        <p:nvSpPr>
          <p:cNvPr id="15363" name="Content Placeholder 2"/>
          <p:cNvSpPr>
            <a:spLocks noGrp="1"/>
          </p:cNvSpPr>
          <p:nvPr>
            <p:ph idx="1"/>
          </p:nvPr>
        </p:nvSpPr>
        <p:spPr/>
        <p:txBody>
          <a:bodyPr/>
          <a:lstStyle/>
          <a:p>
            <a:pPr eaLnBrk="1" hangingPunct="1"/>
            <a:r>
              <a:rPr lang="en-US" altLang="en-US" smtClean="0">
                <a:hlinkClick r:id="rId2"/>
              </a:rPr>
              <a:t>http://uk.pcmag.com/surveygizmo/74367/review/surveygizmo</a:t>
            </a:r>
            <a:endParaRPr lang="en-US" altLang="en-US" smtClean="0"/>
          </a:p>
          <a:p>
            <a:pPr eaLnBrk="1" hangingPunct="1"/>
            <a:r>
              <a:rPr lang="en-US" altLang="en-US" smtClean="0">
                <a:hlinkClick r:id="rId3"/>
              </a:rPr>
              <a:t>https://mopinion.com/top-21-online-survey-software-questionnaire-tools-overview/</a:t>
            </a:r>
            <a:endParaRPr lang="en-US" altLang="en-US" smtClean="0"/>
          </a:p>
          <a:p>
            <a:pPr eaLnBrk="1" hangingPunct="1"/>
            <a:r>
              <a:rPr lang="en-US" altLang="en-US" smtClean="0">
                <a:hlinkClick r:id="rId4"/>
              </a:rPr>
              <a:t>https://blog.capterra.com/best-free-survey-tools-power-your-research/</a:t>
            </a:r>
            <a:endParaRPr lang="en-US" altLang="en-US" smtClean="0"/>
          </a:p>
          <a:p>
            <a:pPr eaLnBrk="1" hangingPunct="1"/>
            <a:r>
              <a:rPr lang="en-US" altLang="en-US" smtClean="0">
                <a:hlinkClick r:id="rId5"/>
              </a:rPr>
              <a:t>http://blogs.brighton.ac.uk/sasspsychlab/files/2015/03/Comparison-of-free-survey-tools-yf27qp.pdf</a:t>
            </a:r>
            <a:endParaRPr lang="en-US" altLang="en-US" smtClean="0"/>
          </a:p>
          <a:p>
            <a:pPr eaLnBrk="1" hangingPunct="1"/>
            <a:r>
              <a:rPr lang="en-US" altLang="en-US" smtClean="0"/>
              <a:t>https://www.youtube.com/watch?v=iWNCPj5jTWM</a:t>
            </a:r>
          </a:p>
        </p:txBody>
      </p:sp>
    </p:spTree>
    <p:extLst>
      <p:ext uri="{BB962C8B-B14F-4D97-AF65-F5344CB8AC3E}">
        <p14:creationId xmlns:p14="http://schemas.microsoft.com/office/powerpoint/2010/main" val="321727402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9D67944-EDDD-5D47-9E4C-17087B21F58D}"/>
              </a:ext>
            </a:extLst>
          </p:cNvPr>
          <p:cNvSpPr>
            <a:spLocks noGrp="1"/>
          </p:cNvSpPr>
          <p:nvPr>
            <p:ph type="title"/>
          </p:nvPr>
        </p:nvSpPr>
        <p:spPr/>
        <p:txBody>
          <a:bodyPr/>
          <a:lstStyle/>
          <a:p>
            <a:r>
              <a:rPr lang="en-US" dirty="0"/>
              <a:t>Surveys </a:t>
            </a:r>
          </a:p>
        </p:txBody>
      </p:sp>
      <p:sp>
        <p:nvSpPr>
          <p:cNvPr id="3" name="Content Placeholder 2">
            <a:extLst>
              <a:ext uri="{FF2B5EF4-FFF2-40B4-BE49-F238E27FC236}">
                <a16:creationId xmlns:a16="http://schemas.microsoft.com/office/drawing/2014/main" xmlns="" id="{61598E68-F9AE-0B4F-9796-D6A975CD28B1}"/>
              </a:ext>
            </a:extLst>
          </p:cNvPr>
          <p:cNvSpPr>
            <a:spLocks noGrp="1"/>
          </p:cNvSpPr>
          <p:nvPr>
            <p:ph idx="1"/>
          </p:nvPr>
        </p:nvSpPr>
        <p:spPr/>
        <p:txBody>
          <a:bodyPr>
            <a:normAutofit lnSpcReduction="10000"/>
          </a:bodyPr>
          <a:lstStyle/>
          <a:p>
            <a:r>
              <a:rPr lang="en-GB" dirty="0"/>
              <a:t>Surveys may be factual, inferential or exploratory. They may either start with an idea, and try to prove it by collecting information, or collect a large amount of information and see what emerges. The main issue with a survey is </a:t>
            </a:r>
            <a:r>
              <a:rPr lang="en-GB" i="1" dirty="0"/>
              <a:t>reliability</a:t>
            </a:r>
            <a:r>
              <a:rPr lang="en-GB" dirty="0"/>
              <a:t>: whether the survey accurately assesses the desired variable. Surveys are usually pre-tested on a small sample before being used more widely and, for this reason, many researchers choose to use established questionnaires rather than develop their own whenever possible. They can be used either on a large sample or as structured interviews on a smaller sample.</a:t>
            </a:r>
          </a:p>
          <a:p>
            <a:r>
              <a:rPr lang="en-GB" b="1" dirty="0"/>
              <a:t>Useful</a:t>
            </a:r>
            <a:r>
              <a:rPr lang="en-GB" dirty="0"/>
              <a:t> when you want to gather data from lots of different people and you can formulate questions that can be answered fairly simply.</a:t>
            </a:r>
            <a:br>
              <a:rPr lang="en-GB" dirty="0"/>
            </a:br>
            <a:r>
              <a:rPr lang="en-GB" b="1" dirty="0"/>
              <a:t>Less useful</a:t>
            </a:r>
            <a:r>
              <a:rPr lang="en-GB" dirty="0"/>
              <a:t> when you want to explore individual experience in detail.</a:t>
            </a:r>
            <a:endParaRPr lang="en-US" dirty="0"/>
          </a:p>
        </p:txBody>
      </p:sp>
    </p:spTree>
    <p:extLst>
      <p:ext uri="{BB962C8B-B14F-4D97-AF65-F5344CB8AC3E}">
        <p14:creationId xmlns:p14="http://schemas.microsoft.com/office/powerpoint/2010/main" val="693264200"/>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0E942BE-FA04-8C42-9F3F-4CC8892C73DF}"/>
              </a:ext>
            </a:extLst>
          </p:cNvPr>
          <p:cNvSpPr>
            <a:spLocks noGrp="1"/>
          </p:cNvSpPr>
          <p:nvPr>
            <p:ph type="title"/>
          </p:nvPr>
        </p:nvSpPr>
        <p:spPr/>
        <p:txBody>
          <a:bodyPr/>
          <a:lstStyle/>
          <a:p>
            <a:r>
              <a:rPr lang="en-US" dirty="0"/>
              <a:t>Questionnaires</a:t>
            </a:r>
          </a:p>
        </p:txBody>
      </p:sp>
    </p:spTree>
    <p:extLst>
      <p:ext uri="{BB962C8B-B14F-4D97-AF65-F5344CB8AC3E}">
        <p14:creationId xmlns:p14="http://schemas.microsoft.com/office/powerpoint/2010/main" val="3363106477"/>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04ED365-5C98-6E43-981A-12E0A786208F}"/>
              </a:ext>
            </a:extLst>
          </p:cNvPr>
          <p:cNvSpPr>
            <a:spLocks noGrp="1"/>
          </p:cNvSpPr>
          <p:nvPr>
            <p:ph type="title"/>
          </p:nvPr>
        </p:nvSpPr>
        <p:spPr/>
        <p:txBody>
          <a:bodyPr/>
          <a:lstStyle/>
          <a:p>
            <a:r>
              <a:rPr lang="en-US" dirty="0"/>
              <a:t>Questionnaire design</a:t>
            </a:r>
          </a:p>
        </p:txBody>
      </p:sp>
      <p:sp>
        <p:nvSpPr>
          <p:cNvPr id="3" name="Content Placeholder 2">
            <a:extLst>
              <a:ext uri="{FF2B5EF4-FFF2-40B4-BE49-F238E27FC236}">
                <a16:creationId xmlns:a16="http://schemas.microsoft.com/office/drawing/2014/main" xmlns="" id="{55AF170E-9756-1A40-B229-5C2264B40469}"/>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1178190649"/>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8ECF9C7-35E9-2F45-97FE-AF67B335A217}"/>
              </a:ext>
            </a:extLst>
          </p:cNvPr>
          <p:cNvSpPr>
            <a:spLocks noGrp="1"/>
          </p:cNvSpPr>
          <p:nvPr>
            <p:ph type="title"/>
          </p:nvPr>
        </p:nvSpPr>
        <p:spPr/>
        <p:txBody>
          <a:bodyPr/>
          <a:lstStyle/>
          <a:p>
            <a:r>
              <a:rPr lang="en-US" dirty="0"/>
              <a:t>Continued</a:t>
            </a:r>
          </a:p>
        </p:txBody>
      </p:sp>
      <p:sp>
        <p:nvSpPr>
          <p:cNvPr id="3" name="Content Placeholder 2">
            <a:extLst>
              <a:ext uri="{FF2B5EF4-FFF2-40B4-BE49-F238E27FC236}">
                <a16:creationId xmlns:a16="http://schemas.microsoft.com/office/drawing/2014/main" xmlns="" id="{D5040AC0-3B67-1543-A5ED-0D20D68CA54B}"/>
              </a:ext>
            </a:extLst>
          </p:cNvPr>
          <p:cNvSpPr>
            <a:spLocks noGrp="1"/>
          </p:cNvSpPr>
          <p:nvPr>
            <p:ph idx="1"/>
          </p:nvPr>
        </p:nvSpPr>
        <p:spPr/>
        <p:txBody>
          <a:bodyPr/>
          <a:lstStyle/>
          <a:p>
            <a:r>
              <a:rPr lang="en-US" dirty="0"/>
              <a:t>No</a:t>
            </a:r>
          </a:p>
          <a:p>
            <a:r>
              <a:rPr lang="en-US" dirty="0"/>
              <a:t>One</a:t>
            </a:r>
          </a:p>
          <a:p>
            <a:r>
              <a:rPr lang="en-US" dirty="0"/>
              <a:t>Way</a:t>
            </a:r>
          </a:p>
        </p:txBody>
      </p:sp>
    </p:spTree>
    <p:extLst>
      <p:ext uri="{BB962C8B-B14F-4D97-AF65-F5344CB8AC3E}">
        <p14:creationId xmlns:p14="http://schemas.microsoft.com/office/powerpoint/2010/main" val="897548217"/>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26B7077-4CB7-6542-861A-23E6664F3BC4}"/>
              </a:ext>
            </a:extLst>
          </p:cNvPr>
          <p:cNvSpPr>
            <a:spLocks noGrp="1"/>
          </p:cNvSpPr>
          <p:nvPr>
            <p:ph type="title"/>
          </p:nvPr>
        </p:nvSpPr>
        <p:spPr/>
        <p:txBody>
          <a:bodyPr/>
          <a:lstStyle/>
          <a:p>
            <a:r>
              <a:rPr lang="en-US" dirty="0"/>
              <a:t>Administering questionnaires</a:t>
            </a:r>
          </a:p>
        </p:txBody>
      </p:sp>
      <p:sp>
        <p:nvSpPr>
          <p:cNvPr id="3" name="Content Placeholder 2">
            <a:extLst>
              <a:ext uri="{FF2B5EF4-FFF2-40B4-BE49-F238E27FC236}">
                <a16:creationId xmlns:a16="http://schemas.microsoft.com/office/drawing/2014/main" xmlns="" id="{B103CDEB-C029-DE41-A372-5AE8948BEC80}"/>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1040842914"/>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B6ADD3B-A7AC-F74A-97B5-FCE4F956AE31}"/>
              </a:ext>
            </a:extLst>
          </p:cNvPr>
          <p:cNvSpPr>
            <a:spLocks noGrp="1"/>
          </p:cNvSpPr>
          <p:nvPr>
            <p:ph type="title"/>
          </p:nvPr>
        </p:nvSpPr>
        <p:spPr/>
        <p:txBody>
          <a:bodyPr/>
          <a:lstStyle/>
          <a:p>
            <a:r>
              <a:rPr lang="en-US" dirty="0"/>
              <a:t>Statistics</a:t>
            </a:r>
          </a:p>
        </p:txBody>
      </p:sp>
      <p:sp>
        <p:nvSpPr>
          <p:cNvPr id="3" name="Content Placeholder 2">
            <a:extLst>
              <a:ext uri="{FF2B5EF4-FFF2-40B4-BE49-F238E27FC236}">
                <a16:creationId xmlns:a16="http://schemas.microsoft.com/office/drawing/2014/main" xmlns="" id="{D0EB3740-AC6F-344E-BB13-328EAB7504B9}"/>
              </a:ext>
            </a:extLst>
          </p:cNvPr>
          <p:cNvSpPr>
            <a:spLocks noGrp="1"/>
          </p:cNvSpPr>
          <p:nvPr>
            <p:ph idx="1"/>
          </p:nvPr>
        </p:nvSpPr>
        <p:spPr/>
        <p:txBody>
          <a:bodyPr/>
          <a:lstStyle/>
          <a:p>
            <a:r>
              <a:rPr lang="en-US" dirty="0"/>
              <a:t>https://</a:t>
            </a:r>
            <a:r>
              <a:rPr lang="en-US" dirty="0" err="1"/>
              <a:t>www.britac.ac.uk</a:t>
            </a:r>
            <a:r>
              <a:rPr lang="en-US" dirty="0"/>
              <a:t>/sites/default/files/Count-Us-In-Full-</a:t>
            </a:r>
            <a:r>
              <a:rPr lang="en-US" dirty="0" err="1"/>
              <a:t>Report.pdf</a:t>
            </a:r>
            <a:endParaRPr lang="en-US" dirty="0"/>
          </a:p>
        </p:txBody>
      </p:sp>
    </p:spTree>
    <p:extLst>
      <p:ext uri="{BB962C8B-B14F-4D97-AF65-F5344CB8AC3E}">
        <p14:creationId xmlns:p14="http://schemas.microsoft.com/office/powerpoint/2010/main" val="1350606383"/>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090C53B-E321-C94A-AE47-33CC2FC18ABB}"/>
              </a:ext>
            </a:extLst>
          </p:cNvPr>
          <p:cNvSpPr>
            <a:spLocks noGrp="1"/>
          </p:cNvSpPr>
          <p:nvPr>
            <p:ph type="title"/>
          </p:nvPr>
        </p:nvSpPr>
        <p:spPr/>
        <p:txBody>
          <a:bodyPr/>
          <a:lstStyle/>
          <a:p>
            <a:r>
              <a:rPr lang="en-US" dirty="0"/>
              <a:t>Narrative inquiry</a:t>
            </a:r>
          </a:p>
        </p:txBody>
      </p:sp>
      <p:sp>
        <p:nvSpPr>
          <p:cNvPr id="3" name="Content Placeholder 2">
            <a:extLst>
              <a:ext uri="{FF2B5EF4-FFF2-40B4-BE49-F238E27FC236}">
                <a16:creationId xmlns:a16="http://schemas.microsoft.com/office/drawing/2014/main" xmlns="" id="{CF6A0729-F771-7D4B-8016-726FD224D8B3}"/>
              </a:ext>
            </a:extLst>
          </p:cNvPr>
          <p:cNvSpPr>
            <a:spLocks noGrp="1"/>
          </p:cNvSpPr>
          <p:nvPr>
            <p:ph idx="1"/>
          </p:nvPr>
        </p:nvSpPr>
        <p:spPr/>
        <p:txBody>
          <a:bodyPr/>
          <a:lstStyle/>
          <a:p>
            <a:r>
              <a:rPr lang="en-GB" dirty="0"/>
              <a:t>These approaches gather information by developing or gathering stories about a particular subject.</a:t>
            </a:r>
          </a:p>
          <a:p>
            <a:r>
              <a:rPr lang="en-GB" b="1" dirty="0"/>
              <a:t>Useful</a:t>
            </a:r>
            <a:r>
              <a:rPr lang="en-GB" dirty="0"/>
              <a:t> for generating a ‘group history’ of events, or finding out about relationships or values.</a:t>
            </a:r>
            <a:br>
              <a:rPr lang="en-GB" dirty="0"/>
            </a:br>
            <a:r>
              <a:rPr lang="en-GB" b="1" dirty="0"/>
              <a:t>Less useful</a:t>
            </a:r>
            <a:r>
              <a:rPr lang="en-GB" dirty="0"/>
              <a:t> when you need an objective approach.</a:t>
            </a:r>
            <a:br>
              <a:rPr lang="en-GB" dirty="0"/>
            </a:br>
            <a:endParaRPr lang="en-US" dirty="0"/>
          </a:p>
        </p:txBody>
      </p:sp>
    </p:spTree>
    <p:extLst>
      <p:ext uri="{BB962C8B-B14F-4D97-AF65-F5344CB8AC3E}">
        <p14:creationId xmlns:p14="http://schemas.microsoft.com/office/powerpoint/2010/main" val="2447191038"/>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27720EB-5E76-664E-8F84-3B1D46F3E43F}"/>
              </a:ext>
            </a:extLst>
          </p:cNvPr>
          <p:cNvSpPr>
            <a:spLocks noGrp="1"/>
          </p:cNvSpPr>
          <p:nvPr>
            <p:ph type="title"/>
          </p:nvPr>
        </p:nvSpPr>
        <p:spPr/>
        <p:txBody>
          <a:bodyPr/>
          <a:lstStyle/>
          <a:p>
            <a:r>
              <a:rPr lang="en-US" dirty="0"/>
              <a:t>Case study</a:t>
            </a:r>
          </a:p>
        </p:txBody>
      </p:sp>
      <p:sp>
        <p:nvSpPr>
          <p:cNvPr id="3" name="Content Placeholder 2">
            <a:extLst>
              <a:ext uri="{FF2B5EF4-FFF2-40B4-BE49-F238E27FC236}">
                <a16:creationId xmlns:a16="http://schemas.microsoft.com/office/drawing/2014/main" xmlns="" id="{307DB366-DF84-DA4F-B8C9-F882658F8480}"/>
              </a:ext>
            </a:extLst>
          </p:cNvPr>
          <p:cNvSpPr>
            <a:spLocks noGrp="1"/>
          </p:cNvSpPr>
          <p:nvPr>
            <p:ph idx="1"/>
          </p:nvPr>
        </p:nvSpPr>
        <p:spPr/>
        <p:txBody>
          <a:bodyPr>
            <a:normAutofit fontScale="92500"/>
          </a:bodyPr>
          <a:lstStyle/>
          <a:p>
            <a:r>
              <a:rPr lang="en-GB" dirty="0"/>
              <a:t>These take either one or several examples, and study it or them in detail, then draw out the more general lessons for wider application. Researchers may try to take a more rigorous approach to demonstrating validity, and ensure that logic is applied to any comparisons, or focus on creating a detailed picture. Although a case study cannot prove a theory, it can be used to disprove one if the data from the organisation do not fit the theory.</a:t>
            </a:r>
          </a:p>
          <a:p>
            <a:r>
              <a:rPr lang="en-GB" b="1" dirty="0"/>
              <a:t>Useful</a:t>
            </a:r>
            <a:r>
              <a:rPr lang="en-GB" dirty="0"/>
              <a:t> when you want to find out about one organisation, when one organisation is considered to be an exemplar, or to compare a few organisations and identify the key differences in approach.</a:t>
            </a:r>
          </a:p>
          <a:p>
            <a:r>
              <a:rPr lang="en-GB" b="1" dirty="0"/>
              <a:t>Less useful</a:t>
            </a:r>
            <a:r>
              <a:rPr lang="en-GB" dirty="0"/>
              <a:t> for drawing generalised lessons that can be applied to any other organisation, although there may be some.</a:t>
            </a:r>
            <a:endParaRPr lang="en-US" dirty="0"/>
          </a:p>
        </p:txBody>
      </p:sp>
    </p:spTree>
    <p:extLst>
      <p:ext uri="{BB962C8B-B14F-4D97-AF65-F5344CB8AC3E}">
        <p14:creationId xmlns:p14="http://schemas.microsoft.com/office/powerpoint/2010/main" val="3757917545"/>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F509F6D-57D9-D44A-B666-63A3880C6AD9}"/>
              </a:ext>
            </a:extLst>
          </p:cNvPr>
          <p:cNvSpPr>
            <a:spLocks noGrp="1"/>
          </p:cNvSpPr>
          <p:nvPr>
            <p:ph type="title"/>
          </p:nvPr>
        </p:nvSpPr>
        <p:spPr/>
        <p:txBody>
          <a:bodyPr/>
          <a:lstStyle/>
          <a:p>
            <a:r>
              <a:rPr lang="en-US" dirty="0"/>
              <a:t>Focus group</a:t>
            </a:r>
          </a:p>
        </p:txBody>
      </p:sp>
      <p:sp>
        <p:nvSpPr>
          <p:cNvPr id="3" name="Content Placeholder 2">
            <a:extLst>
              <a:ext uri="{FF2B5EF4-FFF2-40B4-BE49-F238E27FC236}">
                <a16:creationId xmlns:a16="http://schemas.microsoft.com/office/drawing/2014/main" xmlns="" id="{686EDCB6-304C-934B-BA6D-82A01C9C6C97}"/>
              </a:ext>
            </a:extLst>
          </p:cNvPr>
          <p:cNvSpPr>
            <a:spLocks noGrp="1"/>
          </p:cNvSpPr>
          <p:nvPr>
            <p:ph idx="1"/>
          </p:nvPr>
        </p:nvSpPr>
        <p:spPr/>
        <p:txBody>
          <a:bodyPr>
            <a:normAutofit lnSpcReduction="10000"/>
          </a:bodyPr>
          <a:lstStyle/>
          <a:p>
            <a:r>
              <a:rPr lang="en-GB" dirty="0"/>
              <a:t>When you need to gather views from a group of people, not just one or two individuals.</a:t>
            </a:r>
          </a:p>
          <a:p>
            <a:r>
              <a:rPr lang="en-GB" dirty="0"/>
              <a:t>To review a process or event and gather different opinions about it and how to improve it in future.</a:t>
            </a:r>
          </a:p>
          <a:p>
            <a:r>
              <a:rPr lang="en-GB" dirty="0"/>
              <a:t>When opinions are not likely to be sensitive, and the subject is one that can be freely discussed in a group without embarrassment or concerns.</a:t>
            </a:r>
          </a:p>
          <a:p>
            <a:r>
              <a:rPr lang="en-GB" dirty="0"/>
              <a:t>When you know that there is a range of views.</a:t>
            </a:r>
          </a:p>
          <a:p>
            <a:r>
              <a:rPr lang="en-GB" dirty="0"/>
              <a:t>When you want to gather reactions from several people to an event, especially as it happens. </a:t>
            </a:r>
            <a:endParaRPr lang="en-US" dirty="0"/>
          </a:p>
        </p:txBody>
      </p:sp>
    </p:spTree>
    <p:extLst>
      <p:ext uri="{BB962C8B-B14F-4D97-AF65-F5344CB8AC3E}">
        <p14:creationId xmlns:p14="http://schemas.microsoft.com/office/powerpoint/2010/main" val="524106365"/>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FB973FF-AED7-CD44-A41B-72E45145886F}"/>
              </a:ext>
            </a:extLst>
          </p:cNvPr>
          <p:cNvSpPr>
            <a:spLocks noGrp="1"/>
          </p:cNvSpPr>
          <p:nvPr>
            <p:ph type="title"/>
          </p:nvPr>
        </p:nvSpPr>
        <p:spPr/>
        <p:txBody>
          <a:bodyPr/>
          <a:lstStyle/>
          <a:p>
            <a:r>
              <a:rPr lang="en-US" dirty="0"/>
              <a:t>Interviews</a:t>
            </a:r>
          </a:p>
        </p:txBody>
      </p:sp>
      <p:sp>
        <p:nvSpPr>
          <p:cNvPr id="3" name="Content Placeholder 2">
            <a:extLst>
              <a:ext uri="{FF2B5EF4-FFF2-40B4-BE49-F238E27FC236}">
                <a16:creationId xmlns:a16="http://schemas.microsoft.com/office/drawing/2014/main" xmlns="" id="{3B4F4CAB-0E35-2449-8A5E-9C39F7C62352}"/>
              </a:ext>
            </a:extLst>
          </p:cNvPr>
          <p:cNvSpPr>
            <a:spLocks noGrp="1"/>
          </p:cNvSpPr>
          <p:nvPr>
            <p:ph idx="1"/>
          </p:nvPr>
        </p:nvSpPr>
        <p:spPr/>
        <p:txBody>
          <a:bodyPr>
            <a:normAutofit/>
          </a:bodyPr>
          <a:lstStyle/>
          <a:p>
            <a:r>
              <a:rPr lang="en-GB" dirty="0"/>
              <a:t>Interviews are usually used to explore a topic or topics in considerable depth with a few people. They are not, in general, very useful for eliciting answers to straightforward questions from large numbers of people, when a questionnaire may be more useful.</a:t>
            </a:r>
          </a:p>
          <a:p>
            <a:r>
              <a:rPr lang="en-GB" b="1" dirty="0"/>
              <a:t>Although interviews are useful for eliciting in-depth information, they do need careful planning. Before you start, you need to be very clear what areas you want to explore, and that an interview is the best way to do this. In general, interviews are most useful when you wish to discover someone’s viewpoint and </a:t>
            </a:r>
            <a:r>
              <a:rPr lang="en-GB" b="1" i="1" dirty="0"/>
              <a:t>why</a:t>
            </a:r>
            <a:r>
              <a:rPr lang="en-GB" b="1" dirty="0"/>
              <a:t> they hold that view, especially when the information is likely to be sensitive.</a:t>
            </a:r>
          </a:p>
          <a:p>
            <a:endParaRPr lang="en-GB" b="1" dirty="0"/>
          </a:p>
        </p:txBody>
      </p:sp>
    </p:spTree>
    <p:extLst>
      <p:ext uri="{BB962C8B-B14F-4D97-AF65-F5344CB8AC3E}">
        <p14:creationId xmlns:p14="http://schemas.microsoft.com/office/powerpoint/2010/main" val="1405977317"/>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4B7CFBB-A64B-AD46-9168-0FF10126A8FA}"/>
              </a:ext>
            </a:extLst>
          </p:cNvPr>
          <p:cNvSpPr>
            <a:spLocks noGrp="1"/>
          </p:cNvSpPr>
          <p:nvPr>
            <p:ph type="title"/>
          </p:nvPr>
        </p:nvSpPr>
        <p:spPr>
          <a:xfrm>
            <a:off x="838200" y="365125"/>
            <a:ext cx="10515600" cy="1325563"/>
          </a:xfrm>
        </p:spPr>
        <p:txBody>
          <a:bodyPr/>
          <a:lstStyle/>
          <a:p>
            <a:r>
              <a:rPr lang="en-US" dirty="0"/>
              <a:t>Types of probe </a:t>
            </a:r>
          </a:p>
        </p:txBody>
      </p:sp>
      <p:sp>
        <p:nvSpPr>
          <p:cNvPr id="3" name="Content Placeholder 2">
            <a:extLst>
              <a:ext uri="{FF2B5EF4-FFF2-40B4-BE49-F238E27FC236}">
                <a16:creationId xmlns:a16="http://schemas.microsoft.com/office/drawing/2014/main" xmlns="" id="{59F62AD1-4758-4B44-AD2F-3A55E81718D2}"/>
              </a:ext>
            </a:extLst>
          </p:cNvPr>
          <p:cNvSpPr>
            <a:spLocks noGrp="1"/>
          </p:cNvSpPr>
          <p:nvPr>
            <p:ph idx="1"/>
          </p:nvPr>
        </p:nvSpPr>
        <p:spPr/>
        <p:txBody>
          <a:bodyPr>
            <a:normAutofit/>
          </a:bodyPr>
          <a:lstStyle/>
          <a:p>
            <a:r>
              <a:rPr lang="en-GB" dirty="0"/>
              <a:t>The basic probe is repeating the initial question, which reminds the interviewee what you asked. This is useful if they have wandered off the subject.</a:t>
            </a:r>
          </a:p>
          <a:p>
            <a:r>
              <a:rPr lang="en-GB" dirty="0"/>
              <a:t>Explanatory probes are questions like ‘What did you mean by that?’ and ‘What makes you say that?’ and are useful for exploring meaning further.</a:t>
            </a:r>
          </a:p>
          <a:p>
            <a:r>
              <a:rPr lang="en-GB" dirty="0"/>
              <a:t>Focused probes include questions like ‘What sort of…?’</a:t>
            </a:r>
          </a:p>
          <a:p>
            <a:r>
              <a:rPr lang="en-GB" dirty="0"/>
              <a:t>The silent probe is where the interviewer simply remains silent and waits for the interviewee to say more.</a:t>
            </a:r>
          </a:p>
          <a:p>
            <a:pPr marL="0" indent="0">
              <a:buNone/>
            </a:pPr>
            <a:endParaRPr lang="en-GB" dirty="0"/>
          </a:p>
        </p:txBody>
      </p:sp>
    </p:spTree>
    <p:extLst>
      <p:ext uri="{BB962C8B-B14F-4D97-AF65-F5344CB8AC3E}">
        <p14:creationId xmlns:p14="http://schemas.microsoft.com/office/powerpoint/2010/main" val="709483014"/>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04A7752-5E6E-B842-9117-5D917360C57B}"/>
              </a:ext>
            </a:extLst>
          </p:cNvPr>
          <p:cNvSpPr>
            <a:spLocks noGrp="1"/>
          </p:cNvSpPr>
          <p:nvPr>
            <p:ph type="title"/>
          </p:nvPr>
        </p:nvSpPr>
        <p:spPr/>
        <p:txBody>
          <a:bodyPr/>
          <a:lstStyle/>
          <a:p>
            <a:r>
              <a:rPr lang="en-US" dirty="0"/>
              <a:t>Continued</a:t>
            </a:r>
          </a:p>
        </p:txBody>
      </p:sp>
      <p:sp>
        <p:nvSpPr>
          <p:cNvPr id="3" name="Content Placeholder 2">
            <a:extLst>
              <a:ext uri="{FF2B5EF4-FFF2-40B4-BE49-F238E27FC236}">
                <a16:creationId xmlns:a16="http://schemas.microsoft.com/office/drawing/2014/main" xmlns="" id="{8AF0CD5A-EA6B-D248-B033-3EBB61ADB6CC}"/>
              </a:ext>
            </a:extLst>
          </p:cNvPr>
          <p:cNvSpPr>
            <a:spLocks noGrp="1"/>
          </p:cNvSpPr>
          <p:nvPr>
            <p:ph idx="1"/>
          </p:nvPr>
        </p:nvSpPr>
        <p:spPr/>
        <p:txBody>
          <a:bodyPr/>
          <a:lstStyle/>
          <a:p>
            <a:r>
              <a:rPr lang="en-GB" dirty="0"/>
              <a:t>Drawing out is useful when the interviewee seems to have stopped mid-sentence or mid-idea. Repeat the last few words that they said with an upward inflexion, like a question, or add ‘Tell me more about that’.</a:t>
            </a:r>
          </a:p>
          <a:p>
            <a:r>
              <a:rPr lang="en-GB" dirty="0"/>
              <a:t>Giving ideas or suggestions would use questions like ‘Have you thought about x?’ or ‘Have you tried…?’</a:t>
            </a:r>
          </a:p>
          <a:p>
            <a:r>
              <a:rPr lang="en-GB" dirty="0"/>
              <a:t>Source: </a:t>
            </a:r>
            <a:r>
              <a:rPr lang="en-GB" dirty="0" err="1"/>
              <a:t>Easterby</a:t>
            </a:r>
            <a:r>
              <a:rPr lang="en-GB" dirty="0"/>
              <a:t>-Smith, Jackson and Thorpe (2012) Management Research.</a:t>
            </a:r>
          </a:p>
          <a:p>
            <a:pPr marL="0" indent="0">
              <a:buNone/>
            </a:pPr>
            <a:endParaRPr lang="en-US" dirty="0"/>
          </a:p>
        </p:txBody>
      </p:sp>
    </p:spTree>
    <p:extLst>
      <p:ext uri="{BB962C8B-B14F-4D97-AF65-F5344CB8AC3E}">
        <p14:creationId xmlns:p14="http://schemas.microsoft.com/office/powerpoint/2010/main" val="691177286"/>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63A5A09-9423-FA40-ABF2-D9E52C3AB38F}"/>
              </a:ext>
            </a:extLst>
          </p:cNvPr>
          <p:cNvSpPr>
            <a:spLocks noGrp="1"/>
          </p:cNvSpPr>
          <p:nvPr>
            <p:ph type="title"/>
          </p:nvPr>
        </p:nvSpPr>
        <p:spPr/>
        <p:txBody>
          <a:bodyPr/>
          <a:lstStyle/>
          <a:p>
            <a:r>
              <a:rPr lang="en-US" dirty="0"/>
              <a:t>Recording</a:t>
            </a:r>
          </a:p>
        </p:txBody>
      </p:sp>
      <p:sp>
        <p:nvSpPr>
          <p:cNvPr id="3" name="Content Placeholder 2">
            <a:extLst>
              <a:ext uri="{FF2B5EF4-FFF2-40B4-BE49-F238E27FC236}">
                <a16:creationId xmlns:a16="http://schemas.microsoft.com/office/drawing/2014/main" xmlns="" id="{3940A45E-7E77-0444-9A7F-41726DFE0D21}"/>
              </a:ext>
            </a:extLst>
          </p:cNvPr>
          <p:cNvSpPr>
            <a:spLocks noGrp="1"/>
          </p:cNvSpPr>
          <p:nvPr>
            <p:ph idx="1"/>
          </p:nvPr>
        </p:nvSpPr>
        <p:spPr/>
        <p:txBody>
          <a:bodyPr>
            <a:normAutofit/>
          </a:bodyPr>
          <a:lstStyle/>
          <a:p>
            <a:r>
              <a:rPr lang="en-GB" dirty="0"/>
              <a:t>Type of equipment</a:t>
            </a:r>
          </a:p>
          <a:p>
            <a:r>
              <a:rPr lang="en-GB" dirty="0"/>
              <a:t>Suggested brand (if relevant)</a:t>
            </a:r>
          </a:p>
          <a:p>
            <a:r>
              <a:rPr lang="en-GB" dirty="0"/>
              <a:t>Price (or price range, if relevant)</a:t>
            </a:r>
          </a:p>
          <a:p>
            <a:r>
              <a:rPr lang="en-GB" dirty="0"/>
              <a:t>Where you can purchase, hire or obtain for free</a:t>
            </a:r>
          </a:p>
          <a:p>
            <a:r>
              <a:rPr lang="en-GB" dirty="0"/>
              <a:t>Strengths</a:t>
            </a:r>
          </a:p>
          <a:p>
            <a:r>
              <a:rPr lang="en-GB" dirty="0"/>
              <a:t>Weaknesses</a:t>
            </a:r>
          </a:p>
          <a:p>
            <a:r>
              <a:rPr lang="en-GB" dirty="0"/>
              <a:t>Ethical implications</a:t>
            </a:r>
          </a:p>
          <a:p>
            <a:r>
              <a:rPr lang="en-GB" dirty="0"/>
              <a:t>Advice for potential users</a:t>
            </a:r>
          </a:p>
          <a:p>
            <a:pPr marL="0" indent="0">
              <a:buNone/>
            </a:pPr>
            <a:endParaRPr lang="en-US" dirty="0"/>
          </a:p>
        </p:txBody>
      </p:sp>
    </p:spTree>
    <p:extLst>
      <p:ext uri="{BB962C8B-B14F-4D97-AF65-F5344CB8AC3E}">
        <p14:creationId xmlns:p14="http://schemas.microsoft.com/office/powerpoint/2010/main" val="646485068"/>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B32E4B1-7436-D441-87E9-D4C37EB1690E}"/>
              </a:ext>
            </a:extLst>
          </p:cNvPr>
          <p:cNvSpPr>
            <a:spLocks noGrp="1"/>
          </p:cNvSpPr>
          <p:nvPr>
            <p:ph type="title"/>
          </p:nvPr>
        </p:nvSpPr>
        <p:spPr/>
        <p:txBody>
          <a:bodyPr/>
          <a:lstStyle/>
          <a:p>
            <a:r>
              <a:rPr lang="en-US" dirty="0"/>
              <a:t>Documentary analysis</a:t>
            </a:r>
          </a:p>
        </p:txBody>
      </p:sp>
      <p:sp>
        <p:nvSpPr>
          <p:cNvPr id="3" name="Content Placeholder 2">
            <a:extLst>
              <a:ext uri="{FF2B5EF4-FFF2-40B4-BE49-F238E27FC236}">
                <a16:creationId xmlns:a16="http://schemas.microsoft.com/office/drawing/2014/main" xmlns="" id="{FF27326D-69DF-5145-A685-9BBFA4D9FD3E}"/>
              </a:ext>
            </a:extLst>
          </p:cNvPr>
          <p:cNvSpPr>
            <a:spLocks noGrp="1"/>
          </p:cNvSpPr>
          <p:nvPr>
            <p:ph idx="1"/>
          </p:nvPr>
        </p:nvSpPr>
        <p:spPr/>
        <p:txBody>
          <a:bodyPr>
            <a:normAutofit lnSpcReduction="10000"/>
          </a:bodyPr>
          <a:lstStyle/>
          <a:p>
            <a:r>
              <a:rPr lang="en-GB" b="1" dirty="0"/>
              <a:t>Documentary analysis involves obtaining data from existing documents without having to question people through interview, questionnaires or observe their behaviour. Documentary analysis is the main way that historians obtain data about their research subjects, but it can also be a valuable tool for contemporary social scientists.</a:t>
            </a:r>
          </a:p>
          <a:p>
            <a:r>
              <a:rPr lang="en-GB" dirty="0"/>
              <a:t>Documents are tangible materials in which facts or ideas have been recorded.  Typically, we think of items written or produced on paper, such as newspaper articles, Government policy records, leaflets and minutes of meetings.  Items in other media can also be the subject of documentary analysis, including films, songs, websites and photographs.</a:t>
            </a:r>
          </a:p>
          <a:p>
            <a:endParaRPr lang="en-US" dirty="0"/>
          </a:p>
        </p:txBody>
      </p:sp>
    </p:spTree>
    <p:extLst>
      <p:ext uri="{BB962C8B-B14F-4D97-AF65-F5344CB8AC3E}">
        <p14:creationId xmlns:p14="http://schemas.microsoft.com/office/powerpoint/2010/main" val="1342016643"/>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52B736A-0880-8E4C-B033-727DEB54AA47}"/>
              </a:ext>
            </a:extLst>
          </p:cNvPr>
          <p:cNvSpPr>
            <a:spLocks noGrp="1"/>
          </p:cNvSpPr>
          <p:nvPr>
            <p:ph type="title"/>
          </p:nvPr>
        </p:nvSpPr>
        <p:spPr/>
        <p:txBody>
          <a:bodyPr/>
          <a:lstStyle/>
          <a:p>
            <a:r>
              <a:rPr lang="en-US" dirty="0"/>
              <a:t>Continued</a:t>
            </a:r>
          </a:p>
        </p:txBody>
      </p:sp>
      <p:sp>
        <p:nvSpPr>
          <p:cNvPr id="3" name="Content Placeholder 2">
            <a:extLst>
              <a:ext uri="{FF2B5EF4-FFF2-40B4-BE49-F238E27FC236}">
                <a16:creationId xmlns:a16="http://schemas.microsoft.com/office/drawing/2014/main" xmlns="" id="{9A736AF6-ED73-3E4A-97B8-1B297323B055}"/>
              </a:ext>
            </a:extLst>
          </p:cNvPr>
          <p:cNvSpPr>
            <a:spLocks noGrp="1"/>
          </p:cNvSpPr>
          <p:nvPr>
            <p:ph idx="1"/>
          </p:nvPr>
        </p:nvSpPr>
        <p:spPr/>
        <p:txBody>
          <a:bodyPr/>
          <a:lstStyle/>
          <a:p>
            <a:r>
              <a:rPr lang="en-GB" dirty="0"/>
              <a:t>Documents can reveal a great deal about the people or organisation that produced them and the social context in which they emerged. </a:t>
            </a:r>
          </a:p>
          <a:p>
            <a:r>
              <a:rPr lang="en-GB" dirty="0"/>
              <a:t>Some documents are part of the public domain and are freely accessible, whereas other documents may be classified, confidential or otherwise unavailable to public access.  If such documents are used as data for research, the researcher must come to an agreement with the holder of the documents about how the contents can and cannot be used and how confidentiality will be preserved.</a:t>
            </a:r>
          </a:p>
          <a:p>
            <a:pPr marL="0" indent="0">
              <a:buNone/>
            </a:pPr>
            <a:endParaRPr lang="en-US" dirty="0"/>
          </a:p>
        </p:txBody>
      </p:sp>
    </p:spTree>
    <p:extLst>
      <p:ext uri="{BB962C8B-B14F-4D97-AF65-F5344CB8AC3E}">
        <p14:creationId xmlns:p14="http://schemas.microsoft.com/office/powerpoint/2010/main" val="1545555695"/>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68BE06B-9B70-6C40-93B4-095E9CA4E7B0}"/>
              </a:ext>
            </a:extLst>
          </p:cNvPr>
          <p:cNvSpPr>
            <a:spLocks noGrp="1"/>
          </p:cNvSpPr>
          <p:nvPr>
            <p:ph type="title"/>
          </p:nvPr>
        </p:nvSpPr>
        <p:spPr/>
        <p:txBody>
          <a:bodyPr/>
          <a:lstStyle/>
          <a:p>
            <a:r>
              <a:rPr lang="en-US" dirty="0"/>
              <a:t>Validity</a:t>
            </a:r>
          </a:p>
        </p:txBody>
      </p:sp>
      <p:sp>
        <p:nvSpPr>
          <p:cNvPr id="3" name="Content Placeholder 2">
            <a:extLst>
              <a:ext uri="{FF2B5EF4-FFF2-40B4-BE49-F238E27FC236}">
                <a16:creationId xmlns:a16="http://schemas.microsoft.com/office/drawing/2014/main" xmlns="" id="{25AFF892-B4C6-4743-B563-142D2CC9C0CE}"/>
              </a:ext>
            </a:extLst>
          </p:cNvPr>
          <p:cNvSpPr>
            <a:spLocks noGrp="1"/>
          </p:cNvSpPr>
          <p:nvPr>
            <p:ph idx="1"/>
          </p:nvPr>
        </p:nvSpPr>
        <p:spPr/>
        <p:txBody>
          <a:bodyPr/>
          <a:lstStyle/>
          <a:p>
            <a:r>
              <a:rPr lang="en-GB" dirty="0"/>
              <a:t>This refers to the accuracy of the measurement, asking whether the tests that have been used by the researcher are measuring what they are supposed to measure. </a:t>
            </a:r>
            <a:endParaRPr lang="en-US" dirty="0"/>
          </a:p>
        </p:txBody>
      </p:sp>
    </p:spTree>
    <p:extLst>
      <p:ext uri="{BB962C8B-B14F-4D97-AF65-F5344CB8AC3E}">
        <p14:creationId xmlns:p14="http://schemas.microsoft.com/office/powerpoint/2010/main" val="3033358893"/>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ACBE0DC-88B0-CA43-9B51-B8AEEC0588E6}"/>
              </a:ext>
            </a:extLst>
          </p:cNvPr>
          <p:cNvSpPr>
            <a:spLocks noGrp="1"/>
          </p:cNvSpPr>
          <p:nvPr>
            <p:ph type="title"/>
          </p:nvPr>
        </p:nvSpPr>
        <p:spPr/>
        <p:txBody>
          <a:bodyPr/>
          <a:lstStyle/>
          <a:p>
            <a:r>
              <a:rPr lang="en-US" dirty="0"/>
              <a:t>Reliability</a:t>
            </a:r>
          </a:p>
        </p:txBody>
      </p:sp>
      <p:sp>
        <p:nvSpPr>
          <p:cNvPr id="3" name="Content Placeholder 2">
            <a:extLst>
              <a:ext uri="{FF2B5EF4-FFF2-40B4-BE49-F238E27FC236}">
                <a16:creationId xmlns:a16="http://schemas.microsoft.com/office/drawing/2014/main" xmlns="" id="{BAEE7425-C169-5341-B834-398B535A9CFA}"/>
              </a:ext>
            </a:extLst>
          </p:cNvPr>
          <p:cNvSpPr>
            <a:spLocks noGrp="1"/>
          </p:cNvSpPr>
          <p:nvPr>
            <p:ph idx="1"/>
          </p:nvPr>
        </p:nvSpPr>
        <p:spPr/>
        <p:txBody>
          <a:bodyPr/>
          <a:lstStyle/>
          <a:p>
            <a:r>
              <a:rPr lang="en-GB" dirty="0"/>
              <a:t>This refers to the way that the research instrument is able to yield the same results in repeated trials. It refers to consistency of measurement and asks whether other researchers would get the same results under the same conditions. The following methods can be used to determine the reliability of measurements. As you read through the paper, identify whether any of these tests have taken place. If not, think about what the researcher could do to help you further determine the reliability of their work.</a:t>
            </a:r>
            <a:endParaRPr lang="en-US" dirty="0"/>
          </a:p>
        </p:txBody>
      </p:sp>
    </p:spTree>
    <p:extLst>
      <p:ext uri="{BB962C8B-B14F-4D97-AF65-F5344CB8AC3E}">
        <p14:creationId xmlns:p14="http://schemas.microsoft.com/office/powerpoint/2010/main" val="3491161066"/>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9ED4986-46D8-3147-9C28-919434CEB768}"/>
              </a:ext>
            </a:extLst>
          </p:cNvPr>
          <p:cNvSpPr>
            <a:spLocks noGrp="1"/>
          </p:cNvSpPr>
          <p:nvPr>
            <p:ph type="title"/>
          </p:nvPr>
        </p:nvSpPr>
        <p:spPr/>
        <p:txBody>
          <a:bodyPr/>
          <a:lstStyle/>
          <a:p>
            <a:r>
              <a:rPr lang="en-US" dirty="0"/>
              <a:t>Qualitative data analysis</a:t>
            </a:r>
          </a:p>
        </p:txBody>
      </p:sp>
      <p:sp>
        <p:nvSpPr>
          <p:cNvPr id="3" name="Content Placeholder 2">
            <a:extLst>
              <a:ext uri="{FF2B5EF4-FFF2-40B4-BE49-F238E27FC236}">
                <a16:creationId xmlns:a16="http://schemas.microsoft.com/office/drawing/2014/main" xmlns="" id="{EB7006A6-03A3-3043-ACC9-84A0B217F938}"/>
              </a:ext>
            </a:extLst>
          </p:cNvPr>
          <p:cNvSpPr>
            <a:spLocks noGrp="1"/>
          </p:cNvSpPr>
          <p:nvPr>
            <p:ph idx="1"/>
          </p:nvPr>
        </p:nvSpPr>
        <p:spPr/>
        <p:txBody>
          <a:bodyPr/>
          <a:lstStyle/>
          <a:p>
            <a:r>
              <a:rPr lang="en-GB" dirty="0"/>
              <a:t>Work through the transcript, in your group, coding and categorizing themes, issues, topics and/or concepts that you deem important. The method(s) that you use to undertake this task is a group choice.</a:t>
            </a:r>
          </a:p>
          <a:p>
            <a:r>
              <a:rPr lang="en-GB" dirty="0"/>
              <a:t>Once you have done this, prepare a 10-minute presentation to explain how you have coded and categorized the transcript. You will give this presentation to your fellow students in the next teaching session. A few minutes will be available for questions, so think about what other students might ask and prepare some suitable answers.</a:t>
            </a:r>
          </a:p>
        </p:txBody>
      </p:sp>
    </p:spTree>
    <p:extLst>
      <p:ext uri="{BB962C8B-B14F-4D97-AF65-F5344CB8AC3E}">
        <p14:creationId xmlns:p14="http://schemas.microsoft.com/office/powerpoint/2010/main" val="2000956437"/>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D28D903-B265-B141-AF36-51335D577DB8}"/>
              </a:ext>
            </a:extLst>
          </p:cNvPr>
          <p:cNvSpPr>
            <a:spLocks noGrp="1"/>
          </p:cNvSpPr>
          <p:nvPr>
            <p:ph type="title"/>
          </p:nvPr>
        </p:nvSpPr>
        <p:spPr/>
        <p:txBody>
          <a:bodyPr/>
          <a:lstStyle/>
          <a:p>
            <a:r>
              <a:rPr lang="en-US" dirty="0"/>
              <a:t>Evaluating qualitative analysis</a:t>
            </a:r>
          </a:p>
        </p:txBody>
      </p:sp>
      <p:sp>
        <p:nvSpPr>
          <p:cNvPr id="3" name="Content Placeholder 2">
            <a:extLst>
              <a:ext uri="{FF2B5EF4-FFF2-40B4-BE49-F238E27FC236}">
                <a16:creationId xmlns:a16="http://schemas.microsoft.com/office/drawing/2014/main" xmlns="" id="{C00F9153-592E-5F45-8434-F34A163B9380}"/>
              </a:ext>
            </a:extLst>
          </p:cNvPr>
          <p:cNvSpPr>
            <a:spLocks noGrp="1"/>
          </p:cNvSpPr>
          <p:nvPr>
            <p:ph idx="1"/>
          </p:nvPr>
        </p:nvSpPr>
        <p:spPr/>
        <p:txBody>
          <a:bodyPr/>
          <a:lstStyle/>
          <a:p>
            <a:r>
              <a:rPr lang="en-GB" dirty="0"/>
              <a:t>Find a research paper, related to your research topic, which reports the results of a qualitative study. As you read through the paper, decide whether the researcher has addressed the following issues. If you think any of this information is missing, or there is not enough evidence for you to make a decision, think about how the researcher could improve their study and/or the type and amount of information provided in the paper.</a:t>
            </a:r>
            <a:endParaRPr lang="en-US" dirty="0"/>
          </a:p>
        </p:txBody>
      </p:sp>
    </p:spTree>
    <p:extLst>
      <p:ext uri="{BB962C8B-B14F-4D97-AF65-F5344CB8AC3E}">
        <p14:creationId xmlns:p14="http://schemas.microsoft.com/office/powerpoint/2010/main" val="3715098666"/>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00D0F74-9BC9-7C48-A414-19B25333E9F9}"/>
              </a:ext>
            </a:extLst>
          </p:cNvPr>
          <p:cNvSpPr>
            <a:spLocks noGrp="1"/>
          </p:cNvSpPr>
          <p:nvPr>
            <p:ph type="title"/>
          </p:nvPr>
        </p:nvSpPr>
        <p:spPr/>
        <p:txBody>
          <a:bodyPr/>
          <a:lstStyle/>
          <a:p>
            <a:r>
              <a:rPr lang="en-US" dirty="0"/>
              <a:t>Reasoning</a:t>
            </a:r>
          </a:p>
        </p:txBody>
      </p:sp>
    </p:spTree>
    <p:extLst>
      <p:ext uri="{BB962C8B-B14F-4D97-AF65-F5344CB8AC3E}">
        <p14:creationId xmlns:p14="http://schemas.microsoft.com/office/powerpoint/2010/main" val="2321175510"/>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15FD9BA-0D31-664C-945B-3E4077EFD6B4}"/>
              </a:ext>
            </a:extLst>
          </p:cNvPr>
          <p:cNvSpPr>
            <a:spLocks noGrp="1"/>
          </p:cNvSpPr>
          <p:nvPr>
            <p:ph type="title"/>
          </p:nvPr>
        </p:nvSpPr>
        <p:spPr/>
        <p:txBody>
          <a:bodyPr/>
          <a:lstStyle/>
          <a:p>
            <a:r>
              <a:rPr lang="en-US" dirty="0"/>
              <a:t>Inductive</a:t>
            </a:r>
          </a:p>
        </p:txBody>
      </p:sp>
      <p:sp>
        <p:nvSpPr>
          <p:cNvPr id="3" name="Content Placeholder 2">
            <a:extLst>
              <a:ext uri="{FF2B5EF4-FFF2-40B4-BE49-F238E27FC236}">
                <a16:creationId xmlns:a16="http://schemas.microsoft.com/office/drawing/2014/main" xmlns="" id="{B1730F6F-4AB6-F248-9783-FBFD6098FF2B}"/>
              </a:ext>
            </a:extLst>
          </p:cNvPr>
          <p:cNvSpPr>
            <a:spLocks noGrp="1"/>
          </p:cNvSpPr>
          <p:nvPr>
            <p:ph idx="1"/>
          </p:nvPr>
        </p:nvSpPr>
        <p:spPr/>
        <p:txBody>
          <a:bodyPr>
            <a:normAutofit/>
          </a:bodyPr>
          <a:lstStyle/>
          <a:p>
            <a:r>
              <a:rPr lang="en-GB" dirty="0"/>
              <a:t>Inductive reasoning begins with distinct observations and moves to broader generalizations, explanations or theories. It can be used to inform hypotheses and theories. Its strengths are that it is efficient and practical, open-ended and exploratory, can generate new knowledge and is useful for making predictions and providing direction. Its weaknesses are that it can be incomplete, uncertain, open to bias and lead to false conclusions.</a:t>
            </a:r>
          </a:p>
        </p:txBody>
      </p:sp>
    </p:spTree>
    <p:extLst>
      <p:ext uri="{BB962C8B-B14F-4D97-AF65-F5344CB8AC3E}">
        <p14:creationId xmlns:p14="http://schemas.microsoft.com/office/powerpoint/2010/main" val="627301167"/>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9C1F29C-15F1-9546-9DC4-30E7C013B5B6}"/>
              </a:ext>
            </a:extLst>
          </p:cNvPr>
          <p:cNvSpPr>
            <a:spLocks noGrp="1"/>
          </p:cNvSpPr>
          <p:nvPr>
            <p:ph type="title"/>
          </p:nvPr>
        </p:nvSpPr>
        <p:spPr/>
        <p:txBody>
          <a:bodyPr/>
          <a:lstStyle/>
          <a:p>
            <a:r>
              <a:rPr lang="en-US" dirty="0"/>
              <a:t>Deductive</a:t>
            </a:r>
          </a:p>
        </p:txBody>
      </p:sp>
      <p:sp>
        <p:nvSpPr>
          <p:cNvPr id="3" name="Content Placeholder 2">
            <a:extLst>
              <a:ext uri="{FF2B5EF4-FFF2-40B4-BE49-F238E27FC236}">
                <a16:creationId xmlns:a16="http://schemas.microsoft.com/office/drawing/2014/main" xmlns="" id="{9C044331-77A9-6F42-A1C3-C049CCB97AFB}"/>
              </a:ext>
            </a:extLst>
          </p:cNvPr>
          <p:cNvSpPr>
            <a:spLocks noGrp="1"/>
          </p:cNvSpPr>
          <p:nvPr>
            <p:ph idx="1"/>
          </p:nvPr>
        </p:nvSpPr>
        <p:spPr/>
        <p:txBody>
          <a:bodyPr>
            <a:normAutofit/>
          </a:bodyPr>
          <a:lstStyle/>
          <a:p>
            <a:r>
              <a:rPr lang="en-GB" dirty="0"/>
              <a:t>Deductive reasoning moves from the more general to the specific. A theory is developed and narrowed into a hypothesis that can be tested and confirmed with specific data. Its strengths are that it can provide certainty, is logically sound (provided the premise is true) and is seen to be objective. Its weaknesses are that it is limited to exploring and testing the implications of what we already know or assume to be true and, therefore, does not enable us to learn anything new. It can also lead to false conclusions.</a:t>
            </a:r>
          </a:p>
          <a:p>
            <a:pPr marL="0" indent="0">
              <a:buNone/>
            </a:pPr>
            <a:endParaRPr lang="en-US" dirty="0"/>
          </a:p>
        </p:txBody>
      </p:sp>
    </p:spTree>
    <p:extLst>
      <p:ext uri="{BB962C8B-B14F-4D97-AF65-F5344CB8AC3E}">
        <p14:creationId xmlns:p14="http://schemas.microsoft.com/office/powerpoint/2010/main" val="1074468360"/>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194EEB2-9C84-174C-8512-698E29D9666D}"/>
              </a:ext>
            </a:extLst>
          </p:cNvPr>
          <p:cNvSpPr>
            <a:spLocks noGrp="1"/>
          </p:cNvSpPr>
          <p:nvPr>
            <p:ph type="title"/>
          </p:nvPr>
        </p:nvSpPr>
        <p:spPr/>
        <p:txBody>
          <a:bodyPr/>
          <a:lstStyle/>
          <a:p>
            <a:r>
              <a:rPr lang="en-US" dirty="0"/>
              <a:t>Abductive</a:t>
            </a:r>
          </a:p>
        </p:txBody>
      </p:sp>
      <p:sp>
        <p:nvSpPr>
          <p:cNvPr id="3" name="Content Placeholder 2">
            <a:extLst>
              <a:ext uri="{FF2B5EF4-FFF2-40B4-BE49-F238E27FC236}">
                <a16:creationId xmlns:a16="http://schemas.microsoft.com/office/drawing/2014/main" xmlns="" id="{E71EA337-3330-2E47-9950-AAA247AAF80E}"/>
              </a:ext>
            </a:extLst>
          </p:cNvPr>
          <p:cNvSpPr>
            <a:spLocks noGrp="1"/>
          </p:cNvSpPr>
          <p:nvPr>
            <p:ph idx="1"/>
          </p:nvPr>
        </p:nvSpPr>
        <p:spPr/>
        <p:txBody>
          <a:bodyPr>
            <a:normAutofit/>
          </a:bodyPr>
          <a:lstStyle/>
          <a:p>
            <a:r>
              <a:rPr lang="en-GB" dirty="0"/>
              <a:t>Abductive reasoning involves developing and testing hypotheses based on the best information available. Using this reasoning, a logical conclusion is developed from the facts and is usually the simplest or most likely explanation. Its strengths and weaknesses depend on situation and context, but can include efficiency and low costs against unreliability and bias.</a:t>
            </a:r>
          </a:p>
          <a:p>
            <a:pPr marL="0" indent="0">
              <a:buNone/>
            </a:pPr>
            <a:endParaRPr lang="en-US" dirty="0"/>
          </a:p>
        </p:txBody>
      </p:sp>
    </p:spTree>
    <p:extLst>
      <p:ext uri="{BB962C8B-B14F-4D97-AF65-F5344CB8AC3E}">
        <p14:creationId xmlns:p14="http://schemas.microsoft.com/office/powerpoint/2010/main" val="1498100083"/>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4041C99-B9D0-B94D-A53F-78DDEFDB5250}"/>
              </a:ext>
            </a:extLst>
          </p:cNvPr>
          <p:cNvSpPr>
            <a:spLocks noGrp="1"/>
          </p:cNvSpPr>
          <p:nvPr>
            <p:ph type="title"/>
          </p:nvPr>
        </p:nvSpPr>
        <p:spPr/>
        <p:txBody>
          <a:bodyPr/>
          <a:lstStyle/>
          <a:p>
            <a:r>
              <a:rPr lang="en-US" dirty="0"/>
              <a:t>Note</a:t>
            </a:r>
          </a:p>
        </p:txBody>
      </p:sp>
      <p:sp>
        <p:nvSpPr>
          <p:cNvPr id="3" name="Content Placeholder 2">
            <a:extLst>
              <a:ext uri="{FF2B5EF4-FFF2-40B4-BE49-F238E27FC236}">
                <a16:creationId xmlns:a16="http://schemas.microsoft.com/office/drawing/2014/main" xmlns="" id="{6D43595F-F5E8-E64E-A571-14C5A342D9F0}"/>
              </a:ext>
            </a:extLst>
          </p:cNvPr>
          <p:cNvSpPr>
            <a:spLocks noGrp="1"/>
          </p:cNvSpPr>
          <p:nvPr>
            <p:ph idx="1"/>
          </p:nvPr>
        </p:nvSpPr>
        <p:spPr/>
        <p:txBody>
          <a:bodyPr/>
          <a:lstStyle/>
          <a:p>
            <a:r>
              <a:rPr lang="en-GB" dirty="0"/>
              <a:t>All three types of reasoning can be used in the same research project. For example, some researchers may begin using one type of reasoning, but change as their research progresses, while other researchers use all three types of reasoning at different stages of the research process. It is possible that the three approaches, when used together, can give a more complete understanding of data.</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3596347999"/>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191353E-F6BB-0F4A-9CF5-8CB5A5B03D84}"/>
              </a:ext>
            </a:extLst>
          </p:cNvPr>
          <p:cNvSpPr>
            <a:spLocks noGrp="1"/>
          </p:cNvSpPr>
          <p:nvPr>
            <p:ph type="title"/>
          </p:nvPr>
        </p:nvSpPr>
        <p:spPr/>
        <p:txBody>
          <a:bodyPr/>
          <a:lstStyle/>
          <a:p>
            <a:r>
              <a:rPr lang="en-US" dirty="0"/>
              <a:t>Continued</a:t>
            </a:r>
          </a:p>
        </p:txBody>
      </p:sp>
      <p:sp>
        <p:nvSpPr>
          <p:cNvPr id="3" name="Content Placeholder 2">
            <a:extLst>
              <a:ext uri="{FF2B5EF4-FFF2-40B4-BE49-F238E27FC236}">
                <a16:creationId xmlns:a16="http://schemas.microsoft.com/office/drawing/2014/main" xmlns="" id="{DBF1DA94-E617-FE4A-B9BA-632B4FF5F48C}"/>
              </a:ext>
            </a:extLst>
          </p:cNvPr>
          <p:cNvSpPr>
            <a:spLocks noGrp="1"/>
          </p:cNvSpPr>
          <p:nvPr>
            <p:ph idx="1"/>
          </p:nvPr>
        </p:nvSpPr>
        <p:spPr/>
        <p:txBody>
          <a:bodyPr/>
          <a:lstStyle/>
          <a:p>
            <a:r>
              <a:rPr lang="en-GB" dirty="0"/>
              <a:t>Describe the type(s) of reasoning that you intend to use in your own research project and explain why this is the best way to reason, given your research topic, design and methodology.</a:t>
            </a:r>
          </a:p>
          <a:p>
            <a:pPr marL="0" indent="0">
              <a:buNone/>
            </a:pPr>
            <a:endParaRPr lang="en-US" dirty="0"/>
          </a:p>
        </p:txBody>
      </p:sp>
    </p:spTree>
    <p:extLst>
      <p:ext uri="{BB962C8B-B14F-4D97-AF65-F5344CB8AC3E}">
        <p14:creationId xmlns:p14="http://schemas.microsoft.com/office/powerpoint/2010/main" val="41801339"/>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3E67BB7-1E4E-784B-9DF4-34900266CE00}"/>
              </a:ext>
            </a:extLst>
          </p:cNvPr>
          <p:cNvSpPr>
            <a:spLocks noGrp="1"/>
          </p:cNvSpPr>
          <p:nvPr>
            <p:ph type="title"/>
          </p:nvPr>
        </p:nvSpPr>
        <p:spPr/>
        <p:txBody>
          <a:bodyPr/>
          <a:lstStyle/>
          <a:p>
            <a:r>
              <a:rPr lang="en-US" dirty="0" err="1"/>
              <a:t>Hypothesising</a:t>
            </a:r>
            <a:r>
              <a:rPr lang="en-US" dirty="0"/>
              <a:t> and or </a:t>
            </a:r>
            <a:r>
              <a:rPr lang="en-US"/>
              <a:t>theorising</a:t>
            </a:r>
          </a:p>
        </p:txBody>
      </p:sp>
    </p:spTree>
    <p:extLst>
      <p:ext uri="{BB962C8B-B14F-4D97-AF65-F5344CB8AC3E}">
        <p14:creationId xmlns:p14="http://schemas.microsoft.com/office/powerpoint/2010/main" val="357219550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12212</TotalTime>
  <Words>9747</Words>
  <Application>Microsoft Office PowerPoint</Application>
  <PresentationFormat>Widescreen</PresentationFormat>
  <Paragraphs>600</Paragraphs>
  <Slides>109</Slides>
  <Notes>31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109</vt:i4>
      </vt:variant>
    </vt:vector>
  </HeadingPairs>
  <TitlesOfParts>
    <vt:vector size="118" baseType="lpstr">
      <vt:lpstr>MS PGothic</vt:lpstr>
      <vt:lpstr>Arial</vt:lpstr>
      <vt:lpstr>Calibri</vt:lpstr>
      <vt:lpstr>Calibri Light</vt:lpstr>
      <vt:lpstr>HGP明朝E</vt:lpstr>
      <vt:lpstr>Times</vt:lpstr>
      <vt:lpstr>Wingdings 2</vt:lpstr>
      <vt:lpstr>游ゴシック</vt:lpstr>
      <vt:lpstr>Office Theme</vt:lpstr>
      <vt:lpstr>Research Methods Method and Methodology</vt:lpstr>
      <vt:lpstr>Sequence of a structured thesis</vt:lpstr>
      <vt:lpstr>PowerPoint Presentation</vt:lpstr>
      <vt:lpstr>Methodology </vt:lpstr>
      <vt:lpstr>PowerPoint Presentation</vt:lpstr>
      <vt:lpstr>PowerPoint Presentation</vt:lpstr>
      <vt:lpstr>The Wheel of Science</vt:lpstr>
      <vt:lpstr>Methodology</vt:lpstr>
      <vt:lpstr>Continued</vt:lpstr>
      <vt:lpstr>All methodologies include</vt:lpstr>
      <vt:lpstr>What should my methodology not contain?  </vt:lpstr>
      <vt:lpstr>Continued</vt:lpstr>
      <vt:lpstr>What makes a great methodology </vt:lpstr>
      <vt:lpstr>PG dissertations</vt:lpstr>
      <vt:lpstr>What's all this about research design? </vt:lpstr>
      <vt:lpstr>PowerPoint Presentation</vt:lpstr>
      <vt:lpstr>PowerPoint Presentation</vt:lpstr>
      <vt:lpstr>Three types of research assumptions</vt:lpstr>
      <vt:lpstr>Ontology</vt:lpstr>
      <vt:lpstr>Epistemology</vt:lpstr>
      <vt:lpstr>Axiology</vt:lpstr>
      <vt:lpstr>Methods &amp; Methodology</vt:lpstr>
      <vt:lpstr>PowerPoint Presentation</vt:lpstr>
      <vt:lpstr>PowerPoint Presentation</vt:lpstr>
      <vt:lpstr>Research philosophies</vt:lpstr>
      <vt:lpstr>Positivism</vt:lpstr>
      <vt:lpstr>Realism</vt:lpstr>
      <vt:lpstr>Interpretivism</vt:lpstr>
      <vt:lpstr>Objectivism</vt:lpstr>
      <vt:lpstr>Subjectivism</vt:lpstr>
      <vt:lpstr>Pragmatism</vt:lpstr>
      <vt:lpstr>PowerPoint Presentation</vt:lpstr>
      <vt:lpstr>Functionalist</vt:lpstr>
      <vt:lpstr>Interpretive</vt:lpstr>
      <vt:lpstr>Radical humanist</vt:lpstr>
      <vt:lpstr>Radical structuralist</vt:lpstr>
      <vt:lpstr>Constructionism/Constructivism</vt:lpstr>
      <vt:lpstr>PowerPoint Presentation</vt:lpstr>
      <vt:lpstr>PowerPoint Presentation</vt:lpstr>
      <vt:lpstr>PowerPoint Presentation</vt:lpstr>
      <vt:lpstr>Approaches to theory development</vt:lpstr>
      <vt:lpstr>Different qualitative methodologies and the types of conclusion that can be drawn</vt:lpstr>
      <vt:lpstr>Continued</vt:lpstr>
      <vt:lpstr>Continued</vt:lpstr>
      <vt:lpstr>Continued</vt:lpstr>
      <vt:lpstr>Examples</vt:lpstr>
      <vt:lpstr>Consider the following points</vt:lpstr>
      <vt:lpstr>Which method goes with which methodology?</vt:lpstr>
      <vt:lpstr>Defend your methodology</vt:lpstr>
      <vt:lpstr>Methodological fundamentalism</vt:lpstr>
      <vt:lpstr>Key issues</vt:lpstr>
      <vt:lpstr>Probability samples</vt:lpstr>
      <vt:lpstr>Simple random sample</vt:lpstr>
      <vt:lpstr>Cluster sample</vt:lpstr>
      <vt:lpstr>Systematic random sample</vt:lpstr>
      <vt:lpstr>Stratified random sample</vt:lpstr>
      <vt:lpstr>Disproportionate stratified sample</vt:lpstr>
      <vt:lpstr>Non-probability sampling (Purposive) </vt:lpstr>
      <vt:lpstr>Quota sampling</vt:lpstr>
      <vt:lpstr>Snowballing sampling</vt:lpstr>
      <vt:lpstr>Theoretical sampling</vt:lpstr>
      <vt:lpstr>Convenience sampling</vt:lpstr>
      <vt:lpstr>Researcher bias</vt:lpstr>
      <vt:lpstr>Judgemental sampling</vt:lpstr>
      <vt:lpstr>Experimental research</vt:lpstr>
      <vt:lpstr>Three Types of Research Designs</vt:lpstr>
      <vt:lpstr>Exploratory Research</vt:lpstr>
      <vt:lpstr>Uses of Exploratory Research</vt:lpstr>
      <vt:lpstr> Exploratory Research Methods</vt:lpstr>
      <vt:lpstr> Exploratory Research Methods</vt:lpstr>
      <vt:lpstr>Descriptive Research</vt:lpstr>
      <vt:lpstr>Causal Research</vt:lpstr>
      <vt:lpstr>Experiments</vt:lpstr>
      <vt:lpstr>Independent Variable</vt:lpstr>
      <vt:lpstr>Dependent Variables</vt:lpstr>
      <vt:lpstr>Survey research</vt:lpstr>
      <vt:lpstr>Action research</vt:lpstr>
      <vt:lpstr>Ethnographic research</vt:lpstr>
      <vt:lpstr>Phenomenological research</vt:lpstr>
      <vt:lpstr>Heuristic inquiry</vt:lpstr>
      <vt:lpstr>Grounded theory</vt:lpstr>
      <vt:lpstr>Experiments</vt:lpstr>
      <vt:lpstr>Online surveys</vt:lpstr>
      <vt:lpstr>Surveys </vt:lpstr>
      <vt:lpstr>Questionnaires</vt:lpstr>
      <vt:lpstr>Questionnaire design</vt:lpstr>
      <vt:lpstr>Continued</vt:lpstr>
      <vt:lpstr>Administering questionnaires</vt:lpstr>
      <vt:lpstr>Statistics</vt:lpstr>
      <vt:lpstr>Narrative inquiry</vt:lpstr>
      <vt:lpstr>Case study</vt:lpstr>
      <vt:lpstr>Focus group</vt:lpstr>
      <vt:lpstr>Interviews</vt:lpstr>
      <vt:lpstr>Types of probe </vt:lpstr>
      <vt:lpstr>Continued</vt:lpstr>
      <vt:lpstr>Recording</vt:lpstr>
      <vt:lpstr>Documentary analysis</vt:lpstr>
      <vt:lpstr>Continued</vt:lpstr>
      <vt:lpstr>Validity</vt:lpstr>
      <vt:lpstr>Reliability</vt:lpstr>
      <vt:lpstr>Qualitative data analysis</vt:lpstr>
      <vt:lpstr>Evaluating qualitative analysis</vt:lpstr>
      <vt:lpstr>Reasoning</vt:lpstr>
      <vt:lpstr>Inductive</vt:lpstr>
      <vt:lpstr>Deductive</vt:lpstr>
      <vt:lpstr>Abductive</vt:lpstr>
      <vt:lpstr>Note</vt:lpstr>
      <vt:lpstr>Continued</vt:lpstr>
      <vt:lpstr>Hypothesising and or theorising</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Methods Method and Methodology</dc:title>
  <dc:creator>caroline jawad</dc:creator>
  <cp:lastModifiedBy>Caroline Jawad</cp:lastModifiedBy>
  <cp:revision>43</cp:revision>
  <dcterms:created xsi:type="dcterms:W3CDTF">2018-05-28T17:32:50Z</dcterms:created>
  <dcterms:modified xsi:type="dcterms:W3CDTF">2018-06-12T11:54:51Z</dcterms:modified>
</cp:coreProperties>
</file>