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78" r:id="rId2"/>
    <p:sldId id="267" r:id="rId3"/>
    <p:sldId id="269" r:id="rId4"/>
    <p:sldId id="275" r:id="rId5"/>
    <p:sldId id="263" r:id="rId6"/>
    <p:sldId id="262" r:id="rId7"/>
    <p:sldId id="257" r:id="rId8"/>
    <p:sldId id="258" r:id="rId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-212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handoutMaster" Target="handoutMasters/handoutMaster1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50BFF-CCC8-47CE-B7B5-BAC235980DB4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825A4-F3B5-4998-BEE5-C1F2B001DA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205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4630E1-1CD0-4441-8441-A8E6248BF425}" type="datetimeFigureOut">
              <a:rPr lang="en-US" smtClean="0"/>
              <a:t>30/10/2017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81D5B-8611-1A47-8424-88C4F0CB7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04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899FF393-37C8-6B4B-8836-E85FF71E69FC}" type="slidenum">
              <a:rPr lang="en-GB">
                <a:latin typeface="Calibri" charset="0"/>
              </a:rPr>
              <a:pPr eaLnBrk="1" hangingPunct="1"/>
              <a:t>2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1ECAB744-18E1-2B4A-95B6-F83EF55B833A}" type="slidenum">
              <a:rPr lang="en-GB">
                <a:latin typeface="Calibri" charset="0"/>
              </a:rPr>
              <a:pPr eaLnBrk="1" hangingPunct="1"/>
              <a:t>3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C49DF9D-BFA7-2B4A-94FC-12FAF8B9CEFD}" type="slidenum">
              <a:rPr lang="en-GB">
                <a:latin typeface="Calibri" charset="0"/>
              </a:rPr>
              <a:pPr eaLnBrk="1" hangingPunct="1"/>
              <a:t>4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Physical Activity and Anxiety About the Body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5 </a:t>
            </a:r>
            <a:r>
              <a:rPr lang="en-US" dirty="0" smtClean="0"/>
              <a:t>–</a:t>
            </a:r>
            <a:r>
              <a:rPr lang="en-GB" dirty="0" smtClean="0"/>
              <a:t> Continuation from week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504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Research on Body Image and Exercise</a:t>
            </a:r>
            <a:endParaRPr lang="en-GB" dirty="0">
              <a:ea typeface="+mj-ea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1204730"/>
            <a:ext cx="7556313" cy="4921434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 2" charset="0"/>
              <a:buNone/>
            </a:pPr>
            <a:endParaRPr lang="en-GB" dirty="0">
              <a:latin typeface="Perpetua" charset="0"/>
            </a:endParaRPr>
          </a:p>
          <a:p>
            <a:pPr eaLnBrk="1" hangingPunct="1"/>
            <a:r>
              <a:rPr lang="en-GB" sz="4000" dirty="0">
                <a:latin typeface="Perpetua" charset="0"/>
              </a:rPr>
              <a:t>Exercise training can lead to significant improvements in body </a:t>
            </a:r>
            <a:r>
              <a:rPr lang="en-GB" sz="4000" dirty="0" smtClean="0">
                <a:latin typeface="Perpetua" charset="0"/>
              </a:rPr>
              <a:t>image</a:t>
            </a:r>
            <a:endParaRPr lang="en-GB" sz="4000" dirty="0">
              <a:latin typeface="Perpetua" charset="0"/>
            </a:endParaRPr>
          </a:p>
          <a:p>
            <a:pPr eaLnBrk="1" hangingPunct="1"/>
            <a:r>
              <a:rPr lang="en-GB" sz="4000" dirty="0">
                <a:latin typeface="Perpetua" charset="0"/>
              </a:rPr>
              <a:t>Both aerobic exercise and weight training can improve body image, but researchers have found </a:t>
            </a:r>
            <a:r>
              <a:rPr lang="en-GB" sz="4000" i="1" dirty="0">
                <a:latin typeface="Perpetua" charset="0"/>
              </a:rPr>
              <a:t>weight training to be more effective</a:t>
            </a:r>
            <a:endParaRPr lang="en-GB" sz="4000" dirty="0">
              <a:latin typeface="Perpetu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877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88" y="43244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600" dirty="0">
                <a:latin typeface="Franklin Gothic Book" charset="0"/>
              </a:rPr>
              <a:t/>
            </a:r>
            <a:br>
              <a:rPr lang="en-GB" sz="3600" dirty="0">
                <a:latin typeface="Franklin Gothic Book" charset="0"/>
              </a:rPr>
            </a:br>
            <a:r>
              <a:rPr lang="en-GB" sz="3600" dirty="0">
                <a:latin typeface="Franklin Gothic Book" charset="0"/>
              </a:rPr>
              <a:t/>
            </a:r>
            <a:br>
              <a:rPr lang="en-GB" sz="3600" dirty="0">
                <a:latin typeface="Franklin Gothic Book" charset="0"/>
              </a:rPr>
            </a:br>
            <a:r>
              <a:rPr lang="en-GB" sz="3600" dirty="0">
                <a:latin typeface="Franklin Gothic Book" charset="0"/>
              </a:rPr>
              <a:t>Mechanisms of Change</a:t>
            </a:r>
            <a:br>
              <a:rPr lang="en-GB" sz="3600" dirty="0">
                <a:latin typeface="Franklin Gothic Book" charset="0"/>
              </a:rPr>
            </a:br>
            <a:endParaRPr lang="en-GB" sz="3600" dirty="0">
              <a:latin typeface="Franklin Gothic Book" charset="0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sz="quarter" idx="1"/>
          </p:nvPr>
        </p:nvSpPr>
        <p:spPr>
          <a:xfrm>
            <a:off x="928688" y="1807093"/>
            <a:ext cx="7126099" cy="4319070"/>
          </a:xfrm>
        </p:spPr>
        <p:txBody>
          <a:bodyPr/>
          <a:lstStyle/>
          <a:p>
            <a:pPr eaLnBrk="1" hangingPunct="1">
              <a:buFont typeface="Wingdings 2" charset="0"/>
              <a:buNone/>
            </a:pPr>
            <a:endParaRPr lang="en-GB" dirty="0">
              <a:latin typeface="Perpetua" charset="0"/>
            </a:endParaRPr>
          </a:p>
          <a:p>
            <a:pPr eaLnBrk="1" hangingPunct="1"/>
            <a:r>
              <a:rPr lang="en-GB" sz="3200" dirty="0">
                <a:latin typeface="Perpetua" charset="0"/>
              </a:rPr>
              <a:t>Mechanisms for this: </a:t>
            </a:r>
          </a:p>
          <a:p>
            <a:pPr lvl="1" eaLnBrk="1" hangingPunct="1"/>
            <a:r>
              <a:rPr lang="en-GB" sz="3200" dirty="0">
                <a:latin typeface="Perpetua" charset="0"/>
              </a:rPr>
              <a:t>Improved Fitness</a:t>
            </a:r>
          </a:p>
          <a:p>
            <a:pPr lvl="1" eaLnBrk="1" hangingPunct="1"/>
            <a:r>
              <a:rPr lang="en-GB" sz="3200" dirty="0">
                <a:latin typeface="Perpetua" charset="0"/>
              </a:rPr>
              <a:t>Improved awareness of physical capabilities</a:t>
            </a:r>
          </a:p>
          <a:p>
            <a:pPr lvl="1" eaLnBrk="1" hangingPunct="1"/>
            <a:r>
              <a:rPr lang="en-GB" sz="3200" dirty="0">
                <a:latin typeface="Perpetua" charset="0"/>
              </a:rPr>
              <a:t>Increased self efficacy</a:t>
            </a:r>
          </a:p>
        </p:txBody>
      </p:sp>
    </p:spTree>
    <p:extLst>
      <p:ext uri="{BB962C8B-B14F-4D97-AF65-F5344CB8AC3E}">
        <p14:creationId xmlns:p14="http://schemas.microsoft.com/office/powerpoint/2010/main" val="32605546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</a:rPr>
              <a:t>Body Image &amp;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1107048"/>
            <a:ext cx="7556313" cy="501911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Findings: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Exercise training can lead to significant improvements in body image of women (Martin &amp; Lichtenberger, 2002)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Both aerobic and weight training improved body image with weight training having the greatest impact.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Exercisers are less dissatisfied with their weight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High active women evaluated their physical appearance better than inactive women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Women (active and inactive) are overly preoccupied with weight loss</a:t>
            </a: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0074838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538626"/>
          </a:xfrm>
        </p:spPr>
        <p:txBody>
          <a:bodyPr/>
          <a:lstStyle/>
          <a:p>
            <a:r>
              <a:rPr lang="en-US" dirty="0"/>
              <a:t>The importance of the exercise environment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583568"/>
            <a:ext cx="7556313" cy="4542596"/>
          </a:xfrm>
        </p:spPr>
        <p:txBody>
          <a:bodyPr>
            <a:noAutofit/>
          </a:bodyPr>
          <a:lstStyle/>
          <a:p>
            <a:pPr marL="228600" lvl="1" indent="0">
              <a:buNone/>
            </a:pPr>
            <a:r>
              <a:rPr lang="en-US" sz="2400" dirty="0" smtClean="0"/>
              <a:t>Definitions for task 1</a:t>
            </a:r>
          </a:p>
          <a:p>
            <a:pPr lvl="1"/>
            <a:r>
              <a:rPr lang="en-US" sz="2400" dirty="0" smtClean="0"/>
              <a:t>Self </a:t>
            </a:r>
            <a:r>
              <a:rPr lang="en-US" sz="2400" dirty="0"/>
              <a:t>Presentation: The selective presentation and omission of aspects of the self to create a desired impression and avoid undesired impressions with specific people in a social encounter, such as exercising in a gym environment (Hart et al. 1989; Leary, 1992).</a:t>
            </a:r>
          </a:p>
          <a:p>
            <a:pPr lvl="1"/>
            <a:r>
              <a:rPr lang="en-US" sz="2400" dirty="0"/>
              <a:t>Social Anxiety:  The negative consequences that may be experienced when an individual doubts their ability to make a desired impression on others.</a:t>
            </a:r>
          </a:p>
          <a:p>
            <a:pPr lvl="1"/>
            <a:r>
              <a:rPr lang="en-US" sz="2400" dirty="0"/>
              <a:t>Social Physique Anxiety: Perceive that their physique will be negatively evaluated by others.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48424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importance of the exercise environment…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847495"/>
            <a:ext cx="8029053" cy="46022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Have a look at the exercise environments available on campus and elsewhere…</a:t>
            </a:r>
          </a:p>
          <a:p>
            <a:pPr lvl="1"/>
            <a:r>
              <a:rPr lang="en-US" sz="2800" dirty="0" smtClean="0"/>
              <a:t>Gym / Swimming Pool / Classes?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Evaluate these in relation to a 19 year old female student who has just moved on to the campus and has low levels of self efficacy to exercise and self presentational concerns. 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What strategies (be creative!) could be put in place to encourage the student to continue using the facilities and avoid social anxiety.</a:t>
            </a:r>
          </a:p>
          <a:p>
            <a:pPr lvl="1"/>
            <a:r>
              <a:rPr lang="en-US" sz="2800" dirty="0" smtClean="0"/>
              <a:t>Research evidence to support your ideas…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63021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2298598"/>
            <a:ext cx="7556313" cy="1116106"/>
          </a:xfrm>
        </p:spPr>
        <p:txBody>
          <a:bodyPr/>
          <a:lstStyle/>
          <a:p>
            <a:r>
              <a:rPr lang="en-US" dirty="0" smtClean="0"/>
              <a:t>Task:  The social context of the leisure setting…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79460"/>
            <a:ext cx="7556313" cy="47012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dirty="0">
              <a:solidFill>
                <a:schemeClr val="accent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32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smtClean="0"/>
              <a:t>1. </a:t>
            </a:r>
            <a:r>
              <a:rPr lang="en-US" sz="2800" b="1" i="1" dirty="0" smtClean="0"/>
              <a:t>Using relevant research</a:t>
            </a:r>
            <a:r>
              <a:rPr lang="en-US" sz="2800" dirty="0" smtClean="0"/>
              <a:t>, identify the </a:t>
            </a:r>
            <a:r>
              <a:rPr lang="en-US" sz="2800" dirty="0"/>
              <a:t>r</a:t>
            </a:r>
            <a:r>
              <a:rPr lang="en-US" sz="2800" dirty="0" smtClean="0"/>
              <a:t>ole </a:t>
            </a:r>
            <a:r>
              <a:rPr lang="en-US" sz="2800" dirty="0"/>
              <a:t>of exercise </a:t>
            </a:r>
            <a:r>
              <a:rPr lang="en-US" sz="2800" dirty="0" smtClean="0"/>
              <a:t>leaders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in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relation to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enjoyment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and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adherence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to exercise?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…(select one each…Work as a small group)</a:t>
            </a: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193900"/>
            <a:ext cx="7556313" cy="4420792"/>
          </a:xfrm>
        </p:spPr>
        <p:txBody>
          <a:bodyPr>
            <a:normAutofit fontScale="77500" lnSpcReduction="20000"/>
          </a:bodyPr>
          <a:lstStyle/>
          <a:p>
            <a:r>
              <a:rPr lang="en-US" sz="2600" dirty="0" smtClean="0"/>
              <a:t>What is required for successful leadership in an exercise setting?</a:t>
            </a:r>
          </a:p>
          <a:p>
            <a:pPr lvl="1"/>
            <a:r>
              <a:rPr lang="en-US" sz="2400" dirty="0" smtClean="0"/>
              <a:t>What leader characteristics are deemed important?</a:t>
            </a:r>
          </a:p>
          <a:p>
            <a:r>
              <a:rPr lang="en-US" sz="2600" dirty="0" smtClean="0"/>
              <a:t>What is the impact of leadership style?</a:t>
            </a:r>
          </a:p>
          <a:p>
            <a:pPr lvl="1"/>
            <a:r>
              <a:rPr lang="en-US" sz="2600" dirty="0" smtClean="0"/>
              <a:t>In particular – a health focused / appearance focused / socially enriched style…</a:t>
            </a:r>
          </a:p>
          <a:p>
            <a:r>
              <a:rPr lang="en-US" sz="2600" dirty="0" smtClean="0"/>
              <a:t>How can a leader / leader </a:t>
            </a:r>
            <a:r>
              <a:rPr lang="en-US" sz="2600" dirty="0" err="1" smtClean="0"/>
              <a:t>behaviour</a:t>
            </a:r>
            <a:r>
              <a:rPr lang="en-US" sz="2600" dirty="0" smtClean="0"/>
              <a:t> impact upon social physique anxiety?</a:t>
            </a:r>
          </a:p>
          <a:p>
            <a:r>
              <a:rPr lang="en-US" sz="2800" dirty="0"/>
              <a:t>How can the type of clothing worn by the exerciser or instructor impact upon self presentation concerns?</a:t>
            </a:r>
          </a:p>
          <a:p>
            <a:r>
              <a:rPr lang="en-US" sz="2800" dirty="0"/>
              <a:t>What does the research suggest about mirrors in an exercise environment?</a:t>
            </a:r>
          </a:p>
          <a:p>
            <a:endParaRPr lang="en-US" sz="2600" dirty="0" smtClean="0"/>
          </a:p>
          <a:p>
            <a:endParaRPr lang="en-US" sz="26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039224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945</TotalTime>
  <Words>457</Words>
  <Application>Microsoft Macintosh PowerPoint</Application>
  <PresentationFormat>On-screen Show (4:3)</PresentationFormat>
  <Paragraphs>47</Paragraphs>
  <Slides>8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Advantage</vt:lpstr>
      <vt:lpstr>Physical Activity and Anxiety About the Body</vt:lpstr>
      <vt:lpstr>Research on Body Image and Exercise</vt:lpstr>
      <vt:lpstr>  Mechanisms of Change </vt:lpstr>
      <vt:lpstr>Body Image &amp; Exercise</vt:lpstr>
      <vt:lpstr>The importance of the exercise environment…</vt:lpstr>
      <vt:lpstr>The importance of the exercise environment…</vt:lpstr>
      <vt:lpstr>Task:  The social context of the leisure setting…</vt:lpstr>
      <vt:lpstr>1. Using relevant research, identify the role of exercise leaders in relation to enjoyment and adherence to exercise?…(select one each…Work as a small group) 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Potential Negative Effects of Exercising</dc:title>
  <dc:creator>SHOE4</dc:creator>
  <cp:lastModifiedBy>SHOE4</cp:lastModifiedBy>
  <cp:revision>21</cp:revision>
  <cp:lastPrinted>2016-11-02T15:37:05Z</cp:lastPrinted>
  <dcterms:created xsi:type="dcterms:W3CDTF">2015-10-12T11:09:36Z</dcterms:created>
  <dcterms:modified xsi:type="dcterms:W3CDTF">2017-10-30T21:35:58Z</dcterms:modified>
</cp:coreProperties>
</file>