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338D58-4065-419B-8A4B-6997B904A7E4}" v="58" dt="2025-10-18T16:36:53.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11" autoAdjust="0"/>
    <p:restoredTop sz="94660"/>
  </p:normalViewPr>
  <p:slideViewPr>
    <p:cSldViewPr snapToGrid="0">
      <p:cViewPr>
        <p:scale>
          <a:sx n="61" d="100"/>
          <a:sy n="61" d="100"/>
        </p:scale>
        <p:origin x="912"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DC3A-07C7-4D84-65CA-83A2AFDDE4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8234F47-6FBE-DE06-CF92-85B2CA2F23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FFBFFF-E019-74A9-8981-4BD4E315BF0B}"/>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2ED8F4E1-1015-CCF6-5332-1AC841355A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817D9-2224-3401-888C-35EA6C7565DE}"/>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2846364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BFA96-5D57-93A8-61CB-ABB42A1289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2DD5FB-29F0-E438-D778-164F94178D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B17C8F-4119-7FA9-C2C0-5C4EEE291403}"/>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4A60A166-9D09-530D-9B94-10288FD1C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270A0-0011-CF2C-7FBF-2696F214EB6C}"/>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38585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494C1-D997-F1E2-1BF7-8893A922AF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C0DDEF1-E84E-3FE3-32D4-3CB17B5FE1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264824-6BDB-B48A-A437-32E10FA1EE94}"/>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BF080244-9600-DBF7-01E1-DCEA2F298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6EBF06-5508-55A3-ABA0-AD2C1DACD4BC}"/>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4250929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5C243-AEE1-9D44-36EA-9210CE4D094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4F8FFCA-178D-6BCF-B548-52F4C29D742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5FD5EB8-B8CA-FF28-4012-BB681C51FD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8B8A384-B7D8-402D-162B-C5C35746EBD2}"/>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6" name="Footer Placeholder 5">
            <a:extLst>
              <a:ext uri="{FF2B5EF4-FFF2-40B4-BE49-F238E27FC236}">
                <a16:creationId xmlns:a16="http://schemas.microsoft.com/office/drawing/2014/main" id="{11A19746-D128-FCF5-9120-CDB51AFA5F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D67CFA-E37E-F8C3-E5C7-44A9C49A8710}"/>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564916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39FB0-5A01-BF75-FB54-4D208C2DB7E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51947FA-E7E1-A9FF-A4F5-49F9D25006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08F56E-5D7B-DAAA-5A2D-EE1B2F91F2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A617576-9B1D-546D-8381-EBA40A5BDD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3F132F-447E-3674-C772-3F7818B27F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DD8301E-45C0-EAF7-12C8-51F4022090A1}"/>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8" name="Footer Placeholder 7">
            <a:extLst>
              <a:ext uri="{FF2B5EF4-FFF2-40B4-BE49-F238E27FC236}">
                <a16:creationId xmlns:a16="http://schemas.microsoft.com/office/drawing/2014/main" id="{01CF8641-86C8-6A42-F425-4D60C0E78D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540068-8484-5982-6FA4-D9333142C848}"/>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56197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30DC-77A4-4DE6-5F5B-929BC37CD17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D9A9DD2-B876-6518-DF27-6F2CE6E8C0A2}"/>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4" name="Footer Placeholder 3">
            <a:extLst>
              <a:ext uri="{FF2B5EF4-FFF2-40B4-BE49-F238E27FC236}">
                <a16:creationId xmlns:a16="http://schemas.microsoft.com/office/drawing/2014/main" id="{D6FF4783-366D-83F9-1FCF-EF459C4EBC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D6E531-3FE8-20C1-A152-D817DE67FBD3}"/>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3791836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78EDE-B521-5D86-8C12-E903146F8045}"/>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3" name="Footer Placeholder 2">
            <a:extLst>
              <a:ext uri="{FF2B5EF4-FFF2-40B4-BE49-F238E27FC236}">
                <a16:creationId xmlns:a16="http://schemas.microsoft.com/office/drawing/2014/main" id="{6D80B986-FC0C-6935-4583-B6E8D91901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711378-6F67-F1E8-9BAC-A6F73D8A8BD1}"/>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411819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D00ED-FC56-7F01-0257-646C204D74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CE23AD4-EAE5-3CB7-E696-02A0515623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F3D738-ABEC-FBA7-A7D9-74209E7E2D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EFA41F-5869-EE1E-CFBE-E7D92E00FEB6}"/>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6" name="Footer Placeholder 5">
            <a:extLst>
              <a:ext uri="{FF2B5EF4-FFF2-40B4-BE49-F238E27FC236}">
                <a16:creationId xmlns:a16="http://schemas.microsoft.com/office/drawing/2014/main" id="{B36C7E4F-8EBF-9398-8432-49AF3DBE5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D38247-6F74-AAB0-A348-CCB0DDA52904}"/>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3963612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66785-EBF4-CBF4-D020-1DBDDEC13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4FB1B25-900F-B9E3-6D4B-C6AFC8757E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B60A42-5DE5-7D6B-7EA5-792A863D86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92714-1F34-2110-F147-5BF3E6BEBE08}"/>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6" name="Footer Placeholder 5">
            <a:extLst>
              <a:ext uri="{FF2B5EF4-FFF2-40B4-BE49-F238E27FC236}">
                <a16:creationId xmlns:a16="http://schemas.microsoft.com/office/drawing/2014/main" id="{41108B3A-8376-F10C-6836-08679EE96D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77DA47-8981-A36E-43BA-4E0CF404E85D}"/>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2589047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E742-39A0-A786-486C-0972B299E54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6721845-3D88-92E7-D78C-89346641992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4085EC-62C1-6147-72E0-F578BB080065}"/>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4CF50827-C499-4DB7-1124-0EDD9C82F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57BCF9-D16F-EB80-E90E-B61A63CD69FB}"/>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64967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67E1A5-4A2D-B23A-D62B-C226629C644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5DB9AAC-4C4D-5B05-90EE-221DBD0747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A251A4-C17C-A935-7831-E3CAF24932CB}"/>
              </a:ext>
            </a:extLst>
          </p:cNvPr>
          <p:cNvSpPr>
            <a:spLocks noGrp="1"/>
          </p:cNvSpPr>
          <p:nvPr>
            <p:ph type="dt" sz="half" idx="10"/>
          </p:nvPr>
        </p:nvSpPr>
        <p:spPr/>
        <p:txBody>
          <a:body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022041F4-5871-1F58-E158-01F3A9FDB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73A75-E85B-E57D-0652-A4E14068A785}"/>
              </a:ext>
            </a:extLst>
          </p:cNvPr>
          <p:cNvSpPr>
            <a:spLocks noGrp="1"/>
          </p:cNvSpPr>
          <p:nvPr>
            <p:ph type="sldNum" sz="quarter" idx="12"/>
          </p:nvPr>
        </p:nvSpPr>
        <p:spPr/>
        <p:txBody>
          <a:bodyPr/>
          <a:lstStyle/>
          <a:p>
            <a:fld id="{1013F963-9DB4-489D-BAE3-8726CB29A472}" type="slidenum">
              <a:rPr lang="en-GB" smtClean="0"/>
              <a:t>‹#›</a:t>
            </a:fld>
            <a:endParaRPr lang="en-GB"/>
          </a:p>
        </p:txBody>
      </p:sp>
    </p:spTree>
    <p:extLst>
      <p:ext uri="{BB962C8B-B14F-4D97-AF65-F5344CB8AC3E}">
        <p14:creationId xmlns:p14="http://schemas.microsoft.com/office/powerpoint/2010/main" val="2321735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F79653-6C60-6C6F-F2FE-C16CD5B26B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3F1313-2E06-E60F-D660-05CC581A8C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B6E2AB-CF8D-FB29-8779-0DE5D6D655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A5C26D-48D6-4267-9B62-474C3F5C7E87}" type="datetimeFigureOut">
              <a:rPr lang="en-GB" smtClean="0"/>
              <a:t>18/10/2025</a:t>
            </a:fld>
            <a:endParaRPr lang="en-GB"/>
          </a:p>
        </p:txBody>
      </p:sp>
      <p:sp>
        <p:nvSpPr>
          <p:cNvPr id="5" name="Footer Placeholder 4">
            <a:extLst>
              <a:ext uri="{FF2B5EF4-FFF2-40B4-BE49-F238E27FC236}">
                <a16:creationId xmlns:a16="http://schemas.microsoft.com/office/drawing/2014/main" id="{F8AB71B5-D5EA-AD00-5BE1-6AE95D0001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3D2DF4-A4FC-82D9-AD99-F8CEC23E1B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13F963-9DB4-489D-BAE3-8726CB29A472}" type="slidenum">
              <a:rPr lang="en-GB" smtClean="0"/>
              <a:t>‹#›</a:t>
            </a:fld>
            <a:endParaRPr lang="en-GB"/>
          </a:p>
        </p:txBody>
      </p:sp>
    </p:spTree>
    <p:extLst>
      <p:ext uri="{BB962C8B-B14F-4D97-AF65-F5344CB8AC3E}">
        <p14:creationId xmlns:p14="http://schemas.microsoft.com/office/powerpoint/2010/main" val="1168198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3BAFB8-4344-6971-8C4F-ED56E4792371}"/>
              </a:ext>
            </a:extLst>
          </p:cNvPr>
          <p:cNvSpPr>
            <a:spLocks noGrp="1"/>
          </p:cNvSpPr>
          <p:nvPr>
            <p:ph type="ctrTitle"/>
          </p:nvPr>
        </p:nvSpPr>
        <p:spPr>
          <a:xfrm>
            <a:off x="112643" y="284923"/>
            <a:ext cx="5300870" cy="3689430"/>
          </a:xfrm>
        </p:spPr>
        <p:txBody>
          <a:bodyPr vert="horz" lIns="91440" tIns="45720" rIns="91440" bIns="45720" rtlCol="0" anchor="b">
            <a:normAutofit/>
          </a:bodyPr>
          <a:lstStyle/>
          <a:p>
            <a:r>
              <a:rPr lang="en-US" sz="4000" kern="1200" dirty="0">
                <a:solidFill>
                  <a:srgbClr val="FFFFFF"/>
                </a:solidFill>
                <a:latin typeface="+mj-lt"/>
                <a:ea typeface="+mj-ea"/>
                <a:cs typeface="+mj-cs"/>
              </a:rPr>
              <a:t>Professional Development </a:t>
            </a:r>
            <a:r>
              <a:rPr lang="en-US" sz="4000" dirty="0">
                <a:solidFill>
                  <a:srgbClr val="FFFFFF"/>
                </a:solidFill>
              </a:rPr>
              <a:t>within Health and Social Care</a:t>
            </a:r>
            <a:br>
              <a:rPr lang="en-US" sz="4000" dirty="0">
                <a:solidFill>
                  <a:srgbClr val="FFFFFF"/>
                </a:solidFill>
              </a:rPr>
            </a:br>
            <a:br>
              <a:rPr lang="en-US" sz="4000" dirty="0">
                <a:solidFill>
                  <a:srgbClr val="FFFFFF"/>
                </a:solidFill>
              </a:rPr>
            </a:br>
            <a:r>
              <a:rPr lang="en-US" sz="4000" dirty="0">
                <a:solidFill>
                  <a:srgbClr val="FFFFFF"/>
                </a:solidFill>
              </a:rPr>
              <a:t>Self- Awareness Presentation</a:t>
            </a:r>
            <a:endParaRPr lang="en-US" sz="4000" kern="120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1E4B7F96-E381-16CE-1A5D-8E0B17F51665}"/>
              </a:ext>
            </a:extLst>
          </p:cNvPr>
          <p:cNvSpPr>
            <a:spLocks noGrp="1"/>
          </p:cNvSpPr>
          <p:nvPr>
            <p:ph type="subTitle" idx="1"/>
          </p:nvPr>
        </p:nvSpPr>
        <p:spPr>
          <a:xfrm>
            <a:off x="5797826" y="649480"/>
            <a:ext cx="5567779" cy="4121303"/>
          </a:xfrm>
        </p:spPr>
        <p:txBody>
          <a:bodyPr vert="horz" lIns="91440" tIns="45720" rIns="91440" bIns="45720" rtlCol="0" anchor="ctr">
            <a:normAutofit/>
          </a:bodyPr>
          <a:lstStyle/>
          <a:p>
            <a:pPr indent="-228600" algn="l">
              <a:buFont typeface="Arial" panose="020B0604020202020204" pitchFamily="34" charset="0"/>
              <a:buChar char="•"/>
            </a:pPr>
            <a:endParaRPr lang="en-US" sz="2000" dirty="0"/>
          </a:p>
          <a:p>
            <a:pPr algn="l"/>
            <a:r>
              <a:rPr lang="en-US" sz="2000" dirty="0"/>
              <a:t>Student Name: Joyce Missa  </a:t>
            </a:r>
            <a:br>
              <a:rPr lang="en-US" sz="2000" dirty="0"/>
            </a:br>
            <a:r>
              <a:rPr lang="en-US" sz="2000" dirty="0"/>
              <a:t>Student Number:  2419636</a:t>
            </a:r>
            <a:br>
              <a:rPr lang="en-US" sz="2000" dirty="0"/>
            </a:br>
            <a:r>
              <a:rPr lang="en-US" sz="2000" dirty="0"/>
              <a:t>Lecturer Name: Vivian Osuchukwu</a:t>
            </a:r>
          </a:p>
          <a:p>
            <a:pPr algn="l"/>
            <a:r>
              <a:rPr lang="en-US" sz="2000" dirty="0"/>
              <a:t>Module code: LCHS4009</a:t>
            </a:r>
          </a:p>
          <a:p>
            <a:pPr algn="l"/>
            <a:r>
              <a:rPr lang="en-US" sz="2000" dirty="0"/>
              <a:t>Deadline Date: 20-10-2025</a:t>
            </a:r>
          </a:p>
        </p:txBody>
      </p:sp>
    </p:spTree>
    <p:extLst>
      <p:ext uri="{BB962C8B-B14F-4D97-AF65-F5344CB8AC3E}">
        <p14:creationId xmlns:p14="http://schemas.microsoft.com/office/powerpoint/2010/main" val="2226852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C9F3CD-8468-D5F7-F4B9-5E07400214DC}"/>
              </a:ext>
            </a:extLst>
          </p:cNvPr>
          <p:cNvSpPr>
            <a:spLocks noGrp="1"/>
          </p:cNvSpPr>
          <p:nvPr>
            <p:ph type="title"/>
          </p:nvPr>
        </p:nvSpPr>
        <p:spPr>
          <a:xfrm>
            <a:off x="826395" y="1668124"/>
            <a:ext cx="4230100" cy="1029910"/>
          </a:xfrm>
        </p:spPr>
        <p:txBody>
          <a:bodyPr anchor="b">
            <a:normAutofit/>
          </a:bodyPr>
          <a:lstStyle/>
          <a:p>
            <a:pPr algn="ctr"/>
            <a:r>
              <a:rPr lang="en-US" sz="4000" dirty="0">
                <a:solidFill>
                  <a:srgbClr val="FFFFFF"/>
                </a:solidFill>
              </a:rPr>
              <a:t>Introduction	</a:t>
            </a:r>
            <a:endParaRPr lang="en-GB" sz="4000" dirty="0">
              <a:solidFill>
                <a:srgbClr val="FFFFFF"/>
              </a:solidFill>
            </a:endParaRPr>
          </a:p>
        </p:txBody>
      </p:sp>
      <p:sp>
        <p:nvSpPr>
          <p:cNvPr id="3" name="Content Placeholder 2">
            <a:extLst>
              <a:ext uri="{FF2B5EF4-FFF2-40B4-BE49-F238E27FC236}">
                <a16:creationId xmlns:a16="http://schemas.microsoft.com/office/drawing/2014/main" id="{FEB04CEA-2978-3B8F-A14B-4CE5A3592EBA}"/>
              </a:ext>
            </a:extLst>
          </p:cNvPr>
          <p:cNvSpPr>
            <a:spLocks noGrp="1"/>
          </p:cNvSpPr>
          <p:nvPr>
            <p:ph idx="1"/>
          </p:nvPr>
        </p:nvSpPr>
        <p:spPr>
          <a:xfrm>
            <a:off x="6454879" y="60961"/>
            <a:ext cx="4862447" cy="2079265"/>
          </a:xfrm>
        </p:spPr>
        <p:txBody>
          <a:bodyPr anchor="ctr">
            <a:normAutofit/>
          </a:bodyPr>
          <a:lstStyle/>
          <a:p>
            <a:pPr marL="0" indent="0">
              <a:buNone/>
            </a:pPr>
            <a:r>
              <a:rPr lang="en-US" sz="2000" dirty="0"/>
              <a:t>Within this presentation I am going to explain my own strengths, weaknesses, opportunities and possible threats I may face in my own professional or educational development within the UK health and social care sector. </a:t>
            </a:r>
            <a:endParaRPr lang="en-GB" sz="2000" dirty="0"/>
          </a:p>
        </p:txBody>
      </p:sp>
      <p:pic>
        <p:nvPicPr>
          <p:cNvPr id="1026" name="Picture 2" descr="Strengths, Weaknesses, Opportunities ...">
            <a:extLst>
              <a:ext uri="{FF2B5EF4-FFF2-40B4-BE49-F238E27FC236}">
                <a16:creationId xmlns:a16="http://schemas.microsoft.com/office/drawing/2014/main" id="{618FF8FD-6992-4BDA-7779-C74B658173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2358" y="2988364"/>
            <a:ext cx="4372146" cy="3260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0888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A27620-245D-DB36-C9F7-10AA5560A6DF}"/>
              </a:ext>
            </a:extLst>
          </p:cNvPr>
          <p:cNvSpPr>
            <a:spLocks noGrp="1"/>
          </p:cNvSpPr>
          <p:nvPr>
            <p:ph type="title"/>
          </p:nvPr>
        </p:nvSpPr>
        <p:spPr>
          <a:xfrm>
            <a:off x="826396" y="586856"/>
            <a:ext cx="4230100" cy="1606380"/>
          </a:xfrm>
        </p:spPr>
        <p:txBody>
          <a:bodyPr anchor="b">
            <a:normAutofit/>
          </a:bodyPr>
          <a:lstStyle/>
          <a:p>
            <a:pPr algn="ctr"/>
            <a:r>
              <a:rPr lang="en-US" sz="4000" dirty="0">
                <a:solidFill>
                  <a:srgbClr val="FFFFFF"/>
                </a:solidFill>
              </a:rPr>
              <a:t>Strengths:</a:t>
            </a:r>
            <a:endParaRPr lang="en-GB" sz="4000" dirty="0">
              <a:solidFill>
                <a:srgbClr val="FFFFFF"/>
              </a:solidFill>
            </a:endParaRPr>
          </a:p>
        </p:txBody>
      </p:sp>
      <p:sp>
        <p:nvSpPr>
          <p:cNvPr id="3" name="Content Placeholder 2">
            <a:extLst>
              <a:ext uri="{FF2B5EF4-FFF2-40B4-BE49-F238E27FC236}">
                <a16:creationId xmlns:a16="http://schemas.microsoft.com/office/drawing/2014/main" id="{A26CCEF1-2922-9121-DF94-80B3E4E052DC}"/>
              </a:ext>
            </a:extLst>
          </p:cNvPr>
          <p:cNvSpPr>
            <a:spLocks noGrp="1"/>
          </p:cNvSpPr>
          <p:nvPr>
            <p:ph idx="1"/>
          </p:nvPr>
        </p:nvSpPr>
        <p:spPr>
          <a:xfrm>
            <a:off x="6503158" y="649480"/>
            <a:ext cx="4862447" cy="5546047"/>
          </a:xfrm>
        </p:spPr>
        <p:txBody>
          <a:bodyPr anchor="ctr">
            <a:normAutofit/>
          </a:bodyPr>
          <a:lstStyle/>
          <a:p>
            <a:r>
              <a:rPr lang="en-US" sz="1400" dirty="0"/>
              <a:t>One of my strengths is the willingness to learn. This meaning I am always open to learning new skills and new methods for my own personal development whether that is within a professional setting or education setting, by being open to learning it helps to better yourself</a:t>
            </a:r>
            <a:r>
              <a:rPr lang="en-US" sz="1400" dirty="0">
                <a:solidFill>
                  <a:srgbClr val="FF0000"/>
                </a:solidFill>
              </a:rPr>
              <a:t>.</a:t>
            </a:r>
          </a:p>
          <a:p>
            <a:r>
              <a:rPr lang="en-US" sz="1400" dirty="0"/>
              <a:t>Another strength of mine is showing empathy towards others. This is essential within the health and social care sector as you meet many vulnerable people who need the care and understanding of a health care professional. This is a good quality to have as it helps people to feel safe and comfortable when talking to you about their concerns as give them a sense of understanding.</a:t>
            </a:r>
          </a:p>
          <a:p>
            <a:r>
              <a:rPr lang="en-US" sz="1400" dirty="0"/>
              <a:t>Being culturally aware within the health and social care setting. Coming from a country outside of the UK personally, I am able to understand that within the UK health and social care setting there are many different cultures that you will work alongside and help. It is very important to be aware of the different cultures and their beliefs to ensure that everyone is being respected and treated equal. </a:t>
            </a:r>
          </a:p>
          <a:p>
            <a:endParaRPr lang="en-US" sz="1400" dirty="0"/>
          </a:p>
          <a:p>
            <a:endParaRPr lang="en-US" sz="1400" dirty="0"/>
          </a:p>
          <a:p>
            <a:pPr marL="0" indent="0">
              <a:buNone/>
            </a:pPr>
            <a:endParaRPr lang="en-US" sz="1400" dirty="0"/>
          </a:p>
          <a:p>
            <a:endParaRPr lang="en-US" sz="1400" dirty="0"/>
          </a:p>
          <a:p>
            <a:endParaRPr lang="en-GB" sz="1400" dirty="0"/>
          </a:p>
        </p:txBody>
      </p:sp>
      <p:pic>
        <p:nvPicPr>
          <p:cNvPr id="4098" name="Picture 2">
            <a:extLst>
              <a:ext uri="{FF2B5EF4-FFF2-40B4-BE49-F238E27FC236}">
                <a16:creationId xmlns:a16="http://schemas.microsoft.com/office/drawing/2014/main" id="{26A0EC83-28B2-8E11-B115-99C8337822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056" y="2537791"/>
            <a:ext cx="4231883" cy="2425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161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CB0D3A-309D-2211-7706-2D7D79612CDC}"/>
              </a:ext>
            </a:extLst>
          </p:cNvPr>
          <p:cNvSpPr>
            <a:spLocks noGrp="1"/>
          </p:cNvSpPr>
          <p:nvPr>
            <p:ph type="title"/>
          </p:nvPr>
        </p:nvSpPr>
        <p:spPr>
          <a:xfrm>
            <a:off x="826396" y="586855"/>
            <a:ext cx="4230100" cy="1255197"/>
          </a:xfrm>
        </p:spPr>
        <p:txBody>
          <a:bodyPr anchor="b">
            <a:normAutofit/>
          </a:bodyPr>
          <a:lstStyle/>
          <a:p>
            <a:pPr algn="ctr"/>
            <a:r>
              <a:rPr lang="en-US" sz="4000" b="1" dirty="0">
                <a:solidFill>
                  <a:srgbClr val="FFFFFF"/>
                </a:solidFill>
              </a:rPr>
              <a:t>Weaknesses:</a:t>
            </a:r>
            <a:endParaRPr lang="en-GB" sz="4000" b="1" dirty="0">
              <a:solidFill>
                <a:srgbClr val="FFFFFF"/>
              </a:solidFill>
            </a:endParaRPr>
          </a:p>
        </p:txBody>
      </p:sp>
      <p:sp>
        <p:nvSpPr>
          <p:cNvPr id="3" name="Content Placeholder 2">
            <a:extLst>
              <a:ext uri="{FF2B5EF4-FFF2-40B4-BE49-F238E27FC236}">
                <a16:creationId xmlns:a16="http://schemas.microsoft.com/office/drawing/2014/main" id="{26EC51C3-A7AD-EF59-2CB8-8CBA52AB899F}"/>
              </a:ext>
            </a:extLst>
          </p:cNvPr>
          <p:cNvSpPr>
            <a:spLocks noGrp="1"/>
          </p:cNvSpPr>
          <p:nvPr>
            <p:ph idx="1"/>
          </p:nvPr>
        </p:nvSpPr>
        <p:spPr>
          <a:xfrm>
            <a:off x="6503158" y="649480"/>
            <a:ext cx="4862447" cy="5546047"/>
          </a:xfrm>
        </p:spPr>
        <p:txBody>
          <a:bodyPr anchor="ctr">
            <a:normAutofit/>
          </a:bodyPr>
          <a:lstStyle/>
          <a:p>
            <a:r>
              <a:rPr lang="en-US" sz="2000" dirty="0"/>
              <a:t>One of my weaknesses is time management, this is because of commitments that I have with work and life balance. Sometimes with how busy I am with work I do not have time to myself to do things. </a:t>
            </a:r>
          </a:p>
          <a:p>
            <a:r>
              <a:rPr lang="en-US" sz="2000" dirty="0"/>
              <a:t>This can cause a strain on my health, making me tired and stressed. This would have an impact on my education or professional work in health and social sector.</a:t>
            </a:r>
          </a:p>
          <a:p>
            <a:r>
              <a:rPr lang="en-US" sz="2000" dirty="0"/>
              <a:t>Another weakness I have is Qualifications. Due to me having a lack of qualifications I may struggle to find a job within the health and social sector. </a:t>
            </a:r>
            <a:endParaRPr lang="en-GB" sz="2000" dirty="0"/>
          </a:p>
        </p:txBody>
      </p:sp>
      <p:pic>
        <p:nvPicPr>
          <p:cNvPr id="4" name="Picture 2" descr="Strengths, Weaknesses, Opportunities ...">
            <a:extLst>
              <a:ext uri="{FF2B5EF4-FFF2-40B4-BE49-F238E27FC236}">
                <a16:creationId xmlns:a16="http://schemas.microsoft.com/office/drawing/2014/main" id="{20D9FBAE-DF28-F70C-7A25-35B039193A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128" y="1974183"/>
            <a:ext cx="3655739" cy="3041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273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072C66-28C4-5D37-2562-BEBF70486FF6}"/>
              </a:ext>
            </a:extLst>
          </p:cNvPr>
          <p:cNvSpPr>
            <a:spLocks noGrp="1"/>
          </p:cNvSpPr>
          <p:nvPr>
            <p:ph type="title"/>
          </p:nvPr>
        </p:nvSpPr>
        <p:spPr>
          <a:xfrm>
            <a:off x="826396" y="586855"/>
            <a:ext cx="4230100" cy="1361215"/>
          </a:xfrm>
        </p:spPr>
        <p:txBody>
          <a:bodyPr anchor="b">
            <a:normAutofit/>
          </a:bodyPr>
          <a:lstStyle/>
          <a:p>
            <a:pPr algn="ctr"/>
            <a:r>
              <a:rPr lang="en-US" sz="4000" dirty="0">
                <a:solidFill>
                  <a:srgbClr val="FFFFFF"/>
                </a:solidFill>
              </a:rPr>
              <a:t>Opportunities:</a:t>
            </a:r>
            <a:endParaRPr lang="en-GB" sz="4000" dirty="0">
              <a:solidFill>
                <a:srgbClr val="FFFFFF"/>
              </a:solidFill>
            </a:endParaRPr>
          </a:p>
        </p:txBody>
      </p:sp>
      <p:sp>
        <p:nvSpPr>
          <p:cNvPr id="3" name="Content Placeholder 2">
            <a:extLst>
              <a:ext uri="{FF2B5EF4-FFF2-40B4-BE49-F238E27FC236}">
                <a16:creationId xmlns:a16="http://schemas.microsoft.com/office/drawing/2014/main" id="{F30B0E70-5E86-DDD1-70ED-54862A569F0B}"/>
              </a:ext>
            </a:extLst>
          </p:cNvPr>
          <p:cNvSpPr>
            <a:spLocks noGrp="1"/>
          </p:cNvSpPr>
          <p:nvPr>
            <p:ph idx="1"/>
          </p:nvPr>
        </p:nvSpPr>
        <p:spPr>
          <a:xfrm>
            <a:off x="6503158" y="649480"/>
            <a:ext cx="4862447" cy="5546047"/>
          </a:xfrm>
        </p:spPr>
        <p:txBody>
          <a:bodyPr anchor="ctr">
            <a:normAutofit lnSpcReduction="10000"/>
          </a:bodyPr>
          <a:lstStyle/>
          <a:p>
            <a:r>
              <a:rPr lang="en-US" sz="1700" dirty="0"/>
              <a:t>Within the health and social sector there is many opportunities for funded training, this is an opportunity to further your skills within the sector. </a:t>
            </a:r>
          </a:p>
          <a:p>
            <a:r>
              <a:rPr lang="en-US" sz="1700" dirty="0"/>
              <a:t>This can also be done through various apprenticeships; these enable you to work within the health and social care sector whilst also developing your skills and knowledge along the way which can help with future chances of jobs within the health and social care sector.</a:t>
            </a:r>
          </a:p>
          <a:p>
            <a:r>
              <a:rPr lang="en-US" sz="1700" dirty="0"/>
              <a:t>Open university courses- this is a good opportunity for people who have low or no qualifications within health and social care.</a:t>
            </a:r>
          </a:p>
          <a:p>
            <a:r>
              <a:rPr lang="en-US" sz="1700" dirty="0"/>
              <a:t> This enables you to be able to go on access courses to be enrolled at university, this is a different route into health and social care sector was this is through education rather than a job role through apprenticeships. </a:t>
            </a:r>
          </a:p>
          <a:p>
            <a:r>
              <a:rPr lang="en-US" sz="1700" dirty="0"/>
              <a:t>  there are various courses you can enroll into and complete within your own pace which also can be beneficial for people who struggle with work and life balance.</a:t>
            </a:r>
            <a:endParaRPr lang="en-GB" sz="1700" dirty="0"/>
          </a:p>
        </p:txBody>
      </p:sp>
      <p:pic>
        <p:nvPicPr>
          <p:cNvPr id="3074" name="Picture 2">
            <a:extLst>
              <a:ext uri="{FF2B5EF4-FFF2-40B4-BE49-F238E27FC236}">
                <a16:creationId xmlns:a16="http://schemas.microsoft.com/office/drawing/2014/main" id="{DD542B8A-5300-97ED-AAF3-E5E3704E94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2387" y="2147961"/>
            <a:ext cx="3977508" cy="2279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242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843CFA-C512-E482-A42A-58F8E207ADF2}"/>
              </a:ext>
            </a:extLst>
          </p:cNvPr>
          <p:cNvSpPr>
            <a:spLocks noGrp="1"/>
          </p:cNvSpPr>
          <p:nvPr>
            <p:ph type="title"/>
          </p:nvPr>
        </p:nvSpPr>
        <p:spPr>
          <a:xfrm>
            <a:off x="826396" y="586855"/>
            <a:ext cx="4230100" cy="778119"/>
          </a:xfrm>
        </p:spPr>
        <p:txBody>
          <a:bodyPr anchor="b">
            <a:normAutofit/>
          </a:bodyPr>
          <a:lstStyle/>
          <a:p>
            <a:pPr algn="ctr"/>
            <a:r>
              <a:rPr lang="en-US" sz="4000" b="1" dirty="0">
                <a:solidFill>
                  <a:srgbClr val="FFFFFF"/>
                </a:solidFill>
              </a:rPr>
              <a:t>Threats:</a:t>
            </a:r>
            <a:endParaRPr lang="en-GB" sz="4000" b="1" dirty="0">
              <a:solidFill>
                <a:srgbClr val="FFFFFF"/>
              </a:solidFill>
            </a:endParaRPr>
          </a:p>
        </p:txBody>
      </p:sp>
      <p:sp>
        <p:nvSpPr>
          <p:cNvPr id="3" name="Content Placeholder 2">
            <a:extLst>
              <a:ext uri="{FF2B5EF4-FFF2-40B4-BE49-F238E27FC236}">
                <a16:creationId xmlns:a16="http://schemas.microsoft.com/office/drawing/2014/main" id="{A68615C6-7270-F288-386B-A9317C6B51FC}"/>
              </a:ext>
            </a:extLst>
          </p:cNvPr>
          <p:cNvSpPr>
            <a:spLocks noGrp="1"/>
          </p:cNvSpPr>
          <p:nvPr>
            <p:ph idx="1"/>
          </p:nvPr>
        </p:nvSpPr>
        <p:spPr>
          <a:xfrm>
            <a:off x="5926620" y="649480"/>
            <a:ext cx="5438986" cy="5546047"/>
          </a:xfrm>
        </p:spPr>
        <p:txBody>
          <a:bodyPr anchor="ctr">
            <a:normAutofit/>
          </a:bodyPr>
          <a:lstStyle/>
          <a:p>
            <a:r>
              <a:rPr lang="en-US" sz="2000" dirty="0"/>
              <a:t>Some threats that I may face within my professional and educational development is Lack of jobs and funding cuts.</a:t>
            </a:r>
          </a:p>
          <a:p>
            <a:r>
              <a:rPr lang="en-US" sz="2000" dirty="0"/>
              <a:t>Funding cuts- this is a threat within this sector as due to the high demand within the health and social care sector funding cuts are a regular thing. This could cause issues with funded training as if these are cut it minimizes the opportunities that we have to be able to further our education and skills. </a:t>
            </a:r>
          </a:p>
          <a:p>
            <a:r>
              <a:rPr lang="en-US" sz="2000" b="1" dirty="0"/>
              <a:t>Lack of jobs- </a:t>
            </a:r>
            <a:r>
              <a:rPr lang="en-US" sz="2000" dirty="0"/>
              <a:t>in the health and social care setting the demand for jobs are high, this can be a threat as once qualified or seeking a job it may be a struggle as there is a lack of jobs available for you to apply to.</a:t>
            </a:r>
          </a:p>
          <a:p>
            <a:endParaRPr lang="en-GB" sz="2000" dirty="0"/>
          </a:p>
        </p:txBody>
      </p:sp>
      <p:pic>
        <p:nvPicPr>
          <p:cNvPr id="2050" name="Picture 2" descr="Strengths, Weaknesses, Opportunities ...">
            <a:extLst>
              <a:ext uri="{FF2B5EF4-FFF2-40B4-BE49-F238E27FC236}">
                <a16:creationId xmlns:a16="http://schemas.microsoft.com/office/drawing/2014/main" id="{A02D7BC4-878B-6618-9184-74E4945A44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486" y="1941689"/>
            <a:ext cx="3655739" cy="3041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189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A39AC7-C778-369D-B799-CD460484BB05}"/>
              </a:ext>
            </a:extLst>
          </p:cNvPr>
          <p:cNvSpPr>
            <a:spLocks noGrp="1"/>
          </p:cNvSpPr>
          <p:nvPr>
            <p:ph type="title"/>
          </p:nvPr>
        </p:nvSpPr>
        <p:spPr>
          <a:xfrm>
            <a:off x="85462" y="129656"/>
            <a:ext cx="5388868" cy="1447353"/>
          </a:xfrm>
        </p:spPr>
        <p:txBody>
          <a:bodyPr anchor="b">
            <a:normAutofit fontScale="90000"/>
          </a:bodyPr>
          <a:lstStyle/>
          <a:p>
            <a:pPr algn="ctr"/>
            <a:r>
              <a:rPr lang="en-US" sz="4000" dirty="0">
                <a:solidFill>
                  <a:srgbClr val="FFFFFF"/>
                </a:solidFill>
              </a:rPr>
              <a:t>How could you leverage your strengths to overcome weaknesses:</a:t>
            </a:r>
            <a:endParaRPr lang="en-GB" sz="4000" dirty="0">
              <a:solidFill>
                <a:srgbClr val="FFFFFF"/>
              </a:solidFill>
            </a:endParaRPr>
          </a:p>
        </p:txBody>
      </p:sp>
      <p:sp>
        <p:nvSpPr>
          <p:cNvPr id="3" name="Content Placeholder 2">
            <a:extLst>
              <a:ext uri="{FF2B5EF4-FFF2-40B4-BE49-F238E27FC236}">
                <a16:creationId xmlns:a16="http://schemas.microsoft.com/office/drawing/2014/main" id="{416958DD-A314-8D46-FA83-6D34666E6A33}"/>
              </a:ext>
            </a:extLst>
          </p:cNvPr>
          <p:cNvSpPr>
            <a:spLocks noGrp="1"/>
          </p:cNvSpPr>
          <p:nvPr>
            <p:ph idx="1"/>
          </p:nvPr>
        </p:nvSpPr>
        <p:spPr>
          <a:xfrm>
            <a:off x="6503158" y="649480"/>
            <a:ext cx="4862447" cy="5546047"/>
          </a:xfrm>
        </p:spPr>
        <p:txBody>
          <a:bodyPr anchor="ctr">
            <a:normAutofit lnSpcReduction="10000"/>
          </a:bodyPr>
          <a:lstStyle/>
          <a:p>
            <a:r>
              <a:rPr lang="en-US" sz="1900" dirty="0"/>
              <a:t>One of my weaknesses that I discussed was lack of qualifications. Using my strength of willingness to learn could help to strengthen this. This is through furthering my knowledge in the health and social care sector. </a:t>
            </a:r>
          </a:p>
          <a:p>
            <a:r>
              <a:rPr lang="en-US" sz="1900" dirty="0"/>
              <a:t>This can be by enrolling into various funded training that will help me to develop in different skills and learn new skills that will better my chances in getting a profession into the health and social care sector. 2.   </a:t>
            </a:r>
          </a:p>
          <a:p>
            <a:r>
              <a:rPr lang="en-US" sz="1900" dirty="0"/>
              <a:t>Theses funded training courses can be found on the Gov website, where you can explore various training courses fully funded. With the threat of their being funding cuts, I could also branch out further to other help resources who will be able to help me to find training courses for me to enroll in that suit myself and my needs.</a:t>
            </a:r>
            <a:endParaRPr lang="en-GB" sz="1900" dirty="0"/>
          </a:p>
        </p:txBody>
      </p:sp>
      <p:pic>
        <p:nvPicPr>
          <p:cNvPr id="4" name="Picture 2" descr="Strengths, Weaknesses, Opportunities ...">
            <a:extLst>
              <a:ext uri="{FF2B5EF4-FFF2-40B4-BE49-F238E27FC236}">
                <a16:creationId xmlns:a16="http://schemas.microsoft.com/office/drawing/2014/main" id="{FD42E779-11FC-6555-AC1A-83E9C6494A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957" y="1908116"/>
            <a:ext cx="4572000" cy="3041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3149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B23582-1984-4692-63F5-2C57BE18DAC3}"/>
              </a:ext>
            </a:extLst>
          </p:cNvPr>
          <p:cNvSpPr>
            <a:spLocks noGrp="1"/>
          </p:cNvSpPr>
          <p:nvPr>
            <p:ph type="title"/>
          </p:nvPr>
        </p:nvSpPr>
        <p:spPr>
          <a:xfrm>
            <a:off x="826396" y="586855"/>
            <a:ext cx="4230100" cy="1361215"/>
          </a:xfrm>
        </p:spPr>
        <p:txBody>
          <a:bodyPr anchor="b">
            <a:normAutofit/>
          </a:bodyPr>
          <a:lstStyle/>
          <a:p>
            <a:pPr algn="ctr"/>
            <a:r>
              <a:rPr lang="en-US" sz="4000" dirty="0">
                <a:solidFill>
                  <a:srgbClr val="FFFFFF"/>
                </a:solidFill>
              </a:rPr>
              <a:t>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453BC3DC-3E7D-4AD8-6F91-FB2148B6F3B4}"/>
              </a:ext>
            </a:extLst>
          </p:cNvPr>
          <p:cNvSpPr>
            <a:spLocks noGrp="1"/>
          </p:cNvSpPr>
          <p:nvPr>
            <p:ph idx="1"/>
          </p:nvPr>
        </p:nvSpPr>
        <p:spPr>
          <a:xfrm>
            <a:off x="6503158" y="649480"/>
            <a:ext cx="4862447" cy="5546047"/>
          </a:xfrm>
        </p:spPr>
        <p:txBody>
          <a:bodyPr anchor="ctr">
            <a:normAutofit/>
          </a:bodyPr>
          <a:lstStyle/>
          <a:p>
            <a:r>
              <a:rPr lang="en-US" sz="1600" dirty="0"/>
              <a:t>1.</a:t>
            </a:r>
            <a:r>
              <a:rPr lang="en-GB" sz="1600" dirty="0"/>
              <a:t> Law, P., Perryman, L.A. and Law, A., 2014, June. Badging and employability at the Open University. In </a:t>
            </a:r>
            <a:r>
              <a:rPr lang="en-GB" sz="1600" i="1" dirty="0"/>
              <a:t>EDEN Conference Proceedings</a:t>
            </a:r>
            <a:r>
              <a:rPr lang="en-GB" sz="1600" dirty="0"/>
              <a:t> (No. 1, pp. 101-109).</a:t>
            </a:r>
            <a:endParaRPr lang="en-US" sz="1600" dirty="0"/>
          </a:p>
          <a:p>
            <a:r>
              <a:rPr lang="en-US" sz="1600" dirty="0"/>
              <a:t>2.</a:t>
            </a:r>
            <a:r>
              <a:rPr lang="en-GB" sz="1600" dirty="0"/>
              <a:t> Schleicher, A. and Paris, O.E.C.D., 2016. Better skills, better jobs, better lives. </a:t>
            </a:r>
            <a:r>
              <a:rPr lang="en-GB" sz="1600" i="1" dirty="0"/>
              <a:t>AED–Adult Education and Development Editorial Mint tea in the garden</a:t>
            </a:r>
            <a:r>
              <a:rPr lang="en-GB" sz="1600" dirty="0"/>
              <a:t>, p.10.</a:t>
            </a:r>
          </a:p>
        </p:txBody>
      </p:sp>
      <p:pic>
        <p:nvPicPr>
          <p:cNvPr id="5126" name="Picture 6" descr="References in Research - Types, Examples and Writing Guide">
            <a:extLst>
              <a:ext uri="{FF2B5EF4-FFF2-40B4-BE49-F238E27FC236}">
                <a16:creationId xmlns:a16="http://schemas.microsoft.com/office/drawing/2014/main" id="{E58AE69A-FEEF-6CF8-27CC-D288EF8A3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043" y="2524783"/>
            <a:ext cx="4631635" cy="2736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778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d42255ec-e1af-44ac-b676-7700d3d39603}" enabled="1" method="Standard" siteId="{1a07c565-b111-42d0-ada8-16998c72bd30}" contentBits="0" removed="0"/>
</clbl:labelList>
</file>

<file path=docProps/app.xml><?xml version="1.0" encoding="utf-8"?>
<Properties xmlns="http://schemas.openxmlformats.org/officeDocument/2006/extended-properties" xmlns:vt="http://schemas.openxmlformats.org/officeDocument/2006/docPropsVTypes">
  <TotalTime>1545</TotalTime>
  <Words>913</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Professional Development within Health and Social Care  Self- Awareness Presentation</vt:lpstr>
      <vt:lpstr>Introduction </vt:lpstr>
      <vt:lpstr>Strengths:</vt:lpstr>
      <vt:lpstr>Weaknesses:</vt:lpstr>
      <vt:lpstr>Opportunities:</vt:lpstr>
      <vt:lpstr>Threats:</vt:lpstr>
      <vt:lpstr>How could you leverage your strengths to overcome weaknesses:</vt:lpstr>
      <vt:lpstr>References:</vt:lpstr>
    </vt:vector>
  </TitlesOfParts>
  <Company>University Hospitals Birmingham NHS Foundation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Aoife Prosser</dc:creator>
  <cp:lastModifiedBy>Joyce Missa (2419636)</cp:lastModifiedBy>
  <cp:revision>4</cp:revision>
  <dcterms:created xsi:type="dcterms:W3CDTF">2025-10-14T08:07:57Z</dcterms:created>
  <dcterms:modified xsi:type="dcterms:W3CDTF">2025-10-19T09:55:38Z</dcterms:modified>
</cp:coreProperties>
</file>